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8" r:id="rId4"/>
    <p:sldId id="292" r:id="rId5"/>
    <p:sldId id="294" r:id="rId6"/>
    <p:sldId id="293" r:id="rId7"/>
    <p:sldId id="295" r:id="rId8"/>
    <p:sldId id="310" r:id="rId9"/>
    <p:sldId id="296" r:id="rId10"/>
    <p:sldId id="299" r:id="rId11"/>
    <p:sldId id="301" r:id="rId12"/>
    <p:sldId id="304" r:id="rId13"/>
    <p:sldId id="305" r:id="rId14"/>
    <p:sldId id="306" r:id="rId15"/>
    <p:sldId id="297" r:id="rId16"/>
    <p:sldId id="303" r:id="rId17"/>
    <p:sldId id="298" r:id="rId18"/>
    <p:sldId id="307" r:id="rId19"/>
    <p:sldId id="308" r:id="rId20"/>
    <p:sldId id="316" r:id="rId21"/>
    <p:sldId id="313" r:id="rId22"/>
    <p:sldId id="317" r:id="rId23"/>
    <p:sldId id="312" r:id="rId24"/>
    <p:sldId id="320" r:id="rId25"/>
    <p:sldId id="319" r:id="rId26"/>
    <p:sldId id="321" r:id="rId27"/>
    <p:sldId id="322" r:id="rId28"/>
    <p:sldId id="281" r:id="rId29"/>
    <p:sldId id="31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ibrary.d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ulturalpolicies.net/country_profile/denmark-1-1/" TargetMode="External"/><Relationship Id="rId2" Type="http://schemas.openxmlformats.org/officeDocument/2006/relationships/hyperlink" Target="http://www.ifla.org/files/assets/library-ser%20vices-to-multicultural-populations/publications/multicultural-communi%20ties-tr.pdf" TargetMode="External"/><Relationship Id="rId1" Type="http://schemas.openxmlformats.org/officeDocument/2006/relationships/slideLayout" Target="../slideLayouts/slideLayout2.xml"/><Relationship Id="rId4" Type="http://schemas.openxmlformats.org/officeDocument/2006/relationships/hyperlink" Target="http://www.mkc.cz/uploaded/download/Libraries_as_Gateways.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nfoplease.com/atlas/europe/denmark-map" TargetMode="External"/><Relationship Id="rId2" Type="http://schemas.openxmlformats.org/officeDocument/2006/relationships/hyperlink" Target="https://www.migrationpolicy.org/article/denmark-migration-profile-pioneer" TargetMode="External"/><Relationship Id="rId1" Type="http://schemas.openxmlformats.org/officeDocument/2006/relationships/slideLayout" Target="../slideLayouts/slideLayout2.xml"/><Relationship Id="rId4" Type="http://schemas.openxmlformats.org/officeDocument/2006/relationships/hyperlink" Target="http://www.clir.org/pubs/reports/pub119/thorhauge.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61028" y="1337187"/>
            <a:ext cx="7766936" cy="2271252"/>
          </a:xfrm>
        </p:spPr>
        <p:txBody>
          <a:bodyPr/>
          <a:lstStyle/>
          <a:p>
            <a:pPr algn="ctr"/>
            <a:br>
              <a:rPr lang="tr-TR" sz="3200" b="1" dirty="0">
                <a:solidFill>
                  <a:schemeClr val="tx1"/>
                </a:solidFill>
              </a:rPr>
            </a:br>
            <a:r>
              <a:rPr lang="tr-TR" sz="3200" b="1" dirty="0">
                <a:solidFill>
                  <a:schemeClr val="tx1"/>
                </a:solidFill>
              </a:rPr>
              <a:t>ÇOK KÜLTÜRLÜLÜK VE HİZMETLERİ</a:t>
            </a:r>
            <a:br>
              <a:rPr lang="tr-TR" sz="3200" b="1" dirty="0">
                <a:solidFill>
                  <a:schemeClr val="tx1"/>
                </a:solidFill>
              </a:rPr>
            </a:br>
            <a:r>
              <a:rPr lang="tr-TR" sz="3200" b="1" dirty="0">
                <a:solidFill>
                  <a:schemeClr val="tx1"/>
                </a:solidFill>
              </a:rPr>
              <a:t>5. HAFTA</a:t>
            </a:r>
            <a:br>
              <a:rPr lang="tr-TR" sz="3200" b="1" dirty="0">
                <a:solidFill>
                  <a:schemeClr val="tx1"/>
                </a:solidFill>
              </a:rPr>
            </a:br>
            <a:r>
              <a:rPr lang="tr-TR" sz="3200" b="1" dirty="0">
                <a:solidFill>
                  <a:schemeClr val="tx1"/>
                </a:solidFill>
              </a:rPr>
              <a:t>ÇOK KÜLTÜRLÜ KÜTÜPHANELER: </a:t>
            </a:r>
            <a:br>
              <a:rPr lang="tr-TR" sz="3200" b="1" dirty="0">
                <a:solidFill>
                  <a:schemeClr val="tx1"/>
                </a:solidFill>
              </a:rPr>
            </a:br>
            <a:r>
              <a:rPr lang="tr-TR" sz="3200" b="1" dirty="0">
                <a:solidFill>
                  <a:schemeClr val="tx1"/>
                </a:solidFill>
              </a:rPr>
              <a:t>DANİMARKA ÖRNEĞİ</a:t>
            </a:r>
            <a:endParaRPr lang="en-US" sz="32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03742-90C5-02E6-6A31-4477C36814E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082DF61-947F-C900-676B-2F3C15474FC3}"/>
              </a:ext>
            </a:extLst>
          </p:cNvPr>
          <p:cNvSpPr>
            <a:spLocks noGrp="1"/>
          </p:cNvSpPr>
          <p:nvPr>
            <p:ph type="title"/>
          </p:nvPr>
        </p:nvSpPr>
        <p:spPr>
          <a:xfrm>
            <a:off x="775658" y="44244"/>
            <a:ext cx="8596668" cy="496530"/>
          </a:xfrm>
        </p:spPr>
        <p:txBody>
          <a:bodyPr>
            <a:normAutofit/>
          </a:bodyPr>
          <a:lstStyle/>
          <a:p>
            <a:pPr algn="ctr"/>
            <a:r>
              <a:rPr lang="tr-TR" sz="2400" b="1" dirty="0"/>
              <a:t>Danimarka Halk Kütüphaneleri: Çok Kültürlülük</a:t>
            </a:r>
            <a:endParaRPr lang="en-US" sz="2400" b="1" dirty="0"/>
          </a:p>
        </p:txBody>
      </p:sp>
      <p:sp>
        <p:nvSpPr>
          <p:cNvPr id="3" name="İçerik Yer Tutucusu 2">
            <a:extLst>
              <a:ext uri="{FF2B5EF4-FFF2-40B4-BE49-F238E27FC236}">
                <a16:creationId xmlns:a16="http://schemas.microsoft.com/office/drawing/2014/main" id="{EB104019-11A8-CA46-2972-4972021F46F2}"/>
              </a:ext>
            </a:extLst>
          </p:cNvPr>
          <p:cNvSpPr>
            <a:spLocks noGrp="1"/>
          </p:cNvSpPr>
          <p:nvPr>
            <p:ph idx="1"/>
          </p:nvPr>
        </p:nvSpPr>
        <p:spPr>
          <a:xfrm>
            <a:off x="649891" y="683343"/>
            <a:ext cx="9438005" cy="4513006"/>
          </a:xfrm>
        </p:spPr>
        <p:txBody>
          <a:bodyPr>
            <a:noAutofit/>
          </a:bodyPr>
          <a:lstStyle/>
          <a:p>
            <a:pPr algn="just"/>
            <a:r>
              <a:rPr lang="tr-TR" sz="1600" b="1" dirty="0"/>
              <a:t>Danimarka’da halk kütüphaneleri 1920 yılından beri temel alan yasa (2000 yılında güncellenmiştir) ile ülke genelinde “</a:t>
            </a:r>
            <a:r>
              <a:rPr lang="tr-TR" sz="1600" b="1" dirty="0" err="1"/>
              <a:t>hybrid</a:t>
            </a:r>
            <a:r>
              <a:rPr lang="tr-TR" sz="1600" b="1" dirty="0"/>
              <a:t>” (melez/karma) bir sisteme göre hizmet vermektedir. Bu sistem, tüm kullanıcıların gereksinimlerini bir bilgi toplumu ağı ile karşılamayı amaçlar</a:t>
            </a:r>
          </a:p>
          <a:p>
            <a:pPr algn="just"/>
            <a:r>
              <a:rPr lang="tr-TR" sz="1600" b="1" dirty="0"/>
              <a:t>Bu ağ, iller, ilçeler ve devlet düzeyinde kütüphanelerin iş birliği ağına dahil olup, temelinde kaynakların ücretsiz paylaşımını sağlayan kütüphaneler arası ödünç verme sistemi yer almaktadır. </a:t>
            </a:r>
          </a:p>
          <a:p>
            <a:pPr algn="just"/>
            <a:r>
              <a:rPr lang="tr-TR" sz="1600" b="1" dirty="0"/>
              <a:t>Halk ve okul kütüphaneleri ile ilişkili ve talep eden kurumlar da ağa katılabilmektedir. Nüfusu 5000’den az olan bölgeler de dahil olmak üzere tüm yönetim birimlerinde bu profesyonel ağ yürütülmektedir.</a:t>
            </a:r>
          </a:p>
          <a:p>
            <a:pPr algn="just"/>
            <a:r>
              <a:rPr lang="tr-TR" sz="1600" b="1" dirty="0"/>
              <a:t>Kütüphaneler, ülke genelinde web tabanlı toplu kataloglar oluşturmaktadır ve son on yılda 17.000 kaydı içeren bibliyografik erişim sağlayan “</a:t>
            </a:r>
            <a:r>
              <a:rPr lang="tr-TR" sz="1600" b="1" dirty="0" err="1"/>
              <a:t>DanBib-base</a:t>
            </a:r>
            <a:r>
              <a:rPr lang="tr-TR" sz="1600" b="1" dirty="0"/>
              <a:t>” veri tabanı ile entegre edilmiştir. </a:t>
            </a:r>
          </a:p>
          <a:p>
            <a:pPr algn="just"/>
            <a:r>
              <a:rPr lang="tr-TR" sz="1600" b="1" dirty="0"/>
              <a:t>Ayrıca, tüm kütüphanelerin internet erişimi ve elektronik kaynaklara erişim hakkı bulunmaktadır (</a:t>
            </a:r>
            <a:r>
              <a:rPr lang="tr-TR" sz="1600" b="1" dirty="0" err="1"/>
              <a:t>Thorhauge</a:t>
            </a:r>
            <a:r>
              <a:rPr lang="tr-TR" sz="1600" b="1" dirty="0"/>
              <a:t>, 2014).</a:t>
            </a:r>
          </a:p>
        </p:txBody>
      </p:sp>
    </p:spTree>
    <p:extLst>
      <p:ext uri="{BB962C8B-B14F-4D97-AF65-F5344CB8AC3E}">
        <p14:creationId xmlns:p14="http://schemas.microsoft.com/office/powerpoint/2010/main" val="395326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836F2-6B3F-34B1-D5E2-24DA022B7A7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9EA64D1-18B5-B046-11FE-4A967E930414}"/>
              </a:ext>
            </a:extLst>
          </p:cNvPr>
          <p:cNvSpPr>
            <a:spLocks noGrp="1"/>
          </p:cNvSpPr>
          <p:nvPr>
            <p:ph type="title"/>
          </p:nvPr>
        </p:nvSpPr>
        <p:spPr>
          <a:xfrm>
            <a:off x="775658" y="44244"/>
            <a:ext cx="8596668" cy="496530"/>
          </a:xfrm>
        </p:spPr>
        <p:txBody>
          <a:bodyPr>
            <a:normAutofit/>
          </a:bodyPr>
          <a:lstStyle/>
          <a:p>
            <a:pPr algn="ctr"/>
            <a:r>
              <a:rPr lang="tr-TR" sz="2400" b="1" dirty="0"/>
              <a:t>Danimarka Halk Kütüphaneleri: Çok Kültürlülük</a:t>
            </a:r>
            <a:endParaRPr lang="en-US" sz="2400" b="1" dirty="0"/>
          </a:p>
        </p:txBody>
      </p:sp>
      <p:sp>
        <p:nvSpPr>
          <p:cNvPr id="3" name="İçerik Yer Tutucusu 2">
            <a:extLst>
              <a:ext uri="{FF2B5EF4-FFF2-40B4-BE49-F238E27FC236}">
                <a16:creationId xmlns:a16="http://schemas.microsoft.com/office/drawing/2014/main" id="{1DDC5680-1A6C-41E0-DB34-672E18680FD2}"/>
              </a:ext>
            </a:extLst>
          </p:cNvPr>
          <p:cNvSpPr>
            <a:spLocks noGrp="1"/>
          </p:cNvSpPr>
          <p:nvPr>
            <p:ph idx="1"/>
          </p:nvPr>
        </p:nvSpPr>
        <p:spPr>
          <a:xfrm>
            <a:off x="649891" y="540774"/>
            <a:ext cx="9438005" cy="1848465"/>
          </a:xfrm>
        </p:spPr>
        <p:txBody>
          <a:bodyPr>
            <a:noAutofit/>
          </a:bodyPr>
          <a:lstStyle/>
          <a:p>
            <a:pPr algn="just"/>
            <a:r>
              <a:rPr lang="tr-TR" sz="1500" b="1" dirty="0"/>
              <a:t>Pek çok materyali her yerden ödünç alma olanağı sunan Bibliotek.dk (</a:t>
            </a:r>
            <a:r>
              <a:rPr lang="tr-TR" sz="1500" b="1" dirty="0">
                <a:hlinkClick r:id="rId2"/>
              </a:rPr>
              <a:t>www.library.dk</a:t>
            </a:r>
            <a:r>
              <a:rPr lang="tr-TR" sz="1500" b="1" dirty="0"/>
              <a:t>) veri tabanı, göçmenlere de hizmet vermektedir ve çeşitli özel hizmet alanları ile göçmen ve etnik azınlıklara yönelik içerik de içermektedir. Ayrıca, </a:t>
            </a:r>
            <a:r>
              <a:rPr lang="tr-TR" sz="1500" b="1" dirty="0" err="1"/>
              <a:t>DotBot</a:t>
            </a:r>
            <a:r>
              <a:rPr lang="tr-TR" sz="1500" b="1" dirty="0"/>
              <a:t> adlı sanal çocuk kütüphanesi, tam metin kaynaklarına erişim sağlar ve göçmenler ile etnik azınlıklara yönelik içerikler barındırır.</a:t>
            </a:r>
          </a:p>
          <a:p>
            <a:pPr algn="just"/>
            <a:r>
              <a:rPr lang="tr-TR" sz="1500" b="1" dirty="0"/>
              <a:t>E-</a:t>
            </a:r>
            <a:r>
              <a:rPr lang="tr-TR" sz="1500" b="1" dirty="0" err="1"/>
              <a:t>zine</a:t>
            </a:r>
            <a:r>
              <a:rPr lang="tr-TR" sz="1500" b="1" dirty="0"/>
              <a:t> adlı çevrimiçi kaynak, portreler, bibliyografyalar ve metin örnekleri içeren ve Danimarkalı yazarları tanıtan bir ansiklopedi gibi, kütüphaneler ağı tarafından üretilen çeşitli dijital içeriklere örnektir (</a:t>
            </a:r>
            <a:r>
              <a:rPr lang="tr-TR" sz="1500" b="1" dirty="0" err="1"/>
              <a:t>Thorhauge</a:t>
            </a:r>
            <a:r>
              <a:rPr lang="tr-TR" sz="1500" b="1" dirty="0"/>
              <a:t>, 2014).</a:t>
            </a:r>
            <a:endParaRPr lang="tr-TR" sz="1400" b="1" dirty="0"/>
          </a:p>
        </p:txBody>
      </p:sp>
      <p:pic>
        <p:nvPicPr>
          <p:cNvPr id="5" name="Resim 4">
            <a:extLst>
              <a:ext uri="{FF2B5EF4-FFF2-40B4-BE49-F238E27FC236}">
                <a16:creationId xmlns:a16="http://schemas.microsoft.com/office/drawing/2014/main" id="{9EB37A65-6076-CD69-09DE-61920E92DC9B}"/>
              </a:ext>
            </a:extLst>
          </p:cNvPr>
          <p:cNvPicPr>
            <a:picLocks noChangeAspect="1"/>
          </p:cNvPicPr>
          <p:nvPr/>
        </p:nvPicPr>
        <p:blipFill>
          <a:blip r:embed="rId3"/>
          <a:stretch>
            <a:fillRect/>
          </a:stretch>
        </p:blipFill>
        <p:spPr>
          <a:xfrm>
            <a:off x="1091382" y="2472813"/>
            <a:ext cx="8883444" cy="3913240"/>
          </a:xfrm>
          <a:prstGeom prst="rect">
            <a:avLst/>
          </a:prstGeom>
        </p:spPr>
      </p:pic>
      <p:sp>
        <p:nvSpPr>
          <p:cNvPr id="7" name="Metin kutusu 6">
            <a:extLst>
              <a:ext uri="{FF2B5EF4-FFF2-40B4-BE49-F238E27FC236}">
                <a16:creationId xmlns:a16="http://schemas.microsoft.com/office/drawing/2014/main" id="{80B106C0-7E28-973E-6809-61FF41E29D12}"/>
              </a:ext>
            </a:extLst>
          </p:cNvPr>
          <p:cNvSpPr txBox="1"/>
          <p:nvPr/>
        </p:nvSpPr>
        <p:spPr>
          <a:xfrm>
            <a:off x="4513006" y="6532478"/>
            <a:ext cx="1420761" cy="246221"/>
          </a:xfrm>
          <a:prstGeom prst="rect">
            <a:avLst/>
          </a:prstGeom>
          <a:noFill/>
        </p:spPr>
        <p:txBody>
          <a:bodyPr wrap="square">
            <a:spAutoFit/>
          </a:bodyPr>
          <a:lstStyle/>
          <a:p>
            <a:r>
              <a:rPr lang="tr-TR" sz="1000" b="1" dirty="0">
                <a:hlinkClick r:id="rId2"/>
              </a:rPr>
              <a:t>www.library.dk</a:t>
            </a:r>
            <a:endParaRPr lang="tr-TR" dirty="0"/>
          </a:p>
        </p:txBody>
      </p:sp>
    </p:spTree>
    <p:extLst>
      <p:ext uri="{BB962C8B-B14F-4D97-AF65-F5344CB8AC3E}">
        <p14:creationId xmlns:p14="http://schemas.microsoft.com/office/powerpoint/2010/main" val="221778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2A801-2EF4-DA8A-F69A-207FE001927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2656632-2E1A-643E-71E9-EACE43751A82}"/>
              </a:ext>
            </a:extLst>
          </p:cNvPr>
          <p:cNvSpPr>
            <a:spLocks noGrp="1"/>
          </p:cNvSpPr>
          <p:nvPr>
            <p:ph type="title"/>
          </p:nvPr>
        </p:nvSpPr>
        <p:spPr>
          <a:xfrm>
            <a:off x="775658" y="44243"/>
            <a:ext cx="9572794" cy="496533"/>
          </a:xfrm>
        </p:spPr>
        <p:txBody>
          <a:bodyPr>
            <a:normAutofit/>
          </a:bodyPr>
          <a:lstStyle/>
          <a:p>
            <a:pPr algn="ctr"/>
            <a:r>
              <a:rPr lang="tr-TR" sz="2000" b="1" dirty="0"/>
              <a:t>Danimarka Çok Kültürlü Halk Kütüphaneleri: Çeşitli Girişim ve Uygulamalar</a:t>
            </a:r>
            <a:endParaRPr lang="en-US" sz="2000" b="1" dirty="0"/>
          </a:p>
        </p:txBody>
      </p:sp>
      <p:sp>
        <p:nvSpPr>
          <p:cNvPr id="3" name="İçerik Yer Tutucusu 2">
            <a:extLst>
              <a:ext uri="{FF2B5EF4-FFF2-40B4-BE49-F238E27FC236}">
                <a16:creationId xmlns:a16="http://schemas.microsoft.com/office/drawing/2014/main" id="{81B86FF5-1998-3AFD-8F90-08019AC582D3}"/>
              </a:ext>
            </a:extLst>
          </p:cNvPr>
          <p:cNvSpPr>
            <a:spLocks noGrp="1"/>
          </p:cNvSpPr>
          <p:nvPr>
            <p:ph idx="1"/>
          </p:nvPr>
        </p:nvSpPr>
        <p:spPr>
          <a:xfrm>
            <a:off x="775658" y="540777"/>
            <a:ext cx="9438005" cy="5397908"/>
          </a:xfrm>
        </p:spPr>
        <p:txBody>
          <a:bodyPr>
            <a:noAutofit/>
          </a:bodyPr>
          <a:lstStyle/>
          <a:p>
            <a:pPr marL="0" indent="0" algn="just">
              <a:buNone/>
            </a:pPr>
            <a:r>
              <a:rPr lang="tr-TR" sz="1600" b="1" dirty="0"/>
              <a:t>2006 yılında, Entegrasyon Bakanlığı ve Kültür Bakanlığı ortak finansmanı ile “</a:t>
            </a:r>
            <a:r>
              <a:rPr lang="tr-TR" sz="1600" b="1" dirty="0" err="1"/>
              <a:t>Use</a:t>
            </a:r>
            <a:r>
              <a:rPr lang="tr-TR" sz="1600" b="1" dirty="0"/>
              <a:t> </a:t>
            </a:r>
            <a:r>
              <a:rPr lang="tr-TR" sz="1600" b="1" dirty="0" err="1"/>
              <a:t>the</a:t>
            </a:r>
            <a:r>
              <a:rPr lang="tr-TR" sz="1600" b="1" dirty="0"/>
              <a:t> </a:t>
            </a:r>
            <a:r>
              <a:rPr lang="tr-TR" sz="1600" b="1" dirty="0" err="1"/>
              <a:t>library</a:t>
            </a:r>
            <a:r>
              <a:rPr lang="tr-TR" sz="1600" b="1" dirty="0"/>
              <a:t> as </a:t>
            </a:r>
            <a:r>
              <a:rPr lang="tr-TR" sz="1600" b="1" dirty="0" err="1"/>
              <a:t>centre</a:t>
            </a:r>
            <a:r>
              <a:rPr lang="tr-TR" sz="1600" b="1" dirty="0"/>
              <a:t> </a:t>
            </a:r>
            <a:r>
              <a:rPr lang="tr-TR" sz="1600" b="1" dirty="0" err="1"/>
              <a:t>for</a:t>
            </a:r>
            <a:r>
              <a:rPr lang="tr-TR" sz="1600" b="1" dirty="0"/>
              <a:t> </a:t>
            </a:r>
            <a:r>
              <a:rPr lang="tr-TR" sz="1600" b="1" dirty="0" err="1"/>
              <a:t>integration</a:t>
            </a:r>
            <a:r>
              <a:rPr lang="tr-TR" sz="1600" b="1" dirty="0"/>
              <a:t> </a:t>
            </a:r>
            <a:r>
              <a:rPr lang="tr-TR" sz="1600" b="1" dirty="0" err="1"/>
              <a:t>and</a:t>
            </a:r>
            <a:r>
              <a:rPr lang="tr-TR" sz="1600" b="1" dirty="0"/>
              <a:t> </a:t>
            </a:r>
            <a:r>
              <a:rPr lang="tr-TR" sz="1600" b="1" dirty="0" err="1"/>
              <a:t>citizenship</a:t>
            </a:r>
            <a:r>
              <a:rPr lang="tr-TR" sz="1600" b="1" dirty="0"/>
              <a:t>” adlı kampanya başlatılmıştır. Bu kampanya kapsamında yerel yönetimler, halk kütüphanelerini etnik grupların topluma katılımı ve entegrasyonu için araçlar olarak kullanmaya davet edilmiştir. Bu mekanlar, politik partiler ve demokratik kuruluşların etkinliklerine de ev sahipliği yapacaktır. Bu girişimle ilgili bilgiler, bakanlıklar tarafından yayımlanmış ve tüm halk kütüphanelerine dağıtılmıştır. Bu kampanya önerilerinde öne çıkan öncelikler şunlardır (IFLA, 2009, s. 27):</a:t>
            </a:r>
          </a:p>
          <a:p>
            <a:pPr algn="just"/>
            <a:r>
              <a:rPr lang="tr-TR" sz="1600" b="1" dirty="0"/>
              <a:t>Okul çocuklarının ödevlerine yardımcı olmak</a:t>
            </a:r>
          </a:p>
          <a:p>
            <a:pPr algn="just"/>
            <a:r>
              <a:rPr lang="tr-TR" sz="1600" b="1" dirty="0"/>
              <a:t>Dil öğrenimini teşvik etmek</a:t>
            </a:r>
          </a:p>
          <a:p>
            <a:pPr algn="just"/>
            <a:r>
              <a:rPr lang="tr-TR" sz="1600" b="1" dirty="0"/>
              <a:t>Bilgi teknolojileri (IT) öğrenimini desteklemek</a:t>
            </a:r>
          </a:p>
          <a:p>
            <a:pPr algn="just"/>
            <a:r>
              <a:rPr lang="tr-TR" sz="1600" b="1" dirty="0"/>
              <a:t>Gazete okuma ve iş bulma destekleri</a:t>
            </a:r>
          </a:p>
          <a:p>
            <a:pPr algn="just"/>
            <a:r>
              <a:rPr lang="tr-TR" sz="1600" b="1" dirty="0"/>
              <a:t>Vatandaşlık hizmetleri</a:t>
            </a:r>
          </a:p>
          <a:p>
            <a:pPr algn="just"/>
            <a:r>
              <a:rPr lang="tr-TR" sz="1600" b="1" dirty="0"/>
              <a:t>Aktif vatandaşlık ve Danimarka toplumu hakkında bilgiler</a:t>
            </a:r>
          </a:p>
          <a:p>
            <a:pPr marL="0" indent="0" algn="just">
              <a:buNone/>
            </a:pPr>
            <a:r>
              <a:rPr lang="tr-TR" sz="1600" b="1" dirty="0"/>
              <a:t>2007-2008 yıllarında, “100 </a:t>
            </a:r>
            <a:r>
              <a:rPr lang="tr-TR" sz="1600" b="1" dirty="0" err="1"/>
              <a:t>homework</a:t>
            </a:r>
            <a:r>
              <a:rPr lang="tr-TR" sz="1600" b="1" dirty="0"/>
              <a:t> </a:t>
            </a:r>
            <a:r>
              <a:rPr lang="tr-TR" sz="1600" b="1" dirty="0" err="1"/>
              <a:t>cafes</a:t>
            </a:r>
            <a:r>
              <a:rPr lang="tr-TR" sz="1600" b="1" dirty="0"/>
              <a:t>” (ev ödevi kafeleri) uygulamasıyla, kültürler arası bütünleşme ve iki dilli öğrencilerin Danimarka dilini güçlendirilmesi hedeflenmiştir. Bu girişim, etnik gençlerin eğitimine destek olmayı amaçlamaktadır (Oğuz, 2012, s. 52).</a:t>
            </a:r>
          </a:p>
        </p:txBody>
      </p:sp>
    </p:spTree>
    <p:extLst>
      <p:ext uri="{BB962C8B-B14F-4D97-AF65-F5344CB8AC3E}">
        <p14:creationId xmlns:p14="http://schemas.microsoft.com/office/powerpoint/2010/main" val="221034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A60F6-C2A1-4425-A0ED-5ABC9E6C0B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B55DD0F-F6AC-9794-3AED-65C9BC3BE815}"/>
              </a:ext>
            </a:extLst>
          </p:cNvPr>
          <p:cNvSpPr>
            <a:spLocks noGrp="1"/>
          </p:cNvSpPr>
          <p:nvPr>
            <p:ph type="title"/>
          </p:nvPr>
        </p:nvSpPr>
        <p:spPr>
          <a:xfrm>
            <a:off x="775658" y="44243"/>
            <a:ext cx="9572794" cy="496533"/>
          </a:xfrm>
        </p:spPr>
        <p:txBody>
          <a:bodyPr>
            <a:normAutofit/>
          </a:bodyPr>
          <a:lstStyle/>
          <a:p>
            <a:pPr algn="ctr"/>
            <a:r>
              <a:rPr lang="tr-TR" sz="2000" b="1" dirty="0"/>
              <a:t>Danimarka Çok Kültürlü Halk Kütüphaneleri: Çeşitli Girişim ve Uygulamalar</a:t>
            </a:r>
            <a:endParaRPr lang="en-US" sz="2000" b="1" dirty="0"/>
          </a:p>
        </p:txBody>
      </p:sp>
      <p:sp>
        <p:nvSpPr>
          <p:cNvPr id="3" name="İçerik Yer Tutucusu 2">
            <a:extLst>
              <a:ext uri="{FF2B5EF4-FFF2-40B4-BE49-F238E27FC236}">
                <a16:creationId xmlns:a16="http://schemas.microsoft.com/office/drawing/2014/main" id="{D2F04A94-6777-1485-BF51-FB0D0A2B0422}"/>
              </a:ext>
            </a:extLst>
          </p:cNvPr>
          <p:cNvSpPr>
            <a:spLocks noGrp="1"/>
          </p:cNvSpPr>
          <p:nvPr>
            <p:ph idx="1"/>
          </p:nvPr>
        </p:nvSpPr>
        <p:spPr>
          <a:xfrm>
            <a:off x="775658" y="540776"/>
            <a:ext cx="9438005" cy="5751869"/>
          </a:xfrm>
        </p:spPr>
        <p:txBody>
          <a:bodyPr>
            <a:noAutofit/>
          </a:bodyPr>
          <a:lstStyle/>
          <a:p>
            <a:pPr marL="0" indent="0" algn="just">
              <a:buNone/>
            </a:pPr>
            <a:r>
              <a:rPr lang="tr-TR" sz="1600" b="1" dirty="0"/>
              <a:t>Danimarka Kütüphane Yasası (2000) ve güncellemeleri, tüm kütüphanelerin bilgi, eğitim ve kültür etkinliklerini desteklemesini ve etnik/dilsel azınlıklara hizmet vermesini öngörmektedir. </a:t>
            </a:r>
          </a:p>
          <a:p>
            <a:pPr marL="0" indent="0" algn="just">
              <a:buNone/>
            </a:pPr>
            <a:r>
              <a:rPr lang="tr-TR" sz="1600" b="1" dirty="0"/>
              <a:t>Danimarka Kütüphaneleri Entegrasyon Merkezi (</a:t>
            </a:r>
            <a:r>
              <a:rPr lang="tr-TR" sz="1600" b="1" dirty="0" err="1"/>
              <a:t>The</a:t>
            </a:r>
            <a:r>
              <a:rPr lang="tr-TR" sz="1600" b="1" dirty="0"/>
              <a:t> </a:t>
            </a:r>
            <a:r>
              <a:rPr lang="tr-TR" sz="1600" b="1" dirty="0" err="1"/>
              <a:t>Danish</a:t>
            </a:r>
            <a:r>
              <a:rPr lang="tr-TR" sz="1600" b="1" dirty="0"/>
              <a:t> Library </a:t>
            </a:r>
            <a:r>
              <a:rPr lang="tr-TR" sz="1600" b="1" dirty="0" err="1"/>
              <a:t>Centre</a:t>
            </a:r>
            <a:r>
              <a:rPr lang="tr-TR" sz="1600" b="1" dirty="0"/>
              <a:t> </a:t>
            </a:r>
            <a:r>
              <a:rPr lang="tr-TR" sz="1600" b="1" dirty="0" err="1"/>
              <a:t>for</a:t>
            </a:r>
            <a:r>
              <a:rPr lang="tr-TR" sz="1600" b="1" dirty="0"/>
              <a:t> Integration) ise, ülkedeki tüm halk kütüphanelerinin etnik ve dilsel azınlıklara hizmet etmesini sağlamak amacıyla yapılandırılmış, yaklaşık 134.000 kaynağı ve 50 dile yakın materyali içeren ulusal bir merkezdir (Schmidt, 2007).</a:t>
            </a:r>
          </a:p>
          <a:p>
            <a:pPr marL="0" indent="0" algn="just">
              <a:buNone/>
            </a:pPr>
            <a:r>
              <a:rPr lang="tr-TR" sz="1600" b="1" dirty="0"/>
              <a:t>FINFO Dk. adlı web sitesi, merkez tarafından geliştirilmiş olup, çeşitli etnik toplulukların Danimarka toplumuna entegrasyonunu desteklemek amacıyla çok dilli bilgi hizmetleri sunmaktadır. </a:t>
            </a:r>
          </a:p>
          <a:p>
            <a:pPr marL="0" indent="0" algn="just">
              <a:buNone/>
            </a:pPr>
            <a:r>
              <a:rPr lang="tr-TR" sz="1600" b="1" dirty="0"/>
              <a:t>Site, “Danimarka’da yeni olmak”, “iş”, “sağlık”, “eğitim”, “sivil toplum örgütleri”, “aile kurmak” gibi konularda bilgi sağlar ve Danimarka Radyo Televizyon Kurumu’nun (DK) Türkçe dahil 6 dilde günlük haberleri yayımlamaktadır (Oğuz, 2012, s. 52).</a:t>
            </a:r>
          </a:p>
          <a:p>
            <a:pPr marL="0" indent="0" algn="just">
              <a:buNone/>
            </a:pPr>
            <a:r>
              <a:rPr lang="tr-TR" sz="1600" b="1" dirty="0"/>
              <a:t>Bu ağ, küresel bir link/bağlantı dizinini içermekte olup, göçmenler ve mültecilerin entegrasyonuna yönelik:</a:t>
            </a:r>
          </a:p>
          <a:p>
            <a:pPr algn="just"/>
            <a:r>
              <a:rPr lang="tr-TR" sz="1600" b="1" dirty="0"/>
              <a:t>İnsan hakları ve çeşitli olanaklara ilişkin ülke çapında bilgi ve iletişim ortamı,</a:t>
            </a:r>
          </a:p>
          <a:p>
            <a:pPr algn="just"/>
            <a:r>
              <a:rPr lang="tr-TR" sz="1600" b="1" dirty="0"/>
              <a:t>İş, eğitim, toplum, yaşam biçimi, yardım organizasyonları ve kültür gibi konuları kapsayan bağlantılar içermektedir.</a:t>
            </a:r>
            <a:endParaRPr lang="tr-TR" sz="1400" b="1" dirty="0"/>
          </a:p>
        </p:txBody>
      </p:sp>
    </p:spTree>
    <p:extLst>
      <p:ext uri="{BB962C8B-B14F-4D97-AF65-F5344CB8AC3E}">
        <p14:creationId xmlns:p14="http://schemas.microsoft.com/office/powerpoint/2010/main" val="2867360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9F829-FED7-D655-8678-6895E3D6271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2A584B2-C92F-F9C9-E7F0-F01E4A3590BD}"/>
              </a:ext>
            </a:extLst>
          </p:cNvPr>
          <p:cNvSpPr>
            <a:spLocks noGrp="1"/>
          </p:cNvSpPr>
          <p:nvPr>
            <p:ph type="title"/>
          </p:nvPr>
        </p:nvSpPr>
        <p:spPr>
          <a:xfrm>
            <a:off x="775658" y="44243"/>
            <a:ext cx="9572794" cy="496533"/>
          </a:xfrm>
        </p:spPr>
        <p:txBody>
          <a:bodyPr>
            <a:normAutofit/>
          </a:bodyPr>
          <a:lstStyle/>
          <a:p>
            <a:pPr algn="ctr"/>
            <a:r>
              <a:rPr lang="tr-TR" sz="2000" b="1" dirty="0"/>
              <a:t>Danimarka Çok Kültürlü Halk Kütüphaneleri: Çeşitli Girişim ve Uygulamalar</a:t>
            </a:r>
            <a:endParaRPr lang="en-US" sz="2000" b="1" dirty="0"/>
          </a:p>
        </p:txBody>
      </p:sp>
      <p:sp>
        <p:nvSpPr>
          <p:cNvPr id="3" name="İçerik Yer Tutucusu 2">
            <a:extLst>
              <a:ext uri="{FF2B5EF4-FFF2-40B4-BE49-F238E27FC236}">
                <a16:creationId xmlns:a16="http://schemas.microsoft.com/office/drawing/2014/main" id="{01773F29-9C5F-4A7E-6CBD-E9D76A4EF62B}"/>
              </a:ext>
            </a:extLst>
          </p:cNvPr>
          <p:cNvSpPr>
            <a:spLocks noGrp="1"/>
          </p:cNvSpPr>
          <p:nvPr>
            <p:ph idx="1"/>
          </p:nvPr>
        </p:nvSpPr>
        <p:spPr>
          <a:xfrm>
            <a:off x="775658" y="540777"/>
            <a:ext cx="9438005" cy="4498256"/>
          </a:xfrm>
        </p:spPr>
        <p:txBody>
          <a:bodyPr>
            <a:noAutofit/>
          </a:bodyPr>
          <a:lstStyle/>
          <a:p>
            <a:pPr marL="0" indent="0" algn="just">
              <a:buNone/>
            </a:pPr>
            <a:r>
              <a:rPr lang="tr-TR" b="1" dirty="0"/>
              <a:t>Ayrıca, </a:t>
            </a:r>
            <a:r>
              <a:rPr lang="tr-TR" b="1" dirty="0" err="1"/>
              <a:t>Finfo’nun</a:t>
            </a:r>
            <a:r>
              <a:rPr lang="tr-TR" b="1" dirty="0"/>
              <a:t> ana sayfası, </a:t>
            </a:r>
            <a:r>
              <a:rPr lang="tr-TR" b="1" dirty="0" err="1"/>
              <a:t>Danimarkaca</a:t>
            </a:r>
            <a:r>
              <a:rPr lang="tr-TR" b="1" dirty="0"/>
              <a:t>, Arnavutça, Arapça, Boşnakça/Hırvatça/Sırpça, Kürtçe, Somali, Farsça, Türkçe, Vietnamca, İngilizce ve Fransızca dillerinde erişimler sağlamaktadır (Cunningham, 2004, s. 115).</a:t>
            </a:r>
          </a:p>
          <a:p>
            <a:pPr marL="0" indent="0" algn="just">
              <a:buNone/>
            </a:pPr>
            <a:r>
              <a:rPr lang="tr-TR" b="1" dirty="0"/>
              <a:t>Uluslararası bağlamda, Danimarka’nın çok kültürlü hizmetleri, </a:t>
            </a:r>
            <a:r>
              <a:rPr lang="tr-TR" b="1" dirty="0" err="1"/>
              <a:t>IFLA’nın</a:t>
            </a:r>
            <a:r>
              <a:rPr lang="tr-TR" b="1" dirty="0"/>
              <a:t> kılavuzuyla uyumlu olup, “</a:t>
            </a:r>
            <a:r>
              <a:rPr lang="tr-TR" b="1" dirty="0" err="1"/>
              <a:t>Challenging</a:t>
            </a:r>
            <a:r>
              <a:rPr lang="tr-TR" b="1" dirty="0"/>
              <a:t> </a:t>
            </a:r>
            <a:r>
              <a:rPr lang="tr-TR" b="1" dirty="0" err="1"/>
              <a:t>Ideas</a:t>
            </a:r>
            <a:r>
              <a:rPr lang="tr-TR" b="1" dirty="0"/>
              <a:t>” konferansında örnek gösterilen Greve Kütüphanesi, etnik azınlıklar için hizmet geliştirme konusunda önde gelen küçük bir kütüphane sistemidir. </a:t>
            </a:r>
          </a:p>
          <a:p>
            <a:pPr marL="0" indent="0" algn="just">
              <a:buNone/>
            </a:pPr>
            <a:r>
              <a:rPr lang="tr-TR" b="1" dirty="0" err="1"/>
              <a:t>Greve’nin</a:t>
            </a:r>
            <a:r>
              <a:rPr lang="tr-TR" b="1" dirty="0"/>
              <a:t> nüfusu 50.000 olup, 113 farklı ülkeden gelen 4.767 kişiye hizmet vermektedir. </a:t>
            </a:r>
          </a:p>
          <a:p>
            <a:pPr marL="0" indent="0" algn="just">
              <a:buNone/>
            </a:pPr>
            <a:r>
              <a:rPr lang="tr-TR" b="1" dirty="0"/>
              <a:t>Kütüphaneci, etkinlikler, sosyal işler, okullara hizmet ve kreş etkinlikleri gibi alanlarda yerel otoritelerle iletişim kurmakta ve etnik azınlıkların gereksinimlerini karşılamayı amaçlamaktadır (Larsen, Jacobs ve </a:t>
            </a:r>
            <a:r>
              <a:rPr lang="tr-TR" b="1" dirty="0" err="1"/>
              <a:t>Vlimmeren</a:t>
            </a:r>
            <a:r>
              <a:rPr lang="tr-TR" b="1" dirty="0"/>
              <a:t>, 2004, </a:t>
            </a:r>
            <a:r>
              <a:rPr lang="tr-TR" b="1" dirty="0" err="1"/>
              <a:t>ss</a:t>
            </a:r>
            <a:r>
              <a:rPr lang="tr-TR" b="1" dirty="0"/>
              <a:t>. 29-31).</a:t>
            </a:r>
          </a:p>
        </p:txBody>
      </p:sp>
    </p:spTree>
    <p:extLst>
      <p:ext uri="{BB962C8B-B14F-4D97-AF65-F5344CB8AC3E}">
        <p14:creationId xmlns:p14="http://schemas.microsoft.com/office/powerpoint/2010/main" val="216700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B3FDE-6B60-65D1-B843-1C928B00D65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0646129-5AA8-45C4-450A-296D1F4B14B6}"/>
              </a:ext>
            </a:extLst>
          </p:cNvPr>
          <p:cNvSpPr>
            <a:spLocks noGrp="1"/>
          </p:cNvSpPr>
          <p:nvPr>
            <p:ph type="title"/>
          </p:nvPr>
        </p:nvSpPr>
        <p:spPr>
          <a:xfrm>
            <a:off x="775658" y="44243"/>
            <a:ext cx="9572794" cy="496533"/>
          </a:xfrm>
        </p:spPr>
        <p:txBody>
          <a:bodyPr>
            <a:normAutofit fontScale="90000"/>
          </a:bodyPr>
          <a:lstStyle/>
          <a:p>
            <a:pPr algn="ctr"/>
            <a:r>
              <a:rPr lang="tr-TR" sz="2000" b="1" dirty="0"/>
              <a:t>Danimarka Çok Kültürlü Halk Kütüphaneleri: </a:t>
            </a:r>
            <a:r>
              <a:rPr lang="tr-TR" sz="2000" b="1" dirty="0" err="1"/>
              <a:t>Folkebibliotekernes</a:t>
            </a:r>
            <a:r>
              <a:rPr lang="tr-TR" sz="2000" b="1" dirty="0"/>
              <a:t> </a:t>
            </a:r>
            <a:r>
              <a:rPr lang="tr-TR" sz="2000" b="1" dirty="0" err="1"/>
              <a:t>Indvandrerbibliotek</a:t>
            </a:r>
            <a:endParaRPr lang="en-US" sz="2000" b="1" dirty="0"/>
          </a:p>
        </p:txBody>
      </p:sp>
      <p:sp>
        <p:nvSpPr>
          <p:cNvPr id="3" name="İçerik Yer Tutucusu 2">
            <a:extLst>
              <a:ext uri="{FF2B5EF4-FFF2-40B4-BE49-F238E27FC236}">
                <a16:creationId xmlns:a16="http://schemas.microsoft.com/office/drawing/2014/main" id="{094CFD6B-5A24-1E7A-4483-5124AAED3E9A}"/>
              </a:ext>
            </a:extLst>
          </p:cNvPr>
          <p:cNvSpPr>
            <a:spLocks noGrp="1"/>
          </p:cNvSpPr>
          <p:nvPr>
            <p:ph idx="1"/>
          </p:nvPr>
        </p:nvSpPr>
        <p:spPr>
          <a:xfrm>
            <a:off x="775658" y="540776"/>
            <a:ext cx="9438005" cy="6056669"/>
          </a:xfrm>
        </p:spPr>
        <p:txBody>
          <a:bodyPr>
            <a:noAutofit/>
          </a:bodyPr>
          <a:lstStyle/>
          <a:p>
            <a:pPr algn="just"/>
            <a:r>
              <a:rPr lang="tr-TR" sz="1400" b="1" dirty="0"/>
              <a:t> “</a:t>
            </a:r>
            <a:r>
              <a:rPr lang="tr-TR" sz="1300" b="1" dirty="0" err="1"/>
              <a:t>Folkebibliotekernes</a:t>
            </a:r>
            <a:r>
              <a:rPr lang="tr-TR" sz="1300" b="1" dirty="0"/>
              <a:t> </a:t>
            </a:r>
            <a:r>
              <a:rPr lang="tr-TR" sz="1300" b="1" dirty="0" err="1"/>
              <a:t>Invandrerbibliotek</a:t>
            </a:r>
            <a:r>
              <a:rPr lang="tr-TR" sz="1300" b="1" dirty="0"/>
              <a:t>” adlı Göçmenler için (yapılandırılmış) Danimarka Merkez Kütüphanesi, göçmen ve mültecilere ilişkin hizmetler hakkında farkındalık yaratmak üzere tüm halk kütüphanelerine kılavuzluk etmektedir. Bu bağlamda hedeflenen eylemler aşağıdaki gibidir (</a:t>
            </a:r>
            <a:r>
              <a:rPr lang="tr-TR" sz="1300" b="1" dirty="0" err="1"/>
              <a:t>Jönsson-Lanevska</a:t>
            </a:r>
            <a:r>
              <a:rPr lang="tr-TR" sz="1300" b="1" dirty="0"/>
              <a:t>, 2005, s. 131):</a:t>
            </a:r>
          </a:p>
          <a:p>
            <a:pPr lvl="1" algn="just">
              <a:buFont typeface="Wingdings" panose="05000000000000000000" pitchFamily="2" charset="2"/>
              <a:buChar char="v"/>
            </a:pPr>
            <a:r>
              <a:rPr lang="tr-TR" sz="1300" b="1" dirty="0"/>
              <a:t>Kitap ve diğer uygun materyallerin sağlanması ve erişilir duruma getirilmesi</a:t>
            </a:r>
          </a:p>
          <a:p>
            <a:pPr lvl="1" algn="just">
              <a:buFont typeface="Wingdings" panose="05000000000000000000" pitchFamily="2" charset="2"/>
              <a:buChar char="v"/>
            </a:pPr>
            <a:r>
              <a:rPr lang="tr-TR" sz="1300" b="1" dirty="0"/>
              <a:t>Materyallerin seçimi, sağlanması ve sunumu konusunda halk kütüphanelerine yardımcı olmak</a:t>
            </a:r>
          </a:p>
          <a:p>
            <a:pPr lvl="1" algn="just">
              <a:buFont typeface="Wingdings" panose="05000000000000000000" pitchFamily="2" charset="2"/>
              <a:buChar char="v"/>
            </a:pPr>
            <a:r>
              <a:rPr lang="tr-TR" sz="1300" b="1" dirty="0"/>
              <a:t>Göçmenlerin kültürel, dilsel durum ve koşullarına ve bu alandaki gelişmelere ilişkin halk kütüphanelerine sürekli bilgi vermek</a:t>
            </a:r>
          </a:p>
          <a:p>
            <a:pPr lvl="1" algn="just">
              <a:buFont typeface="Wingdings" panose="05000000000000000000" pitchFamily="2" charset="2"/>
              <a:buChar char="v"/>
            </a:pPr>
            <a:r>
              <a:rPr lang="tr-TR" sz="1300" b="1" dirty="0"/>
              <a:t>Göçmenlerin kütüphanelerin sunduğu hizmetler hakkında sürekli farkındalığını sağlamak üzere onlarla kütüphaneler arasında aracı rol oynamak</a:t>
            </a:r>
          </a:p>
          <a:p>
            <a:pPr algn="just"/>
            <a:r>
              <a:rPr lang="tr-TR" sz="1300" b="1" dirty="0"/>
              <a:t>Danimarka Merkez Kütüphanesi dermesinin yaklaşık %70’i Arapça, Farsça, Sırp-Hırvat dili, Tamil, Türkçe, Urduca ve Vietnamca dillerinde materyallerden oluşmaktadır. </a:t>
            </a:r>
          </a:p>
          <a:p>
            <a:pPr algn="just"/>
            <a:r>
              <a:rPr lang="tr-TR" sz="1300" b="1" dirty="0"/>
              <a:t>Bu materyaller arasında kitap, müzik kayıtları ve sesli kitaplar bulunmaktadır. Görsel-işitsel materyaller arasında yabancı videolar bulunmamaktadır; çünkü Danimarka telif yasası nedeniyle videoların ödünç verilmesine kısıtlamalar getirmiştir.</a:t>
            </a:r>
          </a:p>
          <a:p>
            <a:pPr algn="just"/>
            <a:r>
              <a:rPr lang="tr-TR" sz="1300" b="1" dirty="0"/>
              <a:t>Bu göçmen kütüphanesi, “kapalı kütüphane” modelindedir; bu, kütüphanenin gazete ve dergi biçiminde materyal sağlamadığını, bu işlevi yerel halk kütüphanelerine bıraktığını gösterir.</a:t>
            </a:r>
          </a:p>
          <a:p>
            <a:pPr algn="just"/>
            <a:r>
              <a:rPr lang="tr-TR" sz="1300" b="1" dirty="0"/>
              <a:t>Bütün kaynaklar orijinal dilde </a:t>
            </a:r>
            <a:r>
              <a:rPr lang="tr-TR" sz="1300" b="1" dirty="0" err="1"/>
              <a:t>kataloglanmakta</a:t>
            </a:r>
            <a:r>
              <a:rPr lang="tr-TR" sz="1300" b="1" dirty="0"/>
              <a:t> olup, katalog sistemleri diğer dillerde başvuru yapmaya yardımcı betimlemeleri içermektedir. Bu açıklamalı kataloglar, yerel kütüphaneler, göçmen kuruluşları ve dil okulları aracılığıyla ödünç almak isteyenlere sunulmaktadır.</a:t>
            </a:r>
          </a:p>
          <a:p>
            <a:pPr algn="just"/>
            <a:r>
              <a:rPr lang="tr-TR" sz="1300" b="1" dirty="0"/>
              <a:t>Halk kütüphanelerinin bilgi bankası olan ve pek çok kütüphanenin eriştiği “BASIS” sistemi aracılığıyla, tek tek yayınların seçimi mümkündür. Ayrıca, yerel kütüphaneler üzerinden 3 ila 6 ay arasında kitap ödünç almak özellikle çocuklar ve yeni gelenler için önemli bir avantajdır (</a:t>
            </a:r>
            <a:r>
              <a:rPr lang="tr-TR" sz="1300" b="1" dirty="0" err="1"/>
              <a:t>Jönsson-Lanevska</a:t>
            </a:r>
            <a:r>
              <a:rPr lang="tr-TR" sz="1300" b="1" dirty="0"/>
              <a:t>, 2005, s. 131).</a:t>
            </a:r>
            <a:endParaRPr lang="tr-TR" sz="1400" b="1" dirty="0"/>
          </a:p>
        </p:txBody>
      </p:sp>
    </p:spTree>
    <p:extLst>
      <p:ext uri="{BB962C8B-B14F-4D97-AF65-F5344CB8AC3E}">
        <p14:creationId xmlns:p14="http://schemas.microsoft.com/office/powerpoint/2010/main" val="3786756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C6439-B46B-2F7F-BDFD-DC77F3A21CB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85543C8-21CC-94BA-8514-2612C6F9E3D8}"/>
              </a:ext>
            </a:extLst>
          </p:cNvPr>
          <p:cNvSpPr>
            <a:spLocks noGrp="1"/>
          </p:cNvSpPr>
          <p:nvPr>
            <p:ph type="title"/>
          </p:nvPr>
        </p:nvSpPr>
        <p:spPr>
          <a:xfrm>
            <a:off x="775658" y="44243"/>
            <a:ext cx="9572794" cy="496533"/>
          </a:xfrm>
        </p:spPr>
        <p:txBody>
          <a:bodyPr>
            <a:normAutofit/>
          </a:bodyPr>
          <a:lstStyle/>
          <a:p>
            <a:pPr algn="ctr"/>
            <a:r>
              <a:rPr lang="tr-TR" sz="2000" b="1" dirty="0"/>
              <a:t>Danimarka Çok Kültürlü Halk Kütüphaneleri: Kopenhag Halk Kütüphaneleri </a:t>
            </a:r>
            <a:endParaRPr lang="en-US" sz="2000" b="1" dirty="0"/>
          </a:p>
        </p:txBody>
      </p:sp>
      <p:sp>
        <p:nvSpPr>
          <p:cNvPr id="3" name="İçerik Yer Tutucusu 2">
            <a:extLst>
              <a:ext uri="{FF2B5EF4-FFF2-40B4-BE49-F238E27FC236}">
                <a16:creationId xmlns:a16="http://schemas.microsoft.com/office/drawing/2014/main" id="{C2AF866A-5E19-6D4F-554B-3B143A2B2F61}"/>
              </a:ext>
            </a:extLst>
          </p:cNvPr>
          <p:cNvSpPr>
            <a:spLocks noGrp="1"/>
          </p:cNvSpPr>
          <p:nvPr>
            <p:ph idx="1"/>
          </p:nvPr>
        </p:nvSpPr>
        <p:spPr>
          <a:xfrm>
            <a:off x="775658" y="540777"/>
            <a:ext cx="9438005" cy="5338914"/>
          </a:xfrm>
        </p:spPr>
        <p:txBody>
          <a:bodyPr>
            <a:noAutofit/>
          </a:bodyPr>
          <a:lstStyle/>
          <a:p>
            <a:pPr algn="just"/>
            <a:r>
              <a:rPr lang="tr-TR" sz="1600" b="1" dirty="0"/>
              <a:t>Kopenhag Halk Kütüphaneleri (KKB), ulusal çapta diğer merkezlerle iş birliği yaparak göçmen dillerinde kitap ve müzik CD’leri dermeleri oluşturmaktadır.</a:t>
            </a:r>
          </a:p>
          <a:p>
            <a:pPr algn="just"/>
            <a:r>
              <a:rPr lang="tr-TR" sz="1600" b="1" dirty="0"/>
              <a:t>Yeni göçmenlerin çoğu yarı okuryazar veya hiç okuma-yazma bilmeyen kişiler olduğundan, </a:t>
            </a:r>
            <a:r>
              <a:rPr lang="tr-TR" sz="1600" b="1" dirty="0" err="1"/>
              <a:t>KKB’nin</a:t>
            </a:r>
            <a:r>
              <a:rPr lang="tr-TR" sz="1600" b="1" dirty="0"/>
              <a:t> Görsel İşitsel Materyaller Bölümü, göçmen dillerinde sesli kitaplar üretmeye başlamıştır. </a:t>
            </a:r>
          </a:p>
          <a:p>
            <a:pPr algn="just"/>
            <a:r>
              <a:rPr lang="tr-TR" sz="1600" b="1" dirty="0"/>
              <a:t>En çok gereksinim duyulan diller Arapça, Kürtçe, Sırpça, Hırvatça, Türkçe ve Urdu’dur. </a:t>
            </a:r>
          </a:p>
          <a:p>
            <a:pPr algn="just"/>
            <a:r>
              <a:rPr lang="tr-TR" sz="1600" b="1" dirty="0"/>
              <a:t>Sesli kitaplar başlangıçta kasetlere, daha sonra CD’lere yüklenmiş ve Danimarka’daki tüm kütüphane sistemlerine, ardından da dünya çapında satışa sunulmuştur.</a:t>
            </a:r>
          </a:p>
          <a:p>
            <a:pPr algn="just"/>
            <a:r>
              <a:rPr lang="tr-TR" sz="1600" b="1" dirty="0"/>
              <a:t>Sesli içeriklerin tümü İngilizce ve Danimarka dillerinde içerik notları içermektedir. </a:t>
            </a:r>
          </a:p>
          <a:p>
            <a:pPr algn="just"/>
            <a:r>
              <a:rPr lang="tr-TR" sz="1600" b="1" dirty="0"/>
              <a:t>Ayrıca, mültecilere ve göçmenlere ikinci dil olarak Danimarka dilinin öğretilmesine yönelik hizmetler geliştirilmiş ve bu kapsamda iki dilli resimli kitaplar ile Arapça, Kürtçe, Sırpça, Hırvatça, Türkçe, Farsça, Somali ve Urdu dillerinde basılı metinler üretilmiştir</a:t>
            </a:r>
          </a:p>
          <a:p>
            <a:pPr algn="just"/>
            <a:r>
              <a:rPr lang="tr-TR" sz="1600" b="1" dirty="0"/>
              <a:t>Kopenhag’daki tüm çocuklara, ikinci doğum günlerinde kütüphaneden davetiye ile kart verilmekte ve ilk ziyaretlerinde bir hikâye kitabı + CD hediye edilmektedir. </a:t>
            </a:r>
          </a:p>
          <a:p>
            <a:pPr algn="just"/>
            <a:r>
              <a:rPr lang="tr-TR" sz="1600" b="1" dirty="0"/>
              <a:t>Bu gelenek, çocukların kütüphane ile ilk temasını teşvik etmektedir (IFLA, 2009, s. 27).</a:t>
            </a:r>
          </a:p>
        </p:txBody>
      </p:sp>
    </p:spTree>
    <p:extLst>
      <p:ext uri="{BB962C8B-B14F-4D97-AF65-F5344CB8AC3E}">
        <p14:creationId xmlns:p14="http://schemas.microsoft.com/office/powerpoint/2010/main" val="2707014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55138-AB4E-153D-BF86-A01B2590F1C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9C84B8A-969F-7804-8EA8-2447D7AE727D}"/>
              </a:ext>
            </a:extLst>
          </p:cNvPr>
          <p:cNvSpPr>
            <a:spLocks noGrp="1"/>
          </p:cNvSpPr>
          <p:nvPr>
            <p:ph type="title"/>
          </p:nvPr>
        </p:nvSpPr>
        <p:spPr>
          <a:xfrm>
            <a:off x="775658" y="44243"/>
            <a:ext cx="10197142" cy="688259"/>
          </a:xfrm>
        </p:spPr>
        <p:txBody>
          <a:bodyPr>
            <a:noAutofit/>
          </a:bodyPr>
          <a:lstStyle/>
          <a:p>
            <a:pPr algn="ctr"/>
            <a:r>
              <a:rPr lang="tr-TR" sz="2000" b="1" dirty="0"/>
              <a:t>Danimarka Çok Kültürlü Halk Kütüphaneleri: </a:t>
            </a:r>
            <a:br>
              <a:rPr lang="tr-TR" sz="2000" b="1" dirty="0"/>
            </a:br>
            <a:r>
              <a:rPr lang="tr-TR" sz="2000" b="1" dirty="0" err="1"/>
              <a:t>Vollsmose</a:t>
            </a:r>
            <a:r>
              <a:rPr lang="tr-TR" sz="2000" b="1" dirty="0"/>
              <a:t> Şube Kütüphanesi ve </a:t>
            </a:r>
            <a:r>
              <a:rPr lang="tr-TR" sz="2000" b="1" dirty="0" err="1"/>
              <a:t>Gellerup</a:t>
            </a:r>
            <a:r>
              <a:rPr lang="tr-TR" sz="2000" b="1" dirty="0"/>
              <a:t> Toplum Merkezi Projesi</a:t>
            </a:r>
            <a:endParaRPr lang="en-US" sz="2000" b="1" dirty="0"/>
          </a:p>
        </p:txBody>
      </p:sp>
      <p:sp>
        <p:nvSpPr>
          <p:cNvPr id="3" name="İçerik Yer Tutucusu 2">
            <a:extLst>
              <a:ext uri="{FF2B5EF4-FFF2-40B4-BE49-F238E27FC236}">
                <a16:creationId xmlns:a16="http://schemas.microsoft.com/office/drawing/2014/main" id="{3822AFA3-41FC-DBF9-1663-1068454D628D}"/>
              </a:ext>
            </a:extLst>
          </p:cNvPr>
          <p:cNvSpPr>
            <a:spLocks noGrp="1"/>
          </p:cNvSpPr>
          <p:nvPr>
            <p:ph idx="1"/>
          </p:nvPr>
        </p:nvSpPr>
        <p:spPr>
          <a:xfrm>
            <a:off x="708886" y="806244"/>
            <a:ext cx="9438005" cy="5417575"/>
          </a:xfrm>
        </p:spPr>
        <p:txBody>
          <a:bodyPr>
            <a:noAutofit/>
          </a:bodyPr>
          <a:lstStyle/>
          <a:p>
            <a:pPr algn="just"/>
            <a:r>
              <a:rPr lang="tr-TR" sz="1600" b="1" u="sng" dirty="0" err="1"/>
              <a:t>Vollsmose</a:t>
            </a:r>
            <a:r>
              <a:rPr lang="tr-TR" sz="1600" b="1" u="sng" dirty="0"/>
              <a:t> Şube Kütüphanesi</a:t>
            </a:r>
            <a:r>
              <a:rPr lang="tr-TR" sz="1600" b="1" dirty="0"/>
              <a:t>, </a:t>
            </a:r>
            <a:r>
              <a:rPr lang="tr-TR" sz="1600" b="1" dirty="0" err="1"/>
              <a:t>Odense’de</a:t>
            </a:r>
            <a:r>
              <a:rPr lang="tr-TR" sz="1600" b="1" dirty="0"/>
              <a:t> bulunan halk kütüphanesi sisteminin bir parçasıdır ve yaklaşık 15.000 nüfusa hizmet vermektedir. Bu kütüphane, geleneksel hizmetlerin yanı sıra, kent yeniden yapılanma ve gelişim programlarının bir parçası olarak çeşitli etkinliklerle entegre olmaktadır (Larsen, Jacobs ve </a:t>
            </a:r>
            <a:r>
              <a:rPr lang="tr-TR" sz="1600" b="1" dirty="0" err="1"/>
              <a:t>Vlimmeren</a:t>
            </a:r>
            <a:r>
              <a:rPr lang="tr-TR" sz="1600" b="1" dirty="0"/>
              <a:t>, 2004, s. 30).</a:t>
            </a:r>
          </a:p>
          <a:p>
            <a:pPr algn="just"/>
            <a:r>
              <a:rPr lang="tr-TR" sz="1600" b="1" dirty="0"/>
              <a:t>Kütüphanenin bir parçası olan Öğrenme Merkezi (</a:t>
            </a:r>
            <a:r>
              <a:rPr lang="tr-TR" sz="1600" b="1" dirty="0" err="1"/>
              <a:t>The</a:t>
            </a:r>
            <a:r>
              <a:rPr lang="tr-TR" sz="1600" b="1" dirty="0"/>
              <a:t> Learning </a:t>
            </a:r>
            <a:r>
              <a:rPr lang="tr-TR" sz="1600" b="1" dirty="0" err="1"/>
              <a:t>Centre</a:t>
            </a:r>
            <a:r>
              <a:rPr lang="tr-TR" sz="1600" b="1" dirty="0"/>
              <a:t>), bilgi ve iletişim teknolojilerinin kullanıldığı, personelin sorulara yanıt verdiği aktif bir elektronik odadır. Hem bireysel hem de entegrasyon projesi kapsamında, yetişkin göçmen ve mülteciler hedef kitle olarak belirlenmiştir (Larsen, Jacobs ve </a:t>
            </a:r>
            <a:r>
              <a:rPr lang="tr-TR" sz="1600" b="1" dirty="0" err="1"/>
              <a:t>Vlimmeren</a:t>
            </a:r>
            <a:r>
              <a:rPr lang="tr-TR" sz="1600" b="1" dirty="0"/>
              <a:t>, 2004, s. 30).</a:t>
            </a:r>
          </a:p>
          <a:p>
            <a:pPr algn="just"/>
            <a:r>
              <a:rPr lang="tr-TR" sz="1600" b="1" dirty="0"/>
              <a:t>1995 yılından beri Danimarka Kütüphane Derneği üyesi olan, Aarhus halk kütüphanelerinde şube kütüphaneciliği yapan </a:t>
            </a:r>
            <a:r>
              <a:rPr lang="tr-TR" sz="1600" b="1" dirty="0" err="1"/>
              <a:t>Lone</a:t>
            </a:r>
            <a:r>
              <a:rPr lang="tr-TR" sz="1600" b="1" dirty="0"/>
              <a:t> </a:t>
            </a:r>
            <a:r>
              <a:rPr lang="tr-TR" sz="1600" b="1" dirty="0" err="1"/>
              <a:t>Hedelund’a</a:t>
            </a:r>
            <a:r>
              <a:rPr lang="tr-TR" sz="1600" b="1" dirty="0"/>
              <a:t> (2006) göre, 2005 baharında başlatılan “</a:t>
            </a:r>
            <a:r>
              <a:rPr lang="tr-TR" sz="1600" b="1" u="sng" dirty="0" err="1"/>
              <a:t>Gellerup</a:t>
            </a:r>
            <a:r>
              <a:rPr lang="tr-TR" sz="1600" b="1" u="sng" dirty="0"/>
              <a:t> Toplum Merkezi projesi</a:t>
            </a:r>
            <a:r>
              <a:rPr lang="tr-TR" sz="1600" b="1" dirty="0"/>
              <a:t>” (</a:t>
            </a:r>
            <a:r>
              <a:rPr lang="tr-TR" sz="1600" b="1" dirty="0" err="1"/>
              <a:t>The</a:t>
            </a:r>
            <a:r>
              <a:rPr lang="tr-TR" sz="1600" b="1" dirty="0"/>
              <a:t> Project </a:t>
            </a:r>
            <a:r>
              <a:rPr lang="tr-TR" sz="1600" b="1" dirty="0" err="1"/>
              <a:t>Community</a:t>
            </a:r>
            <a:r>
              <a:rPr lang="tr-TR" sz="1600" b="1" dirty="0"/>
              <a:t> </a:t>
            </a:r>
            <a:r>
              <a:rPr lang="tr-TR" sz="1600" b="1" dirty="0" err="1"/>
              <a:t>Centre</a:t>
            </a:r>
            <a:r>
              <a:rPr lang="tr-TR" sz="1600" b="1" dirty="0"/>
              <a:t> </a:t>
            </a:r>
            <a:r>
              <a:rPr lang="tr-TR" sz="1600" b="1" dirty="0" err="1"/>
              <a:t>Gellerup</a:t>
            </a:r>
            <a:r>
              <a:rPr lang="tr-TR" sz="1600" b="1" dirty="0"/>
              <a:t>), çok kültürlü hizmetler açısından örnek bir projedir. </a:t>
            </a:r>
            <a:r>
              <a:rPr lang="tr-TR" sz="1600" b="1" dirty="0" err="1"/>
              <a:t>Gellerup’daki</a:t>
            </a:r>
            <a:r>
              <a:rPr lang="tr-TR" sz="1600" b="1" dirty="0"/>
              <a:t> yerel kütüphane, </a:t>
            </a:r>
            <a:r>
              <a:rPr lang="tr-TR" sz="1600" b="1" u="sng" dirty="0"/>
              <a:t>Aarhus Halk Kütüphaneleri</a:t>
            </a:r>
            <a:r>
              <a:rPr lang="tr-TR" sz="1600" b="1" dirty="0"/>
              <a:t> bünyesindedir ve çeşitli kurumlarla iş birliği yaparak bilgi ve bilgi yönetimi hizmetlerini geliştirmektedir (</a:t>
            </a:r>
            <a:r>
              <a:rPr lang="tr-TR" sz="1600" b="1" dirty="0" err="1"/>
              <a:t>Hedelund</a:t>
            </a:r>
            <a:r>
              <a:rPr lang="tr-TR" sz="1600" b="1" dirty="0"/>
              <a:t>, 2006).</a:t>
            </a:r>
          </a:p>
          <a:p>
            <a:pPr algn="just"/>
            <a:r>
              <a:rPr lang="tr-TR" sz="1600" b="1" dirty="0"/>
              <a:t>Projenin ortakları arasında “</a:t>
            </a:r>
            <a:r>
              <a:rPr lang="tr-TR" sz="1600" b="1" dirty="0" err="1"/>
              <a:t>Folkeinformation</a:t>
            </a:r>
            <a:r>
              <a:rPr lang="tr-TR" sz="1600" b="1" dirty="0"/>
              <a:t>” (Kamusal Bilgi), “</a:t>
            </a:r>
            <a:r>
              <a:rPr lang="tr-TR" sz="1600" b="1" dirty="0" err="1"/>
              <a:t>Family</a:t>
            </a:r>
            <a:r>
              <a:rPr lang="tr-TR" sz="1600" b="1" dirty="0"/>
              <a:t> </a:t>
            </a:r>
            <a:r>
              <a:rPr lang="tr-TR" sz="1600" b="1" dirty="0" err="1"/>
              <a:t>Centre</a:t>
            </a:r>
            <a:r>
              <a:rPr lang="tr-TR" sz="1600" b="1" dirty="0"/>
              <a:t> West” (Batı Aile Merkezi), Aarhus Belediyesi Sosyal ve İstihdam Departmanı, “</a:t>
            </a:r>
            <a:r>
              <a:rPr lang="tr-TR" sz="1600" b="1" dirty="0" err="1"/>
              <a:t>Sundhedshus</a:t>
            </a:r>
            <a:r>
              <a:rPr lang="tr-TR" sz="1600" b="1" dirty="0"/>
              <a:t>” (sağlık merkezi), Aarhus İlçesi Çocuk ve Gençlik Dairesi, </a:t>
            </a:r>
            <a:r>
              <a:rPr lang="tr-TR" sz="1600" b="1" dirty="0" err="1"/>
              <a:t>Gellerup</a:t>
            </a:r>
            <a:r>
              <a:rPr lang="tr-TR" sz="1600" b="1" dirty="0"/>
              <a:t> Kütüphanesi, “IT Guide </a:t>
            </a:r>
            <a:r>
              <a:rPr lang="tr-TR" sz="1600" b="1" dirty="0" err="1"/>
              <a:t>Association</a:t>
            </a:r>
            <a:r>
              <a:rPr lang="tr-TR" sz="1600" b="1" dirty="0"/>
              <a:t>” (Bilgi Teknolojileri Rehber Kuruluşu), Devlet ve Üniversite Kütüphanesi ile gönüllü kuruluşlar yer almaktadır (</a:t>
            </a:r>
            <a:r>
              <a:rPr lang="tr-TR" sz="1600" b="1" dirty="0" err="1"/>
              <a:t>Hedelund</a:t>
            </a:r>
            <a:r>
              <a:rPr lang="tr-TR" sz="1600" b="1" dirty="0"/>
              <a:t>, 2006).</a:t>
            </a:r>
          </a:p>
        </p:txBody>
      </p:sp>
    </p:spTree>
    <p:extLst>
      <p:ext uri="{BB962C8B-B14F-4D97-AF65-F5344CB8AC3E}">
        <p14:creationId xmlns:p14="http://schemas.microsoft.com/office/powerpoint/2010/main" val="1781197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C3CC-0FBD-877E-9BB4-DCEE9930A2B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B32339C-5EEC-B35F-0D97-E884031DBE52}"/>
              </a:ext>
            </a:extLst>
          </p:cNvPr>
          <p:cNvSpPr>
            <a:spLocks noGrp="1"/>
          </p:cNvSpPr>
          <p:nvPr>
            <p:ph type="title"/>
          </p:nvPr>
        </p:nvSpPr>
        <p:spPr>
          <a:xfrm>
            <a:off x="775658" y="44243"/>
            <a:ext cx="9587542" cy="747254"/>
          </a:xfrm>
        </p:spPr>
        <p:txBody>
          <a:bodyPr>
            <a:noAutofit/>
          </a:bodyPr>
          <a:lstStyle/>
          <a:p>
            <a:pPr algn="ctr"/>
            <a:r>
              <a:rPr lang="tr-TR" sz="2000" b="1" dirty="0"/>
              <a:t>Danimarka Çok Kültürlü Halk Kütüphaneleri: </a:t>
            </a:r>
            <a:br>
              <a:rPr lang="tr-TR" sz="2000" b="1" dirty="0"/>
            </a:br>
            <a:r>
              <a:rPr lang="tr-TR" sz="2000" b="1" dirty="0" err="1"/>
              <a:t>Vollsmose</a:t>
            </a:r>
            <a:r>
              <a:rPr lang="tr-TR" sz="2000" b="1" dirty="0"/>
              <a:t> Şube Kütüphanesi ve </a:t>
            </a:r>
            <a:r>
              <a:rPr lang="tr-TR" sz="2000" b="1" dirty="0" err="1"/>
              <a:t>Gellerup</a:t>
            </a:r>
            <a:r>
              <a:rPr lang="tr-TR" sz="2000" b="1" dirty="0"/>
              <a:t> Toplum Merkezi Projesi</a:t>
            </a:r>
            <a:endParaRPr lang="en-US" sz="2000" b="1" dirty="0"/>
          </a:p>
        </p:txBody>
      </p:sp>
      <p:sp>
        <p:nvSpPr>
          <p:cNvPr id="3" name="İçerik Yer Tutucusu 2">
            <a:extLst>
              <a:ext uri="{FF2B5EF4-FFF2-40B4-BE49-F238E27FC236}">
                <a16:creationId xmlns:a16="http://schemas.microsoft.com/office/drawing/2014/main" id="{63242242-7918-D3E5-797F-824BD5E27FB1}"/>
              </a:ext>
            </a:extLst>
          </p:cNvPr>
          <p:cNvSpPr>
            <a:spLocks noGrp="1"/>
          </p:cNvSpPr>
          <p:nvPr>
            <p:ph idx="1"/>
          </p:nvPr>
        </p:nvSpPr>
        <p:spPr>
          <a:xfrm>
            <a:off x="703970" y="894735"/>
            <a:ext cx="9438005" cy="5137356"/>
          </a:xfrm>
        </p:spPr>
        <p:txBody>
          <a:bodyPr>
            <a:noAutofit/>
          </a:bodyPr>
          <a:lstStyle/>
          <a:p>
            <a:pPr algn="just"/>
            <a:r>
              <a:rPr lang="tr-TR" sz="1600" b="1" dirty="0"/>
              <a:t>2004 sonbaharında başlatılan “</a:t>
            </a:r>
            <a:r>
              <a:rPr lang="tr-TR" sz="1600" b="1" dirty="0" err="1"/>
              <a:t>Folkeinformation</a:t>
            </a:r>
            <a:r>
              <a:rPr lang="tr-TR" sz="1600" b="1" dirty="0"/>
              <a:t>” (Kamusal Bilgi) projesi, özellikle </a:t>
            </a:r>
            <a:r>
              <a:rPr lang="tr-TR" sz="1600" b="1" dirty="0" err="1"/>
              <a:t>Hasle</a:t>
            </a:r>
            <a:r>
              <a:rPr lang="tr-TR" sz="1600" b="1" dirty="0"/>
              <a:t>, </a:t>
            </a:r>
            <a:r>
              <a:rPr lang="tr-TR" sz="1600" b="1" dirty="0" err="1"/>
              <a:t>Herredsvang</a:t>
            </a:r>
            <a:r>
              <a:rPr lang="tr-TR" sz="1600" b="1" dirty="0"/>
              <a:t> ve </a:t>
            </a:r>
            <a:r>
              <a:rPr lang="tr-TR" sz="1600" b="1" dirty="0" err="1"/>
              <a:t>Gellerup</a:t>
            </a:r>
            <a:r>
              <a:rPr lang="tr-TR" sz="1600" b="1" dirty="0"/>
              <a:t> bölgelerinde ikamet eden yabancı kökenli vatandaşlara hizmet vermeyi amaçlamaktadır. Kişiler, kayıt olmadan kamusal bilgi servisine başvurabilmekte ve uzmanlara yönlendirilmektedirler (</a:t>
            </a:r>
            <a:r>
              <a:rPr lang="tr-TR" sz="1600" b="1" dirty="0" err="1"/>
              <a:t>Hedelund</a:t>
            </a:r>
            <a:r>
              <a:rPr lang="tr-TR" sz="1600" b="1" dirty="0"/>
              <a:t>, 2006).</a:t>
            </a:r>
          </a:p>
          <a:p>
            <a:pPr algn="just"/>
            <a:r>
              <a:rPr lang="tr-TR" sz="1600" b="1" dirty="0"/>
              <a:t>“</a:t>
            </a:r>
            <a:r>
              <a:rPr lang="tr-TR" sz="1600" b="1" dirty="0" err="1"/>
              <a:t>Family</a:t>
            </a:r>
            <a:r>
              <a:rPr lang="tr-TR" sz="1600" b="1" dirty="0"/>
              <a:t> </a:t>
            </a:r>
            <a:r>
              <a:rPr lang="tr-TR" sz="1600" b="1" dirty="0" err="1"/>
              <a:t>Centre</a:t>
            </a:r>
            <a:r>
              <a:rPr lang="tr-TR" sz="1600" b="1" dirty="0"/>
              <a:t> West” projesi, 2007 yılı ortalarına kadar devam etmiş ve bölgedeki vatandaşların ekonomik ve sosyal hayallerini gerçekleştirmelerine destek olmayı amaçlamıştır. Bu projenin hedef kitlesi, </a:t>
            </a:r>
            <a:r>
              <a:rPr lang="tr-TR" sz="1600" b="1" dirty="0" err="1"/>
              <a:t>Gellerup</a:t>
            </a:r>
            <a:r>
              <a:rPr lang="tr-TR" sz="1600" b="1" dirty="0"/>
              <a:t> bölgesinde yaklaşık 19.000 nüfusu olan ve %44,5’i iki kültürlü geçmişe sahip olan topluluktur; bölgede yaklaşık 70 farklı dil konuşulmaktadır (</a:t>
            </a:r>
            <a:r>
              <a:rPr lang="tr-TR" sz="1600" b="1" dirty="0" err="1"/>
              <a:t>Hedelund</a:t>
            </a:r>
            <a:r>
              <a:rPr lang="tr-TR" sz="1600" b="1" dirty="0"/>
              <a:t>, 2006).</a:t>
            </a:r>
          </a:p>
          <a:p>
            <a:pPr algn="just"/>
            <a:r>
              <a:rPr lang="tr-TR" sz="1600" b="1" dirty="0"/>
              <a:t>2001 yılında </a:t>
            </a:r>
            <a:r>
              <a:rPr lang="tr-TR" sz="1600" b="1" dirty="0" err="1"/>
              <a:t>Gellerup</a:t>
            </a:r>
            <a:r>
              <a:rPr lang="tr-TR" sz="1600" b="1" dirty="0"/>
              <a:t> Kütüphanesi’nde kurulan “</a:t>
            </a:r>
            <a:r>
              <a:rPr lang="tr-TR" sz="1600" b="1" dirty="0" err="1"/>
              <a:t>Sundhedshuset</a:t>
            </a:r>
            <a:r>
              <a:rPr lang="tr-TR" sz="1600" b="1" dirty="0"/>
              <a:t>” (Sağlık Merkezi), sağlık hizmetlerine destek sağlamaktadır. Bu hizmetler arasında hemşire ziyaretleri, çocuk ve ergenlerin tedavileri için randevu düzenleme ve çeşitli grup etkinlikleri yer almaktadır. Ayrıca, yeni Danimarkalı ebeveynlerin katılımıyla doğum öncesi ve sonrası eğitimler de verilmektedir (</a:t>
            </a:r>
            <a:r>
              <a:rPr lang="tr-TR" sz="1600" b="1" dirty="0" err="1"/>
              <a:t>Hedelund</a:t>
            </a:r>
            <a:r>
              <a:rPr lang="tr-TR" sz="1600" b="1" dirty="0"/>
              <a:t>, 2006).</a:t>
            </a:r>
          </a:p>
          <a:p>
            <a:pPr algn="just"/>
            <a:r>
              <a:rPr lang="tr-TR" sz="1600" b="1" dirty="0"/>
              <a:t>Bu “</a:t>
            </a:r>
            <a:r>
              <a:rPr lang="tr-TR" sz="1600" b="1" dirty="0" err="1"/>
              <a:t>Hybrid</a:t>
            </a:r>
            <a:r>
              <a:rPr lang="tr-TR" sz="1600" b="1" dirty="0"/>
              <a:t> </a:t>
            </a:r>
            <a:r>
              <a:rPr lang="tr-TR" sz="1600" b="1" dirty="0" err="1"/>
              <a:t>Institutional</a:t>
            </a:r>
            <a:r>
              <a:rPr lang="tr-TR" sz="1600" b="1" dirty="0"/>
              <a:t> </a:t>
            </a:r>
            <a:r>
              <a:rPr lang="tr-TR" sz="1600" b="1" dirty="0" err="1"/>
              <a:t>Configuration</a:t>
            </a:r>
            <a:r>
              <a:rPr lang="tr-TR" sz="1600" b="1" dirty="0"/>
              <a:t>” (Melez Kurumsal Yapılandırma) modeli, sektörler arası iş birliği, diyalog ve katılımcı yönetim anlayışını temel alır. Amaç, sektörler arası sinerji ve çok paydaşlı katılım ile toplumsal bütünleşmeyi ve yerel hizmetleri geliştirmektir (</a:t>
            </a:r>
            <a:r>
              <a:rPr lang="tr-TR" sz="1600" b="1" dirty="0" err="1"/>
              <a:t>Hedelund</a:t>
            </a:r>
            <a:r>
              <a:rPr lang="tr-TR" sz="1600" b="1" dirty="0"/>
              <a:t>, 2006).</a:t>
            </a:r>
            <a:endParaRPr lang="tr-TR" sz="1400" b="1" dirty="0"/>
          </a:p>
        </p:txBody>
      </p:sp>
    </p:spTree>
    <p:extLst>
      <p:ext uri="{BB962C8B-B14F-4D97-AF65-F5344CB8AC3E}">
        <p14:creationId xmlns:p14="http://schemas.microsoft.com/office/powerpoint/2010/main" val="1165644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059E1-60E3-4F83-D6DB-48E0CF92E69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CBB3751-30B8-D002-E4B4-CC953C561513}"/>
              </a:ext>
            </a:extLst>
          </p:cNvPr>
          <p:cNvSpPr>
            <a:spLocks noGrp="1"/>
          </p:cNvSpPr>
          <p:nvPr>
            <p:ph type="title"/>
          </p:nvPr>
        </p:nvSpPr>
        <p:spPr>
          <a:xfrm>
            <a:off x="775658" y="44243"/>
            <a:ext cx="9587542" cy="747254"/>
          </a:xfrm>
        </p:spPr>
        <p:txBody>
          <a:bodyPr>
            <a:noAutofit/>
          </a:bodyPr>
          <a:lstStyle/>
          <a:p>
            <a:pPr algn="ctr"/>
            <a:r>
              <a:rPr lang="tr-TR" sz="2000" b="1" dirty="0"/>
              <a:t>Danimarka'nın Çok Kültürlü Kütüphaneleri: </a:t>
            </a:r>
            <a:br>
              <a:rPr lang="tr-TR" sz="2000" b="1" dirty="0"/>
            </a:br>
            <a:r>
              <a:rPr lang="tr-TR" sz="2000" b="1" dirty="0"/>
              <a:t>Genel Çerçeve, Sorunlar ve Öneriler</a:t>
            </a:r>
            <a:endParaRPr lang="en-US" sz="2000" b="1" dirty="0"/>
          </a:p>
        </p:txBody>
      </p:sp>
      <p:sp>
        <p:nvSpPr>
          <p:cNvPr id="3" name="İçerik Yer Tutucusu 2">
            <a:extLst>
              <a:ext uri="{FF2B5EF4-FFF2-40B4-BE49-F238E27FC236}">
                <a16:creationId xmlns:a16="http://schemas.microsoft.com/office/drawing/2014/main" id="{5FA8F9BA-91DE-45E0-8E1D-95AF3CA9D2D8}"/>
              </a:ext>
            </a:extLst>
          </p:cNvPr>
          <p:cNvSpPr>
            <a:spLocks noGrp="1"/>
          </p:cNvSpPr>
          <p:nvPr>
            <p:ph idx="1"/>
          </p:nvPr>
        </p:nvSpPr>
        <p:spPr>
          <a:xfrm>
            <a:off x="850426" y="860322"/>
            <a:ext cx="9438005" cy="4758813"/>
          </a:xfrm>
        </p:spPr>
        <p:txBody>
          <a:bodyPr>
            <a:noAutofit/>
          </a:bodyPr>
          <a:lstStyle/>
          <a:p>
            <a:pPr algn="just"/>
            <a:r>
              <a:rPr lang="tr-TR" sz="1500" b="1" u="sng" dirty="0"/>
              <a:t>Çeşitlilikle İlgili Kültür Politikalarının Bağlamı ve Gelişimi</a:t>
            </a:r>
            <a:r>
              <a:rPr lang="tr-TR" sz="1500" b="1" dirty="0"/>
              <a:t>: Küreselleşme, göç ve dijitalleşme, Danimarka kültür politikalarını etkilemiş ve çeşitliliğin yanında kültürel miras ve ulusal kimliğe odaklanılmasına yol açmıştır.</a:t>
            </a:r>
          </a:p>
          <a:p>
            <a:pPr algn="just"/>
            <a:r>
              <a:rPr lang="tr-TR" sz="1500" b="1" u="sng" dirty="0"/>
              <a:t>Sosyal Uyum</a:t>
            </a:r>
            <a:r>
              <a:rPr lang="tr-TR" sz="1500" b="1" dirty="0"/>
              <a:t>: Hükümet girişimleri, ulusal kimliği pekiştirmek ve sosyal uyumu ve kültürel diyaloğu teşvik etmek için tasarlanan </a:t>
            </a:r>
            <a:r>
              <a:rPr lang="tr-TR" sz="1500" b="1" dirty="0" err="1"/>
              <a:t>Danish</a:t>
            </a:r>
            <a:r>
              <a:rPr lang="tr-TR" sz="1500" b="1" dirty="0"/>
              <a:t> </a:t>
            </a:r>
            <a:r>
              <a:rPr lang="tr-TR" sz="1500" b="1" dirty="0" err="1"/>
              <a:t>Cultural</a:t>
            </a:r>
            <a:r>
              <a:rPr lang="tr-TR" sz="1500" b="1" dirty="0"/>
              <a:t> Canon (Danimarka Kültür Kanonu/Kültürel Miras Listesi) (2005) da dahil olmak üzere kültürel programlar aracılığıyla sosyal uyumu teşvik etmeyi amaçlamıştır (Burada «kano» terimi, belli bir toplum veya kurum tarafından kabul edilen, önemli ve temel sayılan kültürel değerler, eserler veya ögelerden oluşan liste veya derme anlamında kullanılır. Bu bağlamda, "</a:t>
            </a:r>
            <a:r>
              <a:rPr lang="tr-TR" sz="1500" b="1" dirty="0" err="1"/>
              <a:t>Danish</a:t>
            </a:r>
            <a:r>
              <a:rPr lang="tr-TR" sz="1500" b="1" dirty="0"/>
              <a:t> </a:t>
            </a:r>
            <a:r>
              <a:rPr lang="tr-TR" sz="1500" b="1" dirty="0" err="1"/>
              <a:t>Cultural</a:t>
            </a:r>
            <a:r>
              <a:rPr lang="tr-TR" sz="1500" b="1" dirty="0"/>
              <a:t> Canon" ifadesi, Danimarka'nın kültürel mirasını, önemli sanat, edebiyat, müzik, tarihsel olaylar ve değerlerini içeren resmi veya yarı resmi bir listeyi ifade eder). </a:t>
            </a:r>
          </a:p>
          <a:p>
            <a:pPr algn="just"/>
            <a:r>
              <a:rPr lang="tr-TR" sz="1500" b="1" u="sng" dirty="0"/>
              <a:t>Kültürel Çeşitlilik ve Kapsayıcılığa Odaklanma</a:t>
            </a:r>
            <a:r>
              <a:rPr lang="tr-TR" sz="1500" b="1" dirty="0"/>
              <a:t>: Son politikalar, ulusal kimliğin bir parçası olarak cinsiyet, yaş, inanç ve etnik köken gözetmeksizin çeşitliliğe saygı ve karşılıklı saygıyı vurgulamaktadır.</a:t>
            </a:r>
          </a:p>
          <a:p>
            <a:pPr algn="just"/>
            <a:r>
              <a:rPr lang="tr-TR" sz="1500" b="1" u="sng" dirty="0"/>
              <a:t>Çeşitliliğe Kurumsal Destek</a:t>
            </a:r>
            <a:r>
              <a:rPr lang="tr-TR" sz="1500" b="1" dirty="0"/>
              <a:t>: Kültürel sorumlulukların belediyelere devredilmesi, çok kültürlü toplulukların kütüphanelere ve kültürel hizmetlere erişimlerini de kapsayan çeşitli kültürel gruplara destek sağlamayı amaçlamaktadır (</a:t>
            </a:r>
            <a:r>
              <a:rPr lang="en-US" sz="1500" b="1" dirty="0"/>
              <a:t>Compendium of Cultural Policies &amp; Trends</a:t>
            </a:r>
            <a:r>
              <a:rPr lang="tr-TR" sz="1500" b="1" dirty="0"/>
              <a:t>, 2019). </a:t>
            </a:r>
          </a:p>
        </p:txBody>
      </p:sp>
    </p:spTree>
    <p:extLst>
      <p:ext uri="{BB962C8B-B14F-4D97-AF65-F5344CB8AC3E}">
        <p14:creationId xmlns:p14="http://schemas.microsoft.com/office/powerpoint/2010/main" val="376437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5676-98C8-CF2A-B42C-0462AE07E7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D0CF69-8B68-A2BF-7F9F-98E9BEFEB99E}"/>
              </a:ext>
            </a:extLst>
          </p:cNvPr>
          <p:cNvSpPr>
            <a:spLocks noGrp="1"/>
          </p:cNvSpPr>
          <p:nvPr>
            <p:ph type="title"/>
          </p:nvPr>
        </p:nvSpPr>
        <p:spPr>
          <a:xfrm>
            <a:off x="2458064" y="152399"/>
            <a:ext cx="5454170" cy="634181"/>
          </a:xfrm>
        </p:spPr>
        <p:txBody>
          <a:bodyPr>
            <a:normAutofit fontScale="90000"/>
          </a:bodyPr>
          <a:lstStyle/>
          <a:p>
            <a:pPr algn="ctr"/>
            <a:r>
              <a:rPr lang="tr-TR" b="1" noProof="0" dirty="0"/>
              <a:t>KAPSAM</a:t>
            </a:r>
          </a:p>
        </p:txBody>
      </p:sp>
      <p:sp>
        <p:nvSpPr>
          <p:cNvPr id="3" name="İçerik Yer Tutucusu 2">
            <a:extLst>
              <a:ext uri="{FF2B5EF4-FFF2-40B4-BE49-F238E27FC236}">
                <a16:creationId xmlns:a16="http://schemas.microsoft.com/office/drawing/2014/main" id="{E1894194-BBE6-698B-FC58-764127CD875B}"/>
              </a:ext>
            </a:extLst>
          </p:cNvPr>
          <p:cNvSpPr>
            <a:spLocks noGrp="1"/>
          </p:cNvSpPr>
          <p:nvPr>
            <p:ph idx="1"/>
          </p:nvPr>
        </p:nvSpPr>
        <p:spPr>
          <a:xfrm>
            <a:off x="1297858" y="816076"/>
            <a:ext cx="8908026" cy="4862053"/>
          </a:xfrm>
        </p:spPr>
        <p:txBody>
          <a:bodyPr>
            <a:noAutofit/>
          </a:bodyPr>
          <a:lstStyle/>
          <a:p>
            <a:pPr algn="just"/>
            <a:r>
              <a:rPr lang="tr-TR" sz="2000" b="1" noProof="0" dirty="0"/>
              <a:t>Giriş</a:t>
            </a:r>
          </a:p>
          <a:p>
            <a:pPr algn="just"/>
            <a:r>
              <a:rPr lang="tr-TR" sz="2000" b="1" noProof="0" dirty="0"/>
              <a:t>Danimarka’nın Siyasal ve Kültürel Çerçevesi</a:t>
            </a:r>
          </a:p>
          <a:p>
            <a:pPr algn="just"/>
            <a:r>
              <a:rPr lang="tr-TR" sz="2000" b="1" noProof="0" dirty="0"/>
              <a:t>Halk Kütüphanelerinin Tarihsel Gelişimi ve Modern Dönem</a:t>
            </a:r>
          </a:p>
          <a:p>
            <a:pPr algn="just"/>
            <a:r>
              <a:rPr lang="tr-TR" sz="2000" b="1" noProof="0" dirty="0"/>
              <a:t>Dijitalleşme ve Kurumsal Birleşmeler</a:t>
            </a:r>
          </a:p>
          <a:p>
            <a:pPr algn="just"/>
            <a:r>
              <a:rPr lang="tr-TR" sz="2000" b="1" noProof="0" dirty="0"/>
              <a:t>Çok Kültürlülük ve Entegrasyon Politikaları</a:t>
            </a:r>
          </a:p>
          <a:p>
            <a:pPr algn="just"/>
            <a:r>
              <a:rPr lang="tr-TR" sz="2000" b="1" noProof="0" dirty="0"/>
              <a:t>Çok Kültürlü Hizmet Uygulamaları ve Örnekler</a:t>
            </a:r>
          </a:p>
          <a:p>
            <a:pPr algn="just"/>
            <a:r>
              <a:rPr lang="tr-TR" sz="2000" b="1" noProof="0" dirty="0"/>
              <a:t>Çok Kültürlü Kütüphanelerde Karşılaşılan Sorunlar ve Çözüm Önerileri</a:t>
            </a:r>
          </a:p>
          <a:p>
            <a:pPr algn="just"/>
            <a:r>
              <a:rPr lang="tr-TR" sz="2000" b="1" noProof="0" dirty="0"/>
              <a:t>Sonuç ve Değerlendirme  </a:t>
            </a:r>
            <a:endParaRPr lang="tr-TR" sz="2000" b="1" dirty="0"/>
          </a:p>
          <a:p>
            <a:pPr algn="just"/>
            <a:r>
              <a:rPr lang="tr-TR" sz="2000" b="1" noProof="0" dirty="0"/>
              <a:t>Kaynakça</a:t>
            </a:r>
          </a:p>
        </p:txBody>
      </p:sp>
    </p:spTree>
    <p:extLst>
      <p:ext uri="{BB962C8B-B14F-4D97-AF65-F5344CB8AC3E}">
        <p14:creationId xmlns:p14="http://schemas.microsoft.com/office/powerpoint/2010/main" val="33308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6450F-9EBC-F058-0DB6-7931351CC59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997E7F5-7D9A-CB1A-0020-FFEAC1509C8E}"/>
              </a:ext>
            </a:extLst>
          </p:cNvPr>
          <p:cNvSpPr>
            <a:spLocks noGrp="1"/>
          </p:cNvSpPr>
          <p:nvPr>
            <p:ph type="title"/>
          </p:nvPr>
        </p:nvSpPr>
        <p:spPr>
          <a:xfrm>
            <a:off x="775658" y="44243"/>
            <a:ext cx="9587542" cy="747254"/>
          </a:xfrm>
        </p:spPr>
        <p:txBody>
          <a:bodyPr>
            <a:noAutofit/>
          </a:bodyPr>
          <a:lstStyle/>
          <a:p>
            <a:pPr algn="ctr"/>
            <a:r>
              <a:rPr lang="tr-TR" sz="2000" b="1" dirty="0"/>
              <a:t>Danimarka'nın Çok Kültürlü Kütüphaneleri: </a:t>
            </a:r>
            <a:br>
              <a:rPr lang="tr-TR" sz="2000" b="1" dirty="0"/>
            </a:br>
            <a:r>
              <a:rPr lang="tr-TR" sz="2000" b="1" dirty="0"/>
              <a:t>Genel Çerçeve, Sorunlar ve Öneriler</a:t>
            </a:r>
            <a:endParaRPr lang="en-US" sz="2000" b="1" dirty="0"/>
          </a:p>
        </p:txBody>
      </p:sp>
      <p:sp>
        <p:nvSpPr>
          <p:cNvPr id="3" name="İçerik Yer Tutucusu 2">
            <a:extLst>
              <a:ext uri="{FF2B5EF4-FFF2-40B4-BE49-F238E27FC236}">
                <a16:creationId xmlns:a16="http://schemas.microsoft.com/office/drawing/2014/main" id="{D4C1751D-569D-091D-BB00-92C444980364}"/>
              </a:ext>
            </a:extLst>
          </p:cNvPr>
          <p:cNvSpPr>
            <a:spLocks noGrp="1"/>
          </p:cNvSpPr>
          <p:nvPr>
            <p:ph idx="1"/>
          </p:nvPr>
        </p:nvSpPr>
        <p:spPr>
          <a:xfrm>
            <a:off x="850426" y="860321"/>
            <a:ext cx="9635677" cy="5663381"/>
          </a:xfrm>
        </p:spPr>
        <p:txBody>
          <a:bodyPr>
            <a:noAutofit/>
          </a:bodyPr>
          <a:lstStyle/>
          <a:p>
            <a:pPr marL="0" indent="0" algn="ctr">
              <a:buNone/>
            </a:pPr>
            <a:r>
              <a:rPr lang="tr-TR" sz="1500" b="1" u="sng" dirty="0"/>
              <a:t>Politika ve Yapısal Zorluklar</a:t>
            </a:r>
          </a:p>
          <a:p>
            <a:pPr algn="just"/>
            <a:r>
              <a:rPr lang="tr-TR" sz="1500" b="1" u="sng" dirty="0"/>
              <a:t>Merkezi-merkezsiz denge</a:t>
            </a:r>
            <a:r>
              <a:rPr lang="tr-TR" sz="1500" b="1" dirty="0"/>
              <a:t>: Kültürel sorumlulukların yerel belediyelere devredilmesi yerel denetimi artırmış olsa da, yasalar ve yönetmelikler hâlâ standartlar belirlemekte ve bu durum, çok kültürlü kütüphanelerin çeşitli nüfuslara hizmet etme esnekliğini potansiyel olarak etkilemektedir.</a:t>
            </a:r>
          </a:p>
          <a:p>
            <a:pPr algn="just"/>
            <a:r>
              <a:rPr lang="tr-TR" sz="1500" b="1" u="sng" dirty="0"/>
              <a:t>Finansman ve Kaynak Sağlama</a:t>
            </a:r>
            <a:r>
              <a:rPr lang="tr-TR" sz="1500" b="1" dirty="0"/>
              <a:t>: Ulusal kimliğe ve ekonomik kalkınmaya daha geniş bir şekilde odaklanıldığı göz önüne alındığında, finansman ve kaynak sağlanması çok kültürlü toplulukların gereksinimlerini yeterince karşılayamayabilir (</a:t>
            </a:r>
            <a:r>
              <a:rPr lang="en-US" sz="1500" b="1" dirty="0"/>
              <a:t>Compendium of Cultural Policies &amp; Trends</a:t>
            </a:r>
            <a:r>
              <a:rPr lang="tr-TR" sz="1500" b="1" dirty="0"/>
              <a:t>, 2019). </a:t>
            </a:r>
            <a:endParaRPr lang="tr-TR" sz="1500" b="1" u="sng" dirty="0"/>
          </a:p>
          <a:p>
            <a:pPr marL="0" indent="0" algn="ctr">
              <a:buNone/>
            </a:pPr>
            <a:r>
              <a:rPr lang="tr-TR" sz="1500" b="1" u="sng" dirty="0"/>
              <a:t>Pazar Odaklı Yaklaşımlar</a:t>
            </a:r>
          </a:p>
          <a:p>
            <a:pPr algn="just"/>
            <a:r>
              <a:rPr lang="tr-TR" sz="1500" b="1" dirty="0"/>
              <a:t>Performans ölçümü ve verimliliğe doğru kayma, azınlık ve ötekileştirilmiş toplulukların gereksinimlerini marjinalleştirebilecek talep odaklı hizmetlere odaklanmaya yol açmıştır (</a:t>
            </a:r>
            <a:r>
              <a:rPr lang="de-DE" sz="1500" b="1" dirty="0" err="1"/>
              <a:t>Hylland</a:t>
            </a:r>
            <a:r>
              <a:rPr lang="de-DE" sz="1500" b="1" dirty="0"/>
              <a:t>,  Kann-Rasmussen</a:t>
            </a:r>
            <a:r>
              <a:rPr lang="tr-TR" sz="1500" b="1" dirty="0"/>
              <a:t> </a:t>
            </a:r>
            <a:r>
              <a:rPr lang="de-DE" sz="1500" b="1" dirty="0" err="1"/>
              <a:t>ve</a:t>
            </a:r>
            <a:r>
              <a:rPr lang="de-DE" sz="1500" b="1" dirty="0"/>
              <a:t> </a:t>
            </a:r>
            <a:r>
              <a:rPr lang="de-DE" sz="1500" b="1" dirty="0" err="1"/>
              <a:t>Vårheim</a:t>
            </a:r>
            <a:r>
              <a:rPr lang="de-DE" sz="1500" b="1" dirty="0"/>
              <a:t>, 2023</a:t>
            </a:r>
            <a:r>
              <a:rPr lang="tr-TR" sz="1500" b="1" dirty="0"/>
              <a:t>, </a:t>
            </a:r>
            <a:r>
              <a:rPr lang="tr-TR" sz="1500" b="1" dirty="0" err="1"/>
              <a:t>ss</a:t>
            </a:r>
            <a:r>
              <a:rPr lang="tr-TR" sz="1500" b="1" dirty="0"/>
              <a:t>. 61-62).</a:t>
            </a:r>
          </a:p>
          <a:p>
            <a:pPr marL="0" indent="0" algn="ctr">
              <a:buNone/>
            </a:pPr>
            <a:r>
              <a:rPr lang="tr-TR" sz="1500" b="1" u="sng" dirty="0"/>
              <a:t>Dijitalleşme Zorlukları</a:t>
            </a:r>
          </a:p>
          <a:p>
            <a:pPr algn="just"/>
            <a:r>
              <a:rPr lang="tr-TR" sz="1500" b="1" dirty="0"/>
              <a:t>Dijital formatlara geçiş, özellikle küçük belediyeler veya özel kuruluşlar için organizasyonel ve finansal zorluklar içermektedir. Dijital koruma ve erişim devam eden endişelerdir (</a:t>
            </a:r>
            <a:r>
              <a:rPr lang="tr-TR" sz="1500" b="1" dirty="0" err="1"/>
              <a:t>Edquist</a:t>
            </a:r>
            <a:r>
              <a:rPr lang="tr-TR" sz="1500" b="1" dirty="0"/>
              <a:t>, </a:t>
            </a:r>
            <a:r>
              <a:rPr lang="tr-TR" sz="1500" b="1" dirty="0" err="1"/>
              <a:t>Bjelland</a:t>
            </a:r>
            <a:r>
              <a:rPr lang="tr-TR" sz="1500" b="1" dirty="0"/>
              <a:t> ve Hansen, 2023, </a:t>
            </a:r>
            <a:r>
              <a:rPr lang="tr-TR" sz="1500" b="1" dirty="0" err="1"/>
              <a:t>ss</a:t>
            </a:r>
            <a:r>
              <a:rPr lang="tr-TR" sz="1500" b="1" dirty="0"/>
              <a:t>. 37-38; </a:t>
            </a:r>
            <a:r>
              <a:rPr lang="tr-TR" sz="1500" b="1" dirty="0" err="1"/>
              <a:t>Hylland</a:t>
            </a:r>
            <a:r>
              <a:rPr lang="tr-TR" sz="1500" b="1" dirty="0"/>
              <a:t>, </a:t>
            </a:r>
            <a:r>
              <a:rPr lang="tr-TR" sz="1500" b="1" dirty="0" err="1"/>
              <a:t>Kann-Rasmussen</a:t>
            </a:r>
            <a:r>
              <a:rPr lang="tr-TR" sz="1500" b="1" dirty="0"/>
              <a:t> ve </a:t>
            </a:r>
            <a:r>
              <a:rPr lang="tr-TR" sz="1500" b="1" dirty="0" err="1"/>
              <a:t>Vårheim</a:t>
            </a:r>
            <a:r>
              <a:rPr lang="tr-TR" sz="1500" b="1" dirty="0"/>
              <a:t>, 2023, s. 64). </a:t>
            </a:r>
            <a:endParaRPr lang="tr-TR" sz="1600" b="1" dirty="0"/>
          </a:p>
        </p:txBody>
      </p:sp>
    </p:spTree>
    <p:extLst>
      <p:ext uri="{BB962C8B-B14F-4D97-AF65-F5344CB8AC3E}">
        <p14:creationId xmlns:p14="http://schemas.microsoft.com/office/powerpoint/2010/main" val="2161618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FF8DD-39B6-8F47-DB81-9786EB9B482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3B99F68-6D63-00C1-C2EA-BFE119B15E32}"/>
              </a:ext>
            </a:extLst>
          </p:cNvPr>
          <p:cNvSpPr>
            <a:spLocks noGrp="1"/>
          </p:cNvSpPr>
          <p:nvPr>
            <p:ph type="title"/>
          </p:nvPr>
        </p:nvSpPr>
        <p:spPr>
          <a:xfrm>
            <a:off x="775658" y="44243"/>
            <a:ext cx="9587542" cy="747254"/>
          </a:xfrm>
        </p:spPr>
        <p:txBody>
          <a:bodyPr>
            <a:noAutofit/>
          </a:bodyPr>
          <a:lstStyle/>
          <a:p>
            <a:pPr algn="ctr"/>
            <a:r>
              <a:rPr lang="tr-TR" sz="2000" b="1" dirty="0"/>
              <a:t>Danimarka'nın Çok Kültürlü Kütüphaneleri: </a:t>
            </a:r>
            <a:br>
              <a:rPr lang="tr-TR" sz="2000" b="1" dirty="0"/>
            </a:br>
            <a:r>
              <a:rPr lang="tr-TR" sz="2000" b="1" dirty="0"/>
              <a:t>Genel Çerçeve, Sorunlar ve Öneriler</a:t>
            </a:r>
            <a:endParaRPr lang="en-US" sz="2000" b="1" dirty="0"/>
          </a:p>
        </p:txBody>
      </p:sp>
      <p:sp>
        <p:nvSpPr>
          <p:cNvPr id="3" name="İçerik Yer Tutucusu 2">
            <a:extLst>
              <a:ext uri="{FF2B5EF4-FFF2-40B4-BE49-F238E27FC236}">
                <a16:creationId xmlns:a16="http://schemas.microsoft.com/office/drawing/2014/main" id="{328D1098-DFC6-B0B4-8E1F-260A89BFF4D8}"/>
              </a:ext>
            </a:extLst>
          </p:cNvPr>
          <p:cNvSpPr>
            <a:spLocks noGrp="1"/>
          </p:cNvSpPr>
          <p:nvPr>
            <p:ph idx="1"/>
          </p:nvPr>
        </p:nvSpPr>
        <p:spPr>
          <a:xfrm>
            <a:off x="850426" y="860322"/>
            <a:ext cx="9438005" cy="5132439"/>
          </a:xfrm>
        </p:spPr>
        <p:txBody>
          <a:bodyPr>
            <a:noAutofit/>
          </a:bodyPr>
          <a:lstStyle/>
          <a:p>
            <a:pPr marL="0" indent="0" algn="ctr">
              <a:buNone/>
            </a:pPr>
            <a:r>
              <a:rPr lang="tr-TR" sz="1500" b="1" u="sng" dirty="0"/>
              <a:t>Küçük Belediyelerde Sınırlı Kaynaklar</a:t>
            </a:r>
            <a:r>
              <a:rPr lang="tr-TR" sz="1500" b="1" dirty="0"/>
              <a:t> </a:t>
            </a:r>
          </a:p>
          <a:p>
            <a:pPr algn="just"/>
            <a:r>
              <a:rPr lang="tr-TR" sz="1500" b="1" dirty="0"/>
              <a:t>Birçok küçük belediye, arşivleme ve kütüphane hizmetleri için yeterli kaynağa sahip değildir ve bu durum çok kültürlü ve çeşitli toplulukların gereksinimlerinin karşılanmasını güçleştirmektedir (</a:t>
            </a:r>
            <a:r>
              <a:rPr lang="tr-TR" sz="1500" b="1" dirty="0" err="1"/>
              <a:t>Edquist</a:t>
            </a:r>
            <a:r>
              <a:rPr lang="tr-TR" sz="1500" b="1" dirty="0"/>
              <a:t>, </a:t>
            </a:r>
            <a:r>
              <a:rPr lang="tr-TR" sz="1500" b="1" dirty="0" err="1"/>
              <a:t>Bjelland</a:t>
            </a:r>
            <a:r>
              <a:rPr lang="tr-TR" sz="1500" b="1" dirty="0"/>
              <a:t> ve Hansen, 2023, </a:t>
            </a:r>
            <a:r>
              <a:rPr lang="tr-TR" sz="1500" b="1" dirty="0" err="1"/>
              <a:t>ss</a:t>
            </a:r>
            <a:r>
              <a:rPr lang="tr-TR" sz="1500" b="1" dirty="0"/>
              <a:t>. 38-39). </a:t>
            </a:r>
          </a:p>
          <a:p>
            <a:pPr marL="0" indent="0" algn="ctr">
              <a:buNone/>
            </a:pPr>
            <a:endParaRPr lang="tr-TR" sz="1500" b="1" u="sng" dirty="0"/>
          </a:p>
          <a:p>
            <a:pPr marL="0" indent="0" algn="ctr">
              <a:buNone/>
            </a:pPr>
            <a:r>
              <a:rPr lang="tr-TR" sz="1500" b="1" u="sng" dirty="0"/>
              <a:t>Çok Kültürlü ve Azınlık Topluluklarına Özgü Sorunlar</a:t>
            </a:r>
          </a:p>
          <a:p>
            <a:pPr marL="0" indent="0" algn="ctr">
              <a:buNone/>
            </a:pPr>
            <a:r>
              <a:rPr lang="tr-TR" sz="1500" b="1" u="sng" dirty="0"/>
              <a:t>Çok kültürlü kapsayıcılıktaki zorluklar </a:t>
            </a:r>
          </a:p>
          <a:p>
            <a:pPr algn="just"/>
            <a:r>
              <a:rPr lang="tr-TR" sz="1500" b="1" dirty="0"/>
              <a:t>Kimlik, göç ve entegrasyon üzerine süregelen tartışmalar, temel kültürel kurumlar olan kütüphanelerin şu konularla ilgili sorunlarla karşı karşıya olduğunu göstermektedir:</a:t>
            </a:r>
          </a:p>
          <a:p>
            <a:pPr lvl="1" algn="just">
              <a:buFont typeface="Wingdings" panose="05000000000000000000" pitchFamily="2" charset="2"/>
              <a:buChar char="v"/>
            </a:pPr>
            <a:r>
              <a:rPr lang="tr-TR" sz="1300" b="1" dirty="0"/>
              <a:t>Kütüphane derme, hizmet ve programlarında çeşitli kültürlerin temsili</a:t>
            </a:r>
          </a:p>
          <a:p>
            <a:pPr lvl="1" algn="just">
              <a:buFont typeface="Wingdings" panose="05000000000000000000" pitchFamily="2" charset="2"/>
              <a:buChar char="v"/>
            </a:pPr>
            <a:r>
              <a:rPr lang="tr-TR" sz="1300" b="1" dirty="0"/>
              <a:t>Azınlık ve göçmen topluluklar için eşit erişim ve katılımın sağlanması</a:t>
            </a:r>
          </a:p>
          <a:p>
            <a:pPr lvl="1" algn="just">
              <a:buFont typeface="Wingdings" panose="05000000000000000000" pitchFamily="2" charset="2"/>
              <a:buChar char="v"/>
            </a:pPr>
            <a:r>
              <a:rPr lang="tr-TR" sz="1300" b="1" dirty="0"/>
              <a:t>Ulusal kimlik ile çok kültürlü çeşitliliğin dengelenmesi</a:t>
            </a:r>
          </a:p>
          <a:p>
            <a:pPr lvl="1" algn="just">
              <a:buFont typeface="Wingdings" panose="05000000000000000000" pitchFamily="2" charset="2"/>
              <a:buChar char="v"/>
            </a:pPr>
            <a:r>
              <a:rPr lang="tr-TR" sz="1300" b="1" dirty="0"/>
              <a:t>Ulusal uyumu teşvik etmek ve kültürel çoğulculuğu desteklemek arasında gerilimler olması (</a:t>
            </a:r>
            <a:r>
              <a:rPr lang="en-US" sz="1300" b="1" dirty="0"/>
              <a:t>Compendium of Cultural Policies &amp; Trends</a:t>
            </a:r>
            <a:r>
              <a:rPr lang="tr-TR" sz="1300" b="1" dirty="0"/>
              <a:t>, 2019). </a:t>
            </a:r>
            <a:endParaRPr lang="tr-TR" sz="1500" b="1" dirty="0"/>
          </a:p>
        </p:txBody>
      </p:sp>
    </p:spTree>
    <p:extLst>
      <p:ext uri="{BB962C8B-B14F-4D97-AF65-F5344CB8AC3E}">
        <p14:creationId xmlns:p14="http://schemas.microsoft.com/office/powerpoint/2010/main" val="154558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EA1C8-9BCA-B08C-EC19-0E456BC35BB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8F010F1-797F-A46D-4D9E-28EF351641E1}"/>
              </a:ext>
            </a:extLst>
          </p:cNvPr>
          <p:cNvSpPr>
            <a:spLocks noGrp="1"/>
          </p:cNvSpPr>
          <p:nvPr>
            <p:ph type="title"/>
          </p:nvPr>
        </p:nvSpPr>
        <p:spPr>
          <a:xfrm>
            <a:off x="775658" y="44243"/>
            <a:ext cx="9587542" cy="747254"/>
          </a:xfrm>
        </p:spPr>
        <p:txBody>
          <a:bodyPr>
            <a:noAutofit/>
          </a:bodyPr>
          <a:lstStyle/>
          <a:p>
            <a:pPr algn="ctr"/>
            <a:r>
              <a:rPr lang="tr-TR" sz="2000" b="1" dirty="0"/>
              <a:t>Danimarka'nın Çok Kültürlü Kütüphaneleri: </a:t>
            </a:r>
            <a:br>
              <a:rPr lang="tr-TR" sz="2000" b="1" dirty="0"/>
            </a:br>
            <a:r>
              <a:rPr lang="tr-TR" sz="2000" b="1" dirty="0"/>
              <a:t>Genel Çerçeve, Sorunlar ve Öneriler</a:t>
            </a:r>
            <a:endParaRPr lang="en-US" sz="2000" b="1" dirty="0"/>
          </a:p>
        </p:txBody>
      </p:sp>
      <p:sp>
        <p:nvSpPr>
          <p:cNvPr id="3" name="İçerik Yer Tutucusu 2">
            <a:extLst>
              <a:ext uri="{FF2B5EF4-FFF2-40B4-BE49-F238E27FC236}">
                <a16:creationId xmlns:a16="http://schemas.microsoft.com/office/drawing/2014/main" id="{C9890FFD-C7F9-B7CD-DE24-7BAE87716D68}"/>
              </a:ext>
            </a:extLst>
          </p:cNvPr>
          <p:cNvSpPr>
            <a:spLocks noGrp="1"/>
          </p:cNvSpPr>
          <p:nvPr>
            <p:ph idx="1"/>
          </p:nvPr>
        </p:nvSpPr>
        <p:spPr>
          <a:xfrm>
            <a:off x="850426" y="860322"/>
            <a:ext cx="9438005" cy="5132439"/>
          </a:xfrm>
        </p:spPr>
        <p:txBody>
          <a:bodyPr>
            <a:noAutofit/>
          </a:bodyPr>
          <a:lstStyle/>
          <a:p>
            <a:pPr marL="0" indent="0" algn="ctr">
              <a:buNone/>
            </a:pPr>
            <a:r>
              <a:rPr lang="tr-TR" sz="1500" b="1" u="sng" dirty="0"/>
              <a:t>Çeşitli Nüfuslar İçin Erişimde Eşitsizlik</a:t>
            </a:r>
          </a:p>
          <a:p>
            <a:pPr algn="just"/>
            <a:r>
              <a:rPr lang="tr-TR" sz="1500" b="1" dirty="0"/>
              <a:t>Halk kütüphaneleri herkese hizmet vermeyi amaçlasa da göçmen gruplara ve azınlıklara etkili bir şekilde ulaşmada zorluklar yaşanmaktadır ve bu da kapsayıcılık ve katılım sorunlarına işaret etmektedir (</a:t>
            </a:r>
            <a:r>
              <a:rPr lang="tr-TR" sz="1500" b="1" dirty="0" err="1"/>
              <a:t>Hylland</a:t>
            </a:r>
            <a:r>
              <a:rPr lang="tr-TR" sz="1500" b="1" dirty="0"/>
              <a:t>, </a:t>
            </a:r>
            <a:r>
              <a:rPr lang="tr-TR" sz="1500" b="1" dirty="0" err="1"/>
              <a:t>Kann-Rasmussen</a:t>
            </a:r>
            <a:r>
              <a:rPr lang="tr-TR" sz="1500" b="1" dirty="0"/>
              <a:t> ve </a:t>
            </a:r>
            <a:r>
              <a:rPr lang="tr-TR" sz="1500" b="1" dirty="0" err="1"/>
              <a:t>Vårheim</a:t>
            </a:r>
            <a:r>
              <a:rPr lang="tr-TR" sz="1500" b="1" dirty="0"/>
              <a:t>, 2023, </a:t>
            </a:r>
            <a:r>
              <a:rPr lang="tr-TR" sz="1500" b="1" dirty="0" err="1"/>
              <a:t>ss</a:t>
            </a:r>
            <a:r>
              <a:rPr lang="tr-TR" sz="1500" b="1" dirty="0"/>
              <a:t>. 60-61). </a:t>
            </a:r>
          </a:p>
          <a:p>
            <a:pPr algn="just"/>
            <a:r>
              <a:rPr lang="tr-TR" sz="1500" b="1" dirty="0"/>
              <a:t>Geleneksel kütüphane ve arşiv modelleri, genellikle kaynak kısıtlamaları ve hedefli erişim eksikliği nedeniyle göçmenlere, mültecilere ve azınlık gruplarına özel hizmetler sunma konusunda zorluk yaşamaktadır (</a:t>
            </a:r>
            <a:r>
              <a:rPr lang="tr-TR" sz="1500" b="1" dirty="0" err="1"/>
              <a:t>Hylland</a:t>
            </a:r>
            <a:r>
              <a:rPr lang="tr-TR" sz="1500" b="1" dirty="0"/>
              <a:t>, </a:t>
            </a:r>
            <a:r>
              <a:rPr lang="tr-TR" sz="1500" b="1" dirty="0" err="1"/>
              <a:t>Kann-Rasmussen</a:t>
            </a:r>
            <a:r>
              <a:rPr lang="tr-TR" sz="1500" b="1" dirty="0"/>
              <a:t> ve </a:t>
            </a:r>
            <a:r>
              <a:rPr lang="tr-TR" sz="1500" b="1" dirty="0" err="1"/>
              <a:t>Vårheim</a:t>
            </a:r>
            <a:r>
              <a:rPr lang="tr-TR" sz="1500" b="1" dirty="0"/>
              <a:t>, 2023, </a:t>
            </a:r>
            <a:r>
              <a:rPr lang="tr-TR" sz="1500" b="1" dirty="0" err="1"/>
              <a:t>ss</a:t>
            </a:r>
            <a:r>
              <a:rPr lang="tr-TR" sz="1500" b="1" dirty="0"/>
              <a:t>. 60-61).</a:t>
            </a:r>
          </a:p>
          <a:p>
            <a:pPr marL="0" indent="0" algn="ctr">
              <a:buNone/>
            </a:pPr>
            <a:endParaRPr lang="tr-TR" sz="1500" b="1" u="sng" dirty="0"/>
          </a:p>
          <a:p>
            <a:pPr marL="0" indent="0" algn="ctr">
              <a:buNone/>
            </a:pPr>
            <a:r>
              <a:rPr lang="tr-TR" sz="1500" b="1" u="sng" dirty="0"/>
              <a:t>Kültür ve Dil Engelleri</a:t>
            </a:r>
          </a:p>
          <a:p>
            <a:pPr algn="just"/>
            <a:r>
              <a:rPr lang="tr-TR" sz="1500" b="1" dirty="0"/>
              <a:t>İlgili materyalleri ve programları birden fazla dilde veya kültürel olarak uygun formatlarda sunmada yaşanan zorluklar, kapsayıcılığı etkilemektedir (</a:t>
            </a:r>
            <a:r>
              <a:rPr lang="tr-TR" sz="1500" b="1" dirty="0" err="1"/>
              <a:t>Hylland</a:t>
            </a:r>
            <a:r>
              <a:rPr lang="tr-TR" sz="1500" b="1" dirty="0"/>
              <a:t>, </a:t>
            </a:r>
            <a:r>
              <a:rPr lang="tr-TR" sz="1500" b="1" dirty="0" err="1"/>
              <a:t>Kann-Rasmussen</a:t>
            </a:r>
            <a:r>
              <a:rPr lang="tr-TR" sz="1500" b="1" dirty="0"/>
              <a:t> ve </a:t>
            </a:r>
            <a:r>
              <a:rPr lang="tr-TR" sz="1500" b="1" dirty="0" err="1"/>
              <a:t>Vårheim</a:t>
            </a:r>
            <a:r>
              <a:rPr lang="tr-TR" sz="1500" b="1" dirty="0"/>
              <a:t>, 2023, </a:t>
            </a:r>
            <a:r>
              <a:rPr lang="tr-TR" sz="1500" b="1" dirty="0" err="1"/>
              <a:t>ss</a:t>
            </a:r>
            <a:r>
              <a:rPr lang="tr-TR" sz="1500" b="1" dirty="0"/>
              <a:t>. 60-61).</a:t>
            </a:r>
          </a:p>
          <a:p>
            <a:pPr marL="0" indent="0" algn="ctr">
              <a:buNone/>
            </a:pPr>
            <a:r>
              <a:rPr lang="tr-TR" sz="1500" b="1" u="sng" dirty="0"/>
              <a:t>Aktif Erişim ve Katılım Gereksinimi</a:t>
            </a:r>
          </a:p>
          <a:p>
            <a:pPr algn="just"/>
            <a:r>
              <a:rPr lang="tr-TR" sz="1500" b="1" dirty="0"/>
              <a:t>Erişim programları ve topluluk iş birliği de dahil olmak üzere azınlık topluluklarının katılımı için proaktif stratejilere duyulan gereksinim kabul edilmiştir (</a:t>
            </a:r>
            <a:r>
              <a:rPr lang="tr-TR" sz="1500" b="1" dirty="0" err="1"/>
              <a:t>Hylland</a:t>
            </a:r>
            <a:r>
              <a:rPr lang="tr-TR" sz="1500" b="1" dirty="0"/>
              <a:t>, </a:t>
            </a:r>
            <a:r>
              <a:rPr lang="tr-TR" sz="1500" b="1" dirty="0" err="1"/>
              <a:t>Kann-Rasmussen</a:t>
            </a:r>
            <a:r>
              <a:rPr lang="tr-TR" sz="1500" b="1" dirty="0"/>
              <a:t> ve </a:t>
            </a:r>
            <a:r>
              <a:rPr lang="tr-TR" sz="1500" b="1" dirty="0" err="1"/>
              <a:t>Vårheim</a:t>
            </a:r>
            <a:r>
              <a:rPr lang="tr-TR" sz="1500" b="1" dirty="0"/>
              <a:t>, 2023, </a:t>
            </a:r>
            <a:r>
              <a:rPr lang="tr-TR" sz="1500" b="1" dirty="0" err="1"/>
              <a:t>ss</a:t>
            </a:r>
            <a:r>
              <a:rPr lang="tr-TR" sz="1500" b="1" dirty="0"/>
              <a:t>. 60-61).</a:t>
            </a:r>
            <a:endParaRPr lang="tr-TR" sz="1500" b="1" u="sng" dirty="0"/>
          </a:p>
        </p:txBody>
      </p:sp>
    </p:spTree>
    <p:extLst>
      <p:ext uri="{BB962C8B-B14F-4D97-AF65-F5344CB8AC3E}">
        <p14:creationId xmlns:p14="http://schemas.microsoft.com/office/powerpoint/2010/main" val="3472881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652C-0FD1-1F6A-CA19-A18E1EA003B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FC382AB-DB49-3825-1104-EE54D8275D35}"/>
              </a:ext>
            </a:extLst>
          </p:cNvPr>
          <p:cNvSpPr>
            <a:spLocks noGrp="1"/>
          </p:cNvSpPr>
          <p:nvPr>
            <p:ph type="title"/>
          </p:nvPr>
        </p:nvSpPr>
        <p:spPr>
          <a:xfrm>
            <a:off x="775658" y="44243"/>
            <a:ext cx="9587542" cy="747254"/>
          </a:xfrm>
        </p:spPr>
        <p:txBody>
          <a:bodyPr>
            <a:noAutofit/>
          </a:bodyPr>
          <a:lstStyle/>
          <a:p>
            <a:pPr algn="ctr"/>
            <a:r>
              <a:rPr lang="tr-TR" sz="2000" b="1" dirty="0"/>
              <a:t>Danimarka'nın Çok Kültürlü Kütüphaneleri: </a:t>
            </a:r>
            <a:br>
              <a:rPr lang="tr-TR" sz="2000" b="1" dirty="0"/>
            </a:br>
            <a:r>
              <a:rPr lang="tr-TR" sz="2000" b="1" dirty="0"/>
              <a:t>Genel Çerçeve, Sorunlar ve Öneriler</a:t>
            </a:r>
            <a:endParaRPr lang="en-US" sz="2000" b="1" dirty="0"/>
          </a:p>
        </p:txBody>
      </p:sp>
      <p:sp>
        <p:nvSpPr>
          <p:cNvPr id="3" name="İçerik Yer Tutucusu 2">
            <a:extLst>
              <a:ext uri="{FF2B5EF4-FFF2-40B4-BE49-F238E27FC236}">
                <a16:creationId xmlns:a16="http://schemas.microsoft.com/office/drawing/2014/main" id="{9B5D7ACC-9960-5607-5113-62EC34F0A410}"/>
              </a:ext>
            </a:extLst>
          </p:cNvPr>
          <p:cNvSpPr>
            <a:spLocks noGrp="1"/>
          </p:cNvSpPr>
          <p:nvPr>
            <p:ph idx="1"/>
          </p:nvPr>
        </p:nvSpPr>
        <p:spPr>
          <a:xfrm>
            <a:off x="865174" y="865238"/>
            <a:ext cx="9438005" cy="5009536"/>
          </a:xfrm>
        </p:spPr>
        <p:txBody>
          <a:bodyPr>
            <a:noAutofit/>
          </a:bodyPr>
          <a:lstStyle/>
          <a:p>
            <a:pPr marL="0" indent="0" algn="ctr">
              <a:buNone/>
            </a:pPr>
            <a:r>
              <a:rPr lang="tr-TR" b="1" u="sng" dirty="0"/>
              <a:t>Öneriler ve Stratejiler</a:t>
            </a:r>
          </a:p>
          <a:p>
            <a:pPr marL="0" indent="0" algn="ctr">
              <a:buNone/>
            </a:pPr>
            <a:r>
              <a:rPr lang="tr-TR" sz="1500" b="1" u="sng" dirty="0"/>
              <a:t>Yasa ve Politika Reformları</a:t>
            </a:r>
          </a:p>
          <a:p>
            <a:pPr algn="just"/>
            <a:r>
              <a:rPr lang="tr-TR" sz="1500" b="1" dirty="0"/>
              <a:t>Kütüphane yasaları ve düzenlemeler (örneğin, 1964 Danimarka Yasası, 1971 Norveç Yasası ve izleyen reformlar), evrensel erişimi ve belediyelerin azınlıklar da dahil olmak üzere kütüphane hizmetleri sağlama yükümlülüğünü vurgulamaktadır (</a:t>
            </a:r>
            <a:r>
              <a:rPr lang="tr-TR" sz="1500" b="1" dirty="0" err="1"/>
              <a:t>Audunson</a:t>
            </a:r>
            <a:r>
              <a:rPr lang="tr-TR" sz="1500" b="1" dirty="0"/>
              <a:t>, </a:t>
            </a:r>
            <a:r>
              <a:rPr lang="tr-TR" sz="1500" b="1" dirty="0" err="1"/>
              <a:t>Jochumsen</a:t>
            </a:r>
            <a:r>
              <a:rPr lang="tr-TR" sz="1500" b="1" dirty="0"/>
              <a:t> ve </a:t>
            </a:r>
            <a:r>
              <a:rPr lang="tr-TR" sz="1500" b="1" dirty="0" err="1"/>
              <a:t>Rydbeck</a:t>
            </a:r>
            <a:r>
              <a:rPr lang="tr-TR" sz="1500" b="1" dirty="0"/>
              <a:t>, 2023, </a:t>
            </a:r>
            <a:r>
              <a:rPr lang="tr-TR" sz="1500" b="1" dirty="0" err="1"/>
              <a:t>ss</a:t>
            </a:r>
            <a:r>
              <a:rPr lang="tr-TR" sz="1500" b="1" dirty="0"/>
              <a:t>. 24-25; </a:t>
            </a:r>
            <a:r>
              <a:rPr lang="de-DE" sz="1500" b="1" dirty="0" err="1"/>
              <a:t>Hylland</a:t>
            </a:r>
            <a:r>
              <a:rPr lang="de-DE" sz="1500" b="1" dirty="0"/>
              <a:t>, Kann-Rasmussen </a:t>
            </a:r>
            <a:r>
              <a:rPr lang="de-DE" sz="1500" b="1" dirty="0" err="1"/>
              <a:t>ve</a:t>
            </a:r>
            <a:r>
              <a:rPr lang="de-DE" sz="1500" b="1" dirty="0"/>
              <a:t> </a:t>
            </a:r>
            <a:r>
              <a:rPr lang="de-DE" sz="1500" b="1" dirty="0" err="1"/>
              <a:t>Vårheim</a:t>
            </a:r>
            <a:r>
              <a:rPr lang="de-DE" sz="1500" b="1" dirty="0"/>
              <a:t>, 2023</a:t>
            </a:r>
            <a:r>
              <a:rPr lang="tr-TR" sz="1500" b="1" dirty="0"/>
              <a:t>, </a:t>
            </a:r>
            <a:r>
              <a:rPr lang="de-DE" sz="1500" b="1" dirty="0" err="1"/>
              <a:t>ss</a:t>
            </a:r>
            <a:r>
              <a:rPr lang="de-DE" sz="1500" b="1" dirty="0"/>
              <a:t>. </a:t>
            </a:r>
            <a:r>
              <a:rPr lang="tr-TR" sz="1500" b="1" dirty="0"/>
              <a:t>62-63). </a:t>
            </a:r>
          </a:p>
          <a:p>
            <a:pPr marL="0" indent="0" algn="just">
              <a:buNone/>
            </a:pPr>
            <a:endParaRPr lang="tr-TR" sz="1500" b="1" dirty="0"/>
          </a:p>
          <a:p>
            <a:pPr marL="0" indent="0" algn="ctr">
              <a:buNone/>
            </a:pPr>
            <a:r>
              <a:rPr lang="tr-TR" sz="1500" b="1" u="sng" dirty="0"/>
              <a:t>Topluluk ve Erişim Programları</a:t>
            </a:r>
          </a:p>
          <a:p>
            <a:pPr algn="just"/>
            <a:r>
              <a:rPr lang="tr-TR" sz="1500" b="1" dirty="0"/>
              <a:t>Erişilebilirliği ve uygunluğu artırmak için topluluk örgütleri ve gönüllülerle aktif iş birliği de dahil olmak üzere göçmen ve azınlık gruplarını hedefleyen erişim girişimlerinin geliştirilmesi önemlidir (</a:t>
            </a:r>
            <a:r>
              <a:rPr lang="de-DE" sz="1500" b="1" dirty="0" err="1"/>
              <a:t>Hylland</a:t>
            </a:r>
            <a:r>
              <a:rPr lang="de-DE" sz="1500" b="1" dirty="0"/>
              <a:t>,  Kann-Rasmussen </a:t>
            </a:r>
            <a:r>
              <a:rPr lang="de-DE" sz="1500" b="1" dirty="0" err="1"/>
              <a:t>ve</a:t>
            </a:r>
            <a:r>
              <a:rPr lang="de-DE" sz="1500" b="1" dirty="0"/>
              <a:t> </a:t>
            </a:r>
            <a:r>
              <a:rPr lang="de-DE" sz="1500" b="1" dirty="0" err="1"/>
              <a:t>Vårheim</a:t>
            </a:r>
            <a:r>
              <a:rPr lang="de-DE" sz="1500" b="1" dirty="0"/>
              <a:t>, 2023</a:t>
            </a:r>
            <a:r>
              <a:rPr lang="tr-TR" sz="1500" b="1" dirty="0"/>
              <a:t>, </a:t>
            </a:r>
            <a:r>
              <a:rPr lang="tr-TR" sz="1500" b="1" dirty="0" err="1"/>
              <a:t>ss</a:t>
            </a:r>
            <a:r>
              <a:rPr lang="tr-TR" sz="1500" b="1" dirty="0"/>
              <a:t>. 60-61).</a:t>
            </a:r>
          </a:p>
          <a:p>
            <a:pPr algn="just"/>
            <a:endParaRPr lang="tr-TR" sz="1500" b="1" dirty="0"/>
          </a:p>
          <a:p>
            <a:pPr marL="0" indent="0" algn="ctr">
              <a:buNone/>
            </a:pPr>
            <a:r>
              <a:rPr lang="tr-TR" sz="1500" b="1" u="sng" dirty="0"/>
              <a:t>Dijital ve Yeni Medyanın Dahil Edilmesi</a:t>
            </a:r>
          </a:p>
          <a:p>
            <a:pPr algn="just"/>
            <a:r>
              <a:rPr lang="tr-TR" sz="1500" b="1" dirty="0"/>
              <a:t>Dijitalleştirme stratejileri, çok kültürlü materyallere ve içeriklere erişimi iyileştirmeyi amaçlamaktadır ancak bu hala devam eden bir zorluktur (</a:t>
            </a:r>
            <a:r>
              <a:rPr lang="de-DE" sz="1500" b="1" dirty="0" err="1"/>
              <a:t>Hylland</a:t>
            </a:r>
            <a:r>
              <a:rPr lang="de-DE" sz="1500" b="1" dirty="0"/>
              <a:t>, Kann-Rasmussen </a:t>
            </a:r>
            <a:r>
              <a:rPr lang="de-DE" sz="1500" b="1" dirty="0" err="1"/>
              <a:t>ve</a:t>
            </a:r>
            <a:r>
              <a:rPr lang="de-DE" sz="1500" b="1" dirty="0"/>
              <a:t> </a:t>
            </a:r>
            <a:r>
              <a:rPr lang="de-DE" sz="1500" b="1" dirty="0" err="1"/>
              <a:t>Vårheim</a:t>
            </a:r>
            <a:r>
              <a:rPr lang="de-DE" sz="1500" b="1" dirty="0"/>
              <a:t>, 2023, </a:t>
            </a:r>
            <a:r>
              <a:rPr lang="de-DE" sz="1500" b="1" dirty="0" err="1"/>
              <a:t>ss</a:t>
            </a:r>
            <a:r>
              <a:rPr lang="de-DE" sz="1500" b="1" dirty="0"/>
              <a:t>. </a:t>
            </a:r>
            <a:r>
              <a:rPr lang="tr-TR" sz="1500" b="1" dirty="0"/>
              <a:t>64-65).</a:t>
            </a:r>
            <a:endParaRPr lang="tr-TR" sz="1400" b="1" dirty="0"/>
          </a:p>
        </p:txBody>
      </p:sp>
    </p:spTree>
    <p:extLst>
      <p:ext uri="{BB962C8B-B14F-4D97-AF65-F5344CB8AC3E}">
        <p14:creationId xmlns:p14="http://schemas.microsoft.com/office/powerpoint/2010/main" val="270545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205AB-6D9C-B134-5510-2DB6FFEAB39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5743151-A7F6-9695-37BC-25E41FBE0A2C}"/>
              </a:ext>
            </a:extLst>
          </p:cNvPr>
          <p:cNvSpPr>
            <a:spLocks noGrp="1"/>
          </p:cNvSpPr>
          <p:nvPr>
            <p:ph type="title"/>
          </p:nvPr>
        </p:nvSpPr>
        <p:spPr>
          <a:xfrm>
            <a:off x="775658" y="44243"/>
            <a:ext cx="9587542" cy="747254"/>
          </a:xfrm>
        </p:spPr>
        <p:txBody>
          <a:bodyPr>
            <a:noAutofit/>
          </a:bodyPr>
          <a:lstStyle/>
          <a:p>
            <a:pPr algn="ctr"/>
            <a:r>
              <a:rPr lang="tr-TR" sz="2000" b="1" dirty="0"/>
              <a:t>Danimarka'nın Çok Kültürlü Kütüphaneleri: </a:t>
            </a:r>
            <a:br>
              <a:rPr lang="tr-TR" sz="2000" b="1" dirty="0"/>
            </a:br>
            <a:r>
              <a:rPr lang="tr-TR" sz="2000" b="1" dirty="0"/>
              <a:t>Genel Çerçeve, Sorunlar ve Öneriler</a:t>
            </a:r>
            <a:endParaRPr lang="en-US" sz="2000" b="1" dirty="0"/>
          </a:p>
        </p:txBody>
      </p:sp>
      <p:sp>
        <p:nvSpPr>
          <p:cNvPr id="3" name="İçerik Yer Tutucusu 2">
            <a:extLst>
              <a:ext uri="{FF2B5EF4-FFF2-40B4-BE49-F238E27FC236}">
                <a16:creationId xmlns:a16="http://schemas.microsoft.com/office/drawing/2014/main" id="{702590B0-1394-4E70-535E-D4D6BB569407}"/>
              </a:ext>
            </a:extLst>
          </p:cNvPr>
          <p:cNvSpPr>
            <a:spLocks noGrp="1"/>
          </p:cNvSpPr>
          <p:nvPr>
            <p:ph idx="1"/>
          </p:nvPr>
        </p:nvSpPr>
        <p:spPr>
          <a:xfrm>
            <a:off x="865174" y="865238"/>
            <a:ext cx="9438005" cy="5009536"/>
          </a:xfrm>
        </p:spPr>
        <p:txBody>
          <a:bodyPr>
            <a:noAutofit/>
          </a:bodyPr>
          <a:lstStyle/>
          <a:p>
            <a:pPr marL="0" indent="0" algn="ctr">
              <a:buNone/>
            </a:pPr>
            <a:r>
              <a:rPr lang="tr-TR" b="1" u="sng" dirty="0"/>
              <a:t>Öneriler ve Stratejiler</a:t>
            </a:r>
          </a:p>
          <a:p>
            <a:pPr marL="0" indent="0" algn="ctr">
              <a:buNone/>
            </a:pPr>
            <a:r>
              <a:rPr lang="tr-TR" sz="1500" b="1" u="sng" dirty="0"/>
              <a:t>Politikada Çeşitlilik ve Kapsayıcılığa Odaklanma</a:t>
            </a:r>
          </a:p>
          <a:p>
            <a:pPr algn="just"/>
            <a:r>
              <a:rPr lang="tr-TR" sz="1500" b="1" dirty="0"/>
              <a:t>Kültürel çeşitliliğin öneminin bilincinde olan son politikalar, azınlık topluluklarına daha iyi hizmet vermek için hizmet ve dermelerin kapsamını genişletmeyi, dil odaklı dermeler ve kültürel programlar oluşturmayı amaçlamaktadır (</a:t>
            </a:r>
            <a:r>
              <a:rPr lang="de-DE" sz="1500" b="1" dirty="0" err="1"/>
              <a:t>Hylland</a:t>
            </a:r>
            <a:r>
              <a:rPr lang="de-DE" sz="1500" b="1" dirty="0"/>
              <a:t>, Kann-Rasmussen </a:t>
            </a:r>
            <a:r>
              <a:rPr lang="de-DE" sz="1500" b="1" dirty="0" err="1"/>
              <a:t>ve</a:t>
            </a:r>
            <a:r>
              <a:rPr lang="de-DE" sz="1500" b="1" dirty="0"/>
              <a:t> </a:t>
            </a:r>
            <a:r>
              <a:rPr lang="de-DE" sz="1500" b="1" dirty="0" err="1"/>
              <a:t>Vårheim</a:t>
            </a:r>
            <a:r>
              <a:rPr lang="de-DE" sz="1500" b="1" dirty="0"/>
              <a:t>, 2023, </a:t>
            </a:r>
            <a:r>
              <a:rPr lang="de-DE" sz="1500" b="1" dirty="0" err="1"/>
              <a:t>ss</a:t>
            </a:r>
            <a:r>
              <a:rPr lang="de-DE" sz="1500" b="1" dirty="0"/>
              <a:t>.</a:t>
            </a:r>
            <a:r>
              <a:rPr lang="tr-TR" sz="1500" b="1" dirty="0"/>
              <a:t> 60-61, 64).</a:t>
            </a:r>
          </a:p>
          <a:p>
            <a:pPr marL="0" indent="0" algn="ctr">
              <a:buNone/>
            </a:pPr>
            <a:r>
              <a:rPr lang="tr-TR" sz="1500" b="1" u="sng" dirty="0"/>
              <a:t>Performans ve Etki Ölçütlerinin Stratejik Kullanımı</a:t>
            </a:r>
          </a:p>
          <a:p>
            <a:pPr algn="just"/>
            <a:r>
              <a:rPr lang="tr-TR" sz="1500" b="1" dirty="0"/>
              <a:t>Geleneksel ölçütlerin ötesine geçerek, özellikle çok kültürlü bağlamlarda sosyal kapsayıcılık ve topluluk katılımını da kapsama almak (</a:t>
            </a:r>
            <a:r>
              <a:rPr lang="de-DE" sz="1500" b="1" dirty="0" err="1"/>
              <a:t>Hylland</a:t>
            </a:r>
            <a:r>
              <a:rPr lang="de-DE" sz="1500" b="1" dirty="0"/>
              <a:t>, Kann-Rasmussen </a:t>
            </a:r>
            <a:r>
              <a:rPr lang="de-DE" sz="1500" b="1" dirty="0" err="1"/>
              <a:t>ve</a:t>
            </a:r>
            <a:r>
              <a:rPr lang="de-DE" sz="1500" b="1" dirty="0"/>
              <a:t> </a:t>
            </a:r>
            <a:r>
              <a:rPr lang="de-DE" sz="1500" b="1" dirty="0" err="1"/>
              <a:t>Vårheim</a:t>
            </a:r>
            <a:r>
              <a:rPr lang="de-DE" sz="1500" b="1" dirty="0"/>
              <a:t>, 2023, </a:t>
            </a:r>
            <a:r>
              <a:rPr lang="de-DE" sz="1500" b="1" dirty="0" err="1"/>
              <a:t>ss</a:t>
            </a:r>
            <a:r>
              <a:rPr lang="de-DE" sz="1500" b="1" dirty="0"/>
              <a:t>.</a:t>
            </a:r>
            <a:r>
              <a:rPr lang="tr-TR" sz="1500" b="1" dirty="0"/>
              <a:t> 61-62).</a:t>
            </a:r>
          </a:p>
          <a:p>
            <a:pPr marL="0" indent="0" algn="ctr">
              <a:buNone/>
            </a:pPr>
            <a:endParaRPr lang="tr-TR" sz="1500" b="1" u="sng" dirty="0"/>
          </a:p>
          <a:p>
            <a:pPr marL="0" indent="0" algn="ctr">
              <a:buNone/>
            </a:pPr>
            <a:r>
              <a:rPr lang="tr-TR" sz="1500" b="1" u="sng" dirty="0"/>
              <a:t>Ulusal ve Yerel Koordinasyon</a:t>
            </a:r>
          </a:p>
          <a:p>
            <a:pPr algn="just"/>
            <a:r>
              <a:rPr lang="tr-TR" sz="1500" b="1" dirty="0"/>
              <a:t>Belediyeler ve ulusal kurumlar arasında çok kültürlü hizmet sunumu için kaynak ve uzmanlık paylaşımı konusunda iş birliğini teşvik eden politikalar (</a:t>
            </a:r>
            <a:r>
              <a:rPr lang="de-DE" sz="1500" b="1" dirty="0" err="1"/>
              <a:t>Hylland</a:t>
            </a:r>
            <a:r>
              <a:rPr lang="de-DE" sz="1500" b="1" dirty="0"/>
              <a:t>, Kann-Rasmussen </a:t>
            </a:r>
            <a:r>
              <a:rPr lang="de-DE" sz="1500" b="1" dirty="0" err="1"/>
              <a:t>ve</a:t>
            </a:r>
            <a:r>
              <a:rPr lang="de-DE" sz="1500" b="1" dirty="0"/>
              <a:t> </a:t>
            </a:r>
            <a:r>
              <a:rPr lang="de-DE" sz="1500" b="1" dirty="0" err="1"/>
              <a:t>Vårheim</a:t>
            </a:r>
            <a:r>
              <a:rPr lang="de-DE" sz="1500" b="1" dirty="0"/>
              <a:t>, 2023, </a:t>
            </a:r>
            <a:r>
              <a:rPr lang="de-DE" sz="1500" b="1" dirty="0" err="1"/>
              <a:t>ss</a:t>
            </a:r>
            <a:r>
              <a:rPr lang="de-DE" sz="1500" b="1" dirty="0"/>
              <a:t>.</a:t>
            </a:r>
            <a:r>
              <a:rPr lang="tr-TR" sz="1500" b="1" dirty="0"/>
              <a:t> 62-63).</a:t>
            </a:r>
            <a:endParaRPr lang="tr-TR" sz="1400" b="1" dirty="0"/>
          </a:p>
        </p:txBody>
      </p:sp>
    </p:spTree>
    <p:extLst>
      <p:ext uri="{BB962C8B-B14F-4D97-AF65-F5344CB8AC3E}">
        <p14:creationId xmlns:p14="http://schemas.microsoft.com/office/powerpoint/2010/main" val="4155664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6BEA3-76BF-4E99-3466-C73EF8D91ED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AE5B4C8-E5B9-E7BB-F119-BB8E1578226B}"/>
              </a:ext>
            </a:extLst>
          </p:cNvPr>
          <p:cNvSpPr>
            <a:spLocks noGrp="1"/>
          </p:cNvSpPr>
          <p:nvPr>
            <p:ph type="title"/>
          </p:nvPr>
        </p:nvSpPr>
        <p:spPr>
          <a:xfrm>
            <a:off x="775658" y="44243"/>
            <a:ext cx="9587542" cy="747254"/>
          </a:xfrm>
        </p:spPr>
        <p:txBody>
          <a:bodyPr>
            <a:noAutofit/>
          </a:bodyPr>
          <a:lstStyle/>
          <a:p>
            <a:pPr algn="ctr"/>
            <a:r>
              <a:rPr lang="tr-TR" sz="2000" b="1" dirty="0"/>
              <a:t>Danimarka'nın Çok Kültürlü Kütüphaneleri: </a:t>
            </a:r>
            <a:br>
              <a:rPr lang="tr-TR" sz="2000" b="1" dirty="0"/>
            </a:br>
            <a:r>
              <a:rPr lang="tr-TR" sz="2000" b="1" dirty="0"/>
              <a:t>Genel Çerçeve, Sorunlar ve Öneriler</a:t>
            </a:r>
            <a:endParaRPr lang="en-US" sz="2000" b="1" dirty="0"/>
          </a:p>
        </p:txBody>
      </p:sp>
      <p:sp>
        <p:nvSpPr>
          <p:cNvPr id="3" name="İçerik Yer Tutucusu 2">
            <a:extLst>
              <a:ext uri="{FF2B5EF4-FFF2-40B4-BE49-F238E27FC236}">
                <a16:creationId xmlns:a16="http://schemas.microsoft.com/office/drawing/2014/main" id="{F9B598C0-E1B3-57A2-6282-8143C1BAB251}"/>
              </a:ext>
            </a:extLst>
          </p:cNvPr>
          <p:cNvSpPr>
            <a:spLocks noGrp="1"/>
          </p:cNvSpPr>
          <p:nvPr>
            <p:ph idx="1"/>
          </p:nvPr>
        </p:nvSpPr>
        <p:spPr>
          <a:xfrm>
            <a:off x="850426" y="860322"/>
            <a:ext cx="9438005" cy="4758813"/>
          </a:xfrm>
        </p:spPr>
        <p:txBody>
          <a:bodyPr>
            <a:noAutofit/>
          </a:bodyPr>
          <a:lstStyle/>
          <a:p>
            <a:pPr marL="0" indent="0" algn="ctr">
              <a:buNone/>
            </a:pPr>
            <a:r>
              <a:rPr lang="tr-TR" b="1" u="sng" dirty="0"/>
              <a:t>Özetle önerilenler</a:t>
            </a:r>
          </a:p>
          <a:p>
            <a:pPr marL="0" indent="0" algn="just">
              <a:buNone/>
            </a:pPr>
            <a:r>
              <a:rPr lang="tr-TR" b="1" u="sng" dirty="0"/>
              <a:t>Temsil ve erişimi artırma</a:t>
            </a:r>
            <a:r>
              <a:rPr lang="tr-TR" b="1" dirty="0"/>
              <a:t>: Kütüphaneler, çok kültürlü kimlikleri yansıtan çeşitli kültürel materyaller ve programlar içermelidir.</a:t>
            </a:r>
          </a:p>
          <a:p>
            <a:pPr marL="0" indent="0" algn="just">
              <a:buNone/>
            </a:pPr>
            <a:r>
              <a:rPr lang="tr-TR" b="1" u="sng" dirty="0"/>
              <a:t>Kültürlerarası diyaloğu teşvik</a:t>
            </a:r>
            <a:r>
              <a:rPr lang="tr-TR" b="1" dirty="0"/>
              <a:t>: Kütüphaneler, çeşitli gruplar arasında sosyal uyum ve anlayış için platformlar olarak hizmet verebilir.</a:t>
            </a:r>
          </a:p>
          <a:p>
            <a:pPr marL="0" indent="0" algn="just">
              <a:buNone/>
            </a:pPr>
            <a:r>
              <a:rPr lang="tr-TR" b="1" u="sng" dirty="0"/>
              <a:t>Politika vurgusu</a:t>
            </a:r>
            <a:r>
              <a:rPr lang="tr-TR" b="1" dirty="0"/>
              <a:t>: Kültürel çeşitlilik ve vatandaşlığa yönelik politika değişikliği, gelecekteki stratejilerin kapsayıcılığa öncelik vermesi ve azınlık nüfuslarına daha iyi hizmet verebilmek için çok kültürlü kütüphanelere destek sağlaması gerektiğini göstermektedir.</a:t>
            </a:r>
          </a:p>
          <a:p>
            <a:pPr marL="0" indent="0" algn="just">
              <a:buNone/>
            </a:pPr>
            <a:r>
              <a:rPr lang="tr-TR" b="1" u="sng" dirty="0"/>
              <a:t>Merkeziyetçiliğin faydaları</a:t>
            </a:r>
            <a:r>
              <a:rPr lang="tr-TR" b="1" dirty="0"/>
              <a:t>: Yerel yönetimler ve belediyeler, çok kültürlü kütüphane hizmetlerini de içerebilen çeşitli kültürel faaliyetleri ve azınlık entegrasyonunu desteklemeye teşvik etmektedir; bu önemli bir avantajdır (</a:t>
            </a:r>
            <a:r>
              <a:rPr lang="en-US" b="1" dirty="0"/>
              <a:t>Compendium of Cultural Policies &amp; Trends</a:t>
            </a:r>
            <a:r>
              <a:rPr lang="tr-TR" b="1" dirty="0"/>
              <a:t>, 2019). </a:t>
            </a:r>
            <a:endParaRPr lang="tr-TR" sz="1400" b="1" dirty="0"/>
          </a:p>
        </p:txBody>
      </p:sp>
    </p:spTree>
    <p:extLst>
      <p:ext uri="{BB962C8B-B14F-4D97-AF65-F5344CB8AC3E}">
        <p14:creationId xmlns:p14="http://schemas.microsoft.com/office/powerpoint/2010/main" val="3905302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C7D6F-AFDE-2634-0FA6-B366DD143E4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85562CB-6606-1F0E-6AE5-FFFA2E3BF384}"/>
              </a:ext>
            </a:extLst>
          </p:cNvPr>
          <p:cNvSpPr>
            <a:spLocks noGrp="1"/>
          </p:cNvSpPr>
          <p:nvPr>
            <p:ph type="title"/>
          </p:nvPr>
        </p:nvSpPr>
        <p:spPr>
          <a:xfrm>
            <a:off x="775658" y="44243"/>
            <a:ext cx="9587542" cy="747254"/>
          </a:xfrm>
        </p:spPr>
        <p:txBody>
          <a:bodyPr>
            <a:noAutofit/>
          </a:bodyPr>
          <a:lstStyle/>
          <a:p>
            <a:pPr algn="ctr"/>
            <a:r>
              <a:rPr lang="tr-TR" sz="2000" b="1" dirty="0"/>
              <a:t>Danimarka'nın Çok Kültürlü Kütüphaneleri: </a:t>
            </a:r>
            <a:br>
              <a:rPr lang="tr-TR" sz="2000" b="1" dirty="0"/>
            </a:br>
            <a:r>
              <a:rPr lang="tr-TR" sz="2000" b="1" dirty="0"/>
              <a:t>Sorunlar ve Öneriler: Genel Çıkarım</a:t>
            </a:r>
            <a:endParaRPr lang="en-US" sz="2000" b="1" dirty="0"/>
          </a:p>
        </p:txBody>
      </p:sp>
      <p:sp>
        <p:nvSpPr>
          <p:cNvPr id="3" name="İçerik Yer Tutucusu 2">
            <a:extLst>
              <a:ext uri="{FF2B5EF4-FFF2-40B4-BE49-F238E27FC236}">
                <a16:creationId xmlns:a16="http://schemas.microsoft.com/office/drawing/2014/main" id="{BDB124DF-E019-6B65-0636-22A2F1B26295}"/>
              </a:ext>
            </a:extLst>
          </p:cNvPr>
          <p:cNvSpPr>
            <a:spLocks noGrp="1"/>
          </p:cNvSpPr>
          <p:nvPr>
            <p:ph idx="1"/>
          </p:nvPr>
        </p:nvSpPr>
        <p:spPr>
          <a:xfrm>
            <a:off x="850426" y="860322"/>
            <a:ext cx="9438005" cy="5619136"/>
          </a:xfrm>
        </p:spPr>
        <p:txBody>
          <a:bodyPr>
            <a:noAutofit/>
          </a:bodyPr>
          <a:lstStyle/>
          <a:p>
            <a:pPr>
              <a:buFontTx/>
              <a:buChar char="-"/>
            </a:pPr>
            <a:r>
              <a:rPr lang="tr-TR" sz="1500" b="1" u="sng" dirty="0"/>
              <a:t>Temel Sorunlar</a:t>
            </a:r>
          </a:p>
          <a:p>
            <a:pPr lvl="1" algn="just">
              <a:spcBef>
                <a:spcPts val="600"/>
              </a:spcBef>
            </a:pPr>
            <a:r>
              <a:rPr lang="tr-TR" sz="1300" b="1" dirty="0"/>
              <a:t>Kaynak kısıtlamaları</a:t>
            </a:r>
          </a:p>
          <a:p>
            <a:pPr lvl="1" algn="just">
              <a:spcBef>
                <a:spcPts val="600"/>
              </a:spcBef>
            </a:pPr>
            <a:r>
              <a:rPr lang="tr-TR" sz="1300" b="1" dirty="0"/>
              <a:t>Erişim eşitsizliği</a:t>
            </a:r>
          </a:p>
          <a:p>
            <a:pPr lvl="1" algn="just">
              <a:spcBef>
                <a:spcPts val="600"/>
              </a:spcBef>
            </a:pPr>
            <a:r>
              <a:rPr lang="tr-TR" sz="1300" b="1" dirty="0"/>
              <a:t>Dijitalleşme engelleri</a:t>
            </a:r>
          </a:p>
          <a:p>
            <a:pPr lvl="1" algn="just">
              <a:spcBef>
                <a:spcPts val="600"/>
              </a:spcBef>
            </a:pPr>
            <a:r>
              <a:rPr lang="tr-TR" sz="1300" b="1" dirty="0"/>
              <a:t>Azınlıkların yetersiz temsili</a:t>
            </a:r>
          </a:p>
          <a:p>
            <a:pPr lvl="1" algn="just">
              <a:spcBef>
                <a:spcPts val="600"/>
              </a:spcBef>
            </a:pPr>
            <a:r>
              <a:rPr lang="tr-TR" sz="1300" b="1" dirty="0"/>
              <a:t>Dil ve kültür engelleri</a:t>
            </a:r>
          </a:p>
          <a:p>
            <a:pPr lvl="1" algn="just">
              <a:spcBef>
                <a:spcPts val="600"/>
              </a:spcBef>
            </a:pPr>
            <a:r>
              <a:rPr lang="tr-TR" sz="1300" b="1" dirty="0"/>
              <a:t>Ötekileştirme</a:t>
            </a:r>
          </a:p>
          <a:p>
            <a:pPr lvl="1" algn="just">
              <a:spcBef>
                <a:spcPts val="600"/>
              </a:spcBef>
            </a:pPr>
            <a:r>
              <a:rPr lang="tr-TR" sz="1300" b="1" dirty="0"/>
              <a:t>Hedef odaklı sağlama eksikliği</a:t>
            </a:r>
          </a:p>
          <a:p>
            <a:pPr lvl="1" algn="just">
              <a:spcBef>
                <a:spcPts val="600"/>
              </a:spcBef>
            </a:pPr>
            <a:r>
              <a:rPr lang="tr-TR" sz="1300" b="1" dirty="0"/>
              <a:t>Hedef odaklı erişim eksikliği</a:t>
            </a:r>
          </a:p>
          <a:p>
            <a:pPr>
              <a:spcBef>
                <a:spcPts val="600"/>
              </a:spcBef>
              <a:buFontTx/>
              <a:buChar char="-"/>
            </a:pPr>
            <a:endParaRPr lang="tr-TR" sz="1500" b="1" u="sng" dirty="0"/>
          </a:p>
          <a:p>
            <a:pPr>
              <a:spcBef>
                <a:spcPts val="600"/>
              </a:spcBef>
              <a:buFontTx/>
              <a:buChar char="-"/>
            </a:pPr>
            <a:r>
              <a:rPr lang="tr-TR" sz="1500" b="1" u="sng" dirty="0"/>
              <a:t>Çözümler</a:t>
            </a:r>
          </a:p>
          <a:p>
            <a:pPr lvl="1" algn="just">
              <a:spcBef>
                <a:spcPts val="600"/>
              </a:spcBef>
            </a:pPr>
            <a:r>
              <a:rPr lang="tr-TR" sz="1300" b="1" dirty="0"/>
              <a:t>Politika reformları </a:t>
            </a:r>
          </a:p>
          <a:p>
            <a:pPr lvl="1" algn="just">
              <a:spcBef>
                <a:spcPts val="600"/>
              </a:spcBef>
            </a:pPr>
            <a:r>
              <a:rPr lang="tr-TR" sz="1300" b="1" dirty="0"/>
              <a:t>Aktif erişim</a:t>
            </a:r>
          </a:p>
          <a:p>
            <a:pPr lvl="1" algn="just">
              <a:spcBef>
                <a:spcPts val="600"/>
              </a:spcBef>
            </a:pPr>
            <a:r>
              <a:rPr lang="tr-TR" sz="1300" b="1" dirty="0"/>
              <a:t>Dijital içerik geliştirme</a:t>
            </a:r>
          </a:p>
          <a:p>
            <a:pPr lvl="1" algn="just">
              <a:spcBef>
                <a:spcPts val="600"/>
              </a:spcBef>
            </a:pPr>
            <a:r>
              <a:rPr lang="tr-TR" sz="1300" b="1" dirty="0"/>
              <a:t>Kapsayıcı dermeler</a:t>
            </a:r>
          </a:p>
          <a:p>
            <a:pPr lvl="1" algn="just">
              <a:spcBef>
                <a:spcPts val="600"/>
              </a:spcBef>
            </a:pPr>
            <a:r>
              <a:rPr lang="tr-TR" sz="1300" b="1" dirty="0"/>
              <a:t>Topluluk iş birliği</a:t>
            </a:r>
          </a:p>
          <a:p>
            <a:pPr lvl="1" algn="just">
              <a:spcBef>
                <a:spcPts val="600"/>
              </a:spcBef>
            </a:pPr>
            <a:r>
              <a:rPr lang="tr-TR" sz="1300" b="1" dirty="0"/>
              <a:t>Etki ölçümü</a:t>
            </a:r>
          </a:p>
          <a:p>
            <a:pPr lvl="1" algn="just">
              <a:spcBef>
                <a:spcPts val="600"/>
              </a:spcBef>
            </a:pPr>
            <a:r>
              <a:rPr lang="tr-TR" sz="1300" b="1" dirty="0"/>
              <a:t>Ulusal-yerel koordinasyon </a:t>
            </a:r>
            <a:r>
              <a:rPr lang="tr-TR" sz="1200" b="1" dirty="0"/>
              <a:t>(</a:t>
            </a:r>
            <a:r>
              <a:rPr lang="tr-TR" sz="1200" b="1" dirty="0" err="1"/>
              <a:t>Audunson</a:t>
            </a:r>
            <a:r>
              <a:rPr lang="tr-TR" sz="1200" b="1" dirty="0"/>
              <a:t>, </a:t>
            </a:r>
            <a:r>
              <a:rPr lang="tr-TR" sz="1200" b="1" dirty="0" err="1"/>
              <a:t>Jochumsen</a:t>
            </a:r>
            <a:r>
              <a:rPr lang="tr-TR" sz="1200" b="1" dirty="0"/>
              <a:t> ve </a:t>
            </a:r>
            <a:r>
              <a:rPr lang="tr-TR" sz="1200" b="1" dirty="0" err="1"/>
              <a:t>Rydbeck</a:t>
            </a:r>
            <a:r>
              <a:rPr lang="tr-TR" sz="1200" b="1" dirty="0"/>
              <a:t>, 2023; </a:t>
            </a:r>
            <a:r>
              <a:rPr lang="tr-TR" sz="1200" b="1" dirty="0" err="1"/>
              <a:t>Edquist</a:t>
            </a:r>
            <a:r>
              <a:rPr lang="tr-TR" sz="1200" b="1" dirty="0"/>
              <a:t>, </a:t>
            </a:r>
            <a:r>
              <a:rPr lang="tr-TR" sz="1200" b="1" dirty="0" err="1"/>
              <a:t>Bjelland</a:t>
            </a:r>
            <a:r>
              <a:rPr lang="tr-TR" sz="1200" b="1" dirty="0"/>
              <a:t> ve Hansen, 2023; </a:t>
            </a:r>
            <a:r>
              <a:rPr lang="tr-TR" sz="1200" b="1" dirty="0" err="1"/>
              <a:t>Hylland</a:t>
            </a:r>
            <a:r>
              <a:rPr lang="tr-TR" sz="1200" b="1" dirty="0"/>
              <a:t>, </a:t>
            </a:r>
            <a:r>
              <a:rPr lang="tr-TR" sz="1200" b="1" dirty="0" err="1"/>
              <a:t>Kann-Rasmussen</a:t>
            </a:r>
            <a:r>
              <a:rPr lang="tr-TR" sz="1200" b="1" dirty="0"/>
              <a:t> ve </a:t>
            </a:r>
            <a:r>
              <a:rPr lang="tr-TR" sz="1200" b="1" dirty="0" err="1"/>
              <a:t>Vårheim</a:t>
            </a:r>
            <a:r>
              <a:rPr lang="tr-TR" sz="1200" b="1" dirty="0"/>
              <a:t>, 2023). </a:t>
            </a:r>
          </a:p>
        </p:txBody>
      </p:sp>
    </p:spTree>
    <p:extLst>
      <p:ext uri="{BB962C8B-B14F-4D97-AF65-F5344CB8AC3E}">
        <p14:creationId xmlns:p14="http://schemas.microsoft.com/office/powerpoint/2010/main" val="3977660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CE6CF0-78BB-1467-3536-498A071690F3}"/>
              </a:ext>
            </a:extLst>
          </p:cNvPr>
          <p:cNvSpPr>
            <a:spLocks noGrp="1"/>
          </p:cNvSpPr>
          <p:nvPr>
            <p:ph type="title"/>
          </p:nvPr>
        </p:nvSpPr>
        <p:spPr>
          <a:xfrm>
            <a:off x="765824" y="324464"/>
            <a:ext cx="8596668" cy="629265"/>
          </a:xfrm>
        </p:spPr>
        <p:txBody>
          <a:bodyPr>
            <a:normAutofit/>
          </a:bodyPr>
          <a:lstStyle/>
          <a:p>
            <a:pPr algn="ctr"/>
            <a:r>
              <a:rPr lang="tr-TR" sz="3200" dirty="0"/>
              <a:t>SONUÇ VE DEĞERLENDİRME</a:t>
            </a:r>
          </a:p>
        </p:txBody>
      </p:sp>
      <p:sp>
        <p:nvSpPr>
          <p:cNvPr id="3" name="İçerik Yer Tutucusu 2">
            <a:extLst>
              <a:ext uri="{FF2B5EF4-FFF2-40B4-BE49-F238E27FC236}">
                <a16:creationId xmlns:a16="http://schemas.microsoft.com/office/drawing/2014/main" id="{1B637851-F669-AF54-275D-E5F7E4E955B2}"/>
              </a:ext>
            </a:extLst>
          </p:cNvPr>
          <p:cNvSpPr>
            <a:spLocks noGrp="1"/>
          </p:cNvSpPr>
          <p:nvPr>
            <p:ph idx="1"/>
          </p:nvPr>
        </p:nvSpPr>
        <p:spPr>
          <a:xfrm>
            <a:off x="544599" y="1125794"/>
            <a:ext cx="9823518" cy="4733672"/>
          </a:xfrm>
        </p:spPr>
        <p:txBody>
          <a:bodyPr>
            <a:normAutofit lnSpcReduction="10000"/>
          </a:bodyPr>
          <a:lstStyle/>
          <a:p>
            <a:pPr marL="0" indent="0" algn="just">
              <a:buNone/>
            </a:pPr>
            <a:r>
              <a:rPr lang="tr-TR" b="1" dirty="0"/>
              <a:t>Bu derste, Danimarka’nın tarihsel ve güncel politikalarının kütüphanelerin çok kültürlü toplumsal yapıya uyum sağlamasında önemli araçlar olduğu görülmüştür. </a:t>
            </a:r>
          </a:p>
          <a:p>
            <a:pPr marL="0" indent="0" algn="just">
              <a:buNone/>
            </a:pPr>
            <a:r>
              <a:rPr lang="tr-TR" b="1" dirty="0"/>
              <a:t>Ülkenin demokratik ve kültürel politikaları, kütüphanelerin evrensel erişim ve kapsayıcılık ilkeleri çerçevesinde şekillenmesine katkı sağlamış; dijital dönüşüm ve kurumsal birleşmeler, hizmetlerin erişilebilirliğini ve etkinliğini artırmıştır. </a:t>
            </a:r>
          </a:p>
          <a:p>
            <a:pPr marL="0" indent="0" algn="just">
              <a:buNone/>
            </a:pPr>
            <a:r>
              <a:rPr lang="tr-TR" b="1" dirty="0"/>
              <a:t>Ayrıca, göçmen ve azınlık topluluklarına özel olarak tasarlanan projeler ve çok dilli materyallerin, toplumsal entegrasyonu destekleyen önemli ögeler olduğu anlaşılmıştır.</a:t>
            </a:r>
          </a:p>
          <a:p>
            <a:pPr marL="0" indent="0" algn="just">
              <a:buNone/>
            </a:pPr>
            <a:r>
              <a:rPr lang="tr-TR" b="1"/>
              <a:t>Bununla beraber, </a:t>
            </a:r>
            <a:r>
              <a:rPr lang="tr-TR" b="1" dirty="0"/>
              <a:t>kaynak kısıtlamaları, dil ve kültür engelleri, dijitalleşme zorlukları ve erişim eşitsizlikleri gibi temel sorunlar hala devam etmektedir. </a:t>
            </a:r>
          </a:p>
          <a:p>
            <a:pPr marL="0" indent="0" algn="just">
              <a:buNone/>
            </a:pPr>
            <a:r>
              <a:rPr lang="tr-TR" b="1" dirty="0"/>
              <a:t>Bu sorunlara karşı, politika reformları, topluluk katılımını artırıcı stratejiler ve dijital içerik geliştirme gibi öneriler sunulmuş olup, sürdürülebilir ve kapsayıcı çok kültürlü kütüphane hizmetlerinin geliştirilmesi için yol haritaları çizilmiştir. </a:t>
            </a:r>
          </a:p>
          <a:p>
            <a:pPr marL="0" indent="0" algn="just">
              <a:buNone/>
            </a:pPr>
            <a:r>
              <a:rPr lang="tr-TR" b="1" dirty="0"/>
              <a:t>Sonuç olarak, Danimarka’nın deneyimi, çok kültürlülük ve kütüphane hizmetleri konusunda uluslararası alanda örnek oluşturabilecek kapsamlı ve bütüncül bir model sunmaktadır.</a:t>
            </a:r>
          </a:p>
        </p:txBody>
      </p:sp>
    </p:spTree>
    <p:extLst>
      <p:ext uri="{BB962C8B-B14F-4D97-AF65-F5344CB8AC3E}">
        <p14:creationId xmlns:p14="http://schemas.microsoft.com/office/powerpoint/2010/main" val="3316292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0521-832C-1426-861F-D635DC70B97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21EE3AF-004D-3BC0-6408-7DC1C616E1D3}"/>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6628FD27-EE63-D6C3-D7EA-85F32525891E}"/>
              </a:ext>
            </a:extLst>
          </p:cNvPr>
          <p:cNvSpPr>
            <a:spLocks noGrp="1"/>
          </p:cNvSpPr>
          <p:nvPr>
            <p:ph idx="1"/>
          </p:nvPr>
        </p:nvSpPr>
        <p:spPr>
          <a:xfrm>
            <a:off x="491614" y="609600"/>
            <a:ext cx="10530347" cy="5619135"/>
          </a:xfrm>
        </p:spPr>
        <p:txBody>
          <a:bodyPr>
            <a:noAutofit/>
          </a:bodyPr>
          <a:lstStyle/>
          <a:p>
            <a:pPr marL="0" indent="-457200">
              <a:buNone/>
            </a:pPr>
            <a:r>
              <a:rPr lang="tr-TR" sz="1400" b="1" dirty="0"/>
              <a:t>IFLA (2009). </a:t>
            </a:r>
            <a:r>
              <a:rPr lang="tr-TR" sz="1400" b="1" i="1" dirty="0"/>
              <a:t>Çok kültürlü Topluluklar: Kütüphane Hizmetleri Kılavuzu</a:t>
            </a:r>
            <a:r>
              <a:rPr lang="tr-TR" sz="1400" b="1" dirty="0"/>
              <a:t>. 3.bs. (G. Demir, Çev.) </a:t>
            </a:r>
            <a:r>
              <a:rPr lang="tr-TR" sz="1400" b="1" dirty="0">
                <a:hlinkClick r:id="rId2"/>
              </a:rPr>
              <a:t>http://www.ifla.org/files/assets/library-ser </a:t>
            </a:r>
            <a:r>
              <a:rPr lang="tr-TR" sz="1400" b="1" dirty="0" err="1">
                <a:hlinkClick r:id="rId2"/>
              </a:rPr>
              <a:t>vices-to-multicultural-populations</a:t>
            </a:r>
            <a:r>
              <a:rPr lang="tr-TR" sz="1400" b="1" dirty="0">
                <a:hlinkClick r:id="rId2"/>
              </a:rPr>
              <a:t>/</a:t>
            </a:r>
            <a:r>
              <a:rPr lang="tr-TR" sz="1400" b="1" dirty="0" err="1">
                <a:hlinkClick r:id="rId2"/>
              </a:rPr>
              <a:t>publications</a:t>
            </a:r>
            <a:r>
              <a:rPr lang="tr-TR" sz="1400" b="1" dirty="0">
                <a:hlinkClick r:id="rId2"/>
              </a:rPr>
              <a:t>/</a:t>
            </a:r>
            <a:r>
              <a:rPr lang="tr-TR" sz="1400" b="1" dirty="0" err="1">
                <a:hlinkClick r:id="rId2"/>
              </a:rPr>
              <a:t>multicultural-communi</a:t>
            </a:r>
            <a:r>
              <a:rPr lang="tr-TR" sz="1400" b="1" dirty="0">
                <a:hlinkClick r:id="rId2"/>
              </a:rPr>
              <a:t> ties-tr.pdf</a:t>
            </a:r>
            <a:endParaRPr lang="tr-TR" sz="1400" b="1" dirty="0"/>
          </a:p>
          <a:p>
            <a:pPr marL="0" indent="-457200">
              <a:buNone/>
            </a:pPr>
            <a:r>
              <a:rPr lang="tr-TR" sz="1400" b="1" dirty="0" err="1"/>
              <a:t>Audunson</a:t>
            </a:r>
            <a:r>
              <a:rPr lang="tr-TR" sz="1400" b="1" dirty="0"/>
              <a:t>, R., </a:t>
            </a:r>
            <a:r>
              <a:rPr lang="tr-TR" sz="1400" b="1" dirty="0" err="1"/>
              <a:t>Jochumsen</a:t>
            </a:r>
            <a:r>
              <a:rPr lang="tr-TR" sz="1400" b="1" dirty="0"/>
              <a:t>, H. ve </a:t>
            </a:r>
            <a:r>
              <a:rPr lang="tr-TR" sz="1400" b="1" dirty="0" err="1"/>
              <a:t>Rydbeck</a:t>
            </a:r>
            <a:r>
              <a:rPr lang="tr-TR" sz="1400" b="1" dirty="0"/>
              <a:t>, K. (2023). Library </a:t>
            </a:r>
            <a:r>
              <a:rPr lang="tr-TR" sz="1400" b="1" dirty="0" err="1"/>
              <a:t>history</a:t>
            </a:r>
            <a:r>
              <a:rPr lang="tr-TR" sz="1400" b="1" dirty="0"/>
              <a:t> of </a:t>
            </a:r>
            <a:r>
              <a:rPr lang="tr-TR" sz="1400" b="1" dirty="0" err="1"/>
              <a:t>the</a:t>
            </a:r>
            <a:r>
              <a:rPr lang="tr-TR" sz="1400" b="1" dirty="0"/>
              <a:t> </a:t>
            </a:r>
            <a:r>
              <a:rPr lang="tr-TR" sz="1400" b="1" dirty="0" err="1"/>
              <a:t>Scandinavian</a:t>
            </a:r>
            <a:r>
              <a:rPr lang="tr-TR" sz="1400" b="1" dirty="0"/>
              <a:t> </a:t>
            </a:r>
            <a:r>
              <a:rPr lang="tr-TR" sz="1400" b="1" dirty="0" err="1"/>
              <a:t>countries</a:t>
            </a:r>
            <a:r>
              <a:rPr lang="tr-TR" sz="1400" b="1" dirty="0"/>
              <a:t>. C. H. </a:t>
            </a:r>
            <a:r>
              <a:rPr lang="tr-TR" sz="1400" b="1" dirty="0" err="1"/>
              <a:t>Rasmussen</a:t>
            </a:r>
            <a:r>
              <a:rPr lang="tr-TR" sz="1400" b="1" dirty="0"/>
              <a:t>, K. </a:t>
            </a:r>
            <a:r>
              <a:rPr lang="tr-TR" sz="1400" b="1" dirty="0" err="1"/>
              <a:t>Rydbeck</a:t>
            </a:r>
            <a:r>
              <a:rPr lang="tr-TR" sz="1400" b="1" dirty="0"/>
              <a:t> ve H. Larsen (Ed.). </a:t>
            </a:r>
            <a:r>
              <a:rPr lang="tr-TR" sz="1400" b="1" i="1" dirty="0"/>
              <a:t>Libraries, </a:t>
            </a:r>
            <a:r>
              <a:rPr lang="tr-TR" sz="1400" b="1" i="1" dirty="0" err="1"/>
              <a:t>archives</a:t>
            </a:r>
            <a:r>
              <a:rPr lang="tr-TR" sz="1400" b="1" i="1" dirty="0"/>
              <a:t>, </a:t>
            </a:r>
            <a:r>
              <a:rPr lang="tr-TR" sz="1400" b="1" i="1" dirty="0" err="1"/>
              <a:t>and</a:t>
            </a:r>
            <a:r>
              <a:rPr lang="tr-TR" sz="1400" b="1" i="1" dirty="0"/>
              <a:t> </a:t>
            </a:r>
            <a:r>
              <a:rPr lang="tr-TR" sz="1400" b="1" i="1" dirty="0" err="1"/>
              <a:t>museums</a:t>
            </a:r>
            <a:r>
              <a:rPr lang="tr-TR" sz="1400" b="1" i="1" dirty="0"/>
              <a:t> in </a:t>
            </a:r>
            <a:r>
              <a:rPr lang="tr-TR" sz="1400" b="1" i="1" dirty="0" err="1"/>
              <a:t>transition</a:t>
            </a:r>
            <a:r>
              <a:rPr lang="tr-TR" sz="1400" b="1" i="1" dirty="0"/>
              <a:t>: </a:t>
            </a:r>
            <a:r>
              <a:rPr lang="tr-TR" sz="1400" b="1" i="1" dirty="0" err="1"/>
              <a:t>Changes</a:t>
            </a:r>
            <a:r>
              <a:rPr lang="tr-TR" sz="1400" b="1" i="1" dirty="0"/>
              <a:t>, </a:t>
            </a:r>
            <a:r>
              <a:rPr lang="tr-TR" sz="1400" b="1" i="1" dirty="0" err="1"/>
              <a:t>challenges</a:t>
            </a:r>
            <a:r>
              <a:rPr lang="tr-TR" sz="1400" b="1" i="1" dirty="0"/>
              <a:t>, </a:t>
            </a:r>
            <a:r>
              <a:rPr lang="tr-TR" sz="1400" b="1" i="1" dirty="0" err="1"/>
              <a:t>and</a:t>
            </a:r>
            <a:r>
              <a:rPr lang="tr-TR" sz="1400" b="1" i="1" dirty="0"/>
              <a:t> </a:t>
            </a:r>
            <a:r>
              <a:rPr lang="tr-TR" sz="1400" b="1" i="1" dirty="0" err="1"/>
              <a:t>convergence</a:t>
            </a:r>
            <a:r>
              <a:rPr lang="tr-TR" sz="1400" b="1" i="1" dirty="0"/>
              <a:t> in a </a:t>
            </a:r>
            <a:r>
              <a:rPr lang="tr-TR" sz="1400" b="1" i="1" dirty="0" err="1"/>
              <a:t>Scandinavian</a:t>
            </a:r>
            <a:r>
              <a:rPr lang="tr-TR" sz="1400" b="1" i="1" dirty="0"/>
              <a:t> </a:t>
            </a:r>
            <a:r>
              <a:rPr lang="tr-TR" sz="1400" b="1" i="1" dirty="0" err="1"/>
              <a:t>perspective</a:t>
            </a:r>
            <a:r>
              <a:rPr lang="tr-TR" sz="1400" b="1" dirty="0"/>
              <a:t> içinde (</a:t>
            </a:r>
            <a:r>
              <a:rPr lang="tr-TR" sz="1400" b="1" dirty="0" err="1"/>
              <a:t>ss</a:t>
            </a:r>
            <a:r>
              <a:rPr lang="tr-TR" sz="1400" b="1" dirty="0"/>
              <a:t>. 17-30). </a:t>
            </a:r>
            <a:r>
              <a:rPr lang="tr-TR" sz="1400" b="1" dirty="0" err="1"/>
              <a:t>Routledge</a:t>
            </a:r>
            <a:r>
              <a:rPr lang="tr-TR" sz="1400" b="1" dirty="0"/>
              <a:t>.</a:t>
            </a:r>
          </a:p>
          <a:p>
            <a:pPr marL="0" indent="-457200">
              <a:buNone/>
            </a:pPr>
            <a:r>
              <a:rPr lang="en-US" sz="1400" b="1" dirty="0"/>
              <a:t>Compendium of Cultural Policies &amp; Trends</a:t>
            </a:r>
            <a:r>
              <a:rPr lang="tr-TR" sz="1400" b="1" dirty="0"/>
              <a:t> (2019, 1 Ağustos). </a:t>
            </a:r>
            <a:r>
              <a:rPr lang="tr-TR" sz="1400" b="1" i="1" dirty="0" err="1"/>
              <a:t>Denmark</a:t>
            </a:r>
            <a:r>
              <a:rPr lang="tr-TR" sz="1400" b="1" i="1" dirty="0"/>
              <a:t> 1.1</a:t>
            </a:r>
            <a:r>
              <a:rPr lang="tr-TR" sz="1400" b="1" dirty="0"/>
              <a:t>. </a:t>
            </a:r>
            <a:r>
              <a:rPr lang="tr-TR" sz="1400" b="1" dirty="0">
                <a:hlinkClick r:id="rId3"/>
              </a:rPr>
              <a:t>https://www.culturalpolicies.net/country_profile/denmark-1-1/</a:t>
            </a:r>
            <a:endParaRPr lang="tr-TR" sz="1400" b="1" dirty="0"/>
          </a:p>
          <a:p>
            <a:pPr marL="0" indent="-457200">
              <a:buNone/>
            </a:pPr>
            <a:r>
              <a:rPr lang="en-US" sz="1400" b="1" dirty="0"/>
              <a:t>Cunningham, A. (2004). Global and local support dimensions for emerging community</a:t>
            </a:r>
            <a:r>
              <a:rPr lang="tr-TR" sz="1400" b="1" dirty="0"/>
              <a:t> </a:t>
            </a:r>
            <a:r>
              <a:rPr lang="tr-TR" sz="1400" b="1" dirty="0" err="1"/>
              <a:t>languages</a:t>
            </a:r>
            <a:r>
              <a:rPr lang="tr-TR" sz="1400" b="1" dirty="0"/>
              <a:t>. </a:t>
            </a:r>
            <a:r>
              <a:rPr lang="en-US" sz="1400" b="1" i="1" dirty="0"/>
              <a:t>Australasian Public Libraries and Information Services</a:t>
            </a:r>
            <a:r>
              <a:rPr lang="tr-TR" sz="1400" b="1" i="1" dirty="0"/>
              <a:t>,</a:t>
            </a:r>
            <a:r>
              <a:rPr lang="en-US" sz="1400" b="1" dirty="0"/>
              <a:t> 17</a:t>
            </a:r>
            <a:r>
              <a:rPr lang="tr-TR" sz="1400" b="1" dirty="0"/>
              <a:t>, </a:t>
            </a:r>
            <a:r>
              <a:rPr lang="en-US" sz="1400" b="1" dirty="0"/>
              <a:t>113-124. </a:t>
            </a:r>
            <a:endParaRPr lang="tr-TR" sz="1400" b="1" dirty="0"/>
          </a:p>
          <a:p>
            <a:pPr marL="0" indent="-457200">
              <a:buNone/>
            </a:pPr>
            <a:r>
              <a:rPr lang="tr-TR" sz="1400" b="1" dirty="0" err="1"/>
              <a:t>Edquist</a:t>
            </a:r>
            <a:r>
              <a:rPr lang="tr-TR" sz="1400" b="1" dirty="0"/>
              <a:t>, S., </a:t>
            </a:r>
            <a:r>
              <a:rPr lang="tr-TR" sz="1400" b="1" dirty="0" err="1"/>
              <a:t>Bjelland</a:t>
            </a:r>
            <a:r>
              <a:rPr lang="tr-TR" sz="1400" b="1" dirty="0"/>
              <a:t>, L. ve Hansen, L. E. (2023). </a:t>
            </a:r>
            <a:r>
              <a:rPr lang="tr-TR" sz="1400" b="1" dirty="0" err="1"/>
              <a:t>The</a:t>
            </a:r>
            <a:r>
              <a:rPr lang="tr-TR" sz="1400" b="1" dirty="0"/>
              <a:t> </a:t>
            </a:r>
            <a:r>
              <a:rPr lang="tr-TR" sz="1400" b="1" dirty="0" err="1"/>
              <a:t>history</a:t>
            </a:r>
            <a:r>
              <a:rPr lang="tr-TR" sz="1400" b="1" dirty="0"/>
              <a:t> of </a:t>
            </a:r>
            <a:r>
              <a:rPr lang="tr-TR" sz="1400" b="1" dirty="0" err="1"/>
              <a:t>archives</a:t>
            </a:r>
            <a:r>
              <a:rPr lang="tr-TR" sz="1400" b="1" dirty="0"/>
              <a:t> in </a:t>
            </a:r>
            <a:r>
              <a:rPr lang="tr-TR" sz="1400" b="1" dirty="0" err="1"/>
              <a:t>Scandinavia</a:t>
            </a:r>
            <a:r>
              <a:rPr lang="tr-TR" sz="1400" b="1" dirty="0"/>
              <a:t>. C. H. </a:t>
            </a:r>
            <a:r>
              <a:rPr lang="tr-TR" sz="1400" b="1" dirty="0" err="1"/>
              <a:t>Rasmussen</a:t>
            </a:r>
            <a:r>
              <a:rPr lang="tr-TR" sz="1400" b="1" dirty="0"/>
              <a:t>, K. </a:t>
            </a:r>
            <a:r>
              <a:rPr lang="tr-TR" sz="1400" b="1" dirty="0" err="1"/>
              <a:t>Rydbeck</a:t>
            </a:r>
            <a:r>
              <a:rPr lang="tr-TR" sz="1400" b="1" dirty="0"/>
              <a:t> ve H. Larsen (Ed.). </a:t>
            </a:r>
            <a:r>
              <a:rPr lang="tr-TR" sz="1400" b="1" i="1" dirty="0"/>
              <a:t>Libraries, </a:t>
            </a:r>
            <a:r>
              <a:rPr lang="tr-TR" sz="1400" b="1" i="1" dirty="0" err="1"/>
              <a:t>archives</a:t>
            </a:r>
            <a:r>
              <a:rPr lang="tr-TR" sz="1400" b="1" i="1" dirty="0"/>
              <a:t>, </a:t>
            </a:r>
            <a:r>
              <a:rPr lang="tr-TR" sz="1400" b="1" i="1" dirty="0" err="1"/>
              <a:t>and</a:t>
            </a:r>
            <a:r>
              <a:rPr lang="tr-TR" sz="1400" b="1" i="1" dirty="0"/>
              <a:t> </a:t>
            </a:r>
            <a:r>
              <a:rPr lang="tr-TR" sz="1400" b="1" i="1" dirty="0" err="1"/>
              <a:t>museums</a:t>
            </a:r>
            <a:r>
              <a:rPr lang="tr-TR" sz="1400" b="1" i="1" dirty="0"/>
              <a:t> in </a:t>
            </a:r>
            <a:r>
              <a:rPr lang="tr-TR" sz="1400" b="1" i="1" dirty="0" err="1"/>
              <a:t>transition</a:t>
            </a:r>
            <a:r>
              <a:rPr lang="tr-TR" sz="1400" b="1" i="1" dirty="0"/>
              <a:t>: </a:t>
            </a:r>
            <a:r>
              <a:rPr lang="tr-TR" sz="1400" b="1" i="1" dirty="0" err="1"/>
              <a:t>Changes</a:t>
            </a:r>
            <a:r>
              <a:rPr lang="tr-TR" sz="1400" b="1" i="1" dirty="0"/>
              <a:t>, </a:t>
            </a:r>
            <a:r>
              <a:rPr lang="tr-TR" sz="1400" b="1" i="1" dirty="0" err="1"/>
              <a:t>challenges</a:t>
            </a:r>
            <a:r>
              <a:rPr lang="tr-TR" sz="1400" b="1" i="1" dirty="0"/>
              <a:t>, </a:t>
            </a:r>
            <a:r>
              <a:rPr lang="tr-TR" sz="1400" b="1" i="1" dirty="0" err="1"/>
              <a:t>and</a:t>
            </a:r>
            <a:r>
              <a:rPr lang="tr-TR" sz="1400" b="1" i="1" dirty="0"/>
              <a:t> </a:t>
            </a:r>
            <a:r>
              <a:rPr lang="tr-TR" sz="1400" b="1" i="1" dirty="0" err="1"/>
              <a:t>convergence</a:t>
            </a:r>
            <a:r>
              <a:rPr lang="tr-TR" sz="1400" b="1" i="1" dirty="0"/>
              <a:t> in a </a:t>
            </a:r>
            <a:r>
              <a:rPr lang="tr-TR" sz="1400" b="1" i="1" dirty="0" err="1"/>
              <a:t>Scandinavian</a:t>
            </a:r>
            <a:r>
              <a:rPr lang="tr-TR" sz="1400" b="1" i="1" dirty="0"/>
              <a:t> </a:t>
            </a:r>
            <a:r>
              <a:rPr lang="tr-TR" sz="1400" b="1" i="1" dirty="0" err="1"/>
              <a:t>perspective</a:t>
            </a:r>
            <a:r>
              <a:rPr lang="tr-TR" sz="1400" b="1" dirty="0"/>
              <a:t> içinde (</a:t>
            </a:r>
            <a:r>
              <a:rPr lang="tr-TR" sz="1400" b="1" dirty="0" err="1"/>
              <a:t>ss</a:t>
            </a:r>
            <a:r>
              <a:rPr lang="tr-TR" sz="1400" b="1" dirty="0"/>
              <a:t>. 31-43). </a:t>
            </a:r>
            <a:r>
              <a:rPr lang="tr-TR" sz="1400" b="1" dirty="0" err="1"/>
              <a:t>Routledge</a:t>
            </a:r>
            <a:r>
              <a:rPr lang="tr-TR" sz="1400" b="1" dirty="0"/>
              <a:t>.</a:t>
            </a:r>
          </a:p>
          <a:p>
            <a:pPr marL="0" indent="-457200">
              <a:buNone/>
            </a:pPr>
            <a:r>
              <a:rPr lang="en-US" sz="1400" b="1" dirty="0"/>
              <a:t>Ember, M. </a:t>
            </a:r>
            <a:r>
              <a:rPr lang="tr-TR" sz="1400" b="1" dirty="0"/>
              <a:t>ve</a:t>
            </a:r>
            <a:r>
              <a:rPr lang="en-US" sz="1400" b="1" dirty="0"/>
              <a:t> Ember, C. R. (Ed.). (2001). </a:t>
            </a:r>
            <a:r>
              <a:rPr lang="en-US" sz="1400" b="1" i="1" dirty="0"/>
              <a:t>Countries and their cultures: Volume 2</a:t>
            </a:r>
            <a:r>
              <a:rPr lang="tr-TR" sz="1400" b="1" i="1" dirty="0"/>
              <a:t>.</a:t>
            </a:r>
            <a:r>
              <a:rPr lang="en-US" sz="1400" b="1" i="1" dirty="0"/>
              <a:t> Denmark to </a:t>
            </a:r>
            <a:r>
              <a:rPr lang="en-US" sz="1400" b="1" i="1" dirty="0" err="1"/>
              <a:t>Kyrgyzsta</a:t>
            </a:r>
            <a:r>
              <a:rPr lang="en-US" sz="1400" b="1" dirty="0"/>
              <a:t>. Macmillan Reference USA.</a:t>
            </a:r>
            <a:endParaRPr lang="tr-TR" sz="1400" b="1" dirty="0"/>
          </a:p>
          <a:p>
            <a:pPr marL="0" indent="-457200">
              <a:spcBef>
                <a:spcPts val="600"/>
              </a:spcBef>
              <a:buNone/>
            </a:pPr>
            <a:r>
              <a:rPr lang="tr-TR" sz="1400" b="1" dirty="0" err="1"/>
              <a:t>Gözenç</a:t>
            </a:r>
            <a:r>
              <a:rPr lang="tr-TR" sz="1400" b="1" dirty="0"/>
              <a:t>, S. (1998). </a:t>
            </a:r>
            <a:r>
              <a:rPr lang="tr-TR" sz="1400" b="1" i="1" dirty="0"/>
              <a:t>Avrupa ülkeler coğrafyası.</a:t>
            </a:r>
            <a:r>
              <a:rPr lang="tr-TR" sz="1400" b="1" dirty="0"/>
              <a:t> Çantay Kitabevi. </a:t>
            </a:r>
          </a:p>
          <a:p>
            <a:pPr marL="0" indent="-457200">
              <a:spcBef>
                <a:spcPts val="600"/>
              </a:spcBef>
              <a:buNone/>
            </a:pPr>
            <a:r>
              <a:rPr lang="tr-TR" sz="1400" b="1" dirty="0" err="1"/>
              <a:t>Hedelund</a:t>
            </a:r>
            <a:r>
              <a:rPr lang="tr-TR" sz="1400" b="1" dirty="0"/>
              <a:t>, L. (2006). </a:t>
            </a:r>
            <a:r>
              <a:rPr lang="tr-TR" sz="1400" b="1" dirty="0" err="1"/>
              <a:t>Community</a:t>
            </a:r>
            <a:r>
              <a:rPr lang="tr-TR" sz="1400" b="1" dirty="0"/>
              <a:t> Center </a:t>
            </a:r>
            <a:r>
              <a:rPr lang="tr-TR" sz="1400" b="1" dirty="0" err="1"/>
              <a:t>Gellerup</a:t>
            </a:r>
            <a:r>
              <a:rPr lang="tr-TR" sz="1400" b="1" dirty="0"/>
              <a:t>: </a:t>
            </a:r>
            <a:r>
              <a:rPr lang="tr-TR" sz="1400" b="1" dirty="0" err="1"/>
              <a:t>from</a:t>
            </a:r>
            <a:r>
              <a:rPr lang="tr-TR" sz="1400" b="1" dirty="0"/>
              <a:t> </a:t>
            </a:r>
            <a:r>
              <a:rPr lang="tr-TR" sz="1400" b="1" dirty="0" err="1"/>
              <a:t>everyday</a:t>
            </a:r>
            <a:r>
              <a:rPr lang="tr-TR" sz="1400" b="1" dirty="0"/>
              <a:t> </a:t>
            </a:r>
            <a:r>
              <a:rPr lang="tr-TR" sz="1400" b="1" dirty="0" err="1"/>
              <a:t>practice</a:t>
            </a:r>
            <a:r>
              <a:rPr lang="tr-TR" sz="1400" b="1" dirty="0"/>
              <a:t> </a:t>
            </a:r>
            <a:r>
              <a:rPr lang="tr-TR" sz="1400" b="1" dirty="0" err="1"/>
              <a:t>to</a:t>
            </a:r>
            <a:r>
              <a:rPr lang="tr-TR" sz="1400" b="1" dirty="0"/>
              <a:t> </a:t>
            </a:r>
            <a:r>
              <a:rPr lang="tr-TR" sz="1400" b="1" dirty="0" err="1"/>
              <a:t>method</a:t>
            </a:r>
            <a:r>
              <a:rPr lang="tr-TR" sz="1400" b="1" dirty="0"/>
              <a:t> </a:t>
            </a:r>
            <a:r>
              <a:rPr lang="tr-TR" sz="1400" b="1" dirty="0" err="1"/>
              <a:t>development</a:t>
            </a:r>
            <a:r>
              <a:rPr lang="tr-TR" sz="1400" b="1" dirty="0"/>
              <a:t>: A </a:t>
            </a:r>
            <a:r>
              <a:rPr lang="tr-TR" sz="1400" b="1" dirty="0" err="1"/>
              <a:t>Danish</a:t>
            </a:r>
            <a:r>
              <a:rPr lang="tr-TR" sz="1400" b="1" dirty="0"/>
              <a:t> </a:t>
            </a:r>
            <a:r>
              <a:rPr lang="tr-TR" sz="1400" b="1" dirty="0" err="1"/>
              <a:t>public</a:t>
            </a:r>
            <a:r>
              <a:rPr lang="tr-TR" sz="1400" b="1" dirty="0"/>
              <a:t> </a:t>
            </a:r>
            <a:r>
              <a:rPr lang="tr-TR" sz="1400" b="1" dirty="0" err="1"/>
              <a:t>library</a:t>
            </a:r>
            <a:r>
              <a:rPr lang="tr-TR" sz="1400" b="1" dirty="0"/>
              <a:t> </a:t>
            </a:r>
            <a:r>
              <a:rPr lang="tr-TR" sz="1400" b="1" dirty="0" err="1"/>
              <a:t>case</a:t>
            </a:r>
            <a:r>
              <a:rPr lang="tr-TR" sz="1400" b="1" dirty="0"/>
              <a:t>. (Ed.) </a:t>
            </a:r>
            <a:r>
              <a:rPr lang="tr-TR" sz="1400" b="1" dirty="0" err="1"/>
              <a:t>Lea</a:t>
            </a:r>
            <a:r>
              <a:rPr lang="tr-TR" sz="1400" b="1" dirty="0"/>
              <a:t> </a:t>
            </a:r>
            <a:r>
              <a:rPr lang="tr-TR" sz="1400" b="1" dirty="0" err="1"/>
              <a:t>Špačková</a:t>
            </a:r>
            <a:r>
              <a:rPr lang="tr-TR" sz="1400" b="1" dirty="0"/>
              <a:t> </a:t>
            </a:r>
            <a:r>
              <a:rPr lang="tr-TR" sz="1400" b="1" dirty="0" err="1"/>
              <a:t>and</a:t>
            </a:r>
            <a:r>
              <a:rPr lang="tr-TR" sz="1400" b="1" dirty="0"/>
              <a:t> </a:t>
            </a:r>
            <a:r>
              <a:rPr lang="tr-TR" sz="1400" b="1" dirty="0" err="1"/>
              <a:t>Jitka</a:t>
            </a:r>
            <a:r>
              <a:rPr lang="tr-TR" sz="1400" b="1" dirty="0"/>
              <a:t> </a:t>
            </a:r>
            <a:r>
              <a:rPr lang="tr-TR" sz="1400" b="1" dirty="0" err="1"/>
              <a:t>Štefková</a:t>
            </a:r>
            <a:r>
              <a:rPr lang="tr-TR" sz="1400" b="1" dirty="0"/>
              <a:t> (Ed.). </a:t>
            </a:r>
            <a:r>
              <a:rPr lang="tr-TR" sz="1400" b="1" i="1" dirty="0"/>
              <a:t>Libraries as </a:t>
            </a:r>
            <a:r>
              <a:rPr lang="tr-TR" sz="1400" b="1" i="1" dirty="0" err="1"/>
              <a:t>gateways</a:t>
            </a:r>
            <a:r>
              <a:rPr lang="tr-TR" sz="1400" b="1" i="1" dirty="0"/>
              <a:t> </a:t>
            </a:r>
            <a:r>
              <a:rPr lang="tr-TR" sz="1400" b="1" i="1" dirty="0" err="1"/>
              <a:t>to</a:t>
            </a:r>
            <a:r>
              <a:rPr lang="tr-TR" sz="1400" b="1" i="1" dirty="0"/>
              <a:t> </a:t>
            </a:r>
            <a:r>
              <a:rPr lang="tr-TR" sz="1400" b="1" i="1" dirty="0" err="1"/>
              <a:t>the</a:t>
            </a:r>
            <a:r>
              <a:rPr lang="tr-TR" sz="1400" b="1" i="1" dirty="0"/>
              <a:t> </a:t>
            </a:r>
            <a:r>
              <a:rPr lang="tr-TR" sz="1400" b="1" i="1" dirty="0" err="1"/>
              <a:t>integration</a:t>
            </a:r>
            <a:r>
              <a:rPr lang="tr-TR" sz="1400" b="1" i="1" dirty="0"/>
              <a:t> of </a:t>
            </a:r>
            <a:r>
              <a:rPr lang="tr-TR" sz="1400" b="1" i="1" dirty="0" err="1"/>
              <a:t>immigrants</a:t>
            </a:r>
            <a:r>
              <a:rPr lang="tr-TR" sz="1400" b="1" i="1" dirty="0"/>
              <a:t> in </a:t>
            </a:r>
            <a:r>
              <a:rPr lang="tr-TR" sz="1400" b="1" i="1" dirty="0" err="1"/>
              <a:t>the</a:t>
            </a:r>
            <a:r>
              <a:rPr lang="tr-TR" sz="1400" b="1" i="1" dirty="0"/>
              <a:t> EU</a:t>
            </a:r>
            <a:r>
              <a:rPr lang="tr-TR" sz="1400" b="1" dirty="0"/>
              <a:t> içinde. </a:t>
            </a:r>
            <a:r>
              <a:rPr lang="tr-TR" sz="1400" b="1" dirty="0" err="1"/>
              <a:t>Prague</a:t>
            </a:r>
            <a:r>
              <a:rPr lang="tr-TR" sz="1400" b="1" dirty="0"/>
              <a:t>: </a:t>
            </a:r>
            <a:r>
              <a:rPr lang="tr-TR" sz="1400" b="1" dirty="0" err="1"/>
              <a:t>Multicultural</a:t>
            </a:r>
            <a:r>
              <a:rPr lang="tr-TR" sz="1400" b="1" dirty="0"/>
              <a:t> Center </a:t>
            </a:r>
            <a:r>
              <a:rPr lang="tr-TR" sz="1400" b="1" dirty="0" err="1"/>
              <a:t>Prague</a:t>
            </a:r>
            <a:r>
              <a:rPr lang="tr-TR" sz="1400" b="1" dirty="0"/>
              <a:t>. </a:t>
            </a:r>
            <a:r>
              <a:rPr lang="tr-TR" sz="1400" b="1" dirty="0">
                <a:hlinkClick r:id="rId4"/>
              </a:rPr>
              <a:t>http://www.mkc.cz/uploaded/download/Libraries_as_Gateways.pdf</a:t>
            </a:r>
            <a:endParaRPr lang="tr-TR" sz="1400" b="1" dirty="0"/>
          </a:p>
          <a:p>
            <a:pPr marL="0" indent="-457200">
              <a:spcBef>
                <a:spcPts val="600"/>
              </a:spcBef>
              <a:buNone/>
            </a:pPr>
            <a:r>
              <a:rPr lang="tr-TR" sz="1400" b="1" dirty="0" err="1"/>
              <a:t>Hylland</a:t>
            </a:r>
            <a:r>
              <a:rPr lang="tr-TR" sz="1400" b="1" dirty="0"/>
              <a:t>, O. M., </a:t>
            </a:r>
            <a:r>
              <a:rPr lang="tr-TR" sz="1400" b="1" dirty="0" err="1"/>
              <a:t>Kann-Rasmussen</a:t>
            </a:r>
            <a:r>
              <a:rPr lang="tr-TR" sz="1400" b="1" dirty="0"/>
              <a:t>, N. ve </a:t>
            </a:r>
            <a:r>
              <a:rPr lang="tr-TR" sz="1400" b="1" dirty="0" err="1"/>
              <a:t>Vårheim</a:t>
            </a:r>
            <a:r>
              <a:rPr lang="tr-TR" sz="1400" b="1" dirty="0"/>
              <a:t>, A. (2023). </a:t>
            </a:r>
            <a:r>
              <a:rPr lang="tr-TR" sz="1400" b="1" dirty="0" err="1"/>
              <a:t>Lams</a:t>
            </a:r>
            <a:r>
              <a:rPr lang="tr-TR" sz="1400" b="1" dirty="0"/>
              <a:t> as </a:t>
            </a:r>
            <a:r>
              <a:rPr lang="tr-TR" sz="1400" b="1" dirty="0" err="1"/>
              <a:t>objects</a:t>
            </a:r>
            <a:r>
              <a:rPr lang="tr-TR" sz="1400" b="1" dirty="0"/>
              <a:t> of </a:t>
            </a:r>
            <a:r>
              <a:rPr lang="tr-TR" sz="1400" b="1" dirty="0" err="1"/>
              <a:t>knowledge</a:t>
            </a:r>
            <a:r>
              <a:rPr lang="tr-TR" sz="1400" b="1" dirty="0"/>
              <a:t> </a:t>
            </a:r>
            <a:r>
              <a:rPr lang="tr-TR" sz="1400" b="1" dirty="0" err="1"/>
              <a:t>and</a:t>
            </a:r>
            <a:r>
              <a:rPr lang="tr-TR" sz="1400" b="1" dirty="0"/>
              <a:t> </a:t>
            </a:r>
            <a:r>
              <a:rPr lang="tr-TR" sz="1400" b="1" dirty="0" err="1"/>
              <a:t>cultural</a:t>
            </a:r>
            <a:r>
              <a:rPr lang="tr-TR" sz="1400" b="1" dirty="0"/>
              <a:t> </a:t>
            </a:r>
            <a:r>
              <a:rPr lang="tr-TR" sz="1400" b="1" dirty="0" err="1"/>
              <a:t>policy</a:t>
            </a:r>
            <a:r>
              <a:rPr lang="tr-TR" sz="1400" b="1" dirty="0"/>
              <a:t>: </a:t>
            </a:r>
            <a:r>
              <a:rPr lang="tr-TR" sz="1400" b="1" dirty="0" err="1"/>
              <a:t>Developing</a:t>
            </a:r>
            <a:r>
              <a:rPr lang="tr-TR" sz="1400" b="1" dirty="0"/>
              <a:t> </a:t>
            </a:r>
            <a:r>
              <a:rPr lang="tr-TR" sz="1400" b="1" dirty="0" err="1"/>
              <a:t>synergies</a:t>
            </a:r>
            <a:r>
              <a:rPr lang="tr-TR" sz="1400" b="1" dirty="0"/>
              <a:t>. C. H. </a:t>
            </a:r>
            <a:r>
              <a:rPr lang="tr-TR" sz="1400" b="1" dirty="0" err="1"/>
              <a:t>Rasmussen</a:t>
            </a:r>
            <a:r>
              <a:rPr lang="tr-TR" sz="1400" b="1" dirty="0"/>
              <a:t>, K. </a:t>
            </a:r>
            <a:r>
              <a:rPr lang="tr-TR" sz="1400" b="1" dirty="0" err="1"/>
              <a:t>Rydbeck</a:t>
            </a:r>
            <a:r>
              <a:rPr lang="tr-TR" sz="1400" b="1" dirty="0"/>
              <a:t> ve H. Larsen (Ed.). </a:t>
            </a:r>
            <a:r>
              <a:rPr lang="tr-TR" sz="1400" b="1" i="1" dirty="0"/>
              <a:t>Libraries, </a:t>
            </a:r>
            <a:r>
              <a:rPr lang="tr-TR" sz="1400" b="1" i="1" dirty="0" err="1"/>
              <a:t>archives</a:t>
            </a:r>
            <a:r>
              <a:rPr lang="tr-TR" sz="1400" b="1" i="1" dirty="0"/>
              <a:t>, </a:t>
            </a:r>
            <a:r>
              <a:rPr lang="tr-TR" sz="1400" b="1" i="1" dirty="0" err="1"/>
              <a:t>and</a:t>
            </a:r>
            <a:r>
              <a:rPr lang="tr-TR" sz="1400" b="1" i="1" dirty="0"/>
              <a:t> </a:t>
            </a:r>
            <a:r>
              <a:rPr lang="tr-TR" sz="1400" b="1" i="1" dirty="0" err="1"/>
              <a:t>museums</a:t>
            </a:r>
            <a:r>
              <a:rPr lang="tr-TR" sz="1400" b="1" i="1" dirty="0"/>
              <a:t> in </a:t>
            </a:r>
            <a:r>
              <a:rPr lang="tr-TR" sz="1400" b="1" i="1" dirty="0" err="1"/>
              <a:t>transition</a:t>
            </a:r>
            <a:r>
              <a:rPr lang="tr-TR" sz="1400" b="1" i="1" dirty="0"/>
              <a:t>: </a:t>
            </a:r>
            <a:r>
              <a:rPr lang="tr-TR" sz="1400" b="1" i="1" dirty="0" err="1"/>
              <a:t>Changes</a:t>
            </a:r>
            <a:r>
              <a:rPr lang="tr-TR" sz="1400" b="1" i="1" dirty="0"/>
              <a:t>, </a:t>
            </a:r>
            <a:r>
              <a:rPr lang="tr-TR" sz="1400" b="1" i="1" dirty="0" err="1"/>
              <a:t>challenges</a:t>
            </a:r>
            <a:r>
              <a:rPr lang="tr-TR" sz="1400" b="1" i="1" dirty="0"/>
              <a:t>, </a:t>
            </a:r>
            <a:r>
              <a:rPr lang="tr-TR" sz="1400" b="1" i="1" dirty="0" err="1"/>
              <a:t>and</a:t>
            </a:r>
            <a:r>
              <a:rPr lang="tr-TR" sz="1400" b="1" i="1" dirty="0"/>
              <a:t> </a:t>
            </a:r>
            <a:r>
              <a:rPr lang="tr-TR" sz="1400" b="1" i="1" dirty="0" err="1"/>
              <a:t>convergence</a:t>
            </a:r>
            <a:r>
              <a:rPr lang="tr-TR" sz="1400" b="1" i="1" dirty="0"/>
              <a:t> in a </a:t>
            </a:r>
            <a:r>
              <a:rPr lang="tr-TR" sz="1400" b="1" i="1" dirty="0" err="1"/>
              <a:t>Scandinavian</a:t>
            </a:r>
            <a:r>
              <a:rPr lang="tr-TR" sz="1400" b="1" i="1" dirty="0"/>
              <a:t> </a:t>
            </a:r>
            <a:r>
              <a:rPr lang="tr-TR" sz="1400" b="1" i="1" dirty="0" err="1"/>
              <a:t>perspective</a:t>
            </a:r>
            <a:r>
              <a:rPr lang="tr-TR" sz="1400" b="1" dirty="0"/>
              <a:t> içinde (</a:t>
            </a:r>
            <a:r>
              <a:rPr lang="tr-TR" sz="1400" b="1" dirty="0" err="1"/>
              <a:t>ss</a:t>
            </a:r>
            <a:r>
              <a:rPr lang="tr-TR" sz="1400" b="1" dirty="0"/>
              <a:t>. 57-70). </a:t>
            </a:r>
            <a:r>
              <a:rPr lang="tr-TR" sz="1400" b="1" dirty="0" err="1"/>
              <a:t>Routledge</a:t>
            </a:r>
            <a:r>
              <a:rPr lang="tr-TR" sz="1400" b="1" dirty="0"/>
              <a:t>.</a:t>
            </a:r>
          </a:p>
          <a:p>
            <a:pPr marL="0" indent="-457200">
              <a:spcBef>
                <a:spcPts val="600"/>
              </a:spcBef>
              <a:buNone/>
            </a:pPr>
            <a:endParaRPr lang="tr-TR" sz="1400" b="1" dirty="0"/>
          </a:p>
        </p:txBody>
      </p:sp>
    </p:spTree>
    <p:extLst>
      <p:ext uri="{BB962C8B-B14F-4D97-AF65-F5344CB8AC3E}">
        <p14:creationId xmlns:p14="http://schemas.microsoft.com/office/powerpoint/2010/main" val="2096487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C279A-E5F9-A9B2-3F3B-AEAB3B1E2B0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14A893D-3DA2-3649-0DCE-0DA7ABA905A8}"/>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AE27AC11-9273-3F6A-3418-4DAD4F169547}"/>
              </a:ext>
            </a:extLst>
          </p:cNvPr>
          <p:cNvSpPr>
            <a:spLocks noGrp="1"/>
          </p:cNvSpPr>
          <p:nvPr>
            <p:ph idx="1"/>
          </p:nvPr>
        </p:nvSpPr>
        <p:spPr>
          <a:xfrm>
            <a:off x="634182" y="570271"/>
            <a:ext cx="10471353" cy="6145161"/>
          </a:xfrm>
        </p:spPr>
        <p:txBody>
          <a:bodyPr>
            <a:noAutofit/>
          </a:bodyPr>
          <a:lstStyle/>
          <a:p>
            <a:pPr marL="0" indent="-457200">
              <a:spcBef>
                <a:spcPts val="600"/>
              </a:spcBef>
              <a:buNone/>
            </a:pPr>
            <a:r>
              <a:rPr lang="en-US" sz="1400" b="1" dirty="0"/>
              <a:t>Jönsson-</a:t>
            </a:r>
            <a:r>
              <a:rPr lang="en-US" sz="1400" b="1" dirty="0" err="1"/>
              <a:t>Lanevska</a:t>
            </a:r>
            <a:r>
              <a:rPr lang="en-US" sz="1400" b="1" dirty="0"/>
              <a:t>, Y. (2005). The gate to understanding: Swedish libraries and immigrants.</a:t>
            </a:r>
            <a:r>
              <a:rPr lang="tr-TR" sz="1400" b="1" dirty="0"/>
              <a:t> </a:t>
            </a:r>
            <a:r>
              <a:rPr lang="en-US" sz="1400" b="1" i="1" dirty="0"/>
              <a:t>New Library World</a:t>
            </a:r>
            <a:r>
              <a:rPr lang="tr-TR" sz="1400" b="1" i="1" dirty="0"/>
              <a:t>,</a:t>
            </a:r>
            <a:r>
              <a:rPr lang="en-US" sz="1400" b="1" dirty="0"/>
              <a:t> 106,3(4), 128-140.</a:t>
            </a:r>
            <a:endParaRPr lang="tr-TR" sz="1400" b="1" dirty="0"/>
          </a:p>
          <a:p>
            <a:pPr marL="0" indent="-457200">
              <a:spcBef>
                <a:spcPts val="600"/>
              </a:spcBef>
              <a:buNone/>
            </a:pPr>
            <a:r>
              <a:rPr lang="tr-TR" sz="1400" b="1" dirty="0"/>
              <a:t>Larsen, S. (2024). </a:t>
            </a:r>
            <a:r>
              <a:rPr lang="tr-TR" sz="1400" b="1" dirty="0" err="1"/>
              <a:t>Danish</a:t>
            </a:r>
            <a:r>
              <a:rPr lang="tr-TR" sz="1400" b="1" dirty="0"/>
              <a:t> Libraries </a:t>
            </a:r>
            <a:r>
              <a:rPr lang="tr-TR" sz="1400" b="1" dirty="0" err="1"/>
              <a:t>between</a:t>
            </a:r>
            <a:r>
              <a:rPr lang="tr-TR" sz="1400" b="1" dirty="0"/>
              <a:t> ‘</a:t>
            </a:r>
            <a:r>
              <a:rPr lang="tr-TR" sz="1400" b="1" dirty="0" err="1"/>
              <a:t>Wende</a:t>
            </a:r>
            <a:r>
              <a:rPr lang="tr-TR" sz="1400" b="1" dirty="0"/>
              <a:t>’ </a:t>
            </a:r>
            <a:r>
              <a:rPr lang="tr-TR" sz="1400" b="1" dirty="0" err="1"/>
              <a:t>and</a:t>
            </a:r>
            <a:r>
              <a:rPr lang="tr-TR" sz="1400" b="1" dirty="0"/>
              <a:t> ‘</a:t>
            </a:r>
            <a:r>
              <a:rPr lang="tr-TR" sz="1400" b="1" dirty="0" err="1"/>
              <a:t>Zeitenwende</a:t>
            </a:r>
            <a:r>
              <a:rPr lang="tr-TR" sz="1400" b="1" dirty="0"/>
              <a:t>’. </a:t>
            </a:r>
            <a:r>
              <a:rPr lang="tr-TR" sz="1400" b="1" i="1" dirty="0"/>
              <a:t>BIBLIOTHEK – </a:t>
            </a:r>
            <a:r>
              <a:rPr lang="tr-TR" sz="1400" b="1" i="1" dirty="0" err="1"/>
              <a:t>Forschung</a:t>
            </a:r>
            <a:r>
              <a:rPr lang="tr-TR" sz="1400" b="1" i="1" dirty="0"/>
              <a:t> </a:t>
            </a:r>
            <a:r>
              <a:rPr lang="tr-TR" sz="1400" b="1" i="1" dirty="0" err="1"/>
              <a:t>und</a:t>
            </a:r>
            <a:r>
              <a:rPr lang="tr-TR" sz="1400" b="1" i="1" dirty="0"/>
              <a:t> </a:t>
            </a:r>
            <a:r>
              <a:rPr lang="tr-TR" sz="1400" b="1" i="1" dirty="0" err="1"/>
              <a:t>Praxis</a:t>
            </a:r>
            <a:r>
              <a:rPr lang="tr-TR" sz="1400" b="1" dirty="0"/>
              <a:t>, 48(3): 718–722.</a:t>
            </a:r>
          </a:p>
          <a:p>
            <a:pPr marL="0" indent="-457200">
              <a:spcBef>
                <a:spcPts val="600"/>
              </a:spcBef>
              <a:buNone/>
            </a:pPr>
            <a:r>
              <a:rPr lang="tr-TR" sz="1400" b="1" dirty="0"/>
              <a:t>Larsen, J. I., Jacobs, D. L. </a:t>
            </a:r>
            <a:r>
              <a:rPr lang="tr-TR" sz="1400" b="1" dirty="0" err="1"/>
              <a:t>and</a:t>
            </a:r>
            <a:r>
              <a:rPr lang="tr-TR" sz="1400" b="1" dirty="0"/>
              <a:t> </a:t>
            </a:r>
            <a:r>
              <a:rPr lang="tr-TR" sz="1400" b="1" dirty="0" err="1"/>
              <a:t>Vlimmeren</a:t>
            </a:r>
            <a:r>
              <a:rPr lang="tr-TR" sz="1400" b="1" dirty="0"/>
              <a:t>, T. (2004). </a:t>
            </a:r>
            <a:r>
              <a:rPr lang="tr-TR" sz="1400" b="1" dirty="0" err="1"/>
              <a:t>Cultural</a:t>
            </a:r>
            <a:r>
              <a:rPr lang="tr-TR" sz="1400" b="1" dirty="0"/>
              <a:t> </a:t>
            </a:r>
            <a:r>
              <a:rPr lang="tr-TR" sz="1400" b="1" dirty="0" err="1"/>
              <a:t>diversity</a:t>
            </a:r>
            <a:r>
              <a:rPr lang="tr-TR" sz="1400" b="1" dirty="0"/>
              <a:t>: How </a:t>
            </a:r>
            <a:r>
              <a:rPr lang="tr-TR" sz="1400" b="1" dirty="0" err="1"/>
              <a:t>public</a:t>
            </a:r>
            <a:r>
              <a:rPr lang="tr-TR" sz="1400" b="1" dirty="0"/>
              <a:t> </a:t>
            </a:r>
            <a:r>
              <a:rPr lang="tr-TR" sz="1400" b="1" dirty="0" err="1"/>
              <a:t>libraries</a:t>
            </a:r>
            <a:r>
              <a:rPr lang="tr-TR" sz="1400" b="1" dirty="0"/>
              <a:t> can </a:t>
            </a:r>
            <a:r>
              <a:rPr lang="tr-TR" sz="1400" b="1" dirty="0" err="1"/>
              <a:t>serve</a:t>
            </a:r>
            <a:r>
              <a:rPr lang="tr-TR" sz="1400" b="1" dirty="0"/>
              <a:t> </a:t>
            </a:r>
            <a:r>
              <a:rPr lang="tr-TR" sz="1400" b="1" dirty="0" err="1"/>
              <a:t>the</a:t>
            </a:r>
            <a:r>
              <a:rPr lang="tr-TR" sz="1400" b="1" dirty="0"/>
              <a:t> </a:t>
            </a:r>
            <a:r>
              <a:rPr lang="tr-TR" sz="1400" b="1" dirty="0" err="1"/>
              <a:t>diversity</a:t>
            </a:r>
            <a:r>
              <a:rPr lang="tr-TR" sz="1400" b="1" dirty="0"/>
              <a:t> in </a:t>
            </a:r>
            <a:r>
              <a:rPr lang="tr-TR" sz="1400" b="1" dirty="0" err="1"/>
              <a:t>the</a:t>
            </a:r>
            <a:r>
              <a:rPr lang="tr-TR" sz="1400" b="1" dirty="0"/>
              <a:t> </a:t>
            </a:r>
            <a:r>
              <a:rPr lang="tr-TR" sz="1400" b="1" dirty="0" err="1"/>
              <a:t>community</a:t>
            </a:r>
            <a:r>
              <a:rPr lang="tr-TR" sz="1400" b="1" dirty="0"/>
              <a:t>. </a:t>
            </a:r>
            <a:r>
              <a:rPr lang="tr-TR" sz="1400" b="1" dirty="0" err="1"/>
              <a:t>In</a:t>
            </a:r>
            <a:r>
              <a:rPr lang="tr-TR" sz="1400" b="1" dirty="0"/>
              <a:t> </a:t>
            </a:r>
            <a:r>
              <a:rPr lang="tr-TR" sz="1400" b="1" i="1" dirty="0"/>
              <a:t>ALIA 2004 </a:t>
            </a:r>
            <a:r>
              <a:rPr lang="tr-TR" sz="1400" b="1" i="1" dirty="0" err="1"/>
              <a:t>Biennial</a:t>
            </a:r>
            <a:r>
              <a:rPr lang="tr-TR" sz="1400" b="1" i="1" dirty="0"/>
              <a:t> Conference: </a:t>
            </a:r>
            <a:r>
              <a:rPr lang="tr-TR" sz="1400" b="1" i="1" dirty="0" err="1"/>
              <a:t>Challenging</a:t>
            </a:r>
            <a:r>
              <a:rPr lang="tr-TR" sz="1400" b="1" i="1" dirty="0"/>
              <a:t> </a:t>
            </a:r>
            <a:r>
              <a:rPr lang="tr-TR" sz="1400" b="1" i="1" dirty="0" err="1"/>
              <a:t>Ideas</a:t>
            </a:r>
            <a:r>
              <a:rPr lang="tr-TR" sz="1400" b="1" dirty="0"/>
              <a:t>. </a:t>
            </a:r>
            <a:r>
              <a:rPr lang="tr-TR" sz="1400" b="1" u="sng" dirty="0">
                <a:solidFill>
                  <a:schemeClr val="accent1"/>
                </a:solidFill>
              </a:rPr>
              <a:t>http://conferences. alia.org.au/alia2004/</a:t>
            </a:r>
            <a:r>
              <a:rPr lang="tr-TR" sz="1400" b="1" u="sng" dirty="0" err="1">
                <a:solidFill>
                  <a:schemeClr val="accent1"/>
                </a:solidFill>
              </a:rPr>
              <a:t>pdfs</a:t>
            </a:r>
            <a:r>
              <a:rPr lang="tr-TR" sz="1400" b="1" u="sng" dirty="0">
                <a:solidFill>
                  <a:schemeClr val="accent1"/>
                </a:solidFill>
              </a:rPr>
              <a:t>/vlimmeren.t.paper.pdf</a:t>
            </a:r>
          </a:p>
          <a:p>
            <a:pPr marL="0" indent="-457200">
              <a:spcBef>
                <a:spcPts val="600"/>
              </a:spcBef>
              <a:buNone/>
            </a:pPr>
            <a:r>
              <a:rPr lang="tr-TR" sz="1400" b="1" dirty="0"/>
              <a:t>Oğuz, E. S. (2012). Kültürlerarası iletişimde toplumsal bütünleşme merkezi olarak halk kütüphaneleri. </a:t>
            </a:r>
            <a:r>
              <a:rPr lang="tr-TR" sz="1400" b="1" i="1" dirty="0"/>
              <a:t>2. Halk Kütüphaneciliği Sempozyumu: Değişen Dünyada Halk Kütüphaneleri 9-12 Mayıs 2012, Bodrum: Bildiriler, Posterler ve Çalıştay Raporları </a:t>
            </a:r>
            <a:r>
              <a:rPr lang="tr-TR" sz="1400" b="1" dirty="0"/>
              <a:t>içinde (s. 48-58). Kültür ve Turizm Bakanlığı.</a:t>
            </a:r>
          </a:p>
          <a:p>
            <a:pPr marL="0" indent="-457200">
              <a:spcBef>
                <a:spcPts val="600"/>
              </a:spcBef>
              <a:buNone/>
            </a:pPr>
            <a:r>
              <a:rPr lang="tr-TR" sz="1400" b="1" dirty="0"/>
              <a:t>ive </a:t>
            </a:r>
            <a:r>
              <a:rPr lang="tr-TR" sz="1400" b="1" dirty="0" err="1"/>
              <a:t>Immigration</a:t>
            </a:r>
            <a:r>
              <a:rPr lang="tr-TR" sz="1400" b="1" dirty="0"/>
              <a:t> </a:t>
            </a:r>
            <a:r>
              <a:rPr lang="tr-TR" sz="1400" b="1" dirty="0" err="1"/>
              <a:t>Policies</a:t>
            </a:r>
            <a:endParaRPr lang="tr-TR" sz="1400" b="1" dirty="0"/>
          </a:p>
          <a:p>
            <a:pPr marL="0" indent="-457200">
              <a:spcBef>
                <a:spcPts val="600"/>
              </a:spcBef>
              <a:buNone/>
            </a:pPr>
            <a:r>
              <a:rPr lang="tr-TR" sz="1400" b="1" dirty="0" err="1"/>
              <a:t>Sandberg</a:t>
            </a:r>
            <a:r>
              <a:rPr lang="tr-TR" sz="1400" b="1" dirty="0"/>
              <a:t>, M. (2025, 21 Mayıs).</a:t>
            </a:r>
            <a:r>
              <a:rPr lang="en-US" sz="1400" b="1" dirty="0"/>
              <a:t> </a:t>
            </a:r>
            <a:r>
              <a:rPr lang="en-US" sz="1400" b="1" i="1" dirty="0"/>
              <a:t>Denmark’s turn to temporary protection has made it a pioneer in restrictive immigration policies</a:t>
            </a:r>
            <a:r>
              <a:rPr lang="tr-TR" sz="1400" b="1" dirty="0"/>
              <a:t>. </a:t>
            </a:r>
            <a:r>
              <a:rPr lang="tr-TR" sz="1400" b="1" dirty="0">
                <a:hlinkClick r:id="rId2"/>
              </a:rPr>
              <a:t>https://www.migrationpolicy.org/article/denmark-migration-profile-pioneer</a:t>
            </a:r>
            <a:endParaRPr lang="tr-TR" sz="1400" b="1" dirty="0"/>
          </a:p>
          <a:p>
            <a:pPr marL="0" indent="-457200">
              <a:spcBef>
                <a:spcPts val="600"/>
              </a:spcBef>
              <a:buNone/>
            </a:pPr>
            <a:r>
              <a:rPr lang="en-US" sz="1400" b="1" dirty="0"/>
              <a:t>Schmidt, A. M. (2007). Public libraries as gateways to integration illustrated through projects, policies and activities in Denmark. In </a:t>
            </a:r>
            <a:r>
              <a:rPr lang="en-US" sz="1400" b="1" i="1" dirty="0"/>
              <a:t>the conference of </a:t>
            </a:r>
            <a:r>
              <a:rPr lang="tr-TR" sz="1400" b="1" i="1" dirty="0"/>
              <a:t>t</a:t>
            </a:r>
            <a:r>
              <a:rPr lang="en-US" sz="1400" b="1" i="1" dirty="0"/>
              <a:t>he role of archives in teaching diversity and citizenship</a:t>
            </a:r>
            <a:r>
              <a:rPr lang="en-US" sz="1400" b="1" dirty="0"/>
              <a:t>. Tue 24 April. Methodist Central Hall, Westminster, London, UK. </a:t>
            </a:r>
            <a:endParaRPr lang="tr-TR" sz="1400" b="1" dirty="0"/>
          </a:p>
          <a:p>
            <a:pPr marL="0" indent="-457200">
              <a:spcBef>
                <a:spcPts val="600"/>
              </a:spcBef>
              <a:buNone/>
            </a:pPr>
            <a:r>
              <a:rPr lang="en-US" sz="1400" b="1" dirty="0"/>
              <a:t>Sandbox Networks Inc. </a:t>
            </a:r>
            <a:r>
              <a:rPr lang="tr-TR" sz="1400" b="1" dirty="0"/>
              <a:t>(</a:t>
            </a:r>
            <a:r>
              <a:rPr lang="en-US" sz="1400" b="1" dirty="0"/>
              <a:t>2025</a:t>
            </a:r>
            <a:r>
              <a:rPr lang="tr-TR" sz="1400" b="1" dirty="0"/>
              <a:t>). </a:t>
            </a:r>
            <a:r>
              <a:rPr lang="tr-TR" sz="1400" b="1" i="1" dirty="0" err="1"/>
              <a:t>Denmark</a:t>
            </a:r>
            <a:r>
              <a:rPr lang="tr-TR" sz="1400" b="1" i="1" dirty="0"/>
              <a:t> </a:t>
            </a:r>
            <a:r>
              <a:rPr lang="tr-TR" sz="1400" b="1" i="1" dirty="0" err="1"/>
              <a:t>map</a:t>
            </a:r>
            <a:r>
              <a:rPr lang="tr-TR" sz="1400" b="1" dirty="0"/>
              <a:t>. </a:t>
            </a:r>
            <a:r>
              <a:rPr lang="tr-TR" sz="1400" b="1" dirty="0">
                <a:hlinkClick r:id="rId3"/>
              </a:rPr>
              <a:t>https://www.infoplease.com/atlas/europe/denmark-map</a:t>
            </a:r>
            <a:endParaRPr lang="tr-TR" sz="1400" b="1" dirty="0"/>
          </a:p>
          <a:p>
            <a:pPr marL="0" indent="-457200">
              <a:spcBef>
                <a:spcPts val="600"/>
              </a:spcBef>
              <a:buNone/>
            </a:pPr>
            <a:r>
              <a:rPr lang="en-US" sz="1400" b="1" dirty="0"/>
              <a:t> Thorhauge, J. (2014). </a:t>
            </a:r>
            <a:r>
              <a:rPr lang="en-US" sz="1400" b="1" i="1" dirty="0"/>
              <a:t>The personal library: </a:t>
            </a:r>
            <a:r>
              <a:rPr lang="tr-TR" sz="1400" b="1" i="1" dirty="0"/>
              <a:t>I</a:t>
            </a:r>
            <a:r>
              <a:rPr lang="en-US" sz="1400" b="1" i="1" dirty="0" err="1"/>
              <a:t>ntegrating</a:t>
            </a:r>
            <a:r>
              <a:rPr lang="en-US" sz="1400" b="1" i="1" dirty="0"/>
              <a:t> the library in the networking society</a:t>
            </a:r>
            <a:r>
              <a:rPr lang="en-US" sz="1400" b="1" dirty="0"/>
              <a:t>. Council on Library and Information Resources. </a:t>
            </a:r>
          </a:p>
          <a:p>
            <a:pPr marL="0" indent="-457200">
              <a:spcBef>
                <a:spcPts val="600"/>
              </a:spcBef>
              <a:buNone/>
            </a:pPr>
            <a:r>
              <a:rPr lang="en-US" sz="1400" b="1" dirty="0">
                <a:hlinkClick r:id="rId4"/>
              </a:rPr>
              <a:t>http://www.clir.org/pubs/reports/pub119/thorhauge.html</a:t>
            </a:r>
            <a:endParaRPr lang="tr-TR" sz="1400" b="1" dirty="0"/>
          </a:p>
          <a:p>
            <a:pPr marL="0" indent="-457200">
              <a:spcBef>
                <a:spcPts val="600"/>
              </a:spcBef>
              <a:buNone/>
            </a:pPr>
            <a:r>
              <a:rPr lang="en-US" sz="1400" b="1" dirty="0"/>
              <a:t>Wiegand, W. A. </a:t>
            </a:r>
            <a:r>
              <a:rPr lang="tr-TR" sz="1400" b="1" dirty="0"/>
              <a:t>ve</a:t>
            </a:r>
            <a:r>
              <a:rPr lang="en-US" sz="1400" b="1" dirty="0"/>
              <a:t> Davis, D. G. (2013). </a:t>
            </a:r>
            <a:r>
              <a:rPr lang="en-US" sz="1400" b="1" i="1" dirty="0"/>
              <a:t>Encyclopedia of library history</a:t>
            </a:r>
            <a:r>
              <a:rPr lang="en-US" sz="1400" b="1" dirty="0"/>
              <a:t>. Routledge</a:t>
            </a:r>
            <a:r>
              <a:rPr lang="tr-TR" sz="1400" b="1" dirty="0"/>
              <a:t>.</a:t>
            </a:r>
          </a:p>
        </p:txBody>
      </p:sp>
    </p:spTree>
    <p:extLst>
      <p:ext uri="{BB962C8B-B14F-4D97-AF65-F5344CB8AC3E}">
        <p14:creationId xmlns:p14="http://schemas.microsoft.com/office/powerpoint/2010/main" val="72447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8064" y="255638"/>
            <a:ext cx="5454170" cy="634181"/>
          </a:xfrm>
        </p:spPr>
        <p:txBody>
          <a:bodyPr>
            <a:normAutofit fontScale="90000"/>
          </a:bodyPr>
          <a:lstStyle/>
          <a:p>
            <a:pPr algn="ctr"/>
            <a:r>
              <a:rPr lang="tr-TR" b="1" noProof="0" dirty="0"/>
              <a:t>GİRİŞ</a:t>
            </a:r>
          </a:p>
        </p:txBody>
      </p:sp>
      <p:sp>
        <p:nvSpPr>
          <p:cNvPr id="3" name="İçerik Yer Tutucusu 2"/>
          <p:cNvSpPr>
            <a:spLocks noGrp="1"/>
          </p:cNvSpPr>
          <p:nvPr>
            <p:ph idx="1"/>
          </p:nvPr>
        </p:nvSpPr>
        <p:spPr>
          <a:xfrm>
            <a:off x="625310" y="973381"/>
            <a:ext cx="9438005" cy="5078374"/>
          </a:xfrm>
        </p:spPr>
        <p:txBody>
          <a:bodyPr>
            <a:noAutofit/>
          </a:bodyPr>
          <a:lstStyle/>
          <a:p>
            <a:pPr marL="0" indent="0" algn="just">
              <a:buNone/>
            </a:pPr>
            <a:r>
              <a:rPr lang="tr-TR" b="1" noProof="0" dirty="0"/>
              <a:t>Bu dersin amacı, Danimarka’nın tarihsel süreçte ve günümüzdeki kültürel ve siyasal yapısında kütüphanelerin rolünü incelemektir. </a:t>
            </a:r>
          </a:p>
          <a:p>
            <a:pPr marL="0" indent="0" algn="just">
              <a:buNone/>
            </a:pPr>
            <a:r>
              <a:rPr lang="tr-TR" b="1" noProof="0" dirty="0"/>
              <a:t>Özellikle, ülkenin anayasal monarşik yönetim sistemi, demokratik gelenekleri ve çok kültürlülük politikaları bağlamında kütüphanelerin nasıl şekillendiği ve toplumsal uyum ile entegrasyon süreçlerindeki işlevleri analiz edilecektir. </a:t>
            </a:r>
          </a:p>
          <a:p>
            <a:pPr marL="0" indent="0" algn="just">
              <a:buNone/>
            </a:pPr>
            <a:r>
              <a:rPr lang="tr-TR" b="1" noProof="0" dirty="0"/>
              <a:t>Bu bağlamda, Danimarka’nın tarih boyunca ulusal kimlik ve kültürel mirasını koruma kaygılarıyla birlikte göç ve çok kültürlülük olgusuna karşı geliştirdiği stratejilerin kütüphaneler aracılığıyla nasıl yaşama geçirildiği ele alınacaktır. </a:t>
            </a:r>
          </a:p>
          <a:p>
            <a:pPr marL="0" indent="0" algn="just">
              <a:buNone/>
            </a:pPr>
            <a:r>
              <a:rPr lang="tr-TR" b="1" noProof="0" dirty="0"/>
              <a:t>Ayrıca, dijitalleşme ve kurumsal reformların, kütüphanelerin erişim, kapsayıcılık ve hizmet kalitesini nasıl dönüştürdüğü irdelenecektir.</a:t>
            </a:r>
          </a:p>
          <a:p>
            <a:pPr marL="0" indent="0" algn="just">
              <a:buNone/>
            </a:pPr>
            <a:r>
              <a:rPr lang="tr-TR" b="1" noProof="0" dirty="0"/>
              <a:t>Bu dersin temel amacı, Danimarka örneğinde çok kültürlülüğün kütüphaneler aracılığıyla nasıl yönetildiğini, karşılaşılan sorunları ve bu sorunlara yönelik alınan veya alınabilecek önlemleri bütüncül bir bakış açısıyla ortaya koymaktır.</a:t>
            </a:r>
          </a:p>
        </p:txBody>
      </p:sp>
    </p:spTree>
    <p:extLst>
      <p:ext uri="{BB962C8B-B14F-4D97-AF65-F5344CB8AC3E}">
        <p14:creationId xmlns:p14="http://schemas.microsoft.com/office/powerpoint/2010/main" val="298861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BCE0E-1B58-2B55-0199-054F6CDC021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53FCD3D-66F0-8C5E-88DB-03305B1F7F6C}"/>
              </a:ext>
            </a:extLst>
          </p:cNvPr>
          <p:cNvSpPr>
            <a:spLocks noGrp="1"/>
          </p:cNvSpPr>
          <p:nvPr>
            <p:ph type="title"/>
          </p:nvPr>
        </p:nvSpPr>
        <p:spPr>
          <a:xfrm>
            <a:off x="775658" y="44244"/>
            <a:ext cx="8596668" cy="496530"/>
          </a:xfrm>
        </p:spPr>
        <p:txBody>
          <a:bodyPr>
            <a:normAutofit/>
          </a:bodyPr>
          <a:lstStyle/>
          <a:p>
            <a:pPr algn="ctr"/>
            <a:r>
              <a:rPr lang="tr-TR" sz="2400" b="1" dirty="0"/>
              <a:t>DANİMARKA: GENEL ÇERÇEVE</a:t>
            </a:r>
            <a:endParaRPr lang="en-US" sz="2400" b="1" dirty="0"/>
          </a:p>
        </p:txBody>
      </p:sp>
      <p:sp>
        <p:nvSpPr>
          <p:cNvPr id="3" name="İçerik Yer Tutucusu 2">
            <a:extLst>
              <a:ext uri="{FF2B5EF4-FFF2-40B4-BE49-F238E27FC236}">
                <a16:creationId xmlns:a16="http://schemas.microsoft.com/office/drawing/2014/main" id="{33464F05-4C70-CCBA-74DF-64C72133F028}"/>
              </a:ext>
            </a:extLst>
          </p:cNvPr>
          <p:cNvSpPr>
            <a:spLocks noGrp="1"/>
          </p:cNvSpPr>
          <p:nvPr>
            <p:ph idx="1"/>
          </p:nvPr>
        </p:nvSpPr>
        <p:spPr>
          <a:xfrm>
            <a:off x="649891" y="634178"/>
            <a:ext cx="9438005" cy="5594558"/>
          </a:xfrm>
        </p:spPr>
        <p:txBody>
          <a:bodyPr>
            <a:noAutofit/>
          </a:bodyPr>
          <a:lstStyle/>
          <a:p>
            <a:pPr algn="just"/>
            <a:r>
              <a:rPr lang="tr-TR" sz="1300" b="1" dirty="0"/>
              <a:t>Danimarka, anayasal monarşi ile yönetilen ve Avrupa’nın en eski krallıklarından biri olan bir ülkedir. Kuruluşunun M.S. dokuzuncu yüzyıla kadar uzandığı kabul edilmektedir. </a:t>
            </a:r>
          </a:p>
          <a:p>
            <a:pPr algn="just"/>
            <a:r>
              <a:rPr lang="tr-TR" sz="1300" b="1" dirty="0"/>
              <a:t>Halkının belirgin karakteristikleri, ticaret, eşitlik, refah ve Danimarka dilinde “halkın hükümeti” anlamındaki </a:t>
            </a:r>
            <a:r>
              <a:rPr lang="tr-TR" sz="1300" b="1" dirty="0" err="1"/>
              <a:t>folkestyre</a:t>
            </a:r>
            <a:r>
              <a:rPr lang="tr-TR" sz="1300" b="1" dirty="0"/>
              <a:t> yani demokrasi öge ve değerlerine odaklanmış dışa dönük yapıda olmalarıdır. </a:t>
            </a:r>
          </a:p>
          <a:p>
            <a:pPr algn="just"/>
            <a:r>
              <a:rPr lang="tr-TR" sz="1300" b="1" dirty="0"/>
              <a:t>On sekiz ve on dokuzuncu yüzyıllarda komşuları ile savaşmaları, özgürlük ve eşitlik gibi kavramlara öncelik vermelerine neden olmuştur. Yüz yıllar boyunca krallıkla yönetilen Danimarka, 1849 yılında anayasal düzene geçmiştir; bu düzen, halkı temsil eden “</a:t>
            </a:r>
            <a:r>
              <a:rPr lang="tr-TR" sz="1300" b="1" dirty="0" err="1"/>
              <a:t>Folketing</a:t>
            </a:r>
            <a:r>
              <a:rPr lang="tr-TR" sz="1300" b="1" dirty="0"/>
              <a:t>” (alt meclis) ve “</a:t>
            </a:r>
            <a:r>
              <a:rPr lang="tr-TR" sz="1300" b="1" dirty="0" err="1"/>
              <a:t>Landsthing</a:t>
            </a:r>
            <a:r>
              <a:rPr lang="tr-TR" sz="1300" b="1" dirty="0"/>
              <a:t>” (senato) adlı ikili meclisten oluşur (</a:t>
            </a:r>
            <a:r>
              <a:rPr lang="tr-TR" sz="1300" b="1" dirty="0" err="1"/>
              <a:t>Ember</a:t>
            </a:r>
            <a:r>
              <a:rPr lang="tr-TR" sz="1300" b="1" dirty="0"/>
              <a:t> </a:t>
            </a:r>
            <a:r>
              <a:rPr lang="tr-TR" sz="1300" b="1" dirty="0" err="1"/>
              <a:t>and</a:t>
            </a:r>
            <a:r>
              <a:rPr lang="tr-TR" sz="1300" b="1" dirty="0"/>
              <a:t> </a:t>
            </a:r>
            <a:r>
              <a:rPr lang="tr-TR" sz="1300" b="1" dirty="0" err="1"/>
              <a:t>Ember</a:t>
            </a:r>
            <a:r>
              <a:rPr lang="tr-TR" sz="1300" b="1" dirty="0"/>
              <a:t>, 2001, s. 617). </a:t>
            </a:r>
          </a:p>
          <a:p>
            <a:pPr algn="just"/>
            <a:r>
              <a:rPr lang="tr-TR" sz="1300" b="1" dirty="0"/>
              <a:t>19. yüzyılda ulus oluşumuna katkı sağlayan ortak anayasa girişimi, ileri bir politik hareket olarak kabul edilir.</a:t>
            </a:r>
          </a:p>
          <a:p>
            <a:pPr algn="just"/>
            <a:r>
              <a:rPr lang="tr-TR" sz="1300" b="1" dirty="0"/>
              <a:t>Danimarka, yaklaşık bin yıldan fazla süredir monarşiyle yönetilmekte olup, 1849’dan itibaren parlamenter demokrasiyle idare edilmektedir. Ülkenin Avrupa kıtasıyla bağlantılı 40 millik alanı dışında denizlerle çevrili olması, dış tehditlere karşı koruma sağlar. Son yıllarda Afrika’dan gelen uluslararası göçlere de sahne olmaktadır (Cunningham, 2004, s. 113; Schmidt, 2007). </a:t>
            </a:r>
          </a:p>
          <a:p>
            <a:pPr algn="just"/>
            <a:r>
              <a:rPr lang="tr-TR" sz="1300" b="1" dirty="0"/>
              <a:t>Tarih boyunca köklü bir geçmişe sahip olan Danimarka, dünya genelinde en fazla demokratik düzene sahip meşruti krallıklardan biridir. Birinci Dünya Savaşı sırasında tarafsız kalmış, İkinci Dünya Savaşı’nda Baltık Denizi’ne giriş üzerindeki etkisi nedeniyle kısa süreli Almanya işgali yaşamıştır (</a:t>
            </a:r>
            <a:r>
              <a:rPr lang="tr-TR" sz="1300" b="1" dirty="0" err="1"/>
              <a:t>Gözenç</a:t>
            </a:r>
            <a:r>
              <a:rPr lang="tr-TR" sz="1300" b="1" dirty="0"/>
              <a:t>, 1998, s. 233). </a:t>
            </a:r>
          </a:p>
          <a:p>
            <a:pPr algn="just"/>
            <a:r>
              <a:rPr lang="tr-TR" sz="1300" b="1" dirty="0"/>
              <a:t>1960’lı yıllardan itibaren Avrupa ve İngilizce konuşulan bölgeler dışında yoğun göç almaya başlamış; çalışma amacıyla gelen göçmenler, aileleriyle birlikte yerleşmiş ve böylece yabancı nüfus artmıştır (Schmidt, 2007). </a:t>
            </a:r>
          </a:p>
          <a:p>
            <a:pPr algn="just"/>
            <a:r>
              <a:rPr lang="tr-TR" sz="1300" b="1" dirty="0"/>
              <a:t>2002 yılı verilerine göre, Danimarka nüfusunun %7,7’si farklı etnik kökenlerden gelen göçmenlerden oluşmaktadır (Schmidt, 2007). </a:t>
            </a:r>
          </a:p>
          <a:p>
            <a:pPr algn="just"/>
            <a:r>
              <a:rPr lang="tr-TR" sz="1300" b="1" dirty="0"/>
              <a:t>Danimarka'da ikamet eden göçmenlerin oranı 1980'de %2,6'dan 2025'te %12,6'ya yükselmiştir (</a:t>
            </a:r>
            <a:r>
              <a:rPr lang="tr-TR" sz="1300" b="1" dirty="0" err="1"/>
              <a:t>Sandberg</a:t>
            </a:r>
            <a:r>
              <a:rPr lang="tr-TR" sz="1300" b="1" dirty="0"/>
              <a:t>, 2025).</a:t>
            </a:r>
          </a:p>
        </p:txBody>
      </p:sp>
    </p:spTree>
    <p:extLst>
      <p:ext uri="{BB962C8B-B14F-4D97-AF65-F5344CB8AC3E}">
        <p14:creationId xmlns:p14="http://schemas.microsoft.com/office/powerpoint/2010/main" val="44046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5F643-DF8E-D2CF-AD75-931FEF71C4C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DF5E3DE-4B9D-6F13-4F17-62273D2F5533}"/>
              </a:ext>
            </a:extLst>
          </p:cNvPr>
          <p:cNvSpPr>
            <a:spLocks noGrp="1"/>
          </p:cNvSpPr>
          <p:nvPr>
            <p:ph type="title"/>
          </p:nvPr>
        </p:nvSpPr>
        <p:spPr>
          <a:xfrm>
            <a:off x="775658" y="44244"/>
            <a:ext cx="8596668" cy="496530"/>
          </a:xfrm>
        </p:spPr>
        <p:txBody>
          <a:bodyPr>
            <a:normAutofit/>
          </a:bodyPr>
          <a:lstStyle/>
          <a:p>
            <a:pPr algn="ctr"/>
            <a:r>
              <a:rPr lang="tr-TR" sz="2400" b="1" dirty="0"/>
              <a:t>DANİMARKA: GENEL ÇERÇEVE</a:t>
            </a:r>
            <a:endParaRPr lang="en-US" sz="2400" b="1" dirty="0"/>
          </a:p>
        </p:txBody>
      </p:sp>
      <p:pic>
        <p:nvPicPr>
          <p:cNvPr id="4" name="İçerik Yer Tutucusu 3">
            <a:extLst>
              <a:ext uri="{FF2B5EF4-FFF2-40B4-BE49-F238E27FC236}">
                <a16:creationId xmlns:a16="http://schemas.microsoft.com/office/drawing/2014/main" id="{7BC27F36-1DBA-9E9C-5976-899E78A3D6C7}"/>
              </a:ext>
            </a:extLst>
          </p:cNvPr>
          <p:cNvPicPr>
            <a:picLocks noGrp="1" noChangeAspect="1"/>
          </p:cNvPicPr>
          <p:nvPr>
            <p:ph idx="1"/>
          </p:nvPr>
        </p:nvPicPr>
        <p:blipFill>
          <a:blip r:embed="rId2"/>
          <a:stretch>
            <a:fillRect/>
          </a:stretch>
        </p:blipFill>
        <p:spPr>
          <a:xfrm>
            <a:off x="1160206" y="825910"/>
            <a:ext cx="9370142" cy="5122605"/>
          </a:xfrm>
          <a:prstGeom prst="rect">
            <a:avLst/>
          </a:prstGeom>
        </p:spPr>
      </p:pic>
      <p:sp>
        <p:nvSpPr>
          <p:cNvPr id="6" name="Metin kutusu 5">
            <a:extLst>
              <a:ext uri="{FF2B5EF4-FFF2-40B4-BE49-F238E27FC236}">
                <a16:creationId xmlns:a16="http://schemas.microsoft.com/office/drawing/2014/main" id="{B6AB9869-D176-0ED2-80A6-D509C93526BE}"/>
              </a:ext>
            </a:extLst>
          </p:cNvPr>
          <p:cNvSpPr txBox="1"/>
          <p:nvPr/>
        </p:nvSpPr>
        <p:spPr>
          <a:xfrm>
            <a:off x="3864077" y="6095151"/>
            <a:ext cx="3628104" cy="276999"/>
          </a:xfrm>
          <a:prstGeom prst="rect">
            <a:avLst/>
          </a:prstGeom>
          <a:noFill/>
        </p:spPr>
        <p:txBody>
          <a:bodyPr wrap="square">
            <a:spAutoFit/>
          </a:bodyPr>
          <a:lstStyle/>
          <a:p>
            <a:r>
              <a:rPr lang="tr-TR" sz="1200" b="1" dirty="0" err="1"/>
              <a:t>Denmark</a:t>
            </a:r>
            <a:r>
              <a:rPr lang="tr-TR" sz="1200" b="1" dirty="0"/>
              <a:t> </a:t>
            </a:r>
            <a:r>
              <a:rPr lang="tr-TR" sz="1200" b="1" dirty="0" err="1"/>
              <a:t>map</a:t>
            </a:r>
            <a:r>
              <a:rPr lang="tr-TR" sz="1200" b="1" dirty="0"/>
              <a:t> (</a:t>
            </a:r>
            <a:r>
              <a:rPr lang="tr-TR" sz="1200" b="1" dirty="0" err="1"/>
              <a:t>Sandbox</a:t>
            </a:r>
            <a:r>
              <a:rPr lang="tr-TR" sz="1200" b="1" dirty="0"/>
              <a:t> Networks </a:t>
            </a:r>
            <a:r>
              <a:rPr lang="tr-TR" sz="1200" b="1" dirty="0" err="1"/>
              <a:t>Inc</a:t>
            </a:r>
            <a:r>
              <a:rPr lang="tr-TR" sz="1200" b="1" dirty="0"/>
              <a:t>., 2025). </a:t>
            </a:r>
          </a:p>
        </p:txBody>
      </p:sp>
    </p:spTree>
    <p:extLst>
      <p:ext uri="{BB962C8B-B14F-4D97-AF65-F5344CB8AC3E}">
        <p14:creationId xmlns:p14="http://schemas.microsoft.com/office/powerpoint/2010/main" val="345063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5730F-B36E-8068-7F34-C7B9B98E455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56619AE-98D7-EF31-1EF5-FE8D382F87FB}"/>
              </a:ext>
            </a:extLst>
          </p:cNvPr>
          <p:cNvSpPr>
            <a:spLocks noGrp="1"/>
          </p:cNvSpPr>
          <p:nvPr>
            <p:ph type="title"/>
          </p:nvPr>
        </p:nvSpPr>
        <p:spPr>
          <a:xfrm>
            <a:off x="775658" y="44244"/>
            <a:ext cx="8596668" cy="496530"/>
          </a:xfrm>
        </p:spPr>
        <p:txBody>
          <a:bodyPr>
            <a:normAutofit/>
          </a:bodyPr>
          <a:lstStyle/>
          <a:p>
            <a:pPr algn="ctr"/>
            <a:r>
              <a:rPr lang="tr-TR" sz="2400" b="1" dirty="0"/>
              <a:t>DANİMARKA: HALK KÜTÜPHANELERİ: TARİHÇE</a:t>
            </a:r>
            <a:endParaRPr lang="en-US" sz="2400" b="1" dirty="0"/>
          </a:p>
        </p:txBody>
      </p:sp>
      <p:sp>
        <p:nvSpPr>
          <p:cNvPr id="3" name="İçerik Yer Tutucusu 2">
            <a:extLst>
              <a:ext uri="{FF2B5EF4-FFF2-40B4-BE49-F238E27FC236}">
                <a16:creationId xmlns:a16="http://schemas.microsoft.com/office/drawing/2014/main" id="{923B74CC-747D-2F89-6260-04B3C8892C5F}"/>
              </a:ext>
            </a:extLst>
          </p:cNvPr>
          <p:cNvSpPr>
            <a:spLocks noGrp="1"/>
          </p:cNvSpPr>
          <p:nvPr>
            <p:ph idx="1"/>
          </p:nvPr>
        </p:nvSpPr>
        <p:spPr>
          <a:xfrm>
            <a:off x="649891" y="634178"/>
            <a:ext cx="9438005" cy="5392995"/>
          </a:xfrm>
        </p:spPr>
        <p:txBody>
          <a:bodyPr>
            <a:noAutofit/>
          </a:bodyPr>
          <a:lstStyle/>
          <a:p>
            <a:pPr algn="just"/>
            <a:r>
              <a:rPr lang="tr-TR" sz="1500" b="1" dirty="0"/>
              <a:t>Danimarka’da halk kütüphanelerinin tarihsel gelişimi, on sekiz ve on dokuzuncu yüzyıllarda üniversite ve hükümet kütüphanelerinin gelişimine koşut olarak ilerlemiştir. </a:t>
            </a:r>
          </a:p>
          <a:p>
            <a:pPr algn="just"/>
            <a:r>
              <a:rPr lang="tr-TR" sz="1500" b="1" dirty="0"/>
              <a:t>Bu dönem, basının daha özgür duruma geldiği, tarım reformlarının gerçekleştirildiği ve Danimarkalı halkın okuryazarlığını artırmak amacıyla devlet okullarının çoğaltıldığı yıllardır.</a:t>
            </a:r>
          </a:p>
          <a:p>
            <a:pPr algn="just"/>
            <a:r>
              <a:rPr lang="tr-TR" sz="1500" b="1" dirty="0"/>
              <a:t>1860 yılında özel girişimler ve belediyelerin desteğiyle kütüphanelerin sayısı ve dermeleri artırılmıştır.</a:t>
            </a:r>
          </a:p>
          <a:p>
            <a:pPr algn="just"/>
            <a:r>
              <a:rPr lang="tr-TR" sz="1500" b="1" dirty="0"/>
              <a:t>1882’de devlet, yerel fonlar sağlamaya başlamış ve yüzyılın sonunda A. S. </a:t>
            </a:r>
            <a:r>
              <a:rPr lang="tr-TR" sz="1500" b="1" dirty="0" err="1"/>
              <a:t>Steenberg’in</a:t>
            </a:r>
            <a:r>
              <a:rPr lang="tr-TR" sz="1500" b="1" dirty="0"/>
              <a:t> denetiminde, kütüphanelere eşit fon sağlanmıştır. </a:t>
            </a:r>
          </a:p>
          <a:p>
            <a:pPr algn="just"/>
            <a:r>
              <a:rPr lang="tr-TR" sz="1500" b="1" dirty="0" err="1"/>
              <a:t>Steenberg’in</a:t>
            </a:r>
            <a:r>
              <a:rPr lang="tr-TR" sz="1500" b="1" dirty="0"/>
              <a:t> ABD ile iletişimi, Amerikan etkisinin Danimarka’daki yansımasına neden olmuş ve Dewey Onlu Sınıflama Sistemi’nin Danimarka uyarlamasını hazırlamıştır.</a:t>
            </a:r>
          </a:p>
          <a:p>
            <a:pPr algn="just"/>
            <a:r>
              <a:rPr lang="tr-TR" sz="1500" b="1" dirty="0"/>
              <a:t>1782 yılında, din, eğitim ve tarımla ilgili kitapların ağırlıkta olduğu birkaç halk kütüphanesi kurulmuştur (</a:t>
            </a:r>
            <a:r>
              <a:rPr lang="tr-TR" sz="1500" b="1" dirty="0" err="1"/>
              <a:t>Wiegand</a:t>
            </a:r>
            <a:r>
              <a:rPr lang="tr-TR" sz="1500" b="1" dirty="0"/>
              <a:t> ve Davis, 2013, s. 178). </a:t>
            </a:r>
          </a:p>
          <a:p>
            <a:pPr algn="just"/>
            <a:r>
              <a:rPr lang="tr-TR" sz="1500" b="1" dirty="0"/>
              <a:t>1920 yılında, halk kütüphanelerinin denetlenmesi ve devlet yardımı alacak kütüphanelerin belirlenmesine ilişkin yasal düzenlemeler getirilmiş ancak 1920-30’larda yerel kütüphanelerin devlet fonlarından yararlanması tartışmalı olmuştur; Thomas </a:t>
            </a:r>
            <a:r>
              <a:rPr lang="tr-TR" sz="1500" b="1" dirty="0" err="1"/>
              <a:t>Dossing</a:t>
            </a:r>
            <a:r>
              <a:rPr lang="tr-TR" sz="1500" b="1" dirty="0"/>
              <a:t>, halkı aydınlatacak derin yayınların alınması gerektiğini savunmuş ve Danimarka Kütüphane Derneği de bu görüşü desteklemiştir. </a:t>
            </a:r>
          </a:p>
          <a:p>
            <a:pPr algn="just"/>
            <a:r>
              <a:rPr lang="tr-TR" sz="1500" b="1" dirty="0"/>
              <a:t>1937’de, devlet bütçesinden yüzde 2.5’lik bir payın, kütüphanelerin basılı kataloglarının üretimi ve standardizasyonu için ayrılması kararlaştırılmıştır.</a:t>
            </a:r>
          </a:p>
        </p:txBody>
      </p:sp>
    </p:spTree>
    <p:extLst>
      <p:ext uri="{BB962C8B-B14F-4D97-AF65-F5344CB8AC3E}">
        <p14:creationId xmlns:p14="http://schemas.microsoft.com/office/powerpoint/2010/main" val="185028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914AA-0E4B-3227-22F1-5E261E4EFFB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A921584-15CA-38EC-A313-C3EAB874053E}"/>
              </a:ext>
            </a:extLst>
          </p:cNvPr>
          <p:cNvSpPr>
            <a:spLocks noGrp="1"/>
          </p:cNvSpPr>
          <p:nvPr>
            <p:ph type="title"/>
          </p:nvPr>
        </p:nvSpPr>
        <p:spPr>
          <a:xfrm>
            <a:off x="775658" y="44244"/>
            <a:ext cx="8596668" cy="496530"/>
          </a:xfrm>
        </p:spPr>
        <p:txBody>
          <a:bodyPr>
            <a:normAutofit/>
          </a:bodyPr>
          <a:lstStyle/>
          <a:p>
            <a:pPr algn="ctr"/>
            <a:r>
              <a:rPr lang="tr-TR" sz="2400" b="1" dirty="0"/>
              <a:t>DANİMARKA: HALK KÜTÜPHANELERİ: TARİHÇE</a:t>
            </a:r>
            <a:endParaRPr lang="en-US" sz="2400" b="1" dirty="0"/>
          </a:p>
        </p:txBody>
      </p:sp>
      <p:sp>
        <p:nvSpPr>
          <p:cNvPr id="3" name="İçerik Yer Tutucusu 2">
            <a:extLst>
              <a:ext uri="{FF2B5EF4-FFF2-40B4-BE49-F238E27FC236}">
                <a16:creationId xmlns:a16="http://schemas.microsoft.com/office/drawing/2014/main" id="{25A070C0-137D-9C77-E018-02BCE4EFA7E9}"/>
              </a:ext>
            </a:extLst>
          </p:cNvPr>
          <p:cNvSpPr>
            <a:spLocks noGrp="1"/>
          </p:cNvSpPr>
          <p:nvPr>
            <p:ph idx="1"/>
          </p:nvPr>
        </p:nvSpPr>
        <p:spPr>
          <a:xfrm>
            <a:off x="649891" y="634179"/>
            <a:ext cx="9438005" cy="5225846"/>
          </a:xfrm>
        </p:spPr>
        <p:txBody>
          <a:bodyPr>
            <a:noAutofit/>
          </a:bodyPr>
          <a:lstStyle/>
          <a:p>
            <a:pPr algn="just"/>
            <a:r>
              <a:rPr lang="tr-TR" sz="1500" b="1" dirty="0"/>
              <a:t>Alman işgali sırasında (1940-1945) halk kütüphaneleri durgunluk dönemine girmiştir ancak II. Dünya Savaşı sonrasında tekrar canlanmıştır. </a:t>
            </a:r>
          </a:p>
          <a:p>
            <a:pPr algn="just"/>
            <a:r>
              <a:rPr lang="tr-TR" sz="1500" b="1" dirty="0"/>
              <a:t>1950’de, halk kütüphanelerinde ücret alınması uygulaması kaldırılmış ve 1964’te tüm Danimarka halkına kitap ödünç alma hakkı tanınmıştır. </a:t>
            </a:r>
          </a:p>
          <a:p>
            <a:pPr algn="just"/>
            <a:r>
              <a:rPr lang="tr-TR" sz="1500" b="1" dirty="0"/>
              <a:t>1960 ve 70’lerde ekonomik gelişmeyle birlikte halk kütüphaneleri önemli bir dönem yaşamış; </a:t>
            </a:r>
          </a:p>
          <a:p>
            <a:pPr lvl="1" algn="just">
              <a:buFont typeface="Wingdings" panose="05000000000000000000" pitchFamily="2" charset="2"/>
              <a:buChar char="v"/>
            </a:pPr>
            <a:r>
              <a:rPr lang="tr-TR" sz="1300" b="1" dirty="0"/>
              <a:t>ulusal bibliyografya ve veri tabanı üreten “</a:t>
            </a:r>
            <a:r>
              <a:rPr lang="tr-TR" sz="1300" b="1" dirty="0" err="1"/>
              <a:t>Danish</a:t>
            </a:r>
            <a:r>
              <a:rPr lang="tr-TR" sz="1300" b="1" dirty="0"/>
              <a:t> Library </a:t>
            </a:r>
            <a:r>
              <a:rPr lang="tr-TR" sz="1300" b="1" dirty="0" err="1"/>
              <a:t>Bureau</a:t>
            </a:r>
            <a:r>
              <a:rPr lang="tr-TR" sz="1300" b="1" dirty="0"/>
              <a:t>”, </a:t>
            </a:r>
          </a:p>
          <a:p>
            <a:pPr lvl="1" algn="just">
              <a:buFont typeface="Wingdings" panose="05000000000000000000" pitchFamily="2" charset="2"/>
              <a:buChar char="v"/>
            </a:pPr>
            <a:r>
              <a:rPr lang="tr-TR" sz="1300" b="1" dirty="0"/>
              <a:t>kitap sağlayan “</a:t>
            </a:r>
            <a:r>
              <a:rPr lang="tr-TR" sz="1300" b="1" dirty="0" err="1"/>
              <a:t>Danish</a:t>
            </a:r>
            <a:r>
              <a:rPr lang="tr-TR" sz="1300" b="1" dirty="0"/>
              <a:t> Library </a:t>
            </a:r>
            <a:r>
              <a:rPr lang="tr-TR" sz="1300" b="1" dirty="0" err="1"/>
              <a:t>Binding</a:t>
            </a:r>
            <a:r>
              <a:rPr lang="tr-TR" sz="1300" b="1" dirty="0"/>
              <a:t> Center”, </a:t>
            </a:r>
          </a:p>
          <a:p>
            <a:pPr lvl="1" algn="just">
              <a:buFont typeface="Wingdings" panose="05000000000000000000" pitchFamily="2" charset="2"/>
              <a:buChar char="v"/>
            </a:pPr>
            <a:r>
              <a:rPr lang="tr-TR" sz="1300" b="1" dirty="0"/>
              <a:t>eski materyallerin depolanması ve değişimiyle ilgilenen “</a:t>
            </a:r>
            <a:r>
              <a:rPr lang="tr-TR" sz="1300" b="1" dirty="0" err="1"/>
              <a:t>Danish</a:t>
            </a:r>
            <a:r>
              <a:rPr lang="tr-TR" sz="1300" b="1" dirty="0"/>
              <a:t> </a:t>
            </a:r>
            <a:r>
              <a:rPr lang="tr-TR" sz="1300" b="1" dirty="0" err="1"/>
              <a:t>Repository</a:t>
            </a:r>
            <a:r>
              <a:rPr lang="tr-TR" sz="1300" b="1" dirty="0"/>
              <a:t> Library </a:t>
            </a:r>
            <a:r>
              <a:rPr lang="tr-TR" sz="1300" b="1" dirty="0" err="1"/>
              <a:t>for</a:t>
            </a:r>
            <a:r>
              <a:rPr lang="tr-TR" sz="1300" b="1" dirty="0"/>
              <a:t> </a:t>
            </a:r>
            <a:r>
              <a:rPr lang="tr-TR" sz="1300" b="1" dirty="0" err="1"/>
              <a:t>Public</a:t>
            </a:r>
            <a:r>
              <a:rPr lang="tr-TR" sz="1300" b="1" dirty="0"/>
              <a:t> Libraries” </a:t>
            </a:r>
          </a:p>
          <a:p>
            <a:pPr lvl="1" algn="just">
              <a:buFont typeface="Wingdings" panose="05000000000000000000" pitchFamily="2" charset="2"/>
              <a:buChar char="v"/>
            </a:pPr>
            <a:r>
              <a:rPr lang="tr-TR" sz="1300" b="1" dirty="0"/>
              <a:t>göçmenlere ilişkin materyaller toplayan “</a:t>
            </a:r>
            <a:r>
              <a:rPr lang="tr-TR" sz="1300" b="1" dirty="0" err="1"/>
              <a:t>Danish</a:t>
            </a:r>
            <a:r>
              <a:rPr lang="tr-TR" sz="1300" b="1" dirty="0"/>
              <a:t> Library Center </a:t>
            </a:r>
            <a:r>
              <a:rPr lang="tr-TR" sz="1300" b="1" dirty="0" err="1"/>
              <a:t>for</a:t>
            </a:r>
            <a:r>
              <a:rPr lang="tr-TR" sz="1300" b="1" dirty="0"/>
              <a:t> </a:t>
            </a:r>
            <a:r>
              <a:rPr lang="tr-TR" sz="1300" b="1" dirty="0" err="1"/>
              <a:t>Immigrant</a:t>
            </a:r>
            <a:r>
              <a:rPr lang="tr-TR" sz="1300" b="1" dirty="0"/>
              <a:t> </a:t>
            </a:r>
            <a:r>
              <a:rPr lang="tr-TR" sz="1300" b="1" dirty="0" err="1"/>
              <a:t>Literature</a:t>
            </a:r>
            <a:r>
              <a:rPr lang="tr-TR" sz="1300" b="1" dirty="0"/>
              <a:t>” gibi kurumlar kurulmuştur. </a:t>
            </a:r>
          </a:p>
          <a:p>
            <a:pPr algn="just"/>
            <a:r>
              <a:rPr lang="tr-TR" sz="1500" b="1" dirty="0"/>
              <a:t>1970’li yıllarda ödünç verme oranları iki katına çıkmış ve yeni halk kütüphaneleri açılmıştır. </a:t>
            </a:r>
          </a:p>
          <a:p>
            <a:pPr algn="just"/>
            <a:r>
              <a:rPr lang="tr-TR" sz="1500" b="1" dirty="0"/>
              <a:t>1983’te belediyelerin denetiminde olan kütüphanelere ilişkin yeni yasa kabul edilmiştir. </a:t>
            </a:r>
          </a:p>
          <a:p>
            <a:pPr algn="just"/>
            <a:r>
              <a:rPr lang="tr-TR" sz="1500" b="1" dirty="0"/>
              <a:t>1990’da Halk Kütüphaneleri Müdürlüğü kaldırılmış ve kütüphanelerin sorumluluğu yeni kurulan Danimarka Ulusal Kütüphane Merkezi’ne devredilmiştir (</a:t>
            </a:r>
            <a:r>
              <a:rPr lang="tr-TR" sz="1500" b="1" dirty="0" err="1"/>
              <a:t>Wiegand</a:t>
            </a:r>
            <a:r>
              <a:rPr lang="tr-TR" sz="1500" b="1" dirty="0"/>
              <a:t> ve Davis, 2013, s. 179).</a:t>
            </a:r>
          </a:p>
        </p:txBody>
      </p:sp>
    </p:spTree>
    <p:extLst>
      <p:ext uri="{BB962C8B-B14F-4D97-AF65-F5344CB8AC3E}">
        <p14:creationId xmlns:p14="http://schemas.microsoft.com/office/powerpoint/2010/main" val="418708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9B0A4-6900-3AF2-CD63-255380AB569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24AD13D-21B6-F2A3-0A87-9AB80A83B8E8}"/>
              </a:ext>
            </a:extLst>
          </p:cNvPr>
          <p:cNvSpPr>
            <a:spLocks noGrp="1"/>
          </p:cNvSpPr>
          <p:nvPr>
            <p:ph type="title"/>
          </p:nvPr>
        </p:nvSpPr>
        <p:spPr>
          <a:xfrm>
            <a:off x="775658" y="44244"/>
            <a:ext cx="9582626" cy="432622"/>
          </a:xfrm>
        </p:spPr>
        <p:txBody>
          <a:bodyPr>
            <a:normAutofit fontScale="90000"/>
          </a:bodyPr>
          <a:lstStyle/>
          <a:p>
            <a:pPr algn="ctr"/>
            <a:r>
              <a:rPr lang="tr-TR" sz="2400" b="1" dirty="0"/>
              <a:t>Danimarka: Halk Kütüphanelerinde Son 30 Yıldaki Temel Değişiklikler </a:t>
            </a:r>
            <a:br>
              <a:rPr lang="tr-TR" sz="2400" b="1" dirty="0"/>
            </a:br>
            <a:endParaRPr lang="en-US" sz="2400" b="1" dirty="0"/>
          </a:p>
        </p:txBody>
      </p:sp>
      <p:sp>
        <p:nvSpPr>
          <p:cNvPr id="3" name="İçerik Yer Tutucusu 2">
            <a:extLst>
              <a:ext uri="{FF2B5EF4-FFF2-40B4-BE49-F238E27FC236}">
                <a16:creationId xmlns:a16="http://schemas.microsoft.com/office/drawing/2014/main" id="{DD98DC78-4563-ECFE-9C35-544C3792BBF4}"/>
              </a:ext>
            </a:extLst>
          </p:cNvPr>
          <p:cNvSpPr>
            <a:spLocks noGrp="1"/>
          </p:cNvSpPr>
          <p:nvPr>
            <p:ph idx="1"/>
          </p:nvPr>
        </p:nvSpPr>
        <p:spPr>
          <a:xfrm>
            <a:off x="649891" y="580102"/>
            <a:ext cx="9438005" cy="5225846"/>
          </a:xfrm>
        </p:spPr>
        <p:txBody>
          <a:bodyPr>
            <a:noAutofit/>
          </a:bodyPr>
          <a:lstStyle/>
          <a:p>
            <a:pPr marL="0" indent="0" algn="ctr">
              <a:buNone/>
            </a:pPr>
            <a:r>
              <a:rPr lang="tr-TR" sz="1400" b="1" dirty="0"/>
              <a:t>İki temel gelişme: kütüphanelerin dijitalleştirilmesi ve konsolidasyonu.</a:t>
            </a:r>
          </a:p>
          <a:p>
            <a:pPr algn="just"/>
            <a:r>
              <a:rPr lang="tr-TR" sz="1400" b="1" u="sng" dirty="0"/>
              <a:t>Dijitalleşme</a:t>
            </a:r>
            <a:r>
              <a:rPr lang="tr-TR" sz="1400" b="1" dirty="0"/>
              <a:t>: Son derece gelişmiş; vatandaşlar kütüphane hizmetlerine, e-kitaplara ve personelsiz kütüphane alanlarına erişmek için dijital kimlikler (</a:t>
            </a:r>
            <a:r>
              <a:rPr lang="tr-TR" sz="1400" b="1" dirty="0" err="1"/>
              <a:t>MyID</a:t>
            </a:r>
            <a:r>
              <a:rPr lang="tr-TR" sz="1400" b="1" dirty="0"/>
              <a:t>) kullanıyor.</a:t>
            </a:r>
          </a:p>
          <a:p>
            <a:pPr algn="just"/>
            <a:r>
              <a:rPr lang="tr-TR" sz="1400" b="1" dirty="0"/>
              <a:t>2004'ten itibaren </a:t>
            </a:r>
            <a:r>
              <a:rPr lang="tr-TR" sz="1400" b="1" u="sng" dirty="0"/>
              <a:t>derleme yasası </a:t>
            </a:r>
            <a:r>
              <a:rPr lang="tr-TR" sz="1400" b="1" dirty="0"/>
              <a:t>dijital ve internet içeriğini de kapsıyor.</a:t>
            </a:r>
          </a:p>
          <a:p>
            <a:pPr algn="just"/>
            <a:r>
              <a:rPr lang="tr-TR" sz="1400" b="1" u="sng" dirty="0"/>
              <a:t>Kurumsal Birleşmeler</a:t>
            </a:r>
            <a:r>
              <a:rPr lang="tr-TR" sz="1400" b="1" dirty="0"/>
              <a:t>: 2007 yılında, Danimarka'daki belediyelerin sayısı 271'den 98'e düştü. Her belediye kütüphane hizmeti vermekle yükümlüydü. Bu, hizmetlerin daha iyi gelişmesi ve idari işleri kolaylaştırmak için daha büyük birimler oluşturma eğiliminin bir parçası idi. Bu durum, mahkemeler, hastaneler ve emniyet/polis gibi diğer sektörlerde de görülüyor. Halk kütüphanelerinde ise devletin müdahalesi azaldı. Kültür Bakanlığı, ulusal bibliyografyayı finanse ediyor, bölgesel kütüphane hizmetlerine ortak destek sağlıyor ve kütüphaneler arasındaki ulaşımı yönetiyor. Diğer hizmetler ise belediyeler tarafından organize ediliyor. Dijital halk kütüphanesi hizmetleri ise tüm halk kütüphanelerinin ortak bir kuruluşu tarafından yürütülüyor.</a:t>
            </a:r>
          </a:p>
          <a:p>
            <a:pPr algn="just"/>
            <a:r>
              <a:rPr lang="tr-TR" sz="1400" b="1" u="sng" dirty="0"/>
              <a:t>Kültürel Temel</a:t>
            </a:r>
            <a:r>
              <a:rPr lang="tr-TR" sz="1400" b="1" dirty="0"/>
              <a:t>: Güçlü toplumsal güven ve etkili kamu kurumları, reformların sorunsuz ilerlemesini sağlıyor.</a:t>
            </a:r>
          </a:p>
          <a:p>
            <a:pPr algn="just"/>
            <a:r>
              <a:rPr lang="tr-TR" sz="1400" b="1" u="sng" dirty="0"/>
              <a:t>Küreselleşme ve Rekabet Durumu</a:t>
            </a:r>
            <a:r>
              <a:rPr lang="tr-TR" sz="1400" b="1" dirty="0"/>
              <a:t>: Danimarka'nın küresel pazarlara açıklığı ve rekabete odaklanması, dijital altyapı ve kaynak paylaşımına vurgu yaparak kütüphane gelişimini şekillendirmiştir.</a:t>
            </a:r>
          </a:p>
          <a:p>
            <a:pPr algn="just"/>
            <a:r>
              <a:rPr lang="tr-TR" sz="1400" b="1" u="sng" dirty="0"/>
              <a:t>Temel Etkenler</a:t>
            </a:r>
            <a:r>
              <a:rPr lang="tr-TR" sz="1400" b="1" dirty="0"/>
              <a:t>: Güven, profesyonellik, toplumsal istikrar ve küresel ekonomik baskılara stratejik uyum.</a:t>
            </a:r>
          </a:p>
          <a:p>
            <a:pPr algn="just"/>
            <a:r>
              <a:rPr lang="tr-TR" sz="1400" b="1" u="sng" dirty="0"/>
              <a:t>Sonuç</a:t>
            </a:r>
            <a:r>
              <a:rPr lang="tr-TR" sz="1400" b="1" dirty="0"/>
              <a:t>: Değişimler siyasi çalkantılardan çok toplumsal güven ve stratejik politikalara dayanan barışçıl bir şekilde gerçekleşmekte ve uzun dönemli sürdürülebilirliği sağlamakta (Larsen, 2024, </a:t>
            </a:r>
            <a:r>
              <a:rPr lang="tr-TR" sz="1400" b="1" dirty="0" err="1"/>
              <a:t>ss</a:t>
            </a:r>
            <a:r>
              <a:rPr lang="tr-TR" sz="1400" b="1" dirty="0"/>
              <a:t>. 718–722).</a:t>
            </a:r>
          </a:p>
        </p:txBody>
      </p:sp>
    </p:spTree>
    <p:extLst>
      <p:ext uri="{BB962C8B-B14F-4D97-AF65-F5344CB8AC3E}">
        <p14:creationId xmlns:p14="http://schemas.microsoft.com/office/powerpoint/2010/main" val="1323660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F8221-E991-6169-26ED-AB1F4EBBE44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1C9265C-6F13-262A-7F71-AE4459773424}"/>
              </a:ext>
            </a:extLst>
          </p:cNvPr>
          <p:cNvSpPr>
            <a:spLocks noGrp="1"/>
          </p:cNvSpPr>
          <p:nvPr>
            <p:ph type="title"/>
          </p:nvPr>
        </p:nvSpPr>
        <p:spPr>
          <a:xfrm>
            <a:off x="775658" y="44244"/>
            <a:ext cx="8596668" cy="496530"/>
          </a:xfrm>
        </p:spPr>
        <p:txBody>
          <a:bodyPr>
            <a:normAutofit/>
          </a:bodyPr>
          <a:lstStyle/>
          <a:p>
            <a:pPr algn="ctr"/>
            <a:r>
              <a:rPr lang="tr-TR" sz="2400" b="1" dirty="0"/>
              <a:t>Danimarka Halk Kütüphaneleri: Çok Kültürlülük</a:t>
            </a:r>
            <a:endParaRPr lang="en-US" sz="2400" b="1" dirty="0"/>
          </a:p>
        </p:txBody>
      </p:sp>
      <p:sp>
        <p:nvSpPr>
          <p:cNvPr id="3" name="İçerik Yer Tutucusu 2">
            <a:extLst>
              <a:ext uri="{FF2B5EF4-FFF2-40B4-BE49-F238E27FC236}">
                <a16:creationId xmlns:a16="http://schemas.microsoft.com/office/drawing/2014/main" id="{D5D85781-B9CF-230E-E4E3-3EBECAE00181}"/>
              </a:ext>
            </a:extLst>
          </p:cNvPr>
          <p:cNvSpPr>
            <a:spLocks noGrp="1"/>
          </p:cNvSpPr>
          <p:nvPr>
            <p:ph idx="1"/>
          </p:nvPr>
        </p:nvSpPr>
        <p:spPr>
          <a:xfrm>
            <a:off x="649891" y="634179"/>
            <a:ext cx="9438005" cy="2340079"/>
          </a:xfrm>
        </p:spPr>
        <p:txBody>
          <a:bodyPr>
            <a:noAutofit/>
          </a:bodyPr>
          <a:lstStyle/>
          <a:p>
            <a:pPr marL="0" indent="0" algn="just">
              <a:buNone/>
            </a:pPr>
            <a:r>
              <a:rPr lang="tr-TR" sz="1300" b="1" dirty="0"/>
              <a:t>Schmidt’in (2007) </a:t>
            </a:r>
            <a:r>
              <a:rPr lang="tr-TR" sz="1300" b="1" dirty="0" err="1"/>
              <a:t>Danish</a:t>
            </a:r>
            <a:r>
              <a:rPr lang="tr-TR" sz="1300" b="1" dirty="0"/>
              <a:t> Library </a:t>
            </a:r>
            <a:r>
              <a:rPr lang="tr-TR" sz="1300" b="1" dirty="0" err="1"/>
              <a:t>Agency</a:t>
            </a:r>
            <a:r>
              <a:rPr lang="tr-TR" sz="1300" b="1" dirty="0"/>
              <a:t> (Danimarka Kütüphane Dairesi) tarafından halk kütüphanelerinde göçmen ve mültecilere verilen hizmetlerle ilgili girişimler ile Aarhus Halk Kütüphaneleri ve Danimarka’da bulunan diğer kütüphanelerin bu konudaki politika ve deneyimlerini anlattığı çalışmasında, ülkede 1970’li yılların başından bu yana çok kültürlülük bağlamında hizmet sunulduğunu açıklar.</a:t>
            </a:r>
          </a:p>
          <a:p>
            <a:pPr marL="0" indent="0" algn="just">
              <a:buNone/>
            </a:pPr>
            <a:r>
              <a:rPr lang="tr-TR" sz="1300" b="1" dirty="0"/>
              <a:t>Özellikle 1960’lı yılların sonlarıyla 1970’li yıllarda Danimarka’ya Avrupa dışından göç dalgası başlamıştır. Bu bağlamda, 2003-2006 yılları arasında yürütülen “</a:t>
            </a:r>
            <a:r>
              <a:rPr lang="tr-TR" sz="1300" b="1" dirty="0" err="1"/>
              <a:t>The</a:t>
            </a:r>
            <a:r>
              <a:rPr lang="tr-TR" sz="1300" b="1" dirty="0"/>
              <a:t> </a:t>
            </a:r>
            <a:r>
              <a:rPr lang="tr-TR" sz="1300" b="1" dirty="0" err="1"/>
              <a:t>Public</a:t>
            </a:r>
            <a:r>
              <a:rPr lang="tr-TR" sz="1300" b="1" dirty="0"/>
              <a:t> Library, a </a:t>
            </a:r>
            <a:r>
              <a:rPr lang="tr-TR" sz="1300" b="1" dirty="0" err="1"/>
              <a:t>Gate</a:t>
            </a:r>
            <a:r>
              <a:rPr lang="tr-TR" sz="1300" b="1" dirty="0"/>
              <a:t> </a:t>
            </a:r>
            <a:r>
              <a:rPr lang="tr-TR" sz="1300" b="1" dirty="0" err="1"/>
              <a:t>to</a:t>
            </a:r>
            <a:r>
              <a:rPr lang="tr-TR" sz="1300" b="1" dirty="0"/>
              <a:t> </a:t>
            </a:r>
            <a:r>
              <a:rPr lang="tr-TR" sz="1300" b="1" dirty="0" err="1"/>
              <a:t>the</a:t>
            </a:r>
            <a:r>
              <a:rPr lang="tr-TR" sz="1300" b="1" dirty="0"/>
              <a:t> </a:t>
            </a:r>
            <a:r>
              <a:rPr lang="tr-TR" sz="1300" b="1" dirty="0" err="1"/>
              <a:t>Danish</a:t>
            </a:r>
            <a:r>
              <a:rPr lang="tr-TR" sz="1300" b="1" dirty="0"/>
              <a:t> </a:t>
            </a:r>
            <a:r>
              <a:rPr lang="tr-TR" sz="1300" b="1" dirty="0" err="1"/>
              <a:t>Society</a:t>
            </a:r>
            <a:r>
              <a:rPr lang="tr-TR" sz="1300" b="1" dirty="0"/>
              <a:t>” adlı kampanya, Danimarka Entegrasyon Bakanlığı’nın 500.000 DKK (Danimarka kronu) bağışıyla desteklenmiş ve 46 kütüphane tarafından aktif kullanılmıştır. </a:t>
            </a:r>
          </a:p>
          <a:p>
            <a:pPr marL="0" indent="0" algn="just">
              <a:buNone/>
            </a:pPr>
            <a:r>
              <a:rPr lang="tr-TR" sz="1300" b="1" dirty="0"/>
              <a:t>Bu proje çerçevesinde 24 başarılı proje gerçekleştirilmiş olup, özellikle çocuklara dil eğitimi ve yetişkin kadınlar ile genç kızlara yönelik projeler öne çıkmıştır (Schmidt, 2007).</a:t>
            </a:r>
          </a:p>
        </p:txBody>
      </p:sp>
      <p:pic>
        <p:nvPicPr>
          <p:cNvPr id="8" name="Resim 7">
            <a:extLst>
              <a:ext uri="{FF2B5EF4-FFF2-40B4-BE49-F238E27FC236}">
                <a16:creationId xmlns:a16="http://schemas.microsoft.com/office/drawing/2014/main" id="{476679E9-F8E4-9B13-CD51-4C1233BB6E44}"/>
              </a:ext>
            </a:extLst>
          </p:cNvPr>
          <p:cNvPicPr>
            <a:picLocks noChangeAspect="1"/>
          </p:cNvPicPr>
          <p:nvPr/>
        </p:nvPicPr>
        <p:blipFill>
          <a:blip r:embed="rId2"/>
          <a:stretch>
            <a:fillRect/>
          </a:stretch>
        </p:blipFill>
        <p:spPr>
          <a:xfrm>
            <a:off x="2197510" y="3067663"/>
            <a:ext cx="6076336" cy="3003756"/>
          </a:xfrm>
          <a:prstGeom prst="rect">
            <a:avLst/>
          </a:prstGeom>
        </p:spPr>
      </p:pic>
      <p:sp>
        <p:nvSpPr>
          <p:cNvPr id="10" name="Metin kutusu 9">
            <a:extLst>
              <a:ext uri="{FF2B5EF4-FFF2-40B4-BE49-F238E27FC236}">
                <a16:creationId xmlns:a16="http://schemas.microsoft.com/office/drawing/2014/main" id="{856DC596-CB6B-255C-811B-1921A28B1C85}"/>
              </a:ext>
            </a:extLst>
          </p:cNvPr>
          <p:cNvSpPr txBox="1"/>
          <p:nvPr/>
        </p:nvSpPr>
        <p:spPr>
          <a:xfrm>
            <a:off x="2065254" y="6135018"/>
            <a:ext cx="6607277" cy="276999"/>
          </a:xfrm>
          <a:prstGeom prst="rect">
            <a:avLst/>
          </a:prstGeom>
          <a:noFill/>
        </p:spPr>
        <p:txBody>
          <a:bodyPr wrap="square">
            <a:spAutoFit/>
          </a:bodyPr>
          <a:lstStyle/>
          <a:p>
            <a:r>
              <a:rPr lang="tr-TR" sz="1200" b="1" dirty="0"/>
              <a:t>Aarhus </a:t>
            </a:r>
            <a:r>
              <a:rPr lang="tr-TR" sz="1200" b="1" dirty="0" err="1"/>
              <a:t>Public</a:t>
            </a:r>
            <a:r>
              <a:rPr lang="tr-TR" sz="1200" b="1" dirty="0"/>
              <a:t> Libraries. https://www.nextlibrary.net/sessions/hop-on-the-aarhus-tour/</a:t>
            </a:r>
          </a:p>
        </p:txBody>
      </p:sp>
    </p:spTree>
    <p:extLst>
      <p:ext uri="{BB962C8B-B14F-4D97-AF65-F5344CB8AC3E}">
        <p14:creationId xmlns:p14="http://schemas.microsoft.com/office/powerpoint/2010/main" val="1708517616"/>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7432</TotalTime>
  <Words>5158</Words>
  <Application>Microsoft Office PowerPoint</Application>
  <PresentationFormat>Geniş ekran</PresentationFormat>
  <Paragraphs>236</Paragraphs>
  <Slides>29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29</vt:i4>
      </vt:variant>
    </vt:vector>
  </HeadingPairs>
  <TitlesOfParts>
    <vt:vector size="34" baseType="lpstr">
      <vt:lpstr>Arial</vt:lpstr>
      <vt:lpstr>Trebuchet MS</vt:lpstr>
      <vt:lpstr>Wingdings</vt:lpstr>
      <vt:lpstr>Wingdings 3</vt:lpstr>
      <vt:lpstr>Yüzeyler</vt:lpstr>
      <vt:lpstr> ÇOK KÜLTÜRLÜLÜK VE HİZMETLERİ 5. HAFTA ÇOK KÜLTÜRLÜ KÜTÜPHANELER:  DANİMARKA ÖRNEĞİ</vt:lpstr>
      <vt:lpstr>KAPSAM</vt:lpstr>
      <vt:lpstr>GİRİŞ</vt:lpstr>
      <vt:lpstr>DANİMARKA: GENEL ÇERÇEVE</vt:lpstr>
      <vt:lpstr>DANİMARKA: GENEL ÇERÇEVE</vt:lpstr>
      <vt:lpstr>DANİMARKA: HALK KÜTÜPHANELERİ: TARİHÇE</vt:lpstr>
      <vt:lpstr>DANİMARKA: HALK KÜTÜPHANELERİ: TARİHÇE</vt:lpstr>
      <vt:lpstr>Danimarka: Halk Kütüphanelerinde Son 30 Yıldaki Temel Değişiklikler  </vt:lpstr>
      <vt:lpstr>Danimarka Halk Kütüphaneleri: Çok Kültürlülük</vt:lpstr>
      <vt:lpstr>Danimarka Halk Kütüphaneleri: Çok Kültürlülük</vt:lpstr>
      <vt:lpstr>Danimarka Halk Kütüphaneleri: Çok Kültürlülük</vt:lpstr>
      <vt:lpstr>Danimarka Çok Kültürlü Halk Kütüphaneleri: Çeşitli Girişim ve Uygulamalar</vt:lpstr>
      <vt:lpstr>Danimarka Çok Kültürlü Halk Kütüphaneleri: Çeşitli Girişim ve Uygulamalar</vt:lpstr>
      <vt:lpstr>Danimarka Çok Kültürlü Halk Kütüphaneleri: Çeşitli Girişim ve Uygulamalar</vt:lpstr>
      <vt:lpstr>Danimarka Çok Kültürlü Halk Kütüphaneleri: Folkebibliotekernes Indvandrerbibliotek</vt:lpstr>
      <vt:lpstr>Danimarka Çok Kültürlü Halk Kütüphaneleri: Kopenhag Halk Kütüphaneleri </vt:lpstr>
      <vt:lpstr>Danimarka Çok Kültürlü Halk Kütüphaneleri:  Vollsmose Şube Kütüphanesi ve Gellerup Toplum Merkezi Projesi</vt:lpstr>
      <vt:lpstr>Danimarka Çok Kültürlü Halk Kütüphaneleri:  Vollsmose Şube Kütüphanesi ve Gellerup Toplum Merkezi Projesi</vt:lpstr>
      <vt:lpstr>Danimarka'nın Çok Kültürlü Kütüphaneleri:  Genel Çerçeve, Sorunlar ve Öneriler</vt:lpstr>
      <vt:lpstr>Danimarka'nın Çok Kültürlü Kütüphaneleri:  Genel Çerçeve, Sorunlar ve Öneriler</vt:lpstr>
      <vt:lpstr>Danimarka'nın Çok Kültürlü Kütüphaneleri:  Genel Çerçeve, Sorunlar ve Öneriler</vt:lpstr>
      <vt:lpstr>Danimarka'nın Çok Kültürlü Kütüphaneleri:  Genel Çerçeve, Sorunlar ve Öneriler</vt:lpstr>
      <vt:lpstr>Danimarka'nın Çok Kültürlü Kütüphaneleri:  Genel Çerçeve, Sorunlar ve Öneriler</vt:lpstr>
      <vt:lpstr>Danimarka'nın Çok Kültürlü Kütüphaneleri:  Genel Çerçeve, Sorunlar ve Öneriler</vt:lpstr>
      <vt:lpstr>Danimarka'nın Çok Kültürlü Kütüphaneleri:  Genel Çerçeve, Sorunlar ve Öneriler</vt:lpstr>
      <vt:lpstr>Danimarka'nın Çok Kültürlü Kütüphaneleri:  Sorunlar ve Öneriler: Genel Çıkarım</vt:lpstr>
      <vt:lpstr>SONUÇ VE DEĞERLENDİRME</vt:lpstr>
      <vt:lpstr>KAYNAKÇA</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pc</cp:lastModifiedBy>
  <cp:revision>28</cp:revision>
  <dcterms:created xsi:type="dcterms:W3CDTF">2025-07-04T07:41:44Z</dcterms:created>
  <dcterms:modified xsi:type="dcterms:W3CDTF">2025-12-05T12:07:53Z</dcterms:modified>
</cp:coreProperties>
</file>