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5"/>
  </p:notesMasterIdLst>
  <p:sldIdLst>
    <p:sldId id="256" r:id="rId3"/>
    <p:sldId id="257" r:id="rId4"/>
    <p:sldId id="258" r:id="rId5"/>
    <p:sldId id="259" r:id="rId6"/>
    <p:sldId id="260" r:id="rId7"/>
    <p:sldId id="261" r:id="rId8"/>
    <p:sldId id="268" r:id="rId9"/>
    <p:sldId id="269" r:id="rId10"/>
    <p:sldId id="262" r:id="rId11"/>
    <p:sldId id="263" r:id="rId12"/>
    <p:sldId id="265"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9" d="100"/>
          <a:sy n="89" d="100"/>
        </p:scale>
        <p:origin x="389" y="8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pPr marL="457200" indent="-457200">
              <a:buAutoNum type="arabicPeriod"/>
            </a:pPr>
            <a:r>
              <a:rPr lang="tr-TR" dirty="0" smtClean="0"/>
              <a:t>HAFTA </a:t>
            </a:r>
            <a:r>
              <a:rPr lang="tr-TR" dirty="0"/>
              <a:t>HALK SAĞLIĞI: TEMEL KAVRAMLAR VE TARİHSEL GELİŞİM</a:t>
            </a:r>
            <a:endParaRPr lang="tr-TR" dirty="0" smtClean="0"/>
          </a:p>
          <a:p>
            <a:pPr marL="457200" indent="-457200">
              <a:buAutoNum type="arabicPeriod"/>
            </a:pP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dirty="0"/>
              <a:t>Günümüzde Halk Sağlığı Anlayışı</a:t>
            </a:r>
            <a:endParaRPr lang="tr-TR" dirty="0"/>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fontScale="62500" lnSpcReduction="20000"/>
          </a:bodyPr>
          <a:lstStyle/>
          <a:p>
            <a:r>
              <a:rPr lang="tr-TR" dirty="0"/>
              <a:t>Günümüz halk sağlığı yaklaşımı; toplumsal eşitlik, sağlığın geliştirilmesi, koruyucu hizmetlere öncelik verilmesi, risk gruplarının korunması, halkın kararlara katılımı, ekip hizmeti, yaşam boyu sağlık yaklaşımı ve sektörler arası iş birliği ilkelerine dayanmaktadır. Toplum sağlığının geliştirilmesi yalnızca sağlık çalışanlarının değil; bireylerin, ailelerin, eğitimcilerin, yöneticilerin ve toplumun bütün kesimlerinin ortak sorumluluğudur. Sağlıklı bir toplum oluşturulması, sağlık sorunlarının ortaya çıkmadan önlenmesi ve herkes için erişilebilir, eşit ve nitelikli sağlık hizmetlerinin sağlanmasıyla mümkündür.</a:t>
            </a:r>
            <a:endParaRPr lang="tr-TR" dirty="0"/>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119442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11</a:t>
            </a:fld>
            <a:endParaRPr lang="tr-TR"/>
          </a:p>
        </p:txBody>
      </p:sp>
      <p:sp>
        <p:nvSpPr>
          <p:cNvPr id="8" name="Rectangle 2"/>
          <p:cNvSpPr>
            <a:spLocks noGrp="1" noChangeArrowheads="1"/>
          </p:cNvSpPr>
          <p:nvPr>
            <p:ph idx="1"/>
          </p:nvPr>
        </p:nvSpPr>
        <p:spPr bwMode="auto">
          <a:xfrm>
            <a:off x="1188718" y="3524240"/>
            <a:ext cx="91006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Erci</a:t>
            </a:r>
            <a:r>
              <a:rPr kumimoji="0" lang="tr-TR" altLang="tr-TR" sz="1400" b="0" i="0" u="none" strike="noStrike" cap="none" normalizeH="0" baseline="0" dirty="0" smtClean="0">
                <a:ln>
                  <a:noFill/>
                </a:ln>
                <a:solidFill>
                  <a:schemeClr val="tx1"/>
                </a:solidFill>
                <a:effectLst/>
                <a:latin typeface="Arial" panose="020B0604020202020204" pitchFamily="34" charset="0"/>
              </a:rPr>
              <a:t>, B. (Ed.). (2019).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hemşireliği</a:t>
            </a:r>
            <a:r>
              <a:rPr kumimoji="0" lang="tr-TR" altLang="tr-TR" sz="1400" b="0" i="0" u="none" strike="noStrike" cap="none" normalizeH="0" baseline="0" dirty="0" smtClean="0">
                <a:ln>
                  <a:noFill/>
                </a:ln>
                <a:solidFill>
                  <a:schemeClr val="tx1"/>
                </a:solidFill>
                <a:effectLst/>
                <a:latin typeface="Arial" panose="020B0604020202020204" pitchFamily="34" charset="0"/>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Arial" panose="020B0604020202020204" pitchFamily="34" charset="0"/>
              </a:rPr>
              <a:t>Güler, Ç., &amp; Akın, L. (Ed.). (2012).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Temel bilgiler</a:t>
            </a:r>
            <a:r>
              <a:rPr kumimoji="0" lang="tr-TR" altLang="tr-TR" sz="1400" b="0" i="0" u="none" strike="noStrike" cap="none" normalizeH="0" baseline="0" dirty="0" smtClean="0">
                <a:ln>
                  <a:noFill/>
                </a:ln>
                <a:solidFill>
                  <a:schemeClr val="tx1"/>
                </a:solidFill>
                <a:effectLst/>
                <a:latin typeface="Arial" panose="020B0604020202020204" pitchFamily="34" charset="0"/>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Öztek</a:t>
            </a:r>
            <a:r>
              <a:rPr kumimoji="0" lang="tr-TR" altLang="tr-TR" sz="1400" b="0" i="0" u="none" strike="noStrike" cap="none" normalizeH="0" baseline="0" dirty="0" smtClean="0">
                <a:ln>
                  <a:noFill/>
                </a:ln>
                <a:solidFill>
                  <a:schemeClr val="tx1"/>
                </a:solidFill>
                <a:effectLst/>
                <a:latin typeface="Arial" panose="020B0604020202020204" pitchFamily="34" charset="0"/>
              </a:rPr>
              <a:t>, Z. (Ed.). (2025).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el kitabı</a:t>
            </a:r>
            <a:r>
              <a:rPr kumimoji="0" lang="tr-TR" altLang="tr-TR" sz="1400" b="0" i="0" u="none" strike="noStrike" cap="none" normalizeH="0" baseline="0" dirty="0" smtClean="0">
                <a:ln>
                  <a:noFill/>
                </a:ln>
                <a:solidFill>
                  <a:schemeClr val="tx1"/>
                </a:solidFill>
                <a:effectLst/>
                <a:latin typeface="Arial" panose="020B0604020202020204" pitchFamily="34" charset="0"/>
              </a:rPr>
              <a:t>. Nobel Tıp Kitabevleri. </a:t>
            </a:r>
          </a:p>
        </p:txBody>
      </p:sp>
    </p:spTree>
    <p:extLst>
      <p:ext uri="{BB962C8B-B14F-4D97-AF65-F5344CB8AC3E}">
        <p14:creationId xmlns:p14="http://schemas.microsoft.com/office/powerpoint/2010/main" val="283172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p:txBody>
          <a:bodyPr>
            <a:normAutofit fontScale="70000" lnSpcReduction="20000"/>
          </a:bodyPr>
          <a:lstStyle/>
          <a:p>
            <a:r>
              <a:rPr lang="tr-TR" dirty="0"/>
              <a:t>Sağlık ve hastalık kavramları </a:t>
            </a:r>
            <a:endParaRPr lang="tr-TR" dirty="0" smtClean="0"/>
          </a:p>
          <a:p>
            <a:pPr marL="0" indent="0">
              <a:buNone/>
            </a:pPr>
            <a:r>
              <a:rPr lang="tr-TR" dirty="0" smtClean="0"/>
              <a:t>• </a:t>
            </a:r>
            <a:r>
              <a:rPr lang="tr-TR" dirty="0"/>
              <a:t>Sağlık hizmetlerinin kapsamı </a:t>
            </a:r>
            <a:endParaRPr lang="tr-TR" dirty="0" smtClean="0"/>
          </a:p>
          <a:p>
            <a:pPr marL="0" indent="0">
              <a:buNone/>
            </a:pPr>
            <a:r>
              <a:rPr lang="tr-TR" dirty="0" smtClean="0"/>
              <a:t>• </a:t>
            </a:r>
            <a:r>
              <a:rPr lang="tr-TR" dirty="0"/>
              <a:t>Hastalıkların oluşumu ve doğal seyri </a:t>
            </a:r>
            <a:endParaRPr lang="tr-TR" dirty="0" smtClean="0"/>
          </a:p>
          <a:p>
            <a:pPr marL="0" indent="0">
              <a:buNone/>
            </a:pPr>
            <a:r>
              <a:rPr lang="tr-TR" dirty="0" smtClean="0"/>
              <a:t>• </a:t>
            </a:r>
            <a:r>
              <a:rPr lang="tr-TR" dirty="0"/>
              <a:t>Korunma düzeyleri </a:t>
            </a:r>
            <a:endParaRPr lang="tr-TR" dirty="0" smtClean="0"/>
          </a:p>
          <a:p>
            <a:pPr marL="0" indent="0">
              <a:buNone/>
            </a:pPr>
            <a:r>
              <a:rPr lang="tr-TR" dirty="0" smtClean="0"/>
              <a:t>• </a:t>
            </a:r>
            <a:r>
              <a:rPr lang="tr-TR" dirty="0"/>
              <a:t>Toplum sağlığı göstergeleri </a:t>
            </a:r>
            <a:endParaRPr lang="tr-TR" dirty="0" smtClean="0"/>
          </a:p>
          <a:p>
            <a:pPr marL="0" indent="0">
              <a:buNone/>
            </a:pPr>
            <a:r>
              <a:rPr lang="tr-TR" dirty="0" smtClean="0"/>
              <a:t>• </a:t>
            </a:r>
            <a:r>
              <a:rPr lang="tr-TR" dirty="0"/>
              <a:t>Halk sağlığının tarihsel gelişimi </a:t>
            </a:r>
            <a:endParaRPr lang="tr-TR" dirty="0" smtClean="0"/>
          </a:p>
          <a:p>
            <a:pPr marL="0" indent="0">
              <a:buNone/>
            </a:pPr>
            <a:r>
              <a:rPr lang="tr-TR" dirty="0" smtClean="0"/>
              <a:t>• </a:t>
            </a:r>
            <a:r>
              <a:rPr lang="tr-TR" dirty="0"/>
              <a:t>Halk sağlığının temel ilkeleri </a:t>
            </a:r>
            <a:endParaRPr lang="tr-TR" dirty="0" smtClean="0"/>
          </a:p>
          <a:p>
            <a:pPr marL="0" indent="0">
              <a:buNone/>
            </a:pPr>
            <a:r>
              <a:rPr lang="tr-TR" dirty="0" smtClean="0"/>
              <a:t>• </a:t>
            </a:r>
            <a:r>
              <a:rPr lang="tr-TR" dirty="0"/>
              <a:t>Günümüzde halk sağlığı anlayışı</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normAutofit fontScale="90000"/>
          </a:bodyPr>
          <a:lstStyle/>
          <a:p>
            <a:r>
              <a:rPr lang="tr-TR" b="1" dirty="0"/>
              <a:t>Sağlık, Hastalık ve Sağlık Hizmetleri</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62500" lnSpcReduction="20000"/>
          </a:bodyPr>
          <a:lstStyle/>
          <a:p>
            <a:r>
              <a:rPr lang="tr-TR" dirty="0" smtClean="0"/>
              <a:t>Sağlık</a:t>
            </a:r>
            <a:r>
              <a:rPr lang="tr-TR" dirty="0"/>
              <a:t>, yalnızca hastalık veya engellilik durumunun bulunmaması değil; bireyin bedensel, ruhsal ve sosyal yönlerden iyilik hâli içinde olmasıdır. Sağlık kavramı, bireyin günlük işlevlerini sürdürebilmesini, çevresel değişikliklere uyum sağlayabilmesini ve kendisini iyi hissetmesini de kapsamaktadır. Sağlık hizmetleri ise koruyucu, tedavi edici ve </a:t>
            </a:r>
            <a:r>
              <a:rPr lang="tr-TR" dirty="0" err="1"/>
              <a:t>rehabilite</a:t>
            </a:r>
            <a:r>
              <a:rPr lang="tr-TR" dirty="0"/>
              <a:t> edici hizmetlerin birbirini tamamladığı bütüncül bir yapı olarak değerlendirilir. Bu kapsamda hastalık, tıbbi olarak belirlenen patolojik durumu; rahatsızlık ise bireyin hastalıkla ilişkili öznel deneyimlerini ve hissettiklerini ifade eder. Sağlık hizmetlerinin amacı yalnızca hastalığı tanılamak ve tedavi etmek değil, bireyin yaşam kalitesini ve işlevselliğini artırmaktır.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normAutofit fontScale="90000"/>
          </a:bodyPr>
          <a:lstStyle/>
          <a:p>
            <a:r>
              <a:rPr lang="tr-TR" b="1" dirty="0"/>
              <a:t>Hastalıkların Oluşumu ve Doğal Seyri</a:t>
            </a:r>
            <a:br>
              <a:rPr lang="tr-TR" b="1" dirty="0"/>
            </a:br>
            <a:endParaRPr lang="tr-TR" dirty="0"/>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fontScale="70000" lnSpcReduction="20000"/>
          </a:bodyPr>
          <a:lstStyle/>
          <a:p>
            <a:r>
              <a:rPr lang="tr-TR" dirty="0" smtClean="0"/>
              <a:t>Hastalıkların </a:t>
            </a:r>
            <a:r>
              <a:rPr lang="tr-TR" dirty="0"/>
              <a:t>ortaya çıkmasında etken, konakçı ve çevre arasındaki etkileşim belirleyicidir. Etkenler biyolojik, fiziksel, kimyasal veya sosyal özellik gösterebilirken; yaş, cinsiyet, genetik yapı, sosyal durum, alışkanlıklar ve davranışlar bireyin hastalıklara karşı duyarlılığını etkileyebilir. Hastalıkların doğal seyri; etkenle karşılaşma, klinik öncesi dönem, belirti ve bulguların ortaya çıktığı klinik dönem ve hastalığın sonuçlanması aşamalarından oluşur. Süreç iyileşme, kısmi iyileşme, kronikleşme, yeti kaybı veya ölümle sonuçlanabilir.</a:t>
            </a:r>
          </a:p>
          <a:p>
            <a:endParaRPr lang="tr-TR" dirty="0"/>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56930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r>
              <a:rPr lang="tr-TR" b="1" dirty="0"/>
              <a:t>Hastalıklardan Korunma Düzeyleri</a:t>
            </a:r>
            <a:endParaRPr lang="tr-TR" b="1" dirty="0"/>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fontScale="62500" lnSpcReduction="20000"/>
          </a:bodyPr>
          <a:lstStyle/>
          <a:p>
            <a:r>
              <a:rPr lang="tr-TR" dirty="0" smtClean="0"/>
              <a:t>Birincil </a:t>
            </a:r>
            <a:r>
              <a:rPr lang="tr-TR" dirty="0"/>
              <a:t>korunma, hastalık ortaya çıkmadan önce risk faktörlerinin azaltılmasını ve sağlığın geliştirilmesini amaçlar. Sağlık eğitimi, bağışıklama, yeterli ve dengeli beslenme, kişisel hijyen, aile planlaması, çevre sağlığı hizmetleri ve genetik danışmanlık bu düzeyde yer alır. İkincil korunma; hastalıkların erken dönemde belirlenmesi, tarama, erken tanı, izlem ve erken tedavi uygulamalarını kapsar. Üçüncül korunma ise hastalığa bağlı fiziksel, sosyal ve psikolojik sınırlılıkların azaltılmasını; bireyin işlevselliğinin ve yaşam kalitesinin rehabilitasyon hizmetleriyle geliştirilmesini hedefler.</a:t>
            </a:r>
          </a:p>
          <a:p>
            <a:endParaRPr lang="tr-TR" dirty="0"/>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788982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normAutofit fontScale="90000"/>
          </a:bodyPr>
          <a:lstStyle/>
          <a:p>
            <a:r>
              <a:rPr lang="tr-TR" b="1" dirty="0"/>
              <a:t>Toplum Sağlığının Değerlendirilmesi</a:t>
            </a:r>
            <a:br>
              <a:rPr lang="tr-TR" b="1" dirty="0"/>
            </a:br>
            <a:endParaRPr lang="tr-TR" dirty="0"/>
          </a:p>
        </p:txBody>
      </p:sp>
      <p:sp>
        <p:nvSpPr>
          <p:cNvPr id="3" name="İçerik Yer Tutucusu 2">
            <a:extLst>
              <a:ext uri="{FF2B5EF4-FFF2-40B4-BE49-F238E27FC236}">
                <a16:creationId xmlns:a16="http://schemas.microsoft.com/office/drawing/2014/main" id="{14EA5FD5-E5B8-6F36-CDA4-73CF31892272}"/>
              </a:ext>
            </a:extLst>
          </p:cNvPr>
          <p:cNvSpPr>
            <a:spLocks noGrp="1"/>
          </p:cNvSpPr>
          <p:nvPr>
            <p:ph idx="1"/>
          </p:nvPr>
        </p:nvSpPr>
        <p:spPr/>
        <p:txBody>
          <a:bodyPr>
            <a:normAutofit fontScale="70000" lnSpcReduction="20000"/>
          </a:bodyPr>
          <a:lstStyle/>
          <a:p>
            <a:r>
              <a:rPr lang="tr-TR" dirty="0" smtClean="0"/>
              <a:t>Toplumların </a:t>
            </a:r>
            <a:r>
              <a:rPr lang="tr-TR" dirty="0"/>
              <a:t>sağlık düzeyi </a:t>
            </a:r>
            <a:r>
              <a:rPr lang="tr-TR" dirty="0" err="1"/>
              <a:t>prevalans</a:t>
            </a:r>
            <a:r>
              <a:rPr lang="tr-TR" dirty="0"/>
              <a:t>, </a:t>
            </a:r>
            <a:r>
              <a:rPr lang="tr-TR" dirty="0" err="1"/>
              <a:t>insidans</a:t>
            </a:r>
            <a:r>
              <a:rPr lang="tr-TR" dirty="0"/>
              <a:t> ve atak hızı gibi hastalık sıklığı ölçütlerinin yanı sıra bebek ölüm hızı, anne ölüm oranı, toplam doğurganlık hızı ve ortalama yaşam süresi gibi göstergelerle değerlendirilir. </a:t>
            </a:r>
            <a:r>
              <a:rPr lang="tr-TR" dirty="0" err="1"/>
              <a:t>Prevalans</a:t>
            </a:r>
            <a:r>
              <a:rPr lang="tr-TR" dirty="0"/>
              <a:t>, belirli bir zamanda toplumda bulunan eski ve yeni vakaların tümünü; </a:t>
            </a:r>
            <a:r>
              <a:rPr lang="tr-TR" dirty="0" err="1"/>
              <a:t>insidans</a:t>
            </a:r>
            <a:r>
              <a:rPr lang="tr-TR" dirty="0"/>
              <a:t> ise belirli bir süre içinde ortaya çıkan yeni vakaları gösterir. Bu göstergeler, toplumdaki öncelikli sağlık sorunlarının belirlenmesine, hizmetlerin planlanmasına ve uygulamaların sonuçlarının değerlendirilmesine katkı sağlar.</a:t>
            </a:r>
          </a:p>
          <a:p>
            <a:endParaRPr lang="tr-TR" dirty="0"/>
          </a:p>
        </p:txBody>
      </p:sp>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70880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Halk Sağlığının Tarihsel Gelişimi</a:t>
            </a:r>
            <a:br>
              <a:rPr lang="tr-TR" b="1" dirty="0"/>
            </a:b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Sağlıklı </a:t>
            </a:r>
            <a:r>
              <a:rPr lang="tr-TR" dirty="0"/>
              <a:t>ve uzun yaşama isteği insanlık tarihi kadar eskidir. </a:t>
            </a:r>
            <a:r>
              <a:rPr lang="tr-TR" dirty="0" err="1"/>
              <a:t>Hipokrates</a:t>
            </a:r>
            <a:r>
              <a:rPr lang="tr-TR" dirty="0"/>
              <a:t>, hastalıkların doğaüstü nedenlerden değil gözlemlenebilir fiziksel nedenlerden kaynaklandığını savunarak bilimsel tıbbın gelişimine katkıda bulunmuştur. </a:t>
            </a:r>
            <a:r>
              <a:rPr lang="tr-TR" dirty="0" err="1"/>
              <a:t>Galenos</a:t>
            </a:r>
            <a:r>
              <a:rPr lang="tr-TR" dirty="0"/>
              <a:t> klinik gözlemleri sistemleştirmiş, El Razi ve </a:t>
            </a:r>
            <a:r>
              <a:rPr lang="tr-TR" dirty="0" err="1"/>
              <a:t>İbn</a:t>
            </a:r>
            <a:r>
              <a:rPr lang="tr-TR" dirty="0"/>
              <a:t>-i Sina hastalıkların oluşumu, bulaşması ve tedavisi konusunda önemli görüşler geliştirmiştir. </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559499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Pasteur’ün</a:t>
            </a:r>
            <a:r>
              <a:rPr lang="tr-TR" dirty="0"/>
              <a:t> mikrop kuramını ortaya koyması, </a:t>
            </a:r>
            <a:r>
              <a:rPr lang="tr-TR" dirty="0" err="1"/>
              <a:t>Jenner’in</a:t>
            </a:r>
            <a:r>
              <a:rPr lang="tr-TR" dirty="0"/>
              <a:t> çiçek aşısını geliştirmesi ve bağışıklama alanındaki ilerlemeler bulaşıcı hastalıkların kontrolünde dönüm noktası oluşturmuştur. John </a:t>
            </a:r>
            <a:r>
              <a:rPr lang="tr-TR" dirty="0" err="1"/>
              <a:t>Snow’un</a:t>
            </a:r>
            <a:r>
              <a:rPr lang="tr-TR" dirty="0"/>
              <a:t> 1854 Londra kolera salgınında hastalığın suyla ilişkisini ortaya koyması modern epidemiyolojinin ve çevre sağlığının gelişmesine öncülük etmiştir. James </a:t>
            </a:r>
            <a:r>
              <a:rPr lang="tr-TR" dirty="0" err="1"/>
              <a:t>Lind’in</a:t>
            </a:r>
            <a:r>
              <a:rPr lang="tr-TR" dirty="0"/>
              <a:t> </a:t>
            </a:r>
            <a:r>
              <a:rPr lang="tr-TR" dirty="0" err="1"/>
              <a:t>skorbüt</a:t>
            </a:r>
            <a:r>
              <a:rPr lang="tr-TR" dirty="0"/>
              <a:t> üzerinde gerçekleştirdiği çalışma ise beslenmenin hastalıklardan korunmadaki önemini göstermiştir.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52649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46F82E-9A20-E9CF-9614-1D5400D37DB9}"/>
              </a:ext>
            </a:extLst>
          </p:cNvPr>
          <p:cNvSpPr>
            <a:spLocks noGrp="1"/>
          </p:cNvSpPr>
          <p:nvPr>
            <p:ph type="title"/>
          </p:nvPr>
        </p:nvSpPr>
        <p:spPr/>
        <p:txBody>
          <a:bodyPr>
            <a:normAutofit fontScale="90000"/>
          </a:bodyPr>
          <a:lstStyle/>
          <a:p>
            <a:r>
              <a:rPr lang="tr-TR" b="1" dirty="0"/>
              <a:t>Halk Sağlığının Temel İlkeleri</a:t>
            </a:r>
            <a:br>
              <a:rPr lang="tr-TR" b="1" dirty="0"/>
            </a:br>
            <a:endParaRPr lang="tr-TR" dirty="0"/>
          </a:p>
        </p:txBody>
      </p:sp>
      <p:sp>
        <p:nvSpPr>
          <p:cNvPr id="3" name="İçerik Yer Tutucusu 2">
            <a:extLst>
              <a:ext uri="{FF2B5EF4-FFF2-40B4-BE49-F238E27FC236}">
                <a16:creationId xmlns:a16="http://schemas.microsoft.com/office/drawing/2014/main" id="{E934BB17-C4C1-88FD-91B6-02F9A18F0666}"/>
              </a:ext>
            </a:extLst>
          </p:cNvPr>
          <p:cNvSpPr>
            <a:spLocks noGrp="1"/>
          </p:cNvSpPr>
          <p:nvPr>
            <p:ph idx="1"/>
          </p:nvPr>
        </p:nvSpPr>
        <p:spPr/>
        <p:txBody>
          <a:bodyPr>
            <a:normAutofit fontScale="62500" lnSpcReduction="20000"/>
          </a:bodyPr>
          <a:lstStyle/>
          <a:p>
            <a:r>
              <a:rPr lang="tr-TR" dirty="0" smtClean="0"/>
              <a:t>Halk </a:t>
            </a:r>
            <a:r>
              <a:rPr lang="tr-TR" dirty="0"/>
              <a:t>sağlığı; bireyi fiziksel, biyolojik, sosyal, kültürel, ekonomik ve psikolojik çevresiyle birlikte ele alan bir bilim ve hizmet alanıdır. Sağlık bir insan hakkıdır ve herkes ihtiyaç duyduğu sağlık hizmetine eşit biçimde ulaşabilmelidir. Halk sağlığı anlayışında koruma tedaviden üstündür; sağlık hizmetleri toplumun en yakınındaki birimlere kadar ulaştırılmalı ve ekip anlayışıyla yürütülmelidir. Bireyin sağlığı ailesinden, yaşadığı çevreden ve toplumdan bağımsız değildir. Bu nedenle sağlık hizmetleri çok sektörlü olmalı; eğitim, çevre, ekonomi, tarım, yerel yönetimler ve sosyal hizmetler gibi farklı alanlarla iş birliği içinde yürütülmelidir.</a:t>
            </a:r>
          </a:p>
          <a:p>
            <a:endParaRPr lang="tr-TR" dirty="0"/>
          </a:p>
        </p:txBody>
      </p:sp>
      <p:sp>
        <p:nvSpPr>
          <p:cNvPr id="4" name="Veri Yer Tutucusu 3">
            <a:extLst>
              <a:ext uri="{FF2B5EF4-FFF2-40B4-BE49-F238E27FC236}">
                <a16:creationId xmlns:a16="http://schemas.microsoft.com/office/drawing/2014/main" id="{76B70C00-5AF7-1338-9A71-2C4E4C221A27}"/>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94D7CA3E-AEF2-BDD4-5834-E699194E54F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30383B3-9CB7-E608-C782-1356BD4352BE}"/>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23269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834</Words>
  <Application>Microsoft Office PowerPoint</Application>
  <PresentationFormat>Geniş ekran</PresentationFormat>
  <Paragraphs>62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12</vt:i4>
      </vt:variant>
    </vt:vector>
  </HeadingPairs>
  <TitlesOfParts>
    <vt:vector size="17" baseType="lpstr">
      <vt:lpstr>Aptos</vt:lpstr>
      <vt:lpstr>Aptos Display</vt:lpstr>
      <vt:lpstr>Arial</vt:lpstr>
      <vt:lpstr>Office Teması</vt:lpstr>
      <vt:lpstr>Özel Tasarım</vt:lpstr>
      <vt:lpstr>HALK SAĞLIĞI</vt:lpstr>
      <vt:lpstr>PowerPoint Sunusu</vt:lpstr>
      <vt:lpstr>Sağlık, Hastalık ve Sağlık Hizmetleri </vt:lpstr>
      <vt:lpstr>Hastalıkların Oluşumu ve Doğal Seyri </vt:lpstr>
      <vt:lpstr>Hastalıklardan Korunma Düzeyleri</vt:lpstr>
      <vt:lpstr>Toplum Sağlığının Değerlendirilmesi </vt:lpstr>
      <vt:lpstr>Halk Sağlığının Tarihsel Gelişimi </vt:lpstr>
      <vt:lpstr>PowerPoint Sunusu</vt:lpstr>
      <vt:lpstr>Halk Sağlığının Temel İlkeleri </vt:lpstr>
      <vt:lpstr>Günümüzde Halk Sağlığı Anlayışı</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4</cp:revision>
  <dcterms:created xsi:type="dcterms:W3CDTF">2026-04-02T07:47:59Z</dcterms:created>
  <dcterms:modified xsi:type="dcterms:W3CDTF">2026-06-23T09:45:54Z</dcterms:modified>
</cp:coreProperties>
</file>