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92" r:id="rId3"/>
    <p:sldId id="293" r:id="rId4"/>
    <p:sldId id="294" r:id="rId5"/>
    <p:sldId id="295" r:id="rId6"/>
    <p:sldId id="296" r:id="rId7"/>
    <p:sldId id="298" r:id="rId8"/>
    <p:sldId id="299" r:id="rId9"/>
    <p:sldId id="26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096000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85012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29286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950066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1984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40014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298603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338841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356955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555382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665104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84ACA39-2760-486D-9C05-F9D470694AFF}" type="datetimeFigureOut">
              <a:rPr lang="tr-TR" smtClean="0"/>
              <a:t>28.06.2026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11925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84ACA39-2760-486D-9C05-F9D470694AFF}" type="datetimeFigureOut">
              <a:rPr lang="tr-TR" smtClean="0"/>
              <a:t>28.06.2026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601048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CA39-2760-486D-9C05-F9D470694AFF}" type="datetimeFigureOut">
              <a:rPr lang="tr-TR" smtClean="0"/>
              <a:t>28.06.2026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6186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965604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78138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alphaModFix amt="32000"/>
          </a:blip>
          <a:srcRect/>
          <a:tile tx="0" ty="0" sx="100000" sy="100000" flip="none" algn="tl"/>
        </a:blip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84ACA39-2760-486D-9C05-F9D470694AFF}" type="datetimeFigureOut">
              <a:rPr lang="tr-TR" smtClean="0"/>
              <a:t>28.06.2026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0265F43-FE9D-47BD-B2DE-DA9FD49E9CA9}" type="slidenum">
              <a:rPr lang="tr-TR" smtClean="0"/>
              <a:t>‹#›</a:t>
            </a:fld>
            <a:endParaRPr lang="tr-TR"/>
          </a:p>
        </p:txBody>
      </p:sp>
    </p:spTree>
    <p:extLst>
      <p:ext uri="{BB962C8B-B14F-4D97-AF65-F5344CB8AC3E}">
        <p14:creationId xmlns:p14="http://schemas.microsoft.com/office/powerpoint/2010/main" val="150247476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27A00C-5A41-4D56-AF4A-292E23E1E1C2}"/>
              </a:ext>
            </a:extLst>
          </p:cNvPr>
          <p:cNvSpPr>
            <a:spLocks noGrp="1"/>
          </p:cNvSpPr>
          <p:nvPr>
            <p:ph type="ctrTitle"/>
          </p:nvPr>
        </p:nvSpPr>
        <p:spPr>
          <a:xfrm>
            <a:off x="4362741" y="1348032"/>
            <a:ext cx="3466514" cy="1041713"/>
          </a:xfrm>
        </p:spPr>
        <p:txBody>
          <a:bodyPr>
            <a:normAutofit fontScale="90000"/>
          </a:bodyPr>
          <a:lstStyle/>
          <a:p>
            <a:r>
              <a:rPr lang="tr-TR" sz="6000" dirty="0"/>
              <a:t>14. HAFTA</a:t>
            </a:r>
          </a:p>
        </p:txBody>
      </p:sp>
      <p:sp>
        <p:nvSpPr>
          <p:cNvPr id="3" name="Alt Başlık 2">
            <a:extLst>
              <a:ext uri="{FF2B5EF4-FFF2-40B4-BE49-F238E27FC236}">
                <a16:creationId xmlns:a16="http://schemas.microsoft.com/office/drawing/2014/main" id="{99B70ADD-1B61-4534-971B-B171A59E4225}"/>
              </a:ext>
            </a:extLst>
          </p:cNvPr>
          <p:cNvSpPr>
            <a:spLocks noGrp="1"/>
          </p:cNvSpPr>
          <p:nvPr>
            <p:ph type="subTitle" idx="1"/>
          </p:nvPr>
        </p:nvSpPr>
        <p:spPr>
          <a:xfrm>
            <a:off x="5688913" y="3155692"/>
            <a:ext cx="814170" cy="538410"/>
          </a:xfrm>
        </p:spPr>
        <p:txBody>
          <a:bodyPr>
            <a:noAutofit/>
          </a:bodyPr>
          <a:lstStyle/>
          <a:p>
            <a:r>
              <a:rPr lang="tr-TR" sz="2400" b="1" i="0" u="none" strike="noStrike" baseline="0" dirty="0"/>
              <a:t>ETİK</a:t>
            </a:r>
            <a:endParaRPr lang="tr-TR" sz="2400" b="1" dirty="0">
              <a:cs typeface="Times New Roman" panose="02020603050405020304" pitchFamily="18" charset="0"/>
            </a:endParaRPr>
          </a:p>
        </p:txBody>
      </p:sp>
      <p:sp>
        <p:nvSpPr>
          <p:cNvPr id="4" name="Alt Başlık 2">
            <a:extLst>
              <a:ext uri="{FF2B5EF4-FFF2-40B4-BE49-F238E27FC236}">
                <a16:creationId xmlns:a16="http://schemas.microsoft.com/office/drawing/2014/main" id="{865429CC-3322-4980-AC50-3EC497D638E1}"/>
              </a:ext>
            </a:extLst>
          </p:cNvPr>
          <p:cNvSpPr txBox="1">
            <a:spLocks/>
          </p:cNvSpPr>
          <p:nvPr/>
        </p:nvSpPr>
        <p:spPr>
          <a:xfrm>
            <a:off x="3920486" y="4971558"/>
            <a:ext cx="4351023" cy="538410"/>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tr-TR" b="1" dirty="0">
                <a:latin typeface="+mn-lt"/>
                <a:cs typeface="Times New Roman" panose="02020603050405020304" pitchFamily="18" charset="0"/>
              </a:rPr>
              <a:t>ÖĞR. GÖR. SELAMİ KARAKAŞ</a:t>
            </a:r>
          </a:p>
        </p:txBody>
      </p:sp>
    </p:spTree>
    <p:extLst>
      <p:ext uri="{BB962C8B-B14F-4D97-AF65-F5344CB8AC3E}">
        <p14:creationId xmlns:p14="http://schemas.microsoft.com/office/powerpoint/2010/main" val="2139845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108543"/>
          </a:xfrm>
          <a:prstGeom prst="rect">
            <a:avLst/>
          </a:prstGeom>
          <a:noFill/>
        </p:spPr>
        <p:txBody>
          <a:bodyPr wrap="square" rtlCol="0">
            <a:spAutoFit/>
          </a:bodyPr>
          <a:lstStyle/>
          <a:p>
            <a:pPr algn="just"/>
            <a:r>
              <a:rPr lang="tr-TR" sz="2800" dirty="0"/>
              <a:t>Etik, toplumlar tarafından genel kabul gören değer ve kurallar bütününü ifade eder. Etik kavramı ahlakla ilişkili olmakla birlikte, kapsamı daha geniştir. Ahlak daha çok bireyin sosyal yaşam içerisindeki davranışlarını düzenlerken, etik insanların birbirleriyle ve çevreleriyle olan tüm ilişkilerinde uyulması gereken ilke ve standartları kapsar.</a:t>
            </a:r>
          </a:p>
        </p:txBody>
      </p:sp>
    </p:spTree>
    <p:extLst>
      <p:ext uri="{BB962C8B-B14F-4D97-AF65-F5344CB8AC3E}">
        <p14:creationId xmlns:p14="http://schemas.microsoft.com/office/powerpoint/2010/main" val="2947428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4401205"/>
          </a:xfrm>
          <a:prstGeom prst="rect">
            <a:avLst/>
          </a:prstGeom>
          <a:noFill/>
        </p:spPr>
        <p:txBody>
          <a:bodyPr wrap="square" rtlCol="0">
            <a:spAutoFit/>
          </a:bodyPr>
          <a:lstStyle/>
          <a:p>
            <a:pPr algn="just"/>
            <a:r>
              <a:rPr lang="tr-TR" sz="2800" dirty="0"/>
              <a:t>İşletme araştırmalarında etik sorunlar, araştırmacıların katılımcılar, işletmeler ve toplumla olan ilişkilerinden kaynaklanmaktadır. Bilgi toplama ve kullanma süreçlerinde ortaya çıkan etik ikilemler, özellikle gelişmiş veri toplama teknikleriyle daha da artmaktadır. Kamuoyundan elde edilen bilgilerin kötüye kullanılma riski ve ticari baskılar etik sorunların başlıca nedenleri arasında yer alır. Bu nedenle araştırmalarda dürüstlük, gizlilik, tarafsızlık ve sorumluluk ilkelerine uyulması gerekmektedir.</a:t>
            </a:r>
          </a:p>
        </p:txBody>
      </p:sp>
    </p:spTree>
    <p:extLst>
      <p:ext uri="{BB962C8B-B14F-4D97-AF65-F5344CB8AC3E}">
        <p14:creationId xmlns:p14="http://schemas.microsoft.com/office/powerpoint/2010/main" val="822827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5262979"/>
          </a:xfrm>
          <a:prstGeom prst="rect">
            <a:avLst/>
          </a:prstGeom>
          <a:noFill/>
        </p:spPr>
        <p:txBody>
          <a:bodyPr wrap="square" rtlCol="0">
            <a:spAutoFit/>
          </a:bodyPr>
          <a:lstStyle/>
          <a:p>
            <a:pPr algn="just"/>
            <a:r>
              <a:rPr lang="tr-TR" sz="2800" dirty="0"/>
              <a:t>Akademik etik dışı davranışlar, bilimsel kuralların ve akademik geleneklerin kişisel çıkar sağlamak amacıyla ihlal edilmesi sonucunda ortaya çıkar. Bu davranışların en yaygın örnekleri muvazaa ve intihaldir. </a:t>
            </a:r>
          </a:p>
          <a:p>
            <a:pPr algn="just"/>
            <a:endParaRPr lang="tr-TR" sz="2800" dirty="0"/>
          </a:p>
          <a:p>
            <a:pPr algn="just"/>
            <a:r>
              <a:rPr lang="tr-TR" sz="2800" b="1" dirty="0"/>
              <a:t>Muvazaa, </a:t>
            </a:r>
            <a:r>
              <a:rPr lang="tr-TR" sz="2800" dirty="0"/>
              <a:t>bir eserin sahibinin kendi çalışmasının başkaları tarafından usulsüz şekilde kullanılmasına bilerek izin vermesi ve bu duruma katkı sağlamasıdır. </a:t>
            </a:r>
          </a:p>
          <a:p>
            <a:pPr algn="just"/>
            <a:endParaRPr lang="tr-TR" sz="2800" dirty="0"/>
          </a:p>
          <a:p>
            <a:pPr algn="just"/>
            <a:r>
              <a:rPr lang="tr-TR" sz="2800" b="1" dirty="0"/>
              <a:t>İntihal</a:t>
            </a:r>
            <a:r>
              <a:rPr lang="tr-TR" sz="2800" dirty="0"/>
              <a:t> ise başkasına ait fikir, bilgi veya eserlerin kaynak gösterilmeden kullanılması ve araştırmacının kendi çalışması gibi sunulmasıdır. </a:t>
            </a:r>
          </a:p>
        </p:txBody>
      </p:sp>
    </p:spTree>
    <p:extLst>
      <p:ext uri="{BB962C8B-B14F-4D97-AF65-F5344CB8AC3E}">
        <p14:creationId xmlns:p14="http://schemas.microsoft.com/office/powerpoint/2010/main" val="3547395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108543"/>
          </a:xfrm>
          <a:prstGeom prst="rect">
            <a:avLst/>
          </a:prstGeom>
          <a:noFill/>
        </p:spPr>
        <p:txBody>
          <a:bodyPr wrap="square" rtlCol="0">
            <a:spAutoFit/>
          </a:bodyPr>
          <a:lstStyle/>
          <a:p>
            <a:pPr algn="just"/>
            <a:r>
              <a:rPr lang="tr-TR" sz="2800" dirty="0"/>
              <a:t>Bilimsel dürüstlüğün sağlanmasında atıf ve açımlama önemli kavramlardır. </a:t>
            </a:r>
          </a:p>
          <a:p>
            <a:pPr algn="just"/>
            <a:endParaRPr lang="tr-TR" sz="2800" dirty="0"/>
          </a:p>
          <a:p>
            <a:pPr algn="just"/>
            <a:r>
              <a:rPr lang="tr-TR" sz="2800" b="1" dirty="0"/>
              <a:t>Atıf,</a:t>
            </a:r>
            <a:r>
              <a:rPr lang="tr-TR" sz="2800" dirty="0"/>
              <a:t> yararlanılan kaynağın belirtilmesini ifade ederken; </a:t>
            </a:r>
            <a:r>
              <a:rPr lang="tr-TR" sz="2800" b="1" dirty="0"/>
              <a:t>açımlama,</a:t>
            </a:r>
            <a:r>
              <a:rPr lang="tr-TR" sz="2800" dirty="0"/>
              <a:t> bir kaynaktaki düşüncenin araştırmacı tarafından kendi ifadeleriyle yeniden yazılarak uygun şekilde kaynak gösterilmesini ifade eder.</a:t>
            </a:r>
          </a:p>
        </p:txBody>
      </p:sp>
    </p:spTree>
    <p:extLst>
      <p:ext uri="{BB962C8B-B14F-4D97-AF65-F5344CB8AC3E}">
        <p14:creationId xmlns:p14="http://schemas.microsoft.com/office/powerpoint/2010/main" val="2371448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970318"/>
          </a:xfrm>
          <a:prstGeom prst="rect">
            <a:avLst/>
          </a:prstGeom>
          <a:noFill/>
        </p:spPr>
        <p:txBody>
          <a:bodyPr wrap="square" rtlCol="0">
            <a:spAutoFit/>
          </a:bodyPr>
          <a:lstStyle/>
          <a:p>
            <a:pPr algn="just"/>
            <a:r>
              <a:rPr lang="tr-TR" sz="2800" dirty="0"/>
              <a:t>Teknolojik gelişmeler ve internetin yaygınlaşması, intihal yapmayı kolaylaştırırken aynı zamanda intihalin tespit edilmesini de mümkün kılmıştır. Günümüzde araştırmacılar, benzerlik analiz programları sayesinde akademik çalışmaları geniş veri tabanlarıyla karşılaştırarak olası intihal durumlarını belirleyebilmektedir. Bu amaçla </a:t>
            </a:r>
            <a:r>
              <a:rPr lang="tr-TR" sz="2800" dirty="0" err="1"/>
              <a:t>iThenticate</a:t>
            </a:r>
            <a:r>
              <a:rPr lang="tr-TR" sz="2800" dirty="0"/>
              <a:t>, </a:t>
            </a:r>
            <a:r>
              <a:rPr lang="tr-TR" sz="2800" dirty="0" err="1"/>
              <a:t>Turnitin</a:t>
            </a:r>
            <a:r>
              <a:rPr lang="tr-TR" sz="2800" dirty="0"/>
              <a:t> ve </a:t>
            </a:r>
            <a:r>
              <a:rPr lang="tr-TR" sz="2800" dirty="0" err="1"/>
              <a:t>PlagiarismDetect</a:t>
            </a:r>
            <a:r>
              <a:rPr lang="tr-TR" sz="2800" dirty="0"/>
              <a:t> gibi yazılımlar yaygın olarak kullanılmaktadır.</a:t>
            </a:r>
          </a:p>
        </p:txBody>
      </p:sp>
    </p:spTree>
    <p:extLst>
      <p:ext uri="{BB962C8B-B14F-4D97-AF65-F5344CB8AC3E}">
        <p14:creationId xmlns:p14="http://schemas.microsoft.com/office/powerpoint/2010/main" val="4122228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539430"/>
          </a:xfrm>
          <a:prstGeom prst="rect">
            <a:avLst/>
          </a:prstGeom>
          <a:noFill/>
        </p:spPr>
        <p:txBody>
          <a:bodyPr wrap="square" rtlCol="0">
            <a:spAutoFit/>
          </a:bodyPr>
          <a:lstStyle/>
          <a:p>
            <a:pPr algn="just"/>
            <a:r>
              <a:rPr lang="tr-TR" sz="2800" dirty="0"/>
              <a:t>İntihal tespit programları önemli avantajlar sağlamakla birlikte bazı sınırlılıklara da sahiptir. Bu araçlar, özellikle yeniden ifade edilerek değiştirilmiş veya üzerinde çeşitli düzenlemeler yapılmış metinleri her zaman doğru şekilde tespit edemeyebilir. Ayrıca bu sistemler genellikle dijital ortamdaki kaynakları taradığından, dijital veri tabanlarında yer almayan kaynaklardan yapılan intihalleri belirlemede yetersiz kalabilmektedir.</a:t>
            </a:r>
          </a:p>
        </p:txBody>
      </p:sp>
    </p:spTree>
    <p:extLst>
      <p:ext uri="{BB962C8B-B14F-4D97-AF65-F5344CB8AC3E}">
        <p14:creationId xmlns:p14="http://schemas.microsoft.com/office/powerpoint/2010/main" val="3659448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4401205"/>
          </a:xfrm>
          <a:prstGeom prst="rect">
            <a:avLst/>
          </a:prstGeom>
          <a:noFill/>
        </p:spPr>
        <p:txBody>
          <a:bodyPr wrap="square" rtlCol="0">
            <a:spAutoFit/>
          </a:bodyPr>
          <a:lstStyle/>
          <a:p>
            <a:pPr algn="just"/>
            <a:r>
              <a:rPr lang="tr-TR" sz="2800" dirty="0"/>
              <a:t>İntihal tespit yazılımlarının oluşturduğu raporlar dikkatli bir şekilde değerlendirilmelidir. Bu raporlar kesin bir intihal kararı vermekten ziyade, olası benzerlikler ve intihal şüpheleri hakkında bilgi sağlar. Benzerlik oranlarının yorumlanması ve intihalin kapsamının belirlenmesi araştırmacının yapacağı ayrıntılı inceleme ile mümkün olur. Bu nedenle intihal tespit programlarının sonuçları tek başına yeterli kabul edilmemeli ve uzman değerlendirmesiyle desteklenmelidir.</a:t>
            </a:r>
          </a:p>
        </p:txBody>
      </p:sp>
    </p:spTree>
    <p:extLst>
      <p:ext uri="{BB962C8B-B14F-4D97-AF65-F5344CB8AC3E}">
        <p14:creationId xmlns:p14="http://schemas.microsoft.com/office/powerpoint/2010/main" val="3492138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tile tx="0" ty="0" sx="100000" sy="100000" flip="none" algn="tl"/>
        </a:blipFill>
        <a:effectLst/>
      </p:bgPr>
    </p:bg>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1815882"/>
          </a:xfrm>
          <a:prstGeom prst="rect">
            <a:avLst/>
          </a:prstGeom>
          <a:noFill/>
        </p:spPr>
        <p:txBody>
          <a:bodyPr wrap="square" rtlCol="0">
            <a:spAutoFit/>
          </a:bodyPr>
          <a:lstStyle/>
          <a:p>
            <a:pPr algn="just"/>
            <a:r>
              <a:rPr lang="tr-TR" sz="2800" b="1" dirty="0"/>
              <a:t>Kaynakça</a:t>
            </a:r>
          </a:p>
          <a:p>
            <a:pPr algn="just"/>
            <a:endParaRPr lang="tr-TR" sz="2800" dirty="0"/>
          </a:p>
          <a:p>
            <a:pPr algn="just"/>
            <a:r>
              <a:rPr lang="tr-TR" sz="2800" b="0" i="0" dirty="0">
                <a:solidFill>
                  <a:srgbClr val="333333"/>
                </a:solidFill>
                <a:effectLst/>
              </a:rPr>
              <a:t>Okumuş, Prof. A. (2021). Bilimsel Araştırma </a:t>
            </a:r>
            <a:r>
              <a:rPr lang="tr-TR" sz="2800" dirty="0">
                <a:solidFill>
                  <a:srgbClr val="333333"/>
                </a:solidFill>
              </a:rPr>
              <a:t>T</a:t>
            </a:r>
            <a:r>
              <a:rPr lang="tr-TR" sz="2800" b="0" i="0" dirty="0">
                <a:solidFill>
                  <a:srgbClr val="333333"/>
                </a:solidFill>
                <a:effectLst/>
              </a:rPr>
              <a:t>eknikleri. İstanbul Üniversitesi </a:t>
            </a:r>
            <a:r>
              <a:rPr lang="tr-TR" sz="2800" b="0" i="0" dirty="0" err="1">
                <a:solidFill>
                  <a:srgbClr val="333333"/>
                </a:solidFill>
                <a:effectLst/>
              </a:rPr>
              <a:t>Açıköğretim</a:t>
            </a:r>
            <a:r>
              <a:rPr lang="tr-TR" sz="2800" b="0" i="0" dirty="0">
                <a:solidFill>
                  <a:srgbClr val="333333"/>
                </a:solidFill>
                <a:effectLst/>
              </a:rPr>
              <a:t> Fakültesi</a:t>
            </a:r>
          </a:p>
        </p:txBody>
      </p:sp>
    </p:spTree>
    <p:extLst>
      <p:ext uri="{BB962C8B-B14F-4D97-AF65-F5344CB8AC3E}">
        <p14:creationId xmlns:p14="http://schemas.microsoft.com/office/powerpoint/2010/main" val="151678112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2251</TotalTime>
  <Words>410</Words>
  <Application>Microsoft Office PowerPoint</Application>
  <PresentationFormat>Geniş ekran</PresentationFormat>
  <Paragraphs>19</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Century Gothic</vt:lpstr>
      <vt:lpstr>Wingdings 3</vt:lpstr>
      <vt:lpstr>Duman</vt:lpstr>
      <vt:lpstr>14. HAFTA</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HAFTA</dc:title>
  <dc:creator>SELAMI KARAKAS</dc:creator>
  <cp:lastModifiedBy>SELAMI KARAKAS</cp:lastModifiedBy>
  <cp:revision>124</cp:revision>
  <dcterms:created xsi:type="dcterms:W3CDTF">2026-06-18T10:15:39Z</dcterms:created>
  <dcterms:modified xsi:type="dcterms:W3CDTF">2026-06-28T05:58:45Z</dcterms:modified>
</cp:coreProperties>
</file>