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80" r:id="rId1"/>
  </p:sldMasterIdLst>
  <p:sldIdLst>
    <p:sldId id="256" r:id="rId2"/>
    <p:sldId id="292" r:id="rId3"/>
    <p:sldId id="293" r:id="rId4"/>
    <p:sldId id="294" r:id="rId5"/>
    <p:sldId id="295" r:id="rId6"/>
    <p:sldId id="296" r:id="rId7"/>
    <p:sldId id="298" r:id="rId8"/>
    <p:sldId id="299" r:id="rId9"/>
    <p:sldId id="268" r:id="rId1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8" d="100"/>
          <a:sy n="68" d="100"/>
        </p:scale>
        <p:origin x="792"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tr-TR"/>
              <a:t>Asıl başlık stilini düzenlemek için tıklayın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F84ACA39-2760-486D-9C05-F9D470694AFF}" type="datetimeFigureOut">
              <a:rPr lang="tr-TR" smtClean="0"/>
              <a:t>28.06.2026</a:t>
            </a:fld>
            <a:endParaRPr lang="tr-TR"/>
          </a:p>
        </p:txBody>
      </p:sp>
      <p:sp>
        <p:nvSpPr>
          <p:cNvPr id="5" name="Footer Placeholder 4"/>
          <p:cNvSpPr>
            <a:spLocks noGrp="1"/>
          </p:cNvSpPr>
          <p:nvPr>
            <p:ph type="ftr" sz="quarter" idx="11"/>
          </p:nvPr>
        </p:nvSpPr>
        <p:spPr/>
        <p:txBody>
          <a:bodyPr/>
          <a:lstStyle/>
          <a:p>
            <a:endParaRPr lang="tr-TR"/>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00265F43-FE9D-47BD-B2DE-DA9FD49E9CA9}" type="slidenum">
              <a:rPr lang="tr-TR" smtClean="0"/>
              <a:t>‹#›</a:t>
            </a:fld>
            <a:endParaRPr lang="tr-TR"/>
          </a:p>
        </p:txBody>
      </p:sp>
    </p:spTree>
    <p:extLst>
      <p:ext uri="{BB962C8B-B14F-4D97-AF65-F5344CB8AC3E}">
        <p14:creationId xmlns:p14="http://schemas.microsoft.com/office/powerpoint/2010/main" val="20960003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tr-TR"/>
              <a:t>Asıl başlık stilini düzenlemek için tıklayın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F84ACA39-2760-486D-9C05-F9D470694AFF}" type="datetimeFigureOut">
              <a:rPr lang="tr-TR" smtClean="0"/>
              <a:t>28.06.2026</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00265F43-FE9D-47BD-B2DE-DA9FD49E9CA9}" type="slidenum">
              <a:rPr lang="tr-TR" smtClean="0"/>
              <a:t>‹#›</a:t>
            </a:fld>
            <a:endParaRPr lang="tr-TR"/>
          </a:p>
        </p:txBody>
      </p:sp>
    </p:spTree>
    <p:extLst>
      <p:ext uri="{BB962C8B-B14F-4D97-AF65-F5344CB8AC3E}">
        <p14:creationId xmlns:p14="http://schemas.microsoft.com/office/powerpoint/2010/main" val="385012345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a:t>Asıl başlık stilini düzenlemek için tıklayın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düzenlemek için tıklayın</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F84ACA39-2760-486D-9C05-F9D470694AFF}" type="datetimeFigureOut">
              <a:rPr lang="tr-TR" smtClean="0"/>
              <a:t>28.06.2026</a:t>
            </a:fld>
            <a:endParaRPr lang="tr-TR"/>
          </a:p>
        </p:txBody>
      </p:sp>
      <p:sp>
        <p:nvSpPr>
          <p:cNvPr id="5" name="Footer Placeholder 4"/>
          <p:cNvSpPr>
            <a:spLocks noGrp="1"/>
          </p:cNvSpPr>
          <p:nvPr>
            <p:ph type="ftr" sz="quarter" idx="11"/>
          </p:nvPr>
        </p:nvSpPr>
        <p:spPr/>
        <p:txBody>
          <a:bodyPr/>
          <a:lstStyle/>
          <a:p>
            <a:endParaRPr lang="tr-TR"/>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00265F43-FE9D-47BD-B2DE-DA9FD49E9CA9}" type="slidenum">
              <a:rPr lang="tr-TR" smtClean="0"/>
              <a:t>‹#›</a:t>
            </a:fld>
            <a:endParaRPr lang="tr-TR"/>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32928699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tr-TR"/>
              <a:t>Asıl başlık stilini düzenlemek için tıklayın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düzenlemek için tıklayın</a:t>
            </a:r>
          </a:p>
        </p:txBody>
      </p:sp>
      <p:sp>
        <p:nvSpPr>
          <p:cNvPr id="5" name="Date Placeholder 4"/>
          <p:cNvSpPr>
            <a:spLocks noGrp="1"/>
          </p:cNvSpPr>
          <p:nvPr>
            <p:ph type="dt" sz="half" idx="10"/>
          </p:nvPr>
        </p:nvSpPr>
        <p:spPr/>
        <p:txBody>
          <a:bodyPr/>
          <a:lstStyle/>
          <a:p>
            <a:fld id="{F84ACA39-2760-486D-9C05-F9D470694AFF}" type="datetimeFigureOut">
              <a:rPr lang="tr-TR" smtClean="0"/>
              <a:t>28.06.2026</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00265F43-FE9D-47BD-B2DE-DA9FD49E9CA9}" type="slidenum">
              <a:rPr lang="tr-TR" smtClean="0"/>
              <a:t>‹#›</a:t>
            </a:fld>
            <a:endParaRPr lang="tr-TR"/>
          </a:p>
        </p:txBody>
      </p:sp>
    </p:spTree>
    <p:extLst>
      <p:ext uri="{BB962C8B-B14F-4D97-AF65-F5344CB8AC3E}">
        <p14:creationId xmlns:p14="http://schemas.microsoft.com/office/powerpoint/2010/main" val="195006651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a:t>Asıl başlık stilini düzenlemek için tıklayın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düzenlemek için tıklayın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düzenlemek için tıklayın</a:t>
            </a:r>
          </a:p>
        </p:txBody>
      </p:sp>
      <p:sp>
        <p:nvSpPr>
          <p:cNvPr id="5" name="Date Placeholder 4"/>
          <p:cNvSpPr>
            <a:spLocks noGrp="1"/>
          </p:cNvSpPr>
          <p:nvPr>
            <p:ph type="dt" sz="half" idx="10"/>
          </p:nvPr>
        </p:nvSpPr>
        <p:spPr/>
        <p:txBody>
          <a:bodyPr/>
          <a:lstStyle/>
          <a:p>
            <a:fld id="{F84ACA39-2760-486D-9C05-F9D470694AFF}" type="datetimeFigureOut">
              <a:rPr lang="tr-TR" smtClean="0"/>
              <a:t>28.06.2026</a:t>
            </a:fld>
            <a:endParaRPr lang="tr-TR"/>
          </a:p>
        </p:txBody>
      </p:sp>
      <p:sp>
        <p:nvSpPr>
          <p:cNvPr id="6" name="Footer Placeholder 5"/>
          <p:cNvSpPr>
            <a:spLocks noGrp="1"/>
          </p:cNvSpPr>
          <p:nvPr>
            <p:ph type="ftr" sz="quarter" idx="11"/>
          </p:nvPr>
        </p:nvSpPr>
        <p:spPr/>
        <p:txBody>
          <a:bodyPr/>
          <a:lstStyle/>
          <a:p>
            <a:endParaRPr lang="tr-TR"/>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00265F43-FE9D-47BD-B2DE-DA9FD49E9CA9}" type="slidenum">
              <a:rPr lang="tr-TR" smtClean="0"/>
              <a:t>‹#›</a:t>
            </a:fld>
            <a:endParaRPr lang="tr-TR"/>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0198400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tr-TR"/>
              <a:t>Asıl başlık stilini düzenlemek için tıklayın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düzenlemek için tıklayın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düzenlemek için tıklayın</a:t>
            </a:r>
          </a:p>
        </p:txBody>
      </p:sp>
      <p:sp>
        <p:nvSpPr>
          <p:cNvPr id="5" name="Date Placeholder 4"/>
          <p:cNvSpPr>
            <a:spLocks noGrp="1"/>
          </p:cNvSpPr>
          <p:nvPr>
            <p:ph type="dt" sz="half" idx="10"/>
          </p:nvPr>
        </p:nvSpPr>
        <p:spPr/>
        <p:txBody>
          <a:bodyPr/>
          <a:lstStyle/>
          <a:p>
            <a:fld id="{F84ACA39-2760-486D-9C05-F9D470694AFF}" type="datetimeFigureOut">
              <a:rPr lang="tr-TR" smtClean="0"/>
              <a:t>28.06.2026</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00265F43-FE9D-47BD-B2DE-DA9FD49E9CA9}" type="slidenum">
              <a:rPr lang="tr-TR" smtClean="0"/>
              <a:t>‹#›</a:t>
            </a:fld>
            <a:endParaRPr lang="tr-TR"/>
          </a:p>
        </p:txBody>
      </p:sp>
    </p:spTree>
    <p:extLst>
      <p:ext uri="{BB962C8B-B14F-4D97-AF65-F5344CB8AC3E}">
        <p14:creationId xmlns:p14="http://schemas.microsoft.com/office/powerpoint/2010/main" val="4001443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Vertical Text Placeholder 2"/>
          <p:cNvSpPr>
            <a:spLocks noGrp="1"/>
          </p:cNvSpPr>
          <p:nvPr>
            <p:ph type="body" orient="vert" idx="1"/>
          </p:nvPr>
        </p:nvSpPr>
        <p:spPr/>
        <p:txBody>
          <a:bodyPr vert="eaVert" ancho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F84ACA39-2760-486D-9C05-F9D470694AFF}" type="datetimeFigureOut">
              <a:rPr lang="tr-TR" smtClean="0"/>
              <a:t>28.06.2026</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00265F43-FE9D-47BD-B2DE-DA9FD49E9CA9}" type="slidenum">
              <a:rPr lang="tr-TR" smtClean="0"/>
              <a:t>‹#›</a:t>
            </a:fld>
            <a:endParaRPr lang="tr-TR"/>
          </a:p>
        </p:txBody>
      </p:sp>
    </p:spTree>
    <p:extLst>
      <p:ext uri="{BB962C8B-B14F-4D97-AF65-F5344CB8AC3E}">
        <p14:creationId xmlns:p14="http://schemas.microsoft.com/office/powerpoint/2010/main" val="329860385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F84ACA39-2760-486D-9C05-F9D470694AFF}" type="datetimeFigureOut">
              <a:rPr lang="tr-TR" smtClean="0"/>
              <a:t>28.06.2026</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00265F43-FE9D-47BD-B2DE-DA9FD49E9CA9}" type="slidenum">
              <a:rPr lang="tr-TR" smtClean="0"/>
              <a:t>‹#›</a:t>
            </a:fld>
            <a:endParaRPr lang="tr-TR"/>
          </a:p>
        </p:txBody>
      </p:sp>
    </p:spTree>
    <p:extLst>
      <p:ext uri="{BB962C8B-B14F-4D97-AF65-F5344CB8AC3E}">
        <p14:creationId xmlns:p14="http://schemas.microsoft.com/office/powerpoint/2010/main" val="333884124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tr-TR"/>
              <a:t>Asıl başlık stilini düzenlemek için tıklayın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F84ACA39-2760-486D-9C05-F9D470694AFF}" type="datetimeFigureOut">
              <a:rPr lang="tr-TR" smtClean="0"/>
              <a:t>28.06.2026</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00265F43-FE9D-47BD-B2DE-DA9FD49E9CA9}" type="slidenum">
              <a:rPr lang="tr-TR" smtClean="0"/>
              <a:t>‹#›</a:t>
            </a:fld>
            <a:endParaRPr lang="tr-TR"/>
          </a:p>
        </p:txBody>
      </p:sp>
    </p:spTree>
    <p:extLst>
      <p:ext uri="{BB962C8B-B14F-4D97-AF65-F5344CB8AC3E}">
        <p14:creationId xmlns:p14="http://schemas.microsoft.com/office/powerpoint/2010/main" val="235695523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tr-TR"/>
              <a:t>Asıl başlık stilini düzenlemek için tıklayın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F84ACA39-2760-486D-9C05-F9D470694AFF}" type="datetimeFigureOut">
              <a:rPr lang="tr-TR" smtClean="0"/>
              <a:t>28.06.2026</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00265F43-FE9D-47BD-B2DE-DA9FD49E9CA9}" type="slidenum">
              <a:rPr lang="tr-TR" smtClean="0"/>
              <a:t>‹#›</a:t>
            </a:fld>
            <a:endParaRPr lang="tr-TR"/>
          </a:p>
        </p:txBody>
      </p:sp>
    </p:spTree>
    <p:extLst>
      <p:ext uri="{BB962C8B-B14F-4D97-AF65-F5344CB8AC3E}">
        <p14:creationId xmlns:p14="http://schemas.microsoft.com/office/powerpoint/2010/main" val="25553822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F84ACA39-2760-486D-9C05-F9D470694AFF}" type="datetimeFigureOut">
              <a:rPr lang="tr-TR" smtClean="0"/>
              <a:t>28.06.2026</a:t>
            </a:fld>
            <a:endParaRPr lang="tr-TR"/>
          </a:p>
        </p:txBody>
      </p:sp>
      <p:sp>
        <p:nvSpPr>
          <p:cNvPr id="6" name="Footer Placeholder 5"/>
          <p:cNvSpPr>
            <a:spLocks noGrp="1"/>
          </p:cNvSpPr>
          <p:nvPr>
            <p:ph type="ftr" sz="quarter" idx="11"/>
          </p:nvPr>
        </p:nvSpPr>
        <p:spPr/>
        <p:txBody>
          <a:bodyPr/>
          <a:lstStyle/>
          <a:p>
            <a:endParaRPr lang="tr-TR"/>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00265F43-FE9D-47BD-B2DE-DA9FD49E9CA9}" type="slidenum">
              <a:rPr lang="tr-TR" smtClean="0"/>
              <a:t>‹#›</a:t>
            </a:fld>
            <a:endParaRPr lang="tr-TR"/>
          </a:p>
        </p:txBody>
      </p:sp>
    </p:spTree>
    <p:extLst>
      <p:ext uri="{BB962C8B-B14F-4D97-AF65-F5344CB8AC3E}">
        <p14:creationId xmlns:p14="http://schemas.microsoft.com/office/powerpoint/2010/main" val="166510419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a:t>Asıl başlık stilini düzenlemek için tıklayın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F84ACA39-2760-486D-9C05-F9D470694AFF}" type="datetimeFigureOut">
              <a:rPr lang="tr-TR" smtClean="0"/>
              <a:t>28.06.2026</a:t>
            </a:fld>
            <a:endParaRPr lang="tr-TR"/>
          </a:p>
        </p:txBody>
      </p:sp>
      <p:sp>
        <p:nvSpPr>
          <p:cNvPr id="8" name="Footer Placeholder 7"/>
          <p:cNvSpPr>
            <a:spLocks noGrp="1"/>
          </p:cNvSpPr>
          <p:nvPr>
            <p:ph type="ftr" sz="quarter" idx="11"/>
          </p:nvPr>
        </p:nvSpPr>
        <p:spPr/>
        <p:txBody>
          <a:bodyPr/>
          <a:lstStyle/>
          <a:p>
            <a:endParaRPr lang="tr-T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00265F43-FE9D-47BD-B2DE-DA9FD49E9CA9}" type="slidenum">
              <a:rPr lang="tr-TR" smtClean="0"/>
              <a:t>‹#›</a:t>
            </a:fld>
            <a:endParaRPr lang="tr-TR"/>
          </a:p>
        </p:txBody>
      </p:sp>
    </p:spTree>
    <p:extLst>
      <p:ext uri="{BB962C8B-B14F-4D97-AF65-F5344CB8AC3E}">
        <p14:creationId xmlns:p14="http://schemas.microsoft.com/office/powerpoint/2010/main" val="3119253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F84ACA39-2760-486D-9C05-F9D470694AFF}" type="datetimeFigureOut">
              <a:rPr lang="tr-TR" smtClean="0"/>
              <a:t>28.06.2026</a:t>
            </a:fld>
            <a:endParaRPr lang="tr-TR"/>
          </a:p>
        </p:txBody>
      </p:sp>
      <p:sp>
        <p:nvSpPr>
          <p:cNvPr id="4" name="Footer Placeholder 3"/>
          <p:cNvSpPr>
            <a:spLocks noGrp="1"/>
          </p:cNvSpPr>
          <p:nvPr>
            <p:ph type="ftr" sz="quarter" idx="11"/>
          </p:nvPr>
        </p:nvSpPr>
        <p:spPr/>
        <p:txBody>
          <a:bodyPr/>
          <a:lstStyle/>
          <a:p>
            <a:endParaRPr lang="tr-TR"/>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00265F43-FE9D-47BD-B2DE-DA9FD49E9CA9}" type="slidenum">
              <a:rPr lang="tr-TR" smtClean="0"/>
              <a:t>‹#›</a:t>
            </a:fld>
            <a:endParaRPr lang="tr-TR"/>
          </a:p>
        </p:txBody>
      </p:sp>
    </p:spTree>
    <p:extLst>
      <p:ext uri="{BB962C8B-B14F-4D97-AF65-F5344CB8AC3E}">
        <p14:creationId xmlns:p14="http://schemas.microsoft.com/office/powerpoint/2010/main" val="260104868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84ACA39-2760-486D-9C05-F9D470694AFF}" type="datetimeFigureOut">
              <a:rPr lang="tr-TR" smtClean="0"/>
              <a:t>28.06.2026</a:t>
            </a:fld>
            <a:endParaRPr lang="tr-TR"/>
          </a:p>
        </p:txBody>
      </p:sp>
      <p:sp>
        <p:nvSpPr>
          <p:cNvPr id="3" name="Footer Placeholder 2"/>
          <p:cNvSpPr>
            <a:spLocks noGrp="1"/>
          </p:cNvSpPr>
          <p:nvPr>
            <p:ph type="ftr" sz="quarter" idx="11"/>
          </p:nvPr>
        </p:nvSpPr>
        <p:spPr/>
        <p:txBody>
          <a:bodyPr/>
          <a:lstStyle/>
          <a:p>
            <a:endParaRPr lang="tr-TR"/>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00265F43-FE9D-47BD-B2DE-DA9FD49E9CA9}" type="slidenum">
              <a:rPr lang="tr-TR" smtClean="0"/>
              <a:t>‹#›</a:t>
            </a:fld>
            <a:endParaRPr lang="tr-TR"/>
          </a:p>
        </p:txBody>
      </p:sp>
    </p:spTree>
    <p:extLst>
      <p:ext uri="{BB962C8B-B14F-4D97-AF65-F5344CB8AC3E}">
        <p14:creationId xmlns:p14="http://schemas.microsoft.com/office/powerpoint/2010/main" val="1261862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tr-TR"/>
              <a:t>Asıl başlık stilini düzenlemek için tıklayın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F84ACA39-2760-486D-9C05-F9D470694AFF}" type="datetimeFigureOut">
              <a:rPr lang="tr-TR" smtClean="0"/>
              <a:t>28.06.2026</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00265F43-FE9D-47BD-B2DE-DA9FD49E9CA9}" type="slidenum">
              <a:rPr lang="tr-TR" smtClean="0"/>
              <a:t>‹#›</a:t>
            </a:fld>
            <a:endParaRPr lang="tr-TR"/>
          </a:p>
        </p:txBody>
      </p:sp>
    </p:spTree>
    <p:extLst>
      <p:ext uri="{BB962C8B-B14F-4D97-AF65-F5344CB8AC3E}">
        <p14:creationId xmlns:p14="http://schemas.microsoft.com/office/powerpoint/2010/main" val="9656044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simgeye tıklayın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F84ACA39-2760-486D-9C05-F9D470694AFF}" type="datetimeFigureOut">
              <a:rPr lang="tr-TR" smtClean="0"/>
              <a:t>28.06.2026</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00265F43-FE9D-47BD-B2DE-DA9FD49E9CA9}" type="slidenum">
              <a:rPr lang="tr-TR" smtClean="0"/>
              <a:t>‹#›</a:t>
            </a:fld>
            <a:endParaRPr lang="tr-TR"/>
          </a:p>
        </p:txBody>
      </p:sp>
    </p:spTree>
    <p:extLst>
      <p:ext uri="{BB962C8B-B14F-4D97-AF65-F5344CB8AC3E}">
        <p14:creationId xmlns:p14="http://schemas.microsoft.com/office/powerpoint/2010/main" val="12781385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8">
            <a:alphaModFix amt="32000"/>
          </a:blip>
          <a:srcRect/>
          <a:tile tx="0" ty="0" sx="100000" sy="100000" flip="none" algn="tl"/>
        </a:blipFill>
        <a:effectLst/>
      </p:bgPr>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F84ACA39-2760-486D-9C05-F9D470694AFF}" type="datetimeFigureOut">
              <a:rPr lang="tr-TR" smtClean="0"/>
              <a:t>28.06.2026</a:t>
            </a:fld>
            <a:endParaRPr lang="tr-TR"/>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tr-TR"/>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00265F43-FE9D-47BD-B2DE-DA9FD49E9CA9}" type="slidenum">
              <a:rPr lang="tr-TR" smtClean="0"/>
              <a:t>‹#›</a:t>
            </a:fld>
            <a:endParaRPr lang="tr-TR"/>
          </a:p>
        </p:txBody>
      </p:sp>
    </p:spTree>
    <p:extLst>
      <p:ext uri="{BB962C8B-B14F-4D97-AF65-F5344CB8AC3E}">
        <p14:creationId xmlns:p14="http://schemas.microsoft.com/office/powerpoint/2010/main" val="1502474760"/>
      </p:ext>
    </p:extLst>
  </p:cSld>
  <p:clrMap bg1="lt1" tx1="dk1" bg2="lt2" tx2="dk2" accent1="accent1" accent2="accent2" accent3="accent3" accent4="accent4" accent5="accent5" accent6="accent6" hlink="hlink" folHlink="folHlink"/>
  <p:sldLayoutIdLst>
    <p:sldLayoutId id="2147483781" r:id="rId1"/>
    <p:sldLayoutId id="2147483782" r:id="rId2"/>
    <p:sldLayoutId id="2147483783" r:id="rId3"/>
    <p:sldLayoutId id="2147483784" r:id="rId4"/>
    <p:sldLayoutId id="2147483785" r:id="rId5"/>
    <p:sldLayoutId id="2147483786" r:id="rId6"/>
    <p:sldLayoutId id="2147483787" r:id="rId7"/>
    <p:sldLayoutId id="2147483788" r:id="rId8"/>
    <p:sldLayoutId id="2147483789" r:id="rId9"/>
    <p:sldLayoutId id="2147483790" r:id="rId10"/>
    <p:sldLayoutId id="2147483791" r:id="rId11"/>
    <p:sldLayoutId id="2147483792" r:id="rId12"/>
    <p:sldLayoutId id="2147483793" r:id="rId13"/>
    <p:sldLayoutId id="2147483794" r:id="rId14"/>
    <p:sldLayoutId id="2147483795" r:id="rId15"/>
    <p:sldLayoutId id="2147483796"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8027A00C-5A41-4D56-AF4A-292E23E1E1C2}"/>
              </a:ext>
            </a:extLst>
          </p:cNvPr>
          <p:cNvSpPr>
            <a:spLocks noGrp="1"/>
          </p:cNvSpPr>
          <p:nvPr>
            <p:ph type="ctrTitle"/>
          </p:nvPr>
        </p:nvSpPr>
        <p:spPr>
          <a:xfrm>
            <a:off x="4362741" y="1348032"/>
            <a:ext cx="3466514" cy="1041713"/>
          </a:xfrm>
        </p:spPr>
        <p:txBody>
          <a:bodyPr>
            <a:normAutofit fontScale="90000"/>
          </a:bodyPr>
          <a:lstStyle/>
          <a:p>
            <a:r>
              <a:rPr lang="tr-TR" sz="6000" dirty="0"/>
              <a:t>14. HAFTA</a:t>
            </a:r>
          </a:p>
        </p:txBody>
      </p:sp>
      <p:sp>
        <p:nvSpPr>
          <p:cNvPr id="3" name="Alt Başlık 2">
            <a:extLst>
              <a:ext uri="{FF2B5EF4-FFF2-40B4-BE49-F238E27FC236}">
                <a16:creationId xmlns:a16="http://schemas.microsoft.com/office/drawing/2014/main" id="{99B70ADD-1B61-4534-971B-B171A59E4225}"/>
              </a:ext>
            </a:extLst>
          </p:cNvPr>
          <p:cNvSpPr>
            <a:spLocks noGrp="1"/>
          </p:cNvSpPr>
          <p:nvPr>
            <p:ph type="subTitle" idx="1"/>
          </p:nvPr>
        </p:nvSpPr>
        <p:spPr>
          <a:xfrm>
            <a:off x="5688913" y="3155692"/>
            <a:ext cx="814170" cy="538410"/>
          </a:xfrm>
        </p:spPr>
        <p:txBody>
          <a:bodyPr>
            <a:noAutofit/>
          </a:bodyPr>
          <a:lstStyle/>
          <a:p>
            <a:r>
              <a:rPr lang="tr-TR" sz="2400" b="1" i="0" u="none" strike="noStrike" baseline="0" dirty="0"/>
              <a:t>ETİK</a:t>
            </a:r>
            <a:endParaRPr lang="tr-TR" sz="2400" b="1" dirty="0">
              <a:cs typeface="Times New Roman" panose="02020603050405020304" pitchFamily="18" charset="0"/>
            </a:endParaRPr>
          </a:p>
        </p:txBody>
      </p:sp>
      <p:sp>
        <p:nvSpPr>
          <p:cNvPr id="4" name="Alt Başlık 2">
            <a:extLst>
              <a:ext uri="{FF2B5EF4-FFF2-40B4-BE49-F238E27FC236}">
                <a16:creationId xmlns:a16="http://schemas.microsoft.com/office/drawing/2014/main" id="{865429CC-3322-4980-AC50-3EC497D638E1}"/>
              </a:ext>
            </a:extLst>
          </p:cNvPr>
          <p:cNvSpPr txBox="1">
            <a:spLocks/>
          </p:cNvSpPr>
          <p:nvPr/>
        </p:nvSpPr>
        <p:spPr>
          <a:xfrm>
            <a:off x="3920486" y="4971558"/>
            <a:ext cx="4351023" cy="538410"/>
          </a:xfrm>
          <a:prstGeom prst="rect">
            <a:avLst/>
          </a:prstGeom>
        </p:spPr>
        <p:txBody>
          <a:bodyPr vert="horz" lIns="91440" tIns="45720" rIns="91440" bIns="45720" rtlCol="0">
            <a:normAutofit fontScale="85000" lnSpcReduction="10000"/>
          </a:bodyPr>
          <a:lstStyle>
            <a:lvl1pPr marL="0" indent="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None/>
              <a:defRPr sz="2400" kern="1200" cap="all" spc="200" baseline="0">
                <a:solidFill>
                  <a:schemeClr val="tx2"/>
                </a:solidFill>
                <a:latin typeface="+mj-lt"/>
                <a:ea typeface="+mn-ea"/>
                <a:cs typeface="+mn-cs"/>
              </a:defRPr>
            </a:lvl1pPr>
            <a:lvl2pPr marL="457200" indent="0" algn="ctr" defTabSz="914400" rtl="0" eaLnBrk="1" latinLnBrk="0" hangingPunct="1">
              <a:lnSpc>
                <a:spcPct val="90000"/>
              </a:lnSpc>
              <a:spcBef>
                <a:spcPts val="200"/>
              </a:spcBef>
              <a:spcAft>
                <a:spcPts val="400"/>
              </a:spcAft>
              <a:buClr>
                <a:schemeClr val="accent1"/>
              </a:buClr>
              <a:buFont typeface="Calibri" pitchFamily="34" charset="0"/>
              <a:buNone/>
              <a:defRPr sz="2400" kern="1200">
                <a:solidFill>
                  <a:schemeClr val="tx1">
                    <a:lumMod val="75000"/>
                    <a:lumOff val="25000"/>
                  </a:schemeClr>
                </a:solidFill>
                <a:latin typeface="+mn-lt"/>
                <a:ea typeface="+mn-ea"/>
                <a:cs typeface="+mn-cs"/>
              </a:defRPr>
            </a:lvl2pPr>
            <a:lvl3pPr marL="914400" indent="0" algn="ctr" defTabSz="914400" rtl="0" eaLnBrk="1" latinLnBrk="0" hangingPunct="1">
              <a:lnSpc>
                <a:spcPct val="90000"/>
              </a:lnSpc>
              <a:spcBef>
                <a:spcPts val="200"/>
              </a:spcBef>
              <a:spcAft>
                <a:spcPts val="400"/>
              </a:spcAft>
              <a:buClr>
                <a:schemeClr val="accent1"/>
              </a:buClr>
              <a:buFont typeface="Calibri" pitchFamily="34" charset="0"/>
              <a:buNone/>
              <a:defRPr sz="2400" kern="1200">
                <a:solidFill>
                  <a:schemeClr val="tx1">
                    <a:lumMod val="75000"/>
                    <a:lumOff val="25000"/>
                  </a:schemeClr>
                </a:solidFill>
                <a:latin typeface="+mn-lt"/>
                <a:ea typeface="+mn-ea"/>
                <a:cs typeface="+mn-cs"/>
              </a:defRPr>
            </a:lvl3pPr>
            <a:lvl4pPr marL="1371600" indent="0" algn="ctr" defTabSz="914400" rtl="0" eaLnBrk="1" latinLnBrk="0" hangingPunct="1">
              <a:lnSpc>
                <a:spcPct val="90000"/>
              </a:lnSpc>
              <a:spcBef>
                <a:spcPts val="200"/>
              </a:spcBef>
              <a:spcAft>
                <a:spcPts val="400"/>
              </a:spcAft>
              <a:buClr>
                <a:schemeClr val="accent1"/>
              </a:buClr>
              <a:buFont typeface="Calibri" pitchFamily="34" charset="0"/>
              <a:buNone/>
              <a:defRPr sz="2000" kern="1200">
                <a:solidFill>
                  <a:schemeClr val="tx1">
                    <a:lumMod val="75000"/>
                    <a:lumOff val="25000"/>
                  </a:schemeClr>
                </a:solidFill>
                <a:latin typeface="+mn-lt"/>
                <a:ea typeface="+mn-ea"/>
                <a:cs typeface="+mn-cs"/>
              </a:defRPr>
            </a:lvl4pPr>
            <a:lvl5pPr marL="1828800" indent="0" algn="ctr" defTabSz="914400" rtl="0" eaLnBrk="1" latinLnBrk="0" hangingPunct="1">
              <a:lnSpc>
                <a:spcPct val="90000"/>
              </a:lnSpc>
              <a:spcBef>
                <a:spcPts val="200"/>
              </a:spcBef>
              <a:spcAft>
                <a:spcPts val="400"/>
              </a:spcAft>
              <a:buClr>
                <a:schemeClr val="accent1"/>
              </a:buClr>
              <a:buFont typeface="Calibri" pitchFamily="34" charset="0"/>
              <a:buNone/>
              <a:defRPr sz="2000" kern="1200">
                <a:solidFill>
                  <a:schemeClr val="tx1">
                    <a:lumMod val="75000"/>
                    <a:lumOff val="25000"/>
                  </a:schemeClr>
                </a:solidFill>
                <a:latin typeface="+mn-lt"/>
                <a:ea typeface="+mn-ea"/>
                <a:cs typeface="+mn-cs"/>
              </a:defRPr>
            </a:lvl5pPr>
            <a:lvl6pPr marL="2286000" indent="0" algn="ctr" defTabSz="914400" rtl="0" eaLnBrk="1" latinLnBrk="0" hangingPunct="1">
              <a:lnSpc>
                <a:spcPct val="90000"/>
              </a:lnSpc>
              <a:spcBef>
                <a:spcPts val="200"/>
              </a:spcBef>
              <a:spcAft>
                <a:spcPts val="400"/>
              </a:spcAft>
              <a:buClr>
                <a:schemeClr val="accent1"/>
              </a:buClr>
              <a:buFont typeface="Calibri" pitchFamily="34" charset="0"/>
              <a:buNone/>
              <a:defRPr sz="2000" kern="1200">
                <a:solidFill>
                  <a:schemeClr val="tx1">
                    <a:lumMod val="75000"/>
                    <a:lumOff val="25000"/>
                  </a:schemeClr>
                </a:solidFill>
                <a:latin typeface="+mn-lt"/>
                <a:ea typeface="+mn-ea"/>
                <a:cs typeface="+mn-cs"/>
              </a:defRPr>
            </a:lvl6pPr>
            <a:lvl7pPr marL="2743200" indent="0" algn="ctr" defTabSz="914400" rtl="0" eaLnBrk="1" latinLnBrk="0" hangingPunct="1">
              <a:lnSpc>
                <a:spcPct val="90000"/>
              </a:lnSpc>
              <a:spcBef>
                <a:spcPts val="200"/>
              </a:spcBef>
              <a:spcAft>
                <a:spcPts val="400"/>
              </a:spcAft>
              <a:buClr>
                <a:schemeClr val="accent1"/>
              </a:buClr>
              <a:buFont typeface="Calibri" pitchFamily="34" charset="0"/>
              <a:buNone/>
              <a:defRPr sz="2000" kern="1200">
                <a:solidFill>
                  <a:schemeClr val="tx1">
                    <a:lumMod val="75000"/>
                    <a:lumOff val="25000"/>
                  </a:schemeClr>
                </a:solidFill>
                <a:latin typeface="+mn-lt"/>
                <a:ea typeface="+mn-ea"/>
                <a:cs typeface="+mn-cs"/>
              </a:defRPr>
            </a:lvl7pPr>
            <a:lvl8pPr marL="3200400" indent="0" algn="ctr" defTabSz="914400" rtl="0" eaLnBrk="1" latinLnBrk="0" hangingPunct="1">
              <a:lnSpc>
                <a:spcPct val="90000"/>
              </a:lnSpc>
              <a:spcBef>
                <a:spcPts val="200"/>
              </a:spcBef>
              <a:spcAft>
                <a:spcPts val="400"/>
              </a:spcAft>
              <a:buClr>
                <a:schemeClr val="accent1"/>
              </a:buClr>
              <a:buFont typeface="Calibri" pitchFamily="34" charset="0"/>
              <a:buNone/>
              <a:defRPr sz="2000" kern="1200">
                <a:solidFill>
                  <a:schemeClr val="tx1">
                    <a:lumMod val="75000"/>
                    <a:lumOff val="25000"/>
                  </a:schemeClr>
                </a:solidFill>
                <a:latin typeface="+mn-lt"/>
                <a:ea typeface="+mn-ea"/>
                <a:cs typeface="+mn-cs"/>
              </a:defRPr>
            </a:lvl8pPr>
            <a:lvl9pPr marL="3657600" indent="0" algn="ctr" defTabSz="914400" rtl="0" eaLnBrk="1" latinLnBrk="0" hangingPunct="1">
              <a:lnSpc>
                <a:spcPct val="90000"/>
              </a:lnSpc>
              <a:spcBef>
                <a:spcPts val="200"/>
              </a:spcBef>
              <a:spcAft>
                <a:spcPts val="400"/>
              </a:spcAft>
              <a:buClr>
                <a:schemeClr val="accent1"/>
              </a:buClr>
              <a:buFont typeface="Calibri" pitchFamily="34" charset="0"/>
              <a:buNone/>
              <a:defRPr sz="2000" kern="1200">
                <a:solidFill>
                  <a:schemeClr val="tx1">
                    <a:lumMod val="75000"/>
                    <a:lumOff val="25000"/>
                  </a:schemeClr>
                </a:solidFill>
                <a:latin typeface="+mn-lt"/>
                <a:ea typeface="+mn-ea"/>
                <a:cs typeface="+mn-cs"/>
              </a:defRPr>
            </a:lvl9pPr>
          </a:lstStyle>
          <a:p>
            <a:r>
              <a:rPr lang="tr-TR" b="1" dirty="0">
                <a:latin typeface="+mn-lt"/>
                <a:cs typeface="Times New Roman" panose="02020603050405020304" pitchFamily="18" charset="0"/>
              </a:rPr>
              <a:t>ÖĞR. GÖR. SELAMİ KARAKAŞ</a:t>
            </a:r>
          </a:p>
        </p:txBody>
      </p:sp>
    </p:spTree>
    <p:extLst>
      <p:ext uri="{BB962C8B-B14F-4D97-AF65-F5344CB8AC3E}">
        <p14:creationId xmlns:p14="http://schemas.microsoft.com/office/powerpoint/2010/main" val="213984548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Metin kutusu 6">
            <a:extLst>
              <a:ext uri="{FF2B5EF4-FFF2-40B4-BE49-F238E27FC236}">
                <a16:creationId xmlns:a16="http://schemas.microsoft.com/office/drawing/2014/main" id="{2DDF4E2F-4CFF-4E49-9F45-E761F1B3653F}"/>
              </a:ext>
            </a:extLst>
          </p:cNvPr>
          <p:cNvSpPr txBox="1"/>
          <p:nvPr/>
        </p:nvSpPr>
        <p:spPr>
          <a:xfrm>
            <a:off x="1805238" y="1211666"/>
            <a:ext cx="9707208" cy="3108543"/>
          </a:xfrm>
          <a:prstGeom prst="rect">
            <a:avLst/>
          </a:prstGeom>
          <a:noFill/>
        </p:spPr>
        <p:txBody>
          <a:bodyPr wrap="square" rtlCol="0">
            <a:spAutoFit/>
          </a:bodyPr>
          <a:lstStyle/>
          <a:p>
            <a:pPr algn="just"/>
            <a:r>
              <a:rPr lang="tr-TR" sz="2800" dirty="0"/>
              <a:t>Etik, toplumlar tarafından genel kabul gören değer ve kurallar bütününü ifade eder. Etik kavramı ahlakla ilişkili olmakla birlikte, kapsamı daha geniştir. Ahlak daha çok bireyin sosyal yaşam içerisindeki davranışlarını düzenlerken, etik insanların birbirleriyle ve çevreleriyle olan tüm ilişkilerinde uyulması gereken ilke ve standartları kapsar.</a:t>
            </a:r>
          </a:p>
        </p:txBody>
      </p:sp>
    </p:spTree>
    <p:extLst>
      <p:ext uri="{BB962C8B-B14F-4D97-AF65-F5344CB8AC3E}">
        <p14:creationId xmlns:p14="http://schemas.microsoft.com/office/powerpoint/2010/main" val="294742877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Metin kutusu 6">
            <a:extLst>
              <a:ext uri="{FF2B5EF4-FFF2-40B4-BE49-F238E27FC236}">
                <a16:creationId xmlns:a16="http://schemas.microsoft.com/office/drawing/2014/main" id="{2DDF4E2F-4CFF-4E49-9F45-E761F1B3653F}"/>
              </a:ext>
            </a:extLst>
          </p:cNvPr>
          <p:cNvSpPr txBox="1"/>
          <p:nvPr/>
        </p:nvSpPr>
        <p:spPr>
          <a:xfrm>
            <a:off x="1805238" y="1211666"/>
            <a:ext cx="9707208" cy="4401205"/>
          </a:xfrm>
          <a:prstGeom prst="rect">
            <a:avLst/>
          </a:prstGeom>
          <a:noFill/>
        </p:spPr>
        <p:txBody>
          <a:bodyPr wrap="square" rtlCol="0">
            <a:spAutoFit/>
          </a:bodyPr>
          <a:lstStyle/>
          <a:p>
            <a:pPr algn="just"/>
            <a:r>
              <a:rPr lang="tr-TR" sz="2800" dirty="0"/>
              <a:t>İşletme araştırmalarında etik sorunlar, araştırmacıların katılımcılar, işletmeler ve toplumla olan ilişkilerinden kaynaklanmaktadır. Bilgi toplama ve kullanma süreçlerinde ortaya çıkan etik ikilemler, özellikle gelişmiş veri toplama teknikleriyle daha da artmaktadır. Kamuoyundan elde edilen bilgilerin kötüye kullanılma riski ve ticari baskılar etik sorunların başlıca nedenleri arasında yer alır. Bu nedenle araştırmalarda dürüstlük, gizlilik, tarafsızlık ve sorumluluk ilkelerine uyulması gerekmektedir.</a:t>
            </a:r>
          </a:p>
        </p:txBody>
      </p:sp>
    </p:spTree>
    <p:extLst>
      <p:ext uri="{BB962C8B-B14F-4D97-AF65-F5344CB8AC3E}">
        <p14:creationId xmlns:p14="http://schemas.microsoft.com/office/powerpoint/2010/main" val="82282733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Metin kutusu 6">
            <a:extLst>
              <a:ext uri="{FF2B5EF4-FFF2-40B4-BE49-F238E27FC236}">
                <a16:creationId xmlns:a16="http://schemas.microsoft.com/office/drawing/2014/main" id="{2DDF4E2F-4CFF-4E49-9F45-E761F1B3653F}"/>
              </a:ext>
            </a:extLst>
          </p:cNvPr>
          <p:cNvSpPr txBox="1"/>
          <p:nvPr/>
        </p:nvSpPr>
        <p:spPr>
          <a:xfrm>
            <a:off x="1805238" y="1211666"/>
            <a:ext cx="9707208" cy="5262979"/>
          </a:xfrm>
          <a:prstGeom prst="rect">
            <a:avLst/>
          </a:prstGeom>
          <a:noFill/>
        </p:spPr>
        <p:txBody>
          <a:bodyPr wrap="square" rtlCol="0">
            <a:spAutoFit/>
          </a:bodyPr>
          <a:lstStyle/>
          <a:p>
            <a:pPr algn="just"/>
            <a:r>
              <a:rPr lang="tr-TR" sz="2800" dirty="0"/>
              <a:t>Akademik etik dışı davranışlar, bilimsel kuralların ve akademik geleneklerin kişisel çıkar sağlamak amacıyla ihlal edilmesi sonucunda ortaya çıkar. Bu davranışların en yaygın örnekleri muvazaa ve intihaldir. </a:t>
            </a:r>
          </a:p>
          <a:p>
            <a:pPr algn="just"/>
            <a:endParaRPr lang="tr-TR" sz="2800" dirty="0"/>
          </a:p>
          <a:p>
            <a:pPr algn="just"/>
            <a:r>
              <a:rPr lang="tr-TR" sz="2800" b="1" dirty="0"/>
              <a:t>Muvazaa, </a:t>
            </a:r>
            <a:r>
              <a:rPr lang="tr-TR" sz="2800" dirty="0"/>
              <a:t>bir eserin sahibinin kendi çalışmasının başkaları tarafından usulsüz şekilde kullanılmasına bilerek izin vermesi ve bu duruma katkı sağlamasıdır. </a:t>
            </a:r>
          </a:p>
          <a:p>
            <a:pPr algn="just"/>
            <a:endParaRPr lang="tr-TR" sz="2800" dirty="0"/>
          </a:p>
          <a:p>
            <a:pPr algn="just"/>
            <a:r>
              <a:rPr lang="tr-TR" sz="2800" b="1" dirty="0"/>
              <a:t>İntihal</a:t>
            </a:r>
            <a:r>
              <a:rPr lang="tr-TR" sz="2800" dirty="0"/>
              <a:t> ise başkasına ait fikir, bilgi veya eserlerin kaynak gösterilmeden kullanılması ve araştırmacının kendi çalışması gibi sunulmasıdır. </a:t>
            </a:r>
          </a:p>
        </p:txBody>
      </p:sp>
    </p:spTree>
    <p:extLst>
      <p:ext uri="{BB962C8B-B14F-4D97-AF65-F5344CB8AC3E}">
        <p14:creationId xmlns:p14="http://schemas.microsoft.com/office/powerpoint/2010/main" val="354739587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Metin kutusu 6">
            <a:extLst>
              <a:ext uri="{FF2B5EF4-FFF2-40B4-BE49-F238E27FC236}">
                <a16:creationId xmlns:a16="http://schemas.microsoft.com/office/drawing/2014/main" id="{2DDF4E2F-4CFF-4E49-9F45-E761F1B3653F}"/>
              </a:ext>
            </a:extLst>
          </p:cNvPr>
          <p:cNvSpPr txBox="1"/>
          <p:nvPr/>
        </p:nvSpPr>
        <p:spPr>
          <a:xfrm>
            <a:off x="1805238" y="1211666"/>
            <a:ext cx="9707208" cy="3108543"/>
          </a:xfrm>
          <a:prstGeom prst="rect">
            <a:avLst/>
          </a:prstGeom>
          <a:noFill/>
        </p:spPr>
        <p:txBody>
          <a:bodyPr wrap="square" rtlCol="0">
            <a:spAutoFit/>
          </a:bodyPr>
          <a:lstStyle/>
          <a:p>
            <a:pPr algn="just"/>
            <a:r>
              <a:rPr lang="tr-TR" sz="2800" dirty="0"/>
              <a:t>Bilimsel dürüstlüğün sağlanmasında atıf ve açımlama önemli kavramlardır. </a:t>
            </a:r>
          </a:p>
          <a:p>
            <a:pPr algn="just"/>
            <a:endParaRPr lang="tr-TR" sz="2800" dirty="0"/>
          </a:p>
          <a:p>
            <a:pPr algn="just"/>
            <a:r>
              <a:rPr lang="tr-TR" sz="2800" b="1" dirty="0"/>
              <a:t>Atıf,</a:t>
            </a:r>
            <a:r>
              <a:rPr lang="tr-TR" sz="2800" dirty="0"/>
              <a:t> yararlanılan kaynağın belirtilmesini ifade ederken; </a:t>
            </a:r>
            <a:r>
              <a:rPr lang="tr-TR" sz="2800" b="1" dirty="0"/>
              <a:t>açımlama,</a:t>
            </a:r>
            <a:r>
              <a:rPr lang="tr-TR" sz="2800" dirty="0"/>
              <a:t> bir kaynaktaki düşüncenin araştırmacı tarafından kendi ifadeleriyle yeniden yazılarak uygun şekilde kaynak gösterilmesini ifade eder.</a:t>
            </a:r>
          </a:p>
        </p:txBody>
      </p:sp>
    </p:spTree>
    <p:extLst>
      <p:ext uri="{BB962C8B-B14F-4D97-AF65-F5344CB8AC3E}">
        <p14:creationId xmlns:p14="http://schemas.microsoft.com/office/powerpoint/2010/main" val="237144897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Metin kutusu 6">
            <a:extLst>
              <a:ext uri="{FF2B5EF4-FFF2-40B4-BE49-F238E27FC236}">
                <a16:creationId xmlns:a16="http://schemas.microsoft.com/office/drawing/2014/main" id="{2DDF4E2F-4CFF-4E49-9F45-E761F1B3653F}"/>
              </a:ext>
            </a:extLst>
          </p:cNvPr>
          <p:cNvSpPr txBox="1"/>
          <p:nvPr/>
        </p:nvSpPr>
        <p:spPr>
          <a:xfrm>
            <a:off x="1805238" y="1211666"/>
            <a:ext cx="9707208" cy="3970318"/>
          </a:xfrm>
          <a:prstGeom prst="rect">
            <a:avLst/>
          </a:prstGeom>
          <a:noFill/>
        </p:spPr>
        <p:txBody>
          <a:bodyPr wrap="square" rtlCol="0">
            <a:spAutoFit/>
          </a:bodyPr>
          <a:lstStyle/>
          <a:p>
            <a:pPr algn="just"/>
            <a:r>
              <a:rPr lang="tr-TR" sz="2800" dirty="0"/>
              <a:t>Teknolojik gelişmeler ve internetin yaygınlaşması, intihal yapmayı kolaylaştırırken aynı zamanda intihalin tespit edilmesini de mümkün kılmıştır. Günümüzde araştırmacılar, benzerlik analiz programları sayesinde akademik çalışmaları geniş veri tabanlarıyla karşılaştırarak olası intihal durumlarını belirleyebilmektedir. Bu amaçla </a:t>
            </a:r>
            <a:r>
              <a:rPr lang="tr-TR" sz="2800" dirty="0" err="1"/>
              <a:t>iThenticate</a:t>
            </a:r>
            <a:r>
              <a:rPr lang="tr-TR" sz="2800" dirty="0"/>
              <a:t>, </a:t>
            </a:r>
            <a:r>
              <a:rPr lang="tr-TR" sz="2800" dirty="0" err="1"/>
              <a:t>Turnitin</a:t>
            </a:r>
            <a:r>
              <a:rPr lang="tr-TR" sz="2800" dirty="0"/>
              <a:t> ve </a:t>
            </a:r>
            <a:r>
              <a:rPr lang="tr-TR" sz="2800" dirty="0" err="1"/>
              <a:t>PlagiarismDetect</a:t>
            </a:r>
            <a:r>
              <a:rPr lang="tr-TR" sz="2800" dirty="0"/>
              <a:t> gibi yazılımlar yaygın olarak kullanılmaktadır.</a:t>
            </a:r>
          </a:p>
        </p:txBody>
      </p:sp>
    </p:spTree>
    <p:extLst>
      <p:ext uri="{BB962C8B-B14F-4D97-AF65-F5344CB8AC3E}">
        <p14:creationId xmlns:p14="http://schemas.microsoft.com/office/powerpoint/2010/main" val="412222865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Metin kutusu 6">
            <a:extLst>
              <a:ext uri="{FF2B5EF4-FFF2-40B4-BE49-F238E27FC236}">
                <a16:creationId xmlns:a16="http://schemas.microsoft.com/office/drawing/2014/main" id="{2DDF4E2F-4CFF-4E49-9F45-E761F1B3653F}"/>
              </a:ext>
            </a:extLst>
          </p:cNvPr>
          <p:cNvSpPr txBox="1"/>
          <p:nvPr/>
        </p:nvSpPr>
        <p:spPr>
          <a:xfrm>
            <a:off x="1805238" y="1211666"/>
            <a:ext cx="9707208" cy="3539430"/>
          </a:xfrm>
          <a:prstGeom prst="rect">
            <a:avLst/>
          </a:prstGeom>
          <a:noFill/>
        </p:spPr>
        <p:txBody>
          <a:bodyPr wrap="square" rtlCol="0">
            <a:spAutoFit/>
          </a:bodyPr>
          <a:lstStyle/>
          <a:p>
            <a:pPr algn="just"/>
            <a:r>
              <a:rPr lang="tr-TR" sz="2800" dirty="0"/>
              <a:t>İntihal tespit programları önemli avantajlar sağlamakla birlikte bazı sınırlılıklara da sahiptir. Bu araçlar, özellikle yeniden ifade edilerek değiştirilmiş veya üzerinde çeşitli düzenlemeler yapılmış metinleri her zaman doğru şekilde tespit edemeyebilir. Ayrıca bu sistemler genellikle dijital ortamdaki kaynakları taradığından, dijital veri tabanlarında yer almayan kaynaklardan yapılan intihalleri belirlemede yetersiz kalabilmektedir.</a:t>
            </a:r>
          </a:p>
        </p:txBody>
      </p:sp>
    </p:spTree>
    <p:extLst>
      <p:ext uri="{BB962C8B-B14F-4D97-AF65-F5344CB8AC3E}">
        <p14:creationId xmlns:p14="http://schemas.microsoft.com/office/powerpoint/2010/main" val="365944852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Metin kutusu 6">
            <a:extLst>
              <a:ext uri="{FF2B5EF4-FFF2-40B4-BE49-F238E27FC236}">
                <a16:creationId xmlns:a16="http://schemas.microsoft.com/office/drawing/2014/main" id="{2DDF4E2F-4CFF-4E49-9F45-E761F1B3653F}"/>
              </a:ext>
            </a:extLst>
          </p:cNvPr>
          <p:cNvSpPr txBox="1"/>
          <p:nvPr/>
        </p:nvSpPr>
        <p:spPr>
          <a:xfrm>
            <a:off x="1805238" y="1211666"/>
            <a:ext cx="9707208" cy="4401205"/>
          </a:xfrm>
          <a:prstGeom prst="rect">
            <a:avLst/>
          </a:prstGeom>
          <a:noFill/>
        </p:spPr>
        <p:txBody>
          <a:bodyPr wrap="square" rtlCol="0">
            <a:spAutoFit/>
          </a:bodyPr>
          <a:lstStyle/>
          <a:p>
            <a:pPr algn="just"/>
            <a:r>
              <a:rPr lang="tr-TR" sz="2800" dirty="0"/>
              <a:t>İntihal tespit yazılımlarının oluşturduğu raporlar dikkatli bir şekilde değerlendirilmelidir. Bu raporlar kesin bir intihal kararı vermekten ziyade, olası benzerlikler ve intihal şüpheleri hakkında bilgi sağlar. Benzerlik oranlarının yorumlanması ve intihalin kapsamının belirlenmesi araştırmacının yapacağı ayrıntılı inceleme ile mümkün olur. Bu nedenle intihal tespit programlarının sonuçları tek başına yeterli kabul edilmemeli ve uzman değerlendirmesiyle desteklenmelidir.</a:t>
            </a:r>
          </a:p>
        </p:txBody>
      </p:sp>
    </p:spTree>
    <p:extLst>
      <p:ext uri="{BB962C8B-B14F-4D97-AF65-F5344CB8AC3E}">
        <p14:creationId xmlns:p14="http://schemas.microsoft.com/office/powerpoint/2010/main" val="349213874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32000"/>
            <a:lum/>
          </a:blip>
          <a:srcRect/>
          <a:tile tx="0" ty="0" sx="100000" sy="100000" flip="none" algn="tl"/>
        </a:blipFill>
        <a:effectLst/>
      </p:bgPr>
    </p:bg>
    <p:spTree>
      <p:nvGrpSpPr>
        <p:cNvPr id="1" name=""/>
        <p:cNvGrpSpPr/>
        <p:nvPr/>
      </p:nvGrpSpPr>
      <p:grpSpPr>
        <a:xfrm>
          <a:off x="0" y="0"/>
          <a:ext cx="0" cy="0"/>
          <a:chOff x="0" y="0"/>
          <a:chExt cx="0" cy="0"/>
        </a:xfrm>
      </p:grpSpPr>
      <p:sp>
        <p:nvSpPr>
          <p:cNvPr id="7" name="Metin kutusu 6">
            <a:extLst>
              <a:ext uri="{FF2B5EF4-FFF2-40B4-BE49-F238E27FC236}">
                <a16:creationId xmlns:a16="http://schemas.microsoft.com/office/drawing/2014/main" id="{2DDF4E2F-4CFF-4E49-9F45-E761F1B3653F}"/>
              </a:ext>
            </a:extLst>
          </p:cNvPr>
          <p:cNvSpPr txBox="1"/>
          <p:nvPr/>
        </p:nvSpPr>
        <p:spPr>
          <a:xfrm>
            <a:off x="1805238" y="1211666"/>
            <a:ext cx="9707208" cy="1815882"/>
          </a:xfrm>
          <a:prstGeom prst="rect">
            <a:avLst/>
          </a:prstGeom>
          <a:noFill/>
        </p:spPr>
        <p:txBody>
          <a:bodyPr wrap="square" rtlCol="0">
            <a:spAutoFit/>
          </a:bodyPr>
          <a:lstStyle/>
          <a:p>
            <a:pPr algn="just"/>
            <a:r>
              <a:rPr lang="tr-TR" sz="2800" b="1" dirty="0"/>
              <a:t>Kaynakça</a:t>
            </a:r>
          </a:p>
          <a:p>
            <a:pPr algn="just"/>
            <a:endParaRPr lang="tr-TR" sz="2800" dirty="0"/>
          </a:p>
          <a:p>
            <a:pPr algn="just"/>
            <a:r>
              <a:rPr lang="tr-TR" sz="2800" b="0" i="0" dirty="0">
                <a:solidFill>
                  <a:srgbClr val="333333"/>
                </a:solidFill>
                <a:effectLst/>
              </a:rPr>
              <a:t>Okumuş, Prof. A. (2021). Bilimsel Araştırma </a:t>
            </a:r>
            <a:r>
              <a:rPr lang="tr-TR" sz="2800" dirty="0">
                <a:solidFill>
                  <a:srgbClr val="333333"/>
                </a:solidFill>
              </a:rPr>
              <a:t>T</a:t>
            </a:r>
            <a:r>
              <a:rPr lang="tr-TR" sz="2800" b="0" i="0" dirty="0">
                <a:solidFill>
                  <a:srgbClr val="333333"/>
                </a:solidFill>
                <a:effectLst/>
              </a:rPr>
              <a:t>eknikleri. İstanbul Üniversitesi </a:t>
            </a:r>
            <a:r>
              <a:rPr lang="tr-TR" sz="2800" b="0" i="0" dirty="0" err="1">
                <a:solidFill>
                  <a:srgbClr val="333333"/>
                </a:solidFill>
                <a:effectLst/>
              </a:rPr>
              <a:t>Açıköğretim</a:t>
            </a:r>
            <a:r>
              <a:rPr lang="tr-TR" sz="2800" b="0" i="0" dirty="0">
                <a:solidFill>
                  <a:srgbClr val="333333"/>
                </a:solidFill>
                <a:effectLst/>
              </a:rPr>
              <a:t> Fakültesi</a:t>
            </a:r>
          </a:p>
        </p:txBody>
      </p:sp>
    </p:spTree>
    <p:extLst>
      <p:ext uri="{BB962C8B-B14F-4D97-AF65-F5344CB8AC3E}">
        <p14:creationId xmlns:p14="http://schemas.microsoft.com/office/powerpoint/2010/main" val="1516781128"/>
      </p:ext>
    </p:extLst>
  </p:cSld>
  <p:clrMapOvr>
    <a:masterClrMapping/>
  </p:clrMapOvr>
</p:sld>
</file>

<file path=ppt/theme/theme1.xml><?xml version="1.0" encoding="utf-8"?>
<a:theme xmlns:a="http://schemas.openxmlformats.org/drawingml/2006/main" name="Duman">
  <a:themeElements>
    <a:clrScheme name="Duman">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Duman">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uma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2251</TotalTime>
  <Words>410</Words>
  <Application>Microsoft Office PowerPoint</Application>
  <PresentationFormat>Geniş ekran</PresentationFormat>
  <Paragraphs>19</Paragraphs>
  <Slides>9</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9</vt:i4>
      </vt:variant>
    </vt:vector>
  </HeadingPairs>
  <TitlesOfParts>
    <vt:vector size="14" baseType="lpstr">
      <vt:lpstr>Arial</vt:lpstr>
      <vt:lpstr>Calibri</vt:lpstr>
      <vt:lpstr>Century Gothic</vt:lpstr>
      <vt:lpstr>Wingdings 3</vt:lpstr>
      <vt:lpstr>Duman</vt:lpstr>
      <vt:lpstr>14. HAFTA</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 HAFTA</dc:title>
  <dc:creator>SELAMI KARAKAS</dc:creator>
  <cp:lastModifiedBy>SELAMI KARAKAS</cp:lastModifiedBy>
  <cp:revision>124</cp:revision>
  <dcterms:created xsi:type="dcterms:W3CDTF">2026-06-18T10:15:39Z</dcterms:created>
  <dcterms:modified xsi:type="dcterms:W3CDTF">2026-06-28T05:58:45Z</dcterms:modified>
</cp:coreProperties>
</file>