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369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54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79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61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27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613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8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636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7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2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35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856E-5058-478C-8963-AE8C07AEAC89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4FE63E5-1DFA-485B-B584-E53EEBAAC277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434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DED151-54A5-F2CD-A420-F2589A933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0" y="1248696"/>
            <a:ext cx="10923639" cy="218030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T.C. </a:t>
            </a:r>
            <a:br>
              <a:rPr lang="tr-TR" dirty="0"/>
            </a:br>
            <a:r>
              <a:rPr lang="tr-TR" dirty="0"/>
              <a:t>KASTAMONU ÜNİVERSİTESİ</a:t>
            </a:r>
            <a:br>
              <a:rPr lang="tr-TR" dirty="0"/>
            </a:br>
            <a:r>
              <a:rPr lang="tr-TR" dirty="0"/>
              <a:t>TURİZM FAKÜLTESİ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65A34-AF2B-F547-72AE-2A02686B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4052313"/>
            <a:ext cx="8637072" cy="977621"/>
          </a:xfrm>
        </p:spPr>
        <p:txBody>
          <a:bodyPr/>
          <a:lstStyle/>
          <a:p>
            <a:pPr algn="ctr"/>
            <a:r>
              <a:rPr lang="tr-TR" dirty="0"/>
              <a:t>GASTRONOMİ VE MUTFAK SANATLARI BÖLÜMÜ</a:t>
            </a:r>
          </a:p>
          <a:p>
            <a:pPr algn="ctr"/>
            <a:r>
              <a:rPr lang="tr-TR" dirty="0"/>
              <a:t>SATIN ALMA VE ÜRÜN BELİRLEME DERSİ</a:t>
            </a:r>
          </a:p>
        </p:txBody>
      </p:sp>
    </p:spTree>
    <p:extLst>
      <p:ext uri="{BB962C8B-B14F-4D97-AF65-F5344CB8AC3E}">
        <p14:creationId xmlns:p14="http://schemas.microsoft.com/office/powerpoint/2010/main" val="37102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0A82E-6D98-A61F-4769-5602BD05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2E2C1C-ABCF-7042-03FC-EA908D01D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SATIN ALMA</a:t>
            </a:r>
          </a:p>
          <a:p>
            <a:r>
              <a:rPr lang="tr-TR" dirty="0"/>
              <a:t>Satın alma, işletme politikasına göre gerekli olan ürünün araştırılması, seçilmesi, satın alınması, teslim alınması ve depolanması faaliyetlerini içeren bir süreçtir. </a:t>
            </a:r>
          </a:p>
          <a:p>
            <a:r>
              <a:rPr lang="tr-TR" dirty="0"/>
              <a:t>Satın alma, işletmenin faaliyetlerinin sürdürebilmesi için ihtiyaç duyduğu ürünleri edinme süreci olarak tanımlanabilir.</a:t>
            </a:r>
          </a:p>
        </p:txBody>
      </p:sp>
    </p:spTree>
    <p:extLst>
      <p:ext uri="{BB962C8B-B14F-4D97-AF65-F5344CB8AC3E}">
        <p14:creationId xmlns:p14="http://schemas.microsoft.com/office/powerpoint/2010/main" val="3717451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F59CD3-0186-5EA9-A8B7-2556C79B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03B182-419C-ACF4-E803-A739D3D2F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Satın alma fonksiyonun amaçları şu şekilde sıralandırılabilir:</a:t>
            </a:r>
          </a:p>
          <a:p>
            <a:r>
              <a:rPr lang="tr-TR" dirty="0"/>
              <a:t>Satın alınması gerekli ürün ve hizmetlerin özelliklerinin belirlenmesi </a:t>
            </a:r>
          </a:p>
          <a:p>
            <a:r>
              <a:rPr lang="tr-TR" dirty="0"/>
              <a:t>En uygun tedarikçinin belirlenmesi </a:t>
            </a:r>
          </a:p>
          <a:p>
            <a:r>
              <a:rPr lang="tr-TR" dirty="0"/>
              <a:t>Tedarikçi ile müzakereler yapılması </a:t>
            </a:r>
          </a:p>
          <a:p>
            <a:r>
              <a:rPr lang="tr-TR" dirty="0"/>
              <a:t>Anlaşma sağlanan tedarikçiye sipariş verilmesi </a:t>
            </a:r>
          </a:p>
          <a:p>
            <a:r>
              <a:rPr lang="tr-TR" dirty="0"/>
              <a:t>Siparişin takip ve kontrol edilmesi </a:t>
            </a:r>
          </a:p>
          <a:p>
            <a:r>
              <a:rPr lang="tr-TR" dirty="0"/>
              <a:t>Satın alma sürecinin izlenmesi ve değerlendirilmesi</a:t>
            </a:r>
          </a:p>
        </p:txBody>
      </p:sp>
    </p:spTree>
    <p:extLst>
      <p:ext uri="{BB962C8B-B14F-4D97-AF65-F5344CB8AC3E}">
        <p14:creationId xmlns:p14="http://schemas.microsoft.com/office/powerpoint/2010/main" val="2079084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946B27-9A63-184A-6C79-FB61A22D7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602AA4-14A8-D3DD-D9E6-C1C2D56AD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Satın alma sürecinin başarılı olabilmesi için çeşitli koşulların sağlanması gerekmektedir. Bu koşullar şunlardır: </a:t>
            </a:r>
          </a:p>
          <a:p>
            <a:r>
              <a:rPr lang="tr-TR" dirty="0"/>
              <a:t>Pazarın bilinmesi, </a:t>
            </a:r>
          </a:p>
          <a:p>
            <a:r>
              <a:rPr lang="tr-TR" dirty="0"/>
              <a:t>Satın alma ihtiyacının belirlenmesi, </a:t>
            </a:r>
          </a:p>
          <a:p>
            <a:r>
              <a:rPr lang="tr-TR" dirty="0"/>
              <a:t>İşletme özelliklerinin belirlenmesi ve bu özelliklerin kullanılması, </a:t>
            </a:r>
          </a:p>
          <a:p>
            <a:r>
              <a:rPr lang="tr-TR" dirty="0"/>
              <a:t>Satın alma sürecinin tasarlanması ve </a:t>
            </a:r>
          </a:p>
          <a:p>
            <a:r>
              <a:rPr lang="tr-TR" dirty="0"/>
              <a:t>Satın alma işleminin değerlendirilmesidir.</a:t>
            </a:r>
          </a:p>
        </p:txBody>
      </p:sp>
    </p:spTree>
    <p:extLst>
      <p:ext uri="{BB962C8B-B14F-4D97-AF65-F5344CB8AC3E}">
        <p14:creationId xmlns:p14="http://schemas.microsoft.com/office/powerpoint/2010/main" val="85408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57046C-7EF8-C357-B45A-EC43D634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3B03B-DCC2-28B3-E7B2-8A09243BE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SATIN ALMA SÜRECİ </a:t>
            </a:r>
          </a:p>
          <a:p>
            <a:r>
              <a:rPr lang="tr-TR" dirty="0"/>
              <a:t>Satın alma bölümü satın alma talebini alır veya belirler.</a:t>
            </a:r>
          </a:p>
          <a:p>
            <a:r>
              <a:rPr lang="tr-TR" dirty="0"/>
              <a:t>Satın alma bölümü, talep edilen malları temin edebilecek tedarikçileri belirlemelidir. </a:t>
            </a:r>
          </a:p>
          <a:p>
            <a:r>
              <a:rPr lang="tr-TR" dirty="0"/>
              <a:t>Satın alma bölümü tedarikçiye siparişi verir. </a:t>
            </a:r>
          </a:p>
          <a:p>
            <a:r>
              <a:rPr lang="tr-TR" dirty="0"/>
              <a:t>Satın alma bölümü siparişleri takip eder.</a:t>
            </a:r>
          </a:p>
        </p:txBody>
      </p:sp>
    </p:spTree>
    <p:extLst>
      <p:ext uri="{BB962C8B-B14F-4D97-AF65-F5344CB8AC3E}">
        <p14:creationId xmlns:p14="http://schemas.microsoft.com/office/powerpoint/2010/main" val="2464914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EF541-3050-A86E-DBFB-64E826C22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1F3411-CD02-C1AB-B037-2488C487D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Tedarikçilerden gelen ürünler kalite ve miktar yönünden kontrol edildikten sonra tedarikçilerden teslim alınır. </a:t>
            </a:r>
          </a:p>
          <a:p>
            <a:r>
              <a:rPr lang="tr-TR" dirty="0"/>
              <a:t>Satın alınan malzemelerin, ham madde ve parçalarının maliyetlerini düşürmek ve performansını artırmak amacıyla fonksiyonları test edilerek değer analizi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328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C75710-511F-FB43-7F96-553DF3F4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CC4F01-EC67-D901-F483-6456F2EFD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Etkili bir satın alma sürecinde dikkat edilmesi gereken unsurlar şunlardır:</a:t>
            </a:r>
          </a:p>
          <a:p>
            <a:r>
              <a:rPr lang="tr-TR" dirty="0"/>
              <a:t>Tedarikin devamlılığı</a:t>
            </a:r>
          </a:p>
          <a:p>
            <a:r>
              <a:rPr lang="tr-TR" dirty="0"/>
              <a:t>Stoklarda en düşük seviyenin yakalanması</a:t>
            </a:r>
          </a:p>
          <a:p>
            <a:r>
              <a:rPr lang="tr-TR" dirty="0"/>
              <a:t>Stokların güvenliğinin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1830402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B34DA7-DF74-5273-1C5F-576D4C02D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7825D-FDBC-8617-CD10-DD73956A9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Kalitenin sağlanması</a:t>
            </a:r>
          </a:p>
          <a:p>
            <a:r>
              <a:rPr lang="tr-TR" dirty="0"/>
              <a:t>Satın alma işleminde düşük maliyetin yakalanması</a:t>
            </a:r>
          </a:p>
          <a:p>
            <a:r>
              <a:rPr lang="tr-TR" dirty="0"/>
              <a:t>Tekrar ve gereksiz satın alımlardan kaçınılması</a:t>
            </a:r>
          </a:p>
          <a:p>
            <a:r>
              <a:rPr lang="tr-TR" dirty="0"/>
              <a:t>Rekabet edebilir pozisyonun korunması</a:t>
            </a:r>
          </a:p>
          <a:p>
            <a:r>
              <a:rPr lang="tr-TR" dirty="0"/>
              <a:t>Tedarikçilere karşı olumlu imajın korunması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403442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262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T.C.  KASTAMONU ÜNİVERSİTESİ TURİZM FAKÜLTESİ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6</cp:revision>
  <dcterms:created xsi:type="dcterms:W3CDTF">2026-05-05T19:00:29Z</dcterms:created>
  <dcterms:modified xsi:type="dcterms:W3CDTF">2026-05-05T20:39:59Z</dcterms:modified>
</cp:coreProperties>
</file>