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92" r:id="rId3"/>
    <p:sldId id="293" r:id="rId4"/>
    <p:sldId id="294" r:id="rId5"/>
    <p:sldId id="295" r:id="rId6"/>
    <p:sldId id="296" r:id="rId7"/>
    <p:sldId id="297" r:id="rId8"/>
    <p:sldId id="298" r:id="rId9"/>
    <p:sldId id="299" r:id="rId10"/>
    <p:sldId id="268"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2096000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3850123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0265F43-FE9D-47BD-B2DE-DA9FD49E9CA9}"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292869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19500665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0265F43-FE9D-47BD-B2DE-DA9FD49E9CA9}"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019840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400144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32986038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33388412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23569552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F84ACA39-2760-486D-9C05-F9D470694AFF}" type="datetimeFigureOut">
              <a:rPr lang="tr-TR" smtClean="0"/>
              <a:t>28.06.2026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2555382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16651041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F84ACA39-2760-486D-9C05-F9D470694AFF}" type="datetimeFigureOut">
              <a:rPr lang="tr-TR" smtClean="0"/>
              <a:t>28.06.2026</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3119253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F84ACA39-2760-486D-9C05-F9D470694AFF}" type="datetimeFigureOut">
              <a:rPr lang="tr-TR" smtClean="0"/>
              <a:t>28.06.2026</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2601048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4ACA39-2760-486D-9C05-F9D470694AFF}" type="datetimeFigureOut">
              <a:rPr lang="tr-TR" smtClean="0"/>
              <a:t>28.06.2026</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1261862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965604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F84ACA39-2760-486D-9C05-F9D470694AFF}" type="datetimeFigureOut">
              <a:rPr lang="tr-TR" smtClean="0"/>
              <a:t>28.06.2026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0265F43-FE9D-47BD-B2DE-DA9FD49E9CA9}" type="slidenum">
              <a:rPr lang="tr-TR" smtClean="0"/>
              <a:t>‹#›</a:t>
            </a:fld>
            <a:endParaRPr lang="tr-TR"/>
          </a:p>
        </p:txBody>
      </p:sp>
    </p:spTree>
    <p:extLst>
      <p:ext uri="{BB962C8B-B14F-4D97-AF65-F5344CB8AC3E}">
        <p14:creationId xmlns:p14="http://schemas.microsoft.com/office/powerpoint/2010/main" val="12781385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alphaModFix amt="32000"/>
          </a:blip>
          <a:srcRect/>
          <a:tile tx="0" ty="0" sx="100000" sy="100000" flip="none" algn="tl"/>
        </a:blipFill>
        <a:effectLst/>
      </p:bgPr>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F84ACA39-2760-486D-9C05-F9D470694AFF}" type="datetimeFigureOut">
              <a:rPr lang="tr-TR" smtClean="0"/>
              <a:t>28.06.2026</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0265F43-FE9D-47BD-B2DE-DA9FD49E9CA9}" type="slidenum">
              <a:rPr lang="tr-TR" smtClean="0"/>
              <a:t>‹#›</a:t>
            </a:fld>
            <a:endParaRPr lang="tr-TR"/>
          </a:p>
        </p:txBody>
      </p:sp>
    </p:spTree>
    <p:extLst>
      <p:ext uri="{BB962C8B-B14F-4D97-AF65-F5344CB8AC3E}">
        <p14:creationId xmlns:p14="http://schemas.microsoft.com/office/powerpoint/2010/main" val="1502474760"/>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 id="2147483792" r:id="rId12"/>
    <p:sldLayoutId id="2147483793" r:id="rId13"/>
    <p:sldLayoutId id="2147483794" r:id="rId14"/>
    <p:sldLayoutId id="2147483795" r:id="rId15"/>
    <p:sldLayoutId id="214748379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027A00C-5A41-4D56-AF4A-292E23E1E1C2}"/>
              </a:ext>
            </a:extLst>
          </p:cNvPr>
          <p:cNvSpPr>
            <a:spLocks noGrp="1"/>
          </p:cNvSpPr>
          <p:nvPr>
            <p:ph type="ctrTitle"/>
          </p:nvPr>
        </p:nvSpPr>
        <p:spPr>
          <a:xfrm>
            <a:off x="4362741" y="1348032"/>
            <a:ext cx="3466514" cy="1041713"/>
          </a:xfrm>
        </p:spPr>
        <p:txBody>
          <a:bodyPr>
            <a:normAutofit fontScale="90000"/>
          </a:bodyPr>
          <a:lstStyle/>
          <a:p>
            <a:r>
              <a:rPr lang="tr-TR" sz="6000" dirty="0"/>
              <a:t>12. HAFTA</a:t>
            </a:r>
          </a:p>
        </p:txBody>
      </p:sp>
      <p:sp>
        <p:nvSpPr>
          <p:cNvPr id="3" name="Alt Başlık 2">
            <a:extLst>
              <a:ext uri="{FF2B5EF4-FFF2-40B4-BE49-F238E27FC236}">
                <a16:creationId xmlns:a16="http://schemas.microsoft.com/office/drawing/2014/main" id="{99B70ADD-1B61-4534-971B-B171A59E4225}"/>
              </a:ext>
            </a:extLst>
          </p:cNvPr>
          <p:cNvSpPr>
            <a:spLocks noGrp="1"/>
          </p:cNvSpPr>
          <p:nvPr>
            <p:ph type="subTitle" idx="1"/>
          </p:nvPr>
        </p:nvSpPr>
        <p:spPr>
          <a:xfrm>
            <a:off x="3920487" y="3155692"/>
            <a:ext cx="4351022" cy="538410"/>
          </a:xfrm>
        </p:spPr>
        <p:txBody>
          <a:bodyPr>
            <a:noAutofit/>
          </a:bodyPr>
          <a:lstStyle/>
          <a:p>
            <a:r>
              <a:rPr lang="es-ES" sz="2400" b="1" i="0" u="none" strike="noStrike" baseline="0" dirty="0"/>
              <a:t>VERİ HAZIRLAMA</a:t>
            </a:r>
            <a:r>
              <a:rPr lang="tr-TR" sz="2400" b="1" i="0" u="none" strike="noStrike" baseline="0" dirty="0"/>
              <a:t> VE</a:t>
            </a:r>
            <a:r>
              <a:rPr lang="es-ES" sz="2400" b="1" i="0" u="none" strike="noStrike" baseline="0" dirty="0"/>
              <a:t> ANALİZİ</a:t>
            </a:r>
            <a:endParaRPr lang="tr-TR" sz="2400" b="1" dirty="0">
              <a:cs typeface="Times New Roman" panose="02020603050405020304" pitchFamily="18" charset="0"/>
            </a:endParaRPr>
          </a:p>
        </p:txBody>
      </p:sp>
      <p:sp>
        <p:nvSpPr>
          <p:cNvPr id="4" name="Alt Başlık 2">
            <a:extLst>
              <a:ext uri="{FF2B5EF4-FFF2-40B4-BE49-F238E27FC236}">
                <a16:creationId xmlns:a16="http://schemas.microsoft.com/office/drawing/2014/main" id="{865429CC-3322-4980-AC50-3EC497D638E1}"/>
              </a:ext>
            </a:extLst>
          </p:cNvPr>
          <p:cNvSpPr txBox="1">
            <a:spLocks/>
          </p:cNvSpPr>
          <p:nvPr/>
        </p:nvSpPr>
        <p:spPr>
          <a:xfrm>
            <a:off x="3920487" y="4971558"/>
            <a:ext cx="4351023" cy="538410"/>
          </a:xfrm>
          <a:prstGeom prst="rect">
            <a:avLst/>
          </a:prstGeom>
        </p:spPr>
        <p:txBody>
          <a:bodyPr vert="horz" lIns="91440" tIns="45720" rIns="91440" bIns="45720" rtlCol="0">
            <a:normAutofit fontScale="85000" lnSpcReduction="10000"/>
          </a:bodyPr>
          <a:lstStyle>
            <a:lvl1pPr marL="0" indent="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None/>
              <a:defRPr sz="2400" kern="1200" cap="all" spc="200" baseline="0">
                <a:solidFill>
                  <a:schemeClr val="tx2"/>
                </a:solidFill>
                <a:latin typeface="+mj-lt"/>
                <a:ea typeface="+mn-ea"/>
                <a:cs typeface="+mn-cs"/>
              </a:defRPr>
            </a:lvl1pPr>
            <a:lvl2pPr marL="457200" indent="0" algn="ctr" defTabSz="914400" rtl="0" eaLnBrk="1" latinLnBrk="0" hangingPunct="1">
              <a:lnSpc>
                <a:spcPct val="90000"/>
              </a:lnSpc>
              <a:spcBef>
                <a:spcPts val="200"/>
              </a:spcBef>
              <a:spcAft>
                <a:spcPts val="400"/>
              </a:spcAft>
              <a:buClr>
                <a:schemeClr val="accent1"/>
              </a:buClr>
              <a:buFont typeface="Calibri" pitchFamily="34" charset="0"/>
              <a:buNone/>
              <a:defRPr sz="2400" kern="1200">
                <a:solidFill>
                  <a:schemeClr val="tx1">
                    <a:lumMod val="75000"/>
                    <a:lumOff val="25000"/>
                  </a:schemeClr>
                </a:solidFill>
                <a:latin typeface="+mn-lt"/>
                <a:ea typeface="+mn-ea"/>
                <a:cs typeface="+mn-cs"/>
              </a:defRPr>
            </a:lvl2pPr>
            <a:lvl3pPr marL="914400" indent="0" algn="ctr" defTabSz="914400" rtl="0" eaLnBrk="1" latinLnBrk="0" hangingPunct="1">
              <a:lnSpc>
                <a:spcPct val="90000"/>
              </a:lnSpc>
              <a:spcBef>
                <a:spcPts val="200"/>
              </a:spcBef>
              <a:spcAft>
                <a:spcPts val="400"/>
              </a:spcAft>
              <a:buClr>
                <a:schemeClr val="accent1"/>
              </a:buClr>
              <a:buFont typeface="Calibri" pitchFamily="34" charset="0"/>
              <a:buNone/>
              <a:defRPr sz="2400" kern="1200">
                <a:solidFill>
                  <a:schemeClr val="tx1">
                    <a:lumMod val="75000"/>
                    <a:lumOff val="25000"/>
                  </a:schemeClr>
                </a:solidFill>
                <a:latin typeface="+mn-lt"/>
                <a:ea typeface="+mn-ea"/>
                <a:cs typeface="+mn-cs"/>
              </a:defRPr>
            </a:lvl3pPr>
            <a:lvl4pPr marL="13716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4pPr>
            <a:lvl5pPr marL="18288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5pPr>
            <a:lvl6pPr marL="22860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6pPr>
            <a:lvl7pPr marL="27432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7pPr>
            <a:lvl8pPr marL="32004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8pPr>
            <a:lvl9pPr marL="36576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9pPr>
          </a:lstStyle>
          <a:p>
            <a:r>
              <a:rPr lang="tr-TR" b="1" dirty="0">
                <a:latin typeface="+mn-lt"/>
                <a:cs typeface="Times New Roman" panose="02020603050405020304" pitchFamily="18" charset="0"/>
              </a:rPr>
              <a:t>ÖĞR. GÖR. SELAMİ KARAKAŞ</a:t>
            </a:r>
          </a:p>
        </p:txBody>
      </p:sp>
    </p:spTree>
    <p:extLst>
      <p:ext uri="{BB962C8B-B14F-4D97-AF65-F5344CB8AC3E}">
        <p14:creationId xmlns:p14="http://schemas.microsoft.com/office/powerpoint/2010/main" val="21398454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32000"/>
            <a:lum/>
          </a:blip>
          <a:srcRect/>
          <a:tile tx="0" ty="0" sx="100000" sy="100000" flip="none" algn="tl"/>
        </a:blipFill>
        <a:effectLst/>
      </p:bgPr>
    </p:bg>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1815882"/>
          </a:xfrm>
          <a:prstGeom prst="rect">
            <a:avLst/>
          </a:prstGeom>
          <a:noFill/>
        </p:spPr>
        <p:txBody>
          <a:bodyPr wrap="square" rtlCol="0">
            <a:spAutoFit/>
          </a:bodyPr>
          <a:lstStyle/>
          <a:p>
            <a:pPr algn="just"/>
            <a:r>
              <a:rPr lang="tr-TR" sz="2800" b="1" dirty="0"/>
              <a:t>Kaynakça</a:t>
            </a:r>
          </a:p>
          <a:p>
            <a:pPr algn="just"/>
            <a:endParaRPr lang="tr-TR" sz="2800" dirty="0"/>
          </a:p>
          <a:p>
            <a:pPr algn="just"/>
            <a:r>
              <a:rPr lang="tr-TR" sz="2800" b="0" i="0" dirty="0">
                <a:solidFill>
                  <a:srgbClr val="333333"/>
                </a:solidFill>
                <a:effectLst/>
              </a:rPr>
              <a:t>Okumuş, Prof. A. (2021). Bilimsel Araştırma </a:t>
            </a:r>
            <a:r>
              <a:rPr lang="tr-TR" sz="2800" dirty="0">
                <a:solidFill>
                  <a:srgbClr val="333333"/>
                </a:solidFill>
              </a:rPr>
              <a:t>T</a:t>
            </a:r>
            <a:r>
              <a:rPr lang="tr-TR" sz="2800" b="0" i="0" dirty="0">
                <a:solidFill>
                  <a:srgbClr val="333333"/>
                </a:solidFill>
                <a:effectLst/>
              </a:rPr>
              <a:t>eknikleri. İstanbul Üniversitesi </a:t>
            </a:r>
            <a:r>
              <a:rPr lang="tr-TR" sz="2800" b="0" i="0" dirty="0" err="1">
                <a:solidFill>
                  <a:srgbClr val="333333"/>
                </a:solidFill>
                <a:effectLst/>
              </a:rPr>
              <a:t>Açıköğretim</a:t>
            </a:r>
            <a:r>
              <a:rPr lang="tr-TR" sz="2800" b="0" i="0" dirty="0">
                <a:solidFill>
                  <a:srgbClr val="333333"/>
                </a:solidFill>
                <a:effectLst/>
              </a:rPr>
              <a:t> Fakültesi</a:t>
            </a:r>
          </a:p>
        </p:txBody>
      </p:sp>
    </p:spTree>
    <p:extLst>
      <p:ext uri="{BB962C8B-B14F-4D97-AF65-F5344CB8AC3E}">
        <p14:creationId xmlns:p14="http://schemas.microsoft.com/office/powerpoint/2010/main" val="15167811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2677656"/>
          </a:xfrm>
          <a:prstGeom prst="rect">
            <a:avLst/>
          </a:prstGeom>
          <a:noFill/>
        </p:spPr>
        <p:txBody>
          <a:bodyPr wrap="square" rtlCol="0">
            <a:spAutoFit/>
          </a:bodyPr>
          <a:lstStyle/>
          <a:p>
            <a:pPr algn="just"/>
            <a:r>
              <a:rPr lang="tr-TR" sz="2800" b="1" dirty="0"/>
              <a:t>Veri Hazırlama</a:t>
            </a:r>
          </a:p>
          <a:p>
            <a:pPr algn="just"/>
            <a:endParaRPr lang="tr-TR" sz="2800" dirty="0"/>
          </a:p>
          <a:p>
            <a:pPr algn="just"/>
            <a:r>
              <a:rPr lang="tr-TR" sz="2800" dirty="0"/>
              <a:t>Sahadan veya deney ortamından elde edilen ham verilerin istatistiksel analizlere uygun hale getirilmesi, araştırma bulgularının doğruluğu açısından kritik bir öneme sahiptir. </a:t>
            </a:r>
          </a:p>
        </p:txBody>
      </p:sp>
    </p:spTree>
    <p:extLst>
      <p:ext uri="{BB962C8B-B14F-4D97-AF65-F5344CB8AC3E}">
        <p14:creationId xmlns:p14="http://schemas.microsoft.com/office/powerpoint/2010/main" val="2947428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2677656"/>
          </a:xfrm>
          <a:prstGeom prst="rect">
            <a:avLst/>
          </a:prstGeom>
          <a:noFill/>
        </p:spPr>
        <p:txBody>
          <a:bodyPr wrap="square" rtlCol="0">
            <a:spAutoFit/>
          </a:bodyPr>
          <a:lstStyle/>
          <a:p>
            <a:pPr algn="just"/>
            <a:r>
              <a:rPr lang="tr-TR" sz="2800" dirty="0"/>
              <a:t>Bu doğrultuda toplanan tüm veriler önce eksiklik ve hatalar yönünden kapsamlı bir şekilde gözden geçirilir, ardından sistemli bir biçimde düzenleme, kategorilere ayırarak kodlama ve son olarak bilgisayar ortamına aktarılmasını sağlayan veri girişi işlemlerinden geçirilerek analize hazır hale getirilir.</a:t>
            </a:r>
          </a:p>
        </p:txBody>
      </p:sp>
    </p:spTree>
    <p:extLst>
      <p:ext uri="{BB962C8B-B14F-4D97-AF65-F5344CB8AC3E}">
        <p14:creationId xmlns:p14="http://schemas.microsoft.com/office/powerpoint/2010/main" val="12146341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3970318"/>
          </a:xfrm>
          <a:prstGeom prst="rect">
            <a:avLst/>
          </a:prstGeom>
          <a:noFill/>
        </p:spPr>
        <p:txBody>
          <a:bodyPr wrap="square" rtlCol="0">
            <a:spAutoFit/>
          </a:bodyPr>
          <a:lstStyle/>
          <a:p>
            <a:pPr algn="just"/>
            <a:r>
              <a:rPr lang="tr-TR" sz="2800" dirty="0"/>
              <a:t>Araştırma kapsamında toplanan verilerin işlenme aşaması sadece basit bir kayıt işleminden ibaret olmayıp; bilgilerin sisteme hatasız aktarılması, doğruluğunun titizlikle denetlenmesi, eksik veya hatalı kısımların düzenlenmesi, analiz modellerine uygun formatlara dönüştürülmesi, güvenli bir veri tabanı mimarisinin oluşturulması ve tüm bu </a:t>
            </a:r>
            <a:r>
              <a:rPr lang="tr-TR" sz="2800" dirty="0" err="1"/>
              <a:t>operasyonel</a:t>
            </a:r>
            <a:r>
              <a:rPr lang="tr-TR" sz="2800" dirty="0"/>
              <a:t> adımların metodolojik olarak belgelenmesi süreçlerini kapsayan çok boyutlu bir hazırlık operasyonudur.</a:t>
            </a:r>
          </a:p>
        </p:txBody>
      </p:sp>
    </p:spTree>
    <p:extLst>
      <p:ext uri="{BB962C8B-B14F-4D97-AF65-F5344CB8AC3E}">
        <p14:creationId xmlns:p14="http://schemas.microsoft.com/office/powerpoint/2010/main" val="408784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1815882"/>
          </a:xfrm>
          <a:prstGeom prst="rect">
            <a:avLst/>
          </a:prstGeom>
          <a:noFill/>
        </p:spPr>
        <p:txBody>
          <a:bodyPr wrap="square" rtlCol="0">
            <a:spAutoFit/>
          </a:bodyPr>
          <a:lstStyle/>
          <a:p>
            <a:pPr algn="just"/>
            <a:r>
              <a:rPr lang="tr-TR" sz="2800" dirty="0"/>
              <a:t>Araştırma sürecinde elde edilen bilgilerin nitelikli bir şekilde anlamlandırılabilmesi için, öncelikle bu verilerin kendi içinde sistemli bir yapıya kavuşturulması ve analize elverişli hale getirilmesi şarttır.</a:t>
            </a:r>
          </a:p>
        </p:txBody>
      </p:sp>
    </p:spTree>
    <p:extLst>
      <p:ext uri="{BB962C8B-B14F-4D97-AF65-F5344CB8AC3E}">
        <p14:creationId xmlns:p14="http://schemas.microsoft.com/office/powerpoint/2010/main" val="1751402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3108543"/>
          </a:xfrm>
          <a:prstGeom prst="rect">
            <a:avLst/>
          </a:prstGeom>
          <a:noFill/>
        </p:spPr>
        <p:txBody>
          <a:bodyPr wrap="square" rtlCol="0">
            <a:spAutoFit/>
          </a:bodyPr>
          <a:lstStyle/>
          <a:p>
            <a:pPr algn="just"/>
            <a:r>
              <a:rPr lang="tr-TR" sz="2800" dirty="0"/>
              <a:t>Bu yüzden veri toplama tekniğine göre farklılık gösterse de mutlaka kağıt üzerinde ya da dijital bir sistemde kayıt altına alınmış olan ham veriler, tercih edilen analiz yönteminin ve kullanılacak istatistiksel yazılımların teknik gereksinimlerine uygun olarak yeniden düzenlenmekte, anlamlı kategorilere bölünmekte ve kodlama gibi kritik ön işlemlerden geçirilmektedir.</a:t>
            </a:r>
          </a:p>
        </p:txBody>
      </p:sp>
    </p:spTree>
    <p:extLst>
      <p:ext uri="{BB962C8B-B14F-4D97-AF65-F5344CB8AC3E}">
        <p14:creationId xmlns:p14="http://schemas.microsoft.com/office/powerpoint/2010/main" val="22507295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4832092"/>
          </a:xfrm>
          <a:prstGeom prst="rect">
            <a:avLst/>
          </a:prstGeom>
          <a:noFill/>
        </p:spPr>
        <p:txBody>
          <a:bodyPr wrap="square" rtlCol="0">
            <a:spAutoFit/>
          </a:bodyPr>
          <a:lstStyle/>
          <a:p>
            <a:pPr algn="just"/>
            <a:r>
              <a:rPr lang="tr-TR" sz="2800" b="1" dirty="0"/>
              <a:t>Veri Analizi</a:t>
            </a:r>
          </a:p>
          <a:p>
            <a:pPr algn="just"/>
            <a:endParaRPr lang="tr-TR" sz="2800" dirty="0"/>
          </a:p>
          <a:p>
            <a:pPr algn="just"/>
            <a:r>
              <a:rPr lang="tr-TR" sz="2800" dirty="0"/>
              <a:t>Bilimsel bir araştırmanın başarısı büyük ölçüde toplanan eksiksiz, güvenilir ve geçerli verilerin doğru tekniklerle çözümlenmesine bağlıdır; çünkü veri analizi aşaması araştırma sürecinin en kritik dönüm noktalarından birini oluşturur ve bu aşamada yapılacak metodolojik hatalar ile uygun olmayan analiz tercihleri, tüm araştırma emeğinin boşa gitmesine ve bilimsel açıdan tamamen yanlış, yanıltıcı sonuçların ortaya çıkmasına neden olur.</a:t>
            </a:r>
          </a:p>
        </p:txBody>
      </p:sp>
    </p:spTree>
    <p:extLst>
      <p:ext uri="{BB962C8B-B14F-4D97-AF65-F5344CB8AC3E}">
        <p14:creationId xmlns:p14="http://schemas.microsoft.com/office/powerpoint/2010/main" val="26821150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2246769"/>
          </a:xfrm>
          <a:prstGeom prst="rect">
            <a:avLst/>
          </a:prstGeom>
          <a:noFill/>
        </p:spPr>
        <p:txBody>
          <a:bodyPr wrap="square" rtlCol="0">
            <a:spAutoFit/>
          </a:bodyPr>
          <a:lstStyle/>
          <a:p>
            <a:pPr algn="just"/>
            <a:r>
              <a:rPr lang="tr-TR" sz="2800" dirty="0"/>
              <a:t>Bilimsel bir araştırmada ya da herhangi bir problem çözme sürecinde veri analizinin temel varlık nedeni, toplanan ham verileri işleyerek mevcut sorunun çözümüne katkı sunacak anlamlı, somut ve karar alma süreçlerini destekleyici nitelikte bilgiye dönüştürmektir. </a:t>
            </a:r>
          </a:p>
        </p:txBody>
      </p:sp>
    </p:spTree>
    <p:extLst>
      <p:ext uri="{BB962C8B-B14F-4D97-AF65-F5344CB8AC3E}">
        <p14:creationId xmlns:p14="http://schemas.microsoft.com/office/powerpoint/2010/main" val="22443628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Metin kutusu 6">
            <a:extLst>
              <a:ext uri="{FF2B5EF4-FFF2-40B4-BE49-F238E27FC236}">
                <a16:creationId xmlns:a16="http://schemas.microsoft.com/office/drawing/2014/main" id="{2DDF4E2F-4CFF-4E49-9F45-E761F1B3653F}"/>
              </a:ext>
            </a:extLst>
          </p:cNvPr>
          <p:cNvSpPr txBox="1"/>
          <p:nvPr/>
        </p:nvSpPr>
        <p:spPr>
          <a:xfrm>
            <a:off x="1805238" y="1211666"/>
            <a:ext cx="9707208" cy="3108543"/>
          </a:xfrm>
          <a:prstGeom prst="rect">
            <a:avLst/>
          </a:prstGeom>
          <a:noFill/>
        </p:spPr>
        <p:txBody>
          <a:bodyPr wrap="square" rtlCol="0">
            <a:spAutoFit/>
          </a:bodyPr>
          <a:lstStyle/>
          <a:p>
            <a:pPr algn="just"/>
            <a:r>
              <a:rPr lang="tr-TR" sz="2800" dirty="0"/>
              <a:t>Sahadan veya deney ortamından ne kadar büyük ölçekli ve kaliteli veri toplanırsa toplansın, bu veriler doğru istatistiksel ve mantıksal süzgeçlerden geçirilip analiz edilmediği müddetçe sadece birer sayı veya metin yığınından ibaret kalır; dolayısıyla analiz edilmeyen ham veriler araştırma sorusu açısından hiçbir anlam, değer veya bilimsel </a:t>
            </a:r>
            <a:r>
              <a:rPr lang="tr-TR" sz="2800" dirty="0" err="1"/>
              <a:t>açıklayıcılık</a:t>
            </a:r>
            <a:r>
              <a:rPr lang="tr-TR" sz="2800" dirty="0"/>
              <a:t> ifade etmez.</a:t>
            </a:r>
          </a:p>
        </p:txBody>
      </p:sp>
    </p:spTree>
    <p:extLst>
      <p:ext uri="{BB962C8B-B14F-4D97-AF65-F5344CB8AC3E}">
        <p14:creationId xmlns:p14="http://schemas.microsoft.com/office/powerpoint/2010/main" val="3707760385"/>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786</TotalTime>
  <Words>382</Words>
  <Application>Microsoft Office PowerPoint</Application>
  <PresentationFormat>Geniş ekran</PresentationFormat>
  <Paragraphs>18</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Calibri</vt:lpstr>
      <vt:lpstr>Century Gothic</vt:lpstr>
      <vt:lpstr>Wingdings 3</vt:lpstr>
      <vt:lpstr>Duman</vt:lpstr>
      <vt:lpstr>12. HAFTA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HAFTA</dc:title>
  <dc:creator>SELAMI KARAKAS</dc:creator>
  <cp:lastModifiedBy>SELAMI KARAKAS</cp:lastModifiedBy>
  <cp:revision>105</cp:revision>
  <dcterms:created xsi:type="dcterms:W3CDTF">2026-06-18T10:15:39Z</dcterms:created>
  <dcterms:modified xsi:type="dcterms:W3CDTF">2026-06-28T05:44:03Z</dcterms:modified>
</cp:coreProperties>
</file>