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259" r:id="rId5"/>
    <p:sldId id="257" r:id="rId6"/>
    <p:sldId id="260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0D38E7-8FA4-44C6-8842-CD4CDE762D30}" v="1" dt="2025-10-06T13:15:24.8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AT YILMAZ" userId="ff9b7e86-fc40-44da-9543-0240a64fa5f9" providerId="ADAL" clId="{ACE4CE10-1FD1-4361-9C74-CB9D8C6BC3B6}"/>
    <pc:docChg chg="custSel addSld modSld">
      <pc:chgData name="MURAT YILMAZ" userId="ff9b7e86-fc40-44da-9543-0240a64fa5f9" providerId="ADAL" clId="{ACE4CE10-1FD1-4361-9C74-CB9D8C6BC3B6}" dt="2025-10-09T23:01:42.420" v="173" actId="20577"/>
      <pc:docMkLst>
        <pc:docMk/>
      </pc:docMkLst>
      <pc:sldChg chg="addSp delSp modSp mod">
        <pc:chgData name="MURAT YILMAZ" userId="ff9b7e86-fc40-44da-9543-0240a64fa5f9" providerId="ADAL" clId="{ACE4CE10-1FD1-4361-9C74-CB9D8C6BC3B6}" dt="2025-10-09T23:01:42.420" v="173" actId="20577"/>
        <pc:sldMkLst>
          <pc:docMk/>
          <pc:sldMk cId="1630646507" sldId="259"/>
        </pc:sldMkLst>
        <pc:spChg chg="mod ord">
          <ac:chgData name="MURAT YILMAZ" userId="ff9b7e86-fc40-44da-9543-0240a64fa5f9" providerId="ADAL" clId="{ACE4CE10-1FD1-4361-9C74-CB9D8C6BC3B6}" dt="2025-10-09T22:57:45.719" v="162" actId="26606"/>
          <ac:spMkLst>
            <pc:docMk/>
            <pc:sldMk cId="1630646507" sldId="259"/>
            <ac:spMk id="2" creationId="{F80081FE-3187-4184-98D0-CDC8A7E59A97}"/>
          </ac:spMkLst>
        </pc:spChg>
        <pc:spChg chg="mod">
          <ac:chgData name="MURAT YILMAZ" userId="ff9b7e86-fc40-44da-9543-0240a64fa5f9" providerId="ADAL" clId="{ACE4CE10-1FD1-4361-9C74-CB9D8C6BC3B6}" dt="2025-10-09T22:57:45.719" v="162" actId="26606"/>
          <ac:spMkLst>
            <pc:docMk/>
            <pc:sldMk cId="1630646507" sldId="259"/>
            <ac:spMk id="3" creationId="{F8B0D1D1-624A-4AF5-B57E-100CDFEEA580}"/>
          </ac:spMkLst>
        </pc:spChg>
        <pc:spChg chg="add mod">
          <ac:chgData name="MURAT YILMAZ" userId="ff9b7e86-fc40-44da-9543-0240a64fa5f9" providerId="ADAL" clId="{ACE4CE10-1FD1-4361-9C74-CB9D8C6BC3B6}" dt="2025-10-09T23:01:42.420" v="173" actId="20577"/>
          <ac:spMkLst>
            <pc:docMk/>
            <pc:sldMk cId="1630646507" sldId="259"/>
            <ac:spMk id="5" creationId="{112F40C9-514F-B325-D9E5-8D32CEC92398}"/>
          </ac:spMkLst>
        </pc:spChg>
        <pc:spChg chg="del">
          <ac:chgData name="MURAT YILMAZ" userId="ff9b7e86-fc40-44da-9543-0240a64fa5f9" providerId="ADAL" clId="{ACE4CE10-1FD1-4361-9C74-CB9D8C6BC3B6}" dt="2025-10-09T22:57:45.719" v="162" actId="26606"/>
          <ac:spMkLst>
            <pc:docMk/>
            <pc:sldMk cId="1630646507" sldId="259"/>
            <ac:spMk id="11" creationId="{6BDBA639-2A71-4A60-A71A-FF1836F546CE}"/>
          </ac:spMkLst>
        </pc:spChg>
        <pc:spChg chg="del">
          <ac:chgData name="MURAT YILMAZ" userId="ff9b7e86-fc40-44da-9543-0240a64fa5f9" providerId="ADAL" clId="{ACE4CE10-1FD1-4361-9C74-CB9D8C6BC3B6}" dt="2025-10-09T22:57:45.719" v="162" actId="26606"/>
          <ac:spMkLst>
            <pc:docMk/>
            <pc:sldMk cId="1630646507" sldId="259"/>
            <ac:spMk id="34" creationId="{D9C506D7-84CB-4057-A44A-465313E78538}"/>
          </ac:spMkLst>
        </pc:spChg>
        <pc:spChg chg="del">
          <ac:chgData name="MURAT YILMAZ" userId="ff9b7e86-fc40-44da-9543-0240a64fa5f9" providerId="ADAL" clId="{ACE4CE10-1FD1-4361-9C74-CB9D8C6BC3B6}" dt="2025-10-09T22:57:45.719" v="162" actId="26606"/>
          <ac:spMkLst>
            <pc:docMk/>
            <pc:sldMk cId="1630646507" sldId="259"/>
            <ac:spMk id="36" creationId="{7842FC68-61FD-4700-8A22-BB8B071884DB}"/>
          </ac:spMkLst>
        </pc:spChg>
        <pc:spChg chg="add">
          <ac:chgData name="MURAT YILMAZ" userId="ff9b7e86-fc40-44da-9543-0240a64fa5f9" providerId="ADAL" clId="{ACE4CE10-1FD1-4361-9C74-CB9D8C6BC3B6}" dt="2025-10-09T22:57:45.719" v="162" actId="26606"/>
          <ac:spMkLst>
            <pc:docMk/>
            <pc:sldMk cId="1630646507" sldId="259"/>
            <ac:spMk id="41" creationId="{B7FF52F0-41C1-43AB-A827-85DF6A06445A}"/>
          </ac:spMkLst>
        </pc:spChg>
        <pc:spChg chg="add">
          <ac:chgData name="MURAT YILMAZ" userId="ff9b7e86-fc40-44da-9543-0240a64fa5f9" providerId="ADAL" clId="{ACE4CE10-1FD1-4361-9C74-CB9D8C6BC3B6}" dt="2025-10-09T22:57:45.719" v="162" actId="26606"/>
          <ac:spMkLst>
            <pc:docMk/>
            <pc:sldMk cId="1630646507" sldId="259"/>
            <ac:spMk id="64" creationId="{49DB63B5-3AC2-4401-94EF-046358A666F6}"/>
          </ac:spMkLst>
        </pc:spChg>
        <pc:spChg chg="add">
          <ac:chgData name="MURAT YILMAZ" userId="ff9b7e86-fc40-44da-9543-0240a64fa5f9" providerId="ADAL" clId="{ACE4CE10-1FD1-4361-9C74-CB9D8C6BC3B6}" dt="2025-10-09T22:57:45.719" v="162" actId="26606"/>
          <ac:spMkLst>
            <pc:docMk/>
            <pc:sldMk cId="1630646507" sldId="259"/>
            <ac:spMk id="66" creationId="{5BF7DBAF-F0AA-4410-8A08-2579C85088FD}"/>
          </ac:spMkLst>
        </pc:spChg>
        <pc:grpChg chg="del">
          <ac:chgData name="MURAT YILMAZ" userId="ff9b7e86-fc40-44da-9543-0240a64fa5f9" providerId="ADAL" clId="{ACE4CE10-1FD1-4361-9C74-CB9D8C6BC3B6}" dt="2025-10-09T22:57:45.719" v="162" actId="26606"/>
          <ac:grpSpMkLst>
            <pc:docMk/>
            <pc:sldMk cId="1630646507" sldId="259"/>
            <ac:grpSpMk id="13" creationId="{5E208A8B-5EBD-4532-BE72-26414FA7CFF6}"/>
          </ac:grpSpMkLst>
        </pc:grpChg>
        <pc:grpChg chg="add">
          <ac:chgData name="MURAT YILMAZ" userId="ff9b7e86-fc40-44da-9543-0240a64fa5f9" providerId="ADAL" clId="{ACE4CE10-1FD1-4361-9C74-CB9D8C6BC3B6}" dt="2025-10-09T22:57:45.719" v="162" actId="26606"/>
          <ac:grpSpMkLst>
            <pc:docMk/>
            <pc:sldMk cId="1630646507" sldId="259"/>
            <ac:grpSpMk id="43" creationId="{6C144995-155B-424A-B9F4-F22B71B70CA5}"/>
          </ac:grpSpMkLst>
        </pc:grpChg>
      </pc:sldChg>
      <pc:sldChg chg="addSp modSp new mod setBg">
        <pc:chgData name="MURAT YILMAZ" userId="ff9b7e86-fc40-44da-9543-0240a64fa5f9" providerId="ADAL" clId="{ACE4CE10-1FD1-4361-9C74-CB9D8C6BC3B6}" dt="2025-10-06T13:49:47.854" v="14" actId="113"/>
        <pc:sldMkLst>
          <pc:docMk/>
          <pc:sldMk cId="62146859" sldId="269"/>
        </pc:sldMkLst>
        <pc:spChg chg="mo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2" creationId="{D2D71319-E58C-CEA5-E25D-52423981A072}"/>
          </ac:spMkLst>
        </pc:spChg>
        <pc:spChg chg="mod">
          <ac:chgData name="MURAT YILMAZ" userId="ff9b7e86-fc40-44da-9543-0240a64fa5f9" providerId="ADAL" clId="{ACE4CE10-1FD1-4361-9C74-CB9D8C6BC3B6}" dt="2025-10-06T13:49:47.854" v="14" actId="113"/>
          <ac:spMkLst>
            <pc:docMk/>
            <pc:sldMk cId="62146859" sldId="269"/>
            <ac:spMk id="3" creationId="{F1D37AD5-D03A-637D-F05C-001B76C85E70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8" creationId="{10CE3618-1D7A-4256-B2AF-9DB692996C65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33" creationId="{3F39476B-1A6D-47CB-AC7A-FB87EF003323}"/>
          </ac:spMkLst>
        </pc:spChg>
        <pc:grpChg chg="add">
          <ac:chgData name="MURAT YILMAZ" userId="ff9b7e86-fc40-44da-9543-0240a64fa5f9" providerId="ADAL" clId="{ACE4CE10-1FD1-4361-9C74-CB9D8C6BC3B6}" dt="2025-10-06T13:15:47.249" v="13" actId="26606"/>
          <ac:grpSpMkLst>
            <pc:docMk/>
            <pc:sldMk cId="62146859" sldId="269"/>
            <ac:grpSpMk id="10" creationId="{B984687B-789E-453B-921F-7804CCA6BA01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968FE-AD3D-444F-B6A8-796D946DC3A6}" type="datetimeFigureOut">
              <a:rPr lang="en-US" smtClean="0"/>
              <a:t>10/20/2025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12EAA-B504-4DE4-86AF-9234CC185A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98E66DD-51B1-4BF7-9539-DEA51BFAEFD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A6260-7573-4697-9E59-AA19A1D5C255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B049DE4-AD7B-432F-9E35-775F5F8CC6A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04F4-028A-4A36-B306-1FBAFF258B2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569E6D-812C-4C70-BB51-98F32992DB43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10287DF-640A-4181-8B82-4913718EF24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74BE3E1-3173-4AB6-90EF-CE84B9FBD77E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D357-68ED-48AA-AC18-9CC27DEA9490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C8BAEE-D0AF-4323-A024-1416F995B386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6E0D4-CA65-4DD1-8546-2CC4E75B8B9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19DEFE7-E1FA-4CA7-8A5A-F9AB210CE63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E3FCC-785C-4EC4-B782-9133218B75D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B7FF52F0-41C1-43AB-A827-85DF6A06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C144995-155B-424A-B9F4-F22B71B70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8209302C-6060-4E33-B0FF-231E14ABE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1B7CFB76-EC56-4AEC-9C98-2E090DE43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B477DDB4-CCA0-4087-A6A1-A2AAE5021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D6D89F34-3A58-4580-BD09-33277B5DE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B2323A6B-B80D-43C6-9C79-8A543993B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34BF7A9F-A77E-438F-B3C2-963039783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F5EE77F3-F65B-4C01-91EB-3F45576BF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E2A55C6C-6A64-4546-AA40-F2343C11F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BBF96922-FB36-4155-A363-5AB6E60F0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5BB8D0CC-3FD6-4257-9B8E-8F6B35BAA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59C16BD8-BDED-4F47-9EF4-B9F466D90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687913F5-87F7-499B-9C9A-DB7687145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C1FC0B82-88DF-42A3-9041-1037C9A76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1C083223-5759-48E1-B3AE-ADF4C165B0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A283EA1D-83E3-4469-A48F-58ECE187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9C827C81-2FCC-48CE-947D-120E6924BE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FDB65A24-1E0B-4AEF-8973-DCD5417FB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FD07639F-33B8-42B0-8353-70EFD44BA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4C2C74EF-6FD2-4E2D-84EA-33191D52C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F8B0D1D1-624A-4AF5-B57E-100CDFEE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5079936"/>
            <a:ext cx="8673427" cy="969087"/>
          </a:xfrm>
          <a:ln>
            <a:noFill/>
            <a:prstDash val="dash"/>
            <a:miter lim="800000"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KASTAMONU ÜNİVERSİTESİ</a:t>
            </a:r>
          </a:p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İKTİSADİ VE İDARİ BİLİMLER FAKÜLTESİ</a:t>
            </a:r>
          </a:p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ULUSLARARASI İLİŞKİLER BÖLÜMÜ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9DB63B5-3AC2-4401-94EF-046358A66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60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081FE-3187-4184-98D0-CDC8A7E5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326996"/>
            <a:ext cx="8679915" cy="2965254"/>
          </a:xfrm>
        </p:spPr>
        <p:txBody>
          <a:bodyPr anchor="ctr">
            <a:normAutofit/>
          </a:bodyPr>
          <a:lstStyle/>
          <a:p>
            <a:r>
              <a:rPr lang="en-US" sz="7200" dirty="0" err="1">
                <a:solidFill>
                  <a:schemeClr val="tx1"/>
                </a:solidFill>
              </a:rPr>
              <a:t>Uluslararası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Politik</a:t>
            </a:r>
            <a:r>
              <a:rPr lang="en-US" sz="7200" dirty="0">
                <a:solidFill>
                  <a:schemeClr val="tx1"/>
                </a:solidFill>
              </a:rPr>
              <a:t> Ekonomi Nedir?</a:t>
            </a:r>
          </a:p>
        </p:txBody>
      </p:sp>
      <p:sp>
        <p:nvSpPr>
          <p:cNvPr id="66" name="Isosceles Triangle 65">
            <a:extLst>
              <a:ext uri="{FF2B5EF4-FFF2-40B4-BE49-F238E27FC236}">
                <a16:creationId xmlns:a16="http://schemas.microsoft.com/office/drawing/2014/main" id="{5BF7DBAF-F0AA-4410-8A08-2579C8508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560849"/>
            <a:ext cx="407233" cy="35106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2F40C9-514F-B325-D9E5-8D32CEC92398}"/>
              </a:ext>
            </a:extLst>
          </p:cNvPr>
          <p:cNvSpPr txBox="1"/>
          <p:nvPr/>
        </p:nvSpPr>
        <p:spPr>
          <a:xfrm>
            <a:off x="10066296" y="346029"/>
            <a:ext cx="14822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Hafta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46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AF81BC-678B-80E5-5D90-2B70A947F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197B365-ED7C-142B-62BE-9A50470C0B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FB8912D-BBE7-7EC4-6FF6-55BF47392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FE527903-45BC-508E-C24C-3F1ADB50CE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3F47493F-86D7-D61C-A5BA-BB8433909A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00E6268F-D932-242B-516E-3144BDA93D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DDBDA04C-8E1C-DE7F-DC66-E3047E6BF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C6146481-9463-8A65-83B4-10E1AC2D36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7087D812-C054-FAA1-8D43-F6B2159656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33A991CB-B989-5416-3BB5-0E10A520CC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6966A439-1430-211A-4DD1-2934DE46EE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014D6696-9AC2-0F99-BAB9-688BDFDD81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BF70583D-B9AB-E570-FF4D-4ACE4CF9C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0606671A-E92A-7997-2516-D205C5673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05D737B1-4E1F-5851-28E8-16F3FD2AD5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D3D2F4B6-DA66-6DD5-DB82-A170CD1664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D7687A94-655A-C242-75D9-2DF9E52F3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7F6EC147-FB0F-0857-9299-6B71425BCA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6DFDC20A-A9F8-8374-DAE8-A250CAE79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12D512CF-A9F3-BB17-4614-4E113B3E16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CD3BBABE-45A7-F23B-F5D9-545D45740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17781AC8-7EBE-DBAC-DF84-852126615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0337821-81AB-BD9C-D9DB-771C61458C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4ED51412-AD4F-B5ED-2C1D-CCEA23B64D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D34CECC8-A0A4-673F-C5DA-7A5D24B5B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54220A-92F0-2131-C657-10A0D0AF2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Sonuç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Uçurumun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Kenarında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Durmak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CC4BAB0-3475-2B26-5044-D6098426C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62D42-5A34-EB18-E83E-932CD7ED4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Savaş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eriyor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istikrarsız</a:t>
            </a:r>
            <a:r>
              <a:rPr lang="en-US" dirty="0"/>
              <a:t>, </a:t>
            </a:r>
            <a:r>
              <a:rPr lang="en-US" dirty="0" err="1"/>
              <a:t>tehlikeli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yaratıyor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Bölüm</a:t>
            </a:r>
            <a:r>
              <a:rPr lang="en-US" b="1" dirty="0"/>
              <a:t> 1'den </a:t>
            </a:r>
            <a:r>
              <a:rPr lang="en-US" b="1" dirty="0" err="1"/>
              <a:t>Çıkarılacak</a:t>
            </a:r>
            <a:r>
              <a:rPr lang="en-US" b="1" dirty="0"/>
              <a:t> Temel </a:t>
            </a:r>
            <a:r>
              <a:rPr lang="en-US" b="1" dirty="0" err="1"/>
              <a:t>Dersler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/>
              <a:t>Dünya,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servet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dağılımı</a:t>
            </a:r>
            <a:r>
              <a:rPr lang="en-US" dirty="0"/>
              <a:t> </a:t>
            </a:r>
            <a:r>
              <a:rPr lang="en-US" dirty="0" err="1"/>
              <a:t>yaşıyor</a:t>
            </a:r>
            <a:r>
              <a:rPr lang="en-US" dirty="0"/>
              <a:t>.</a:t>
            </a:r>
          </a:p>
          <a:p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, ABD </a:t>
            </a:r>
            <a:r>
              <a:rPr lang="en-US" dirty="0" err="1"/>
              <a:t>liderliğindeki</a:t>
            </a:r>
            <a:r>
              <a:rPr lang="en-US" dirty="0"/>
              <a:t> </a:t>
            </a:r>
            <a:r>
              <a:rPr lang="en-US" dirty="0" err="1"/>
              <a:t>düzenin</a:t>
            </a:r>
            <a:r>
              <a:rPr lang="en-US" dirty="0"/>
              <a:t> </a:t>
            </a:r>
            <a:r>
              <a:rPr lang="en-US" dirty="0" err="1"/>
              <a:t>zayıflaması</a:t>
            </a:r>
            <a:r>
              <a:rPr lang="en-US" dirty="0"/>
              <a:t>, </a:t>
            </a:r>
            <a:r>
              <a:rPr lang="en-US" dirty="0" err="1"/>
              <a:t>Çin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Rusya'nın</a:t>
            </a:r>
            <a:r>
              <a:rPr lang="en-US" dirty="0"/>
              <a:t> </a:t>
            </a:r>
            <a:r>
              <a:rPr lang="en-US" dirty="0" err="1"/>
              <a:t>yükselişi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siber</a:t>
            </a:r>
            <a:r>
              <a:rPr lang="en-US" dirty="0"/>
              <a:t> </a:t>
            </a:r>
            <a:r>
              <a:rPr lang="en-US" dirty="0" err="1"/>
              <a:t>savaş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yeni </a:t>
            </a:r>
            <a:r>
              <a:rPr lang="en-US" dirty="0" err="1"/>
              <a:t>zorluklarla</a:t>
            </a:r>
            <a:r>
              <a:rPr lang="en-US" dirty="0"/>
              <a:t> </a:t>
            </a:r>
            <a:r>
              <a:rPr lang="en-US" dirty="0" err="1"/>
              <a:t>tehdit</a:t>
            </a:r>
            <a:r>
              <a:rPr lang="en-US" dirty="0"/>
              <a:t> </a:t>
            </a:r>
            <a:r>
              <a:rPr lang="en-US" dirty="0" err="1"/>
              <a:t>ediliyor</a:t>
            </a:r>
            <a:r>
              <a:rPr lang="en-US" dirty="0"/>
              <a:t>.</a:t>
            </a:r>
          </a:p>
          <a:p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finans</a:t>
            </a:r>
            <a:r>
              <a:rPr lang="en-US" dirty="0"/>
              <a:t> </a:t>
            </a:r>
            <a:r>
              <a:rPr lang="en-US" dirty="0" err="1"/>
              <a:t>krizi</a:t>
            </a:r>
            <a:r>
              <a:rPr lang="en-US" dirty="0"/>
              <a:t>, 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piyasalara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şüpheyi</a:t>
            </a:r>
            <a:r>
              <a:rPr lang="en-US" dirty="0"/>
              <a:t> </a:t>
            </a:r>
            <a:r>
              <a:rPr lang="en-US" dirty="0" err="1"/>
              <a:t>artırdı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artan</a:t>
            </a:r>
            <a:r>
              <a:rPr lang="en-US" dirty="0"/>
              <a:t> </a:t>
            </a:r>
            <a:r>
              <a:rPr lang="en-US" dirty="0" err="1"/>
              <a:t>eşitsizliği</a:t>
            </a:r>
            <a:r>
              <a:rPr lang="en-US" dirty="0"/>
              <a:t> </a:t>
            </a:r>
            <a:r>
              <a:rPr lang="en-US" dirty="0" err="1"/>
              <a:t>gözler</a:t>
            </a:r>
            <a:r>
              <a:rPr lang="en-US" dirty="0"/>
              <a:t> </a:t>
            </a:r>
            <a:r>
              <a:rPr lang="en-US" dirty="0" err="1"/>
              <a:t>önüne</a:t>
            </a:r>
            <a:r>
              <a:rPr lang="en-US" dirty="0"/>
              <a:t> </a:t>
            </a:r>
            <a:r>
              <a:rPr lang="en-US" dirty="0" err="1"/>
              <a:t>serdi</a:t>
            </a:r>
            <a:r>
              <a:rPr lang="en-US" dirty="0"/>
              <a:t>.</a:t>
            </a:r>
          </a:p>
          <a:p>
            <a:r>
              <a:rPr lang="en-US" dirty="0"/>
              <a:t>UPİ,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birbiriyle</a:t>
            </a:r>
            <a:r>
              <a:rPr lang="en-US" dirty="0"/>
              <a:t> </a:t>
            </a:r>
            <a:r>
              <a:rPr lang="en-US" dirty="0" err="1"/>
              <a:t>bağlantılı</a:t>
            </a:r>
            <a:r>
              <a:rPr lang="en-US" dirty="0"/>
              <a:t> </a:t>
            </a:r>
            <a:r>
              <a:rPr lang="en-US" dirty="0" err="1"/>
              <a:t>zorlukları</a:t>
            </a:r>
            <a:r>
              <a:rPr lang="en-US" dirty="0"/>
              <a:t> </a:t>
            </a:r>
            <a:r>
              <a:rPr lang="en-US" dirty="0" err="1"/>
              <a:t>anlamak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araçlar</a:t>
            </a:r>
            <a:r>
              <a:rPr lang="en-US" dirty="0"/>
              <a:t> (</a:t>
            </a:r>
            <a:r>
              <a:rPr lang="en-US" dirty="0" err="1"/>
              <a:t>perspektifler</a:t>
            </a:r>
            <a:r>
              <a:rPr lang="en-US" dirty="0"/>
              <a:t>,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düzeyleri</a:t>
            </a:r>
            <a:r>
              <a:rPr lang="en-US" dirty="0"/>
              <a:t>, </a:t>
            </a:r>
            <a:r>
              <a:rPr lang="en-US" dirty="0" err="1"/>
              <a:t>yapılar</a:t>
            </a:r>
            <a:r>
              <a:rPr lang="en-US" dirty="0"/>
              <a:t>) </a:t>
            </a:r>
            <a:r>
              <a:rPr lang="en-US" dirty="0" err="1"/>
              <a:t>sağlar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9931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84687B-789E-453B-921F-7804CCA6B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95A546-1866-442A-8EF9-B683FCB3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FC9B1F-EB6E-40D2-8261-0142E732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8DB0E74-FB47-4298-AF40-FAC8939F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8813488-5B66-4FB7-A177-9B9B4658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35E4BF3-25DA-41E9-B880-A0DC6C1EF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813C1F92-ED6B-4F19-9415-BFB5B5B5A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E40EF46-D7B9-447E-ACB4-D78972199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23CAE24-12FF-43D7-A6C0-6AA792E3A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372F5DB-BF3F-4325-85B0-CDCE7A6A68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25A9653-2959-449B-BA93-64D5656B1A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3D52E0-024E-49EA-B58E-AFCB54B93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2DB067-C8BB-4763-B3AC-A1AFC1F94C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BFADE60-883C-490B-8717-29178631E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76CDC4A-1010-43AB-BD13-E9BC487D6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E6DA892F-7AE7-4A83-9BFB-D5FDBA16D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079130B-2394-449B-80DB-0B9946C7B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F852A68-5FD2-4BD4-902A-37D580B79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CD48066-FF17-425E-9EEC-795CD0CA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74D862B-A8E1-4CB9-8529-077C6DBA5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A3B1A83-9C72-4407-A5BF-A9EAA5C4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C73AF399-B36E-419F-92C0-533EFBD93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D71319-E58C-CEA5-E25D-52423981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477651"/>
            <a:ext cx="3756774" cy="4575659"/>
          </a:xfrm>
        </p:spPr>
        <p:txBody>
          <a:bodyPr anchor="t">
            <a:normAutofit/>
          </a:bodyPr>
          <a:lstStyle/>
          <a:p>
            <a:pPr algn="l"/>
            <a:r>
              <a:rPr lang="tr-TR" sz="5400">
                <a:solidFill>
                  <a:schemeClr val="accent1"/>
                </a:solidFill>
              </a:rPr>
              <a:t>Kaynak:</a:t>
            </a:r>
            <a:endParaRPr lang="en-US" sz="5400">
              <a:solidFill>
                <a:schemeClr val="accent1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27553" y="1375241"/>
            <a:ext cx="175681" cy="16659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37AD5-D03A-637D-F05C-001B76C85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764" y="1477651"/>
            <a:ext cx="6160555" cy="4575660"/>
          </a:xfrm>
        </p:spPr>
        <p:txBody>
          <a:bodyPr anchor="t">
            <a:normAutofit/>
          </a:bodyPr>
          <a:lstStyle/>
          <a:p>
            <a:r>
              <a:rPr lang="en-US" dirty="0"/>
              <a:t>Balaam, David N., Dillman, Bradford. (201</a:t>
            </a:r>
            <a:r>
              <a:rPr lang="tr-TR" dirty="0"/>
              <a:t>9</a:t>
            </a:r>
            <a:r>
              <a:rPr lang="en-US" dirty="0"/>
              <a:t>). </a:t>
            </a:r>
            <a:r>
              <a:rPr lang="en-US" b="1" dirty="0"/>
              <a:t>Introduction to International Political Economy</a:t>
            </a:r>
            <a:r>
              <a:rPr lang="en-US" dirty="0"/>
              <a:t> (Ed. </a:t>
            </a:r>
            <a:r>
              <a:rPr lang="tr-TR" dirty="0"/>
              <a:t>7</a:t>
            </a:r>
            <a:r>
              <a:rPr lang="en-US" dirty="0" err="1"/>
              <a:t>th</a:t>
            </a:r>
            <a:r>
              <a:rPr lang="en-US" dirty="0"/>
              <a:t>). New York: Routledge.</a:t>
            </a:r>
          </a:p>
        </p:txBody>
      </p:sp>
    </p:spTree>
    <p:extLst>
      <p:ext uri="{BB962C8B-B14F-4D97-AF65-F5344CB8AC3E}">
        <p14:creationId xmlns:p14="http://schemas.microsoft.com/office/powerpoint/2010/main" val="6214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C07D1-29E1-4AA8-B207-C6F2C032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Çözülen</a:t>
            </a:r>
            <a:r>
              <a:rPr lang="en-US" sz="4400" dirty="0">
                <a:solidFill>
                  <a:schemeClr val="tx1"/>
                </a:solidFill>
              </a:rPr>
              <a:t> Savaş </a:t>
            </a:r>
            <a:r>
              <a:rPr lang="en-US" sz="4400" dirty="0" err="1">
                <a:solidFill>
                  <a:schemeClr val="tx1"/>
                </a:solidFill>
              </a:rPr>
              <a:t>Sonrası</a:t>
            </a:r>
            <a:r>
              <a:rPr lang="en-US" sz="4400" dirty="0">
                <a:solidFill>
                  <a:schemeClr val="tx1"/>
                </a:solidFill>
              </a:rPr>
              <a:t> Dünya </a:t>
            </a:r>
            <a:r>
              <a:rPr lang="en-US" sz="4400" dirty="0" err="1">
                <a:solidFill>
                  <a:schemeClr val="tx1"/>
                </a:solidFill>
              </a:rPr>
              <a:t>Düzeni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2DA24-C5D0-44B5-9011-43E7FEA59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"Savaş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düzeni</a:t>
            </a:r>
            <a:r>
              <a:rPr lang="en-US" dirty="0"/>
              <a:t>", II. Dünya </a:t>
            </a:r>
            <a:r>
              <a:rPr lang="en-US" dirty="0" err="1"/>
              <a:t>Savaşı'ndan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Müttefik</a:t>
            </a:r>
            <a:r>
              <a:rPr lang="en-US" dirty="0"/>
              <a:t> </a:t>
            </a:r>
            <a:r>
              <a:rPr lang="en-US" dirty="0" err="1"/>
              <a:t>güçler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istikrarı</a:t>
            </a:r>
            <a:r>
              <a:rPr lang="en-US" dirty="0"/>
              <a:t>, </a:t>
            </a:r>
            <a:r>
              <a:rPr lang="en-US" dirty="0" err="1"/>
              <a:t>kalkınmayı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liberal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politikalarını</a:t>
            </a:r>
            <a:r>
              <a:rPr lang="en-US" dirty="0"/>
              <a:t> </a:t>
            </a:r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kurulan</a:t>
            </a:r>
            <a:r>
              <a:rPr lang="en-US" dirty="0"/>
              <a:t>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yapısını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</a:t>
            </a:r>
          </a:p>
          <a:p>
            <a:r>
              <a:rPr lang="en-US" b="1" dirty="0"/>
              <a:t>Temel </a:t>
            </a:r>
            <a:r>
              <a:rPr lang="en-US" b="1" dirty="0" err="1"/>
              <a:t>Argüman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evrimden</a:t>
            </a:r>
            <a:r>
              <a:rPr lang="en-US" dirty="0"/>
              <a:t> </a:t>
            </a:r>
            <a:r>
              <a:rPr lang="en-US" dirty="0" err="1"/>
              <a:t>geçen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 </a:t>
            </a:r>
            <a:r>
              <a:rPr lang="en-US" dirty="0" err="1"/>
              <a:t>şimdi</a:t>
            </a:r>
            <a:r>
              <a:rPr lang="en-US" dirty="0"/>
              <a:t> </a:t>
            </a:r>
            <a:r>
              <a:rPr lang="en-US" dirty="0" err="1"/>
              <a:t>çözülmektedir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	1. </a:t>
            </a:r>
            <a:r>
              <a:rPr lang="en-US" b="1" dirty="0" err="1"/>
              <a:t>Evre</a:t>
            </a:r>
            <a:r>
              <a:rPr lang="en-US" b="1" dirty="0"/>
              <a:t>:</a:t>
            </a:r>
            <a:r>
              <a:rPr lang="en-US" dirty="0"/>
              <a:t> 1944–1973</a:t>
            </a:r>
          </a:p>
          <a:p>
            <a:pPr marL="0" indent="0">
              <a:buNone/>
            </a:pPr>
            <a:r>
              <a:rPr lang="en-US" b="1" dirty="0"/>
              <a:t>	2. </a:t>
            </a:r>
            <a:r>
              <a:rPr lang="en-US" b="1" dirty="0" err="1"/>
              <a:t>Evre</a:t>
            </a:r>
            <a:r>
              <a:rPr lang="en-US" b="1" dirty="0"/>
              <a:t>:</a:t>
            </a:r>
            <a:r>
              <a:rPr lang="en-US" dirty="0"/>
              <a:t> 1974–1991</a:t>
            </a:r>
          </a:p>
          <a:p>
            <a:pPr marL="0" indent="0">
              <a:buNone/>
            </a:pPr>
            <a:r>
              <a:rPr lang="en-US" b="1" dirty="0"/>
              <a:t>	3. </a:t>
            </a:r>
            <a:r>
              <a:rPr lang="en-US" b="1" dirty="0" err="1"/>
              <a:t>Evre</a:t>
            </a:r>
            <a:r>
              <a:rPr lang="en-US" b="1" dirty="0"/>
              <a:t>:</a:t>
            </a:r>
            <a:r>
              <a:rPr lang="en-US" dirty="0"/>
              <a:t> 1992–2017</a:t>
            </a:r>
          </a:p>
          <a:p>
            <a:r>
              <a:rPr lang="en-US" dirty="0"/>
              <a:t>Yeni,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istikrarsız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belirsiz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düzene</a:t>
            </a:r>
            <a:r>
              <a:rPr lang="en-US" dirty="0"/>
              <a:t> </a:t>
            </a:r>
            <a:r>
              <a:rPr lang="en-US" dirty="0" err="1"/>
              <a:t>geçiş</a:t>
            </a:r>
            <a:r>
              <a:rPr lang="en-US" dirty="0"/>
              <a:t> </a:t>
            </a:r>
            <a:r>
              <a:rPr lang="en-US" dirty="0" err="1"/>
              <a:t>yapıyoruz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479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D0B5F-31A3-5B96-7E22-5805B6C64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522F214-B883-9A50-C94D-E2EFB04D5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A3DBA8B-24F7-1616-5446-AA8697A8A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AE81B54-D4A3-F4CE-B442-D382630A4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FE3D692C-F793-4062-EEA6-0C8D18AD3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AD5D07AF-55DC-B10B-3A02-321EAE1A0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CC9FDE4B-75EC-CB92-BB53-7B21CB78A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833C414F-963F-0C8E-5905-15DC53E57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A41F3BF2-F7F3-3C48-16DB-25CA4F156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867E5A-54EE-8CC6-E9FE-486A7CED9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46AD50B-1141-756A-4C64-7C6303C24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DD526AC-5530-DC74-2501-8D2DF6136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200D7AF7-E829-178B-57A1-5DDF32AF50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E6156A46-821F-FA3E-C97D-0E8AC47EBB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8BEC9153-0DFB-EDA4-0677-19F94E819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0B54D34A-62CD-46EF-B18F-164E3D3B8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8E9FD5F1-EE7D-C106-447C-348607B8D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5B286C99-EB8A-582D-90D6-88CFA3B3B0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B732113-E4A0-53A5-F87D-6026DCB14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C944856-5D3C-DD7C-F501-0F5342179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19966E60-0DBF-1AB9-F5F8-380E388DD9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AA4B173C-3550-B7CB-881E-887712E29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D78E1487-3CDB-1F62-381D-B147E8E6A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896A528-2F2F-C052-353D-D30F9D0000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565DFEB6-826F-1563-5D3B-0B2C1B42C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89BE17-4570-6364-56C3-412609827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UPE'yi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Tanımlamak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2149D1-B954-B464-608D-8918BBC87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9E7CF-D527-89E0-8CA2-705780D4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Uluslararası</a:t>
            </a:r>
            <a:r>
              <a:rPr lang="en-US" b="1" dirty="0"/>
              <a:t> </a:t>
            </a:r>
            <a:r>
              <a:rPr lang="en-US" b="1" dirty="0" err="1"/>
              <a:t>Politik</a:t>
            </a:r>
            <a:r>
              <a:rPr lang="en-US" b="1" dirty="0"/>
              <a:t> Ekonomi</a:t>
            </a:r>
            <a:r>
              <a:rPr lang="en-US" dirty="0"/>
              <a:t>, hem </a:t>
            </a:r>
            <a:r>
              <a:rPr lang="en-US" dirty="0" err="1"/>
              <a:t>uluslararası</a:t>
            </a:r>
            <a:r>
              <a:rPr lang="en-US" dirty="0"/>
              <a:t> (</a:t>
            </a:r>
            <a:r>
              <a:rPr lang="en-US" dirty="0" err="1"/>
              <a:t>devletler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) hem de ulus-</a:t>
            </a:r>
            <a:r>
              <a:rPr lang="en-US" dirty="0" err="1"/>
              <a:t>ötesi</a:t>
            </a:r>
            <a:r>
              <a:rPr lang="en-US" dirty="0"/>
              <a:t> (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sınırları</a:t>
            </a:r>
            <a:r>
              <a:rPr lang="en-US" dirty="0"/>
              <a:t> </a:t>
            </a:r>
            <a:r>
              <a:rPr lang="en-US" dirty="0" err="1"/>
              <a:t>ötesi</a:t>
            </a:r>
            <a:r>
              <a:rPr lang="en-US" dirty="0"/>
              <a:t>) </a:t>
            </a:r>
            <a:r>
              <a:rPr lang="en-US" dirty="0" err="1"/>
              <a:t>aktörlere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konulara</a:t>
            </a:r>
            <a:r>
              <a:rPr lang="en-US" dirty="0"/>
              <a:t> </a:t>
            </a:r>
            <a:r>
              <a:rPr lang="en-US" dirty="0" err="1"/>
              <a:t>odaklanan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alanıdır</a:t>
            </a:r>
            <a:r>
              <a:rPr lang="en-US" dirty="0"/>
              <a:t>.</a:t>
            </a:r>
          </a:p>
          <a:p>
            <a:r>
              <a:rPr lang="en-US" b="1" dirty="0"/>
              <a:t>UPE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aşağıdaki</a:t>
            </a:r>
            <a:r>
              <a:rPr lang="en-US" dirty="0"/>
              <a:t> </a:t>
            </a:r>
            <a:r>
              <a:rPr lang="en-US" dirty="0" err="1"/>
              <a:t>alanlardan</a:t>
            </a:r>
            <a:r>
              <a:rPr lang="en-US" dirty="0"/>
              <a:t> </a:t>
            </a:r>
            <a:r>
              <a:rPr lang="en-US" dirty="0" err="1"/>
              <a:t>kavramları</a:t>
            </a:r>
            <a:r>
              <a:rPr lang="en-US" dirty="0"/>
              <a:t> </a:t>
            </a:r>
            <a:r>
              <a:rPr lang="en-US" dirty="0" err="1"/>
              <a:t>sentezleyen</a:t>
            </a:r>
            <a:r>
              <a:rPr lang="en-US" dirty="0"/>
              <a:t> </a:t>
            </a:r>
            <a:r>
              <a:rPr lang="en-US" b="1" dirty="0" err="1"/>
              <a:t>çok</a:t>
            </a:r>
            <a:r>
              <a:rPr lang="en-US" b="1" dirty="0"/>
              <a:t> </a:t>
            </a:r>
            <a:r>
              <a:rPr lang="en-US" b="1" dirty="0" err="1"/>
              <a:t>disiplinli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yöntemdir</a:t>
            </a:r>
            <a:r>
              <a:rPr lang="en-US" dirty="0"/>
              <a:t>:</a:t>
            </a:r>
          </a:p>
          <a:p>
            <a:r>
              <a:rPr lang="en-US" b="1" dirty="0"/>
              <a:t>Politika:</a:t>
            </a:r>
            <a:r>
              <a:rPr lang="en-US" dirty="0"/>
              <a:t> </a:t>
            </a:r>
            <a:r>
              <a:rPr lang="en-US" dirty="0" err="1"/>
              <a:t>Kaynakların</a:t>
            </a:r>
            <a:r>
              <a:rPr lang="en-US" dirty="0"/>
              <a:t> </a:t>
            </a:r>
            <a:r>
              <a:rPr lang="en-US" dirty="0" err="1"/>
              <a:t>dağıtımı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kararlar</a:t>
            </a:r>
            <a:r>
              <a:rPr lang="en-US" dirty="0"/>
              <a:t> </a:t>
            </a:r>
            <a:r>
              <a:rPr lang="en-US" dirty="0" err="1"/>
              <a:t>almak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kurallar</a:t>
            </a:r>
            <a:r>
              <a:rPr lang="en-US" dirty="0"/>
              <a:t> </a:t>
            </a:r>
            <a:r>
              <a:rPr lang="en-US" dirty="0" err="1"/>
              <a:t>koymak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gücün</a:t>
            </a:r>
            <a:r>
              <a:rPr lang="en-US" dirty="0"/>
              <a:t> </a:t>
            </a:r>
            <a:r>
              <a:rPr lang="en-US" dirty="0" err="1"/>
              <a:t>kullanılması</a:t>
            </a:r>
            <a:r>
              <a:rPr lang="en-US" dirty="0"/>
              <a:t>.</a:t>
            </a:r>
          </a:p>
          <a:p>
            <a:r>
              <a:rPr lang="en-US" b="1" dirty="0" err="1"/>
              <a:t>İktisat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Kıt</a:t>
            </a:r>
            <a:r>
              <a:rPr lang="en-US" dirty="0"/>
              <a:t> </a:t>
            </a:r>
            <a:r>
              <a:rPr lang="en-US" dirty="0" err="1"/>
              <a:t>kaynakların</a:t>
            </a:r>
            <a:r>
              <a:rPr lang="en-US" dirty="0"/>
              <a:t> </a:t>
            </a:r>
            <a:r>
              <a:rPr lang="en-US" dirty="0" err="1"/>
              <a:t>piyasalar</a:t>
            </a:r>
            <a:r>
              <a:rPr lang="en-US" dirty="0"/>
              <a:t> </a:t>
            </a:r>
            <a:r>
              <a:rPr lang="en-US" dirty="0" err="1"/>
              <a:t>aracılığıyla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dağıtıldığı</a:t>
            </a:r>
            <a:r>
              <a:rPr lang="en-US" dirty="0"/>
              <a:t>.</a:t>
            </a:r>
          </a:p>
          <a:p>
            <a:r>
              <a:rPr lang="en-US" b="1" dirty="0" err="1"/>
              <a:t>Sosyoloji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grupların</a:t>
            </a:r>
            <a:r>
              <a:rPr lang="en-US" dirty="0"/>
              <a:t>, </a:t>
            </a:r>
            <a:r>
              <a:rPr lang="en-US" dirty="0" err="1"/>
              <a:t>kimliklerin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paylaşılan</a:t>
            </a:r>
            <a:r>
              <a:rPr lang="en-US" dirty="0"/>
              <a:t> </a:t>
            </a:r>
            <a:r>
              <a:rPr lang="en-US" dirty="0" err="1"/>
              <a:t>normların</a:t>
            </a:r>
            <a:r>
              <a:rPr lang="en-US" dirty="0"/>
              <a:t> </a:t>
            </a:r>
            <a:r>
              <a:rPr lang="en-US" dirty="0" err="1"/>
              <a:t>rolü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1562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C05123-F47D-9073-16FD-3038ED36B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75654E1-49DE-3AFB-41E2-5AEBAC442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9B70C0E-599F-ED3B-AC74-AC02D182E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60052B2C-4BA3-275A-5B4F-90D57D508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1126827D-3B20-8741-4908-891C5BAF28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DFC30CA9-11D2-E1B2-8BE7-160B0247BD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B816E5B7-347E-5855-C7A4-6C075C4A5A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D7A95E-FD12-DA3E-A258-85DBC2ADD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7C14486D-7A86-D7AC-A994-089631EF7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E405B861-F4D5-5E63-A918-2A751348B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33AFF074-BC0C-8060-8845-3B287788F5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78CC4107-3671-5E21-963A-5652C2978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15343055-CD00-1E2D-7F27-70DC5B9A0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4EE84ECD-6AB5-86A7-DE5E-24B53EB39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FDF84E2A-F093-9D56-93D9-DE74C816E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129E2CE7-704D-1FED-FBA9-55615491F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C4E1B0D-1B5B-E2AD-0997-FC0ABC8636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C9810E2E-C6C0-4D62-907F-E409B7A1DC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AAEDF80-238F-0781-5807-34BC137EA3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ABB69178-3C51-251E-FC67-EE4EFBC35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E3B8CA7-8C43-0DFE-AAD2-2F2720082E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AB41593-D2F5-85D0-1F3E-ADC7FDF833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A26071F-151C-0DA1-8056-70D40BF09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E28677B-4340-3679-8D63-5AD72E33D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FD873307-726B-C86D-D7D8-EF8DEED97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3F28B-8F1D-BCAD-6A09-E58D815DE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Dört</a:t>
            </a:r>
            <a:r>
              <a:rPr lang="en-US" sz="4400" dirty="0">
                <a:solidFill>
                  <a:schemeClr val="tx1"/>
                </a:solidFill>
              </a:rPr>
              <a:t> UPE </a:t>
            </a:r>
            <a:r>
              <a:rPr lang="en-US" sz="4400" dirty="0" err="1">
                <a:solidFill>
                  <a:schemeClr val="tx1"/>
                </a:solidFill>
              </a:rPr>
              <a:t>Perspektifi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1C5C4B2-078A-6EDA-F63F-B7EDC339D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50391-7691-AB19-A0DB-810A065C0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UPE,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meseleleri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soruyu</a:t>
            </a:r>
            <a:r>
              <a:rPr lang="en-US" dirty="0"/>
              <a:t> </a:t>
            </a:r>
            <a:r>
              <a:rPr lang="en-US" dirty="0" err="1"/>
              <a:t>yanıtlamak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baskın</a:t>
            </a:r>
            <a:r>
              <a:rPr lang="en-US" dirty="0"/>
              <a:t> </a:t>
            </a:r>
            <a:r>
              <a:rPr lang="en-US" dirty="0" err="1"/>
              <a:t>teorik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kullanır</a:t>
            </a:r>
            <a:r>
              <a:rPr lang="en-US" dirty="0"/>
              <a:t>: </a:t>
            </a:r>
            <a:r>
              <a:rPr lang="en-US" b="1" dirty="0"/>
              <a:t>"Cui bono?" (Kim </a:t>
            </a:r>
            <a:r>
              <a:rPr lang="en-US" b="1" dirty="0" err="1"/>
              <a:t>yararlanır</a:t>
            </a:r>
            <a:r>
              <a:rPr lang="en-US" b="1" dirty="0"/>
              <a:t>?)</a:t>
            </a:r>
            <a:r>
              <a:rPr lang="en-US" dirty="0"/>
              <a:t>.</a:t>
            </a:r>
          </a:p>
          <a:p>
            <a:r>
              <a:rPr lang="en-US" b="1" dirty="0" err="1"/>
              <a:t>Ekonomik</a:t>
            </a:r>
            <a:r>
              <a:rPr lang="en-US" b="1" dirty="0"/>
              <a:t> </a:t>
            </a:r>
            <a:r>
              <a:rPr lang="en-US" b="1" dirty="0" err="1"/>
              <a:t>Liberalizm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Piyasanın</a:t>
            </a:r>
            <a:r>
              <a:rPr lang="en-US" dirty="0"/>
              <a:t> </a:t>
            </a:r>
            <a:r>
              <a:rPr lang="en-US" dirty="0" err="1"/>
              <a:t>rolüne</a:t>
            </a:r>
            <a:r>
              <a:rPr lang="en-US" dirty="0"/>
              <a:t>, </a:t>
            </a:r>
            <a:r>
              <a:rPr lang="en-US" dirty="0" err="1"/>
              <a:t>verimliliğe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bireysel</a:t>
            </a:r>
            <a:r>
              <a:rPr lang="en-US" dirty="0"/>
              <a:t> </a:t>
            </a:r>
            <a:r>
              <a:rPr lang="en-US" dirty="0" err="1"/>
              <a:t>özgürlüğe</a:t>
            </a:r>
            <a:r>
              <a:rPr lang="en-US" dirty="0"/>
              <a:t> </a:t>
            </a:r>
            <a:r>
              <a:rPr lang="en-US" dirty="0" err="1"/>
              <a:t>odaklanır</a:t>
            </a:r>
            <a:r>
              <a:rPr lang="en-US" dirty="0"/>
              <a:t>.</a:t>
            </a:r>
          </a:p>
          <a:p>
            <a:r>
              <a:rPr lang="en-US" b="1" dirty="0" err="1"/>
              <a:t>Merkantilizm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Devlete</a:t>
            </a:r>
            <a:r>
              <a:rPr lang="en-US" dirty="0"/>
              <a:t>,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güvenliğe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servet</a:t>
            </a:r>
            <a:r>
              <a:rPr lang="en-US" dirty="0"/>
              <a:t> </a:t>
            </a:r>
            <a:r>
              <a:rPr lang="en-US" dirty="0" err="1"/>
              <a:t>birikimine</a:t>
            </a:r>
            <a:r>
              <a:rPr lang="en-US" dirty="0"/>
              <a:t> </a:t>
            </a:r>
            <a:r>
              <a:rPr lang="en-US" dirty="0" err="1"/>
              <a:t>odaklanır</a:t>
            </a:r>
            <a:r>
              <a:rPr lang="en-US" dirty="0"/>
              <a:t>.</a:t>
            </a:r>
          </a:p>
          <a:p>
            <a:r>
              <a:rPr lang="en-US" b="1" dirty="0" err="1"/>
              <a:t>Yapısalcılık</a:t>
            </a:r>
            <a:r>
              <a:rPr lang="en-US" b="1" dirty="0"/>
              <a:t>:</a:t>
            </a:r>
            <a:r>
              <a:rPr lang="en-US" dirty="0"/>
              <a:t> Marksist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dayanan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yaklaşım</a:t>
            </a:r>
            <a:r>
              <a:rPr lang="en-US" dirty="0"/>
              <a:t>,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ayrımlarına</a:t>
            </a:r>
            <a:r>
              <a:rPr lang="en-US" dirty="0"/>
              <a:t>, </a:t>
            </a:r>
            <a:r>
              <a:rPr lang="en-US" dirty="0" err="1"/>
              <a:t>sömürüye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baskın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yapının</a:t>
            </a:r>
            <a:r>
              <a:rPr lang="en-US" dirty="0"/>
              <a:t> </a:t>
            </a:r>
            <a:r>
              <a:rPr lang="en-US" dirty="0" err="1"/>
              <a:t>toplumu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şekillendirdiğine</a:t>
            </a:r>
            <a:r>
              <a:rPr lang="en-US" dirty="0"/>
              <a:t> </a:t>
            </a:r>
            <a:r>
              <a:rPr lang="en-US" dirty="0" err="1"/>
              <a:t>odaklanır</a:t>
            </a:r>
            <a:r>
              <a:rPr lang="en-US" dirty="0"/>
              <a:t>.</a:t>
            </a:r>
          </a:p>
          <a:p>
            <a:r>
              <a:rPr lang="en-US" b="1" dirty="0"/>
              <a:t>İnşacılık (</a:t>
            </a:r>
            <a:r>
              <a:rPr lang="en-US" b="1" dirty="0" err="1"/>
              <a:t>Konstrüktivizm</a:t>
            </a:r>
            <a:r>
              <a:rPr lang="en-US" b="1" dirty="0"/>
              <a:t>):</a:t>
            </a:r>
            <a:r>
              <a:rPr lang="en-US" dirty="0"/>
              <a:t> </a:t>
            </a:r>
            <a:r>
              <a:rPr lang="en-US" dirty="0" err="1"/>
              <a:t>Aktörlerin</a:t>
            </a:r>
            <a:r>
              <a:rPr lang="en-US" dirty="0"/>
              <a:t> </a:t>
            </a:r>
            <a:r>
              <a:rPr lang="en-US" dirty="0" err="1"/>
              <a:t>çıkarlarını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sonuçları</a:t>
            </a:r>
            <a:r>
              <a:rPr lang="en-US" dirty="0"/>
              <a:t> </a:t>
            </a:r>
            <a:r>
              <a:rPr lang="en-US" dirty="0" err="1"/>
              <a:t>şekillendiren</a:t>
            </a:r>
            <a:r>
              <a:rPr lang="en-US" dirty="0"/>
              <a:t> </a:t>
            </a:r>
            <a:r>
              <a:rPr lang="en-US" dirty="0" err="1"/>
              <a:t>normların</a:t>
            </a:r>
            <a:r>
              <a:rPr lang="en-US" dirty="0"/>
              <a:t>, </a:t>
            </a:r>
            <a:r>
              <a:rPr lang="en-US" dirty="0" err="1"/>
              <a:t>fikirlerin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kimliğin</a:t>
            </a:r>
            <a:r>
              <a:rPr lang="en-US" dirty="0"/>
              <a:t> </a:t>
            </a:r>
            <a:r>
              <a:rPr lang="en-US" dirty="0" err="1"/>
              <a:t>rolüne</a:t>
            </a:r>
            <a:r>
              <a:rPr lang="en-US" dirty="0"/>
              <a:t> </a:t>
            </a:r>
            <a:r>
              <a:rPr lang="en-US" dirty="0" err="1"/>
              <a:t>odaklanır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166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E3B892-8D3A-80FE-0A06-3359ED701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5CFCB7B-543A-FAF2-F172-823A55D27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9852F63-BFE3-B648-4884-74C74AF62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35AA7630-8463-5340-E6D2-9145CDF08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86C4E16-E2DC-5BEE-7589-886B390F6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5204D56F-57FB-E30D-31C4-1F955AE8F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48A040DD-31FA-E1EA-AFCF-867DDCB35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1AD9FF12-0E04-557A-2207-A23F7F657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38F256DE-3B8B-743E-F537-E7795615F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529E9AB3-817E-7207-D7B2-B862D5B1A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11D7CBE-A6E0-E7BF-1CB6-358A624EA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14A14193-A267-0930-A0DB-AD4B177383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69BE381F-7C3E-DB87-9420-B625A2E8D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C592AEC-98E8-187B-F7E6-FA9689209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205AADF1-D9AA-111D-675B-5D8FCDD56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92F1A5CE-AD3F-E319-CEB2-E3266C4CC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1D5C6569-5757-A2F2-C689-CFC4EA42E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92DB2E93-3995-E2C6-FEA0-5EA4BFBC0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88B2BA5-74AD-8EC0-24CF-5F6103ECD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80C16B1-713D-0F47-D91F-2D0246199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D01D7B4-DE2B-045E-A5E0-25891BD65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BC295B54-EE66-71B5-2174-3EE76FF96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9EE4BB13-C21C-26C6-C5C0-FB97A26C9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104FC52F-86AD-9D6E-A982-9BD0C401E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1CA1310B-9EFD-32A1-436B-B4FC6AF8E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F3223-B45B-8C97-B873-AACB0B851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Dört</a:t>
            </a:r>
            <a:r>
              <a:rPr lang="en-US" sz="4400" dirty="0">
                <a:solidFill>
                  <a:schemeClr val="tx1"/>
                </a:solidFill>
              </a:rPr>
              <a:t> Analiz </a:t>
            </a:r>
            <a:r>
              <a:rPr lang="en-US" sz="4400" dirty="0" err="1">
                <a:solidFill>
                  <a:schemeClr val="tx1"/>
                </a:solidFill>
              </a:rPr>
              <a:t>Düzeyi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633807-B0CF-A847-B9C0-44271CE94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41FDD-F217-DF85-C832-0BBED057C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UPE,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olayların</a:t>
            </a:r>
            <a:r>
              <a:rPr lang="en-US" dirty="0"/>
              <a:t> </a:t>
            </a:r>
            <a:r>
              <a:rPr lang="en-US" dirty="0" err="1"/>
              <a:t>nedenlerine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açıklamaları</a:t>
            </a:r>
            <a:r>
              <a:rPr lang="en-US" dirty="0"/>
              <a:t> </a:t>
            </a:r>
            <a:r>
              <a:rPr lang="en-US" dirty="0" err="1"/>
              <a:t>düzenlemek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düzeyleri</a:t>
            </a:r>
            <a:r>
              <a:rPr lang="en-US" dirty="0"/>
              <a:t> </a:t>
            </a:r>
            <a:r>
              <a:rPr lang="en-US" dirty="0" err="1"/>
              <a:t>kullanır</a:t>
            </a:r>
            <a:r>
              <a:rPr lang="en-US" dirty="0"/>
              <a:t>. Bu </a:t>
            </a:r>
            <a:r>
              <a:rPr lang="en-US" dirty="0" err="1"/>
              <a:t>düzeyler</a:t>
            </a:r>
            <a:r>
              <a:rPr lang="en-US" dirty="0"/>
              <a:t> </a:t>
            </a:r>
            <a:r>
              <a:rPr lang="en-US" dirty="0" err="1"/>
              <a:t>birbirini</a:t>
            </a:r>
            <a:r>
              <a:rPr lang="en-US" dirty="0"/>
              <a:t> </a:t>
            </a:r>
            <a:r>
              <a:rPr lang="en-US" dirty="0" err="1"/>
              <a:t>dışlamaz</a:t>
            </a:r>
            <a:r>
              <a:rPr lang="en-US" dirty="0"/>
              <a:t>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bakış</a:t>
            </a:r>
            <a:r>
              <a:rPr lang="en-US" dirty="0"/>
              <a:t> </a:t>
            </a:r>
            <a:r>
              <a:rPr lang="en-US" dirty="0" err="1"/>
              <a:t>açıları</a:t>
            </a:r>
            <a:r>
              <a:rPr lang="en-US" dirty="0"/>
              <a:t> </a:t>
            </a:r>
            <a:r>
              <a:rPr lang="en-US" dirty="0" err="1"/>
              <a:t>sunar</a:t>
            </a:r>
            <a:r>
              <a:rPr lang="en-US" dirty="0"/>
              <a:t>.</a:t>
            </a:r>
          </a:p>
          <a:p>
            <a:r>
              <a:rPr lang="en-US" b="1" dirty="0" err="1"/>
              <a:t>Küresel</a:t>
            </a:r>
            <a:r>
              <a:rPr lang="en-US" b="1" dirty="0"/>
              <a:t> </a:t>
            </a:r>
            <a:r>
              <a:rPr lang="en-US" b="1" dirty="0" err="1"/>
              <a:t>Düzey</a:t>
            </a:r>
            <a:r>
              <a:rPr lang="en-US" b="1" dirty="0"/>
              <a:t>:</a:t>
            </a:r>
            <a:r>
              <a:rPr lang="en-US" dirty="0"/>
              <a:t> Tek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devlete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gruba</a:t>
            </a:r>
            <a:r>
              <a:rPr lang="en-US" dirty="0"/>
              <a:t> </a:t>
            </a:r>
            <a:r>
              <a:rPr lang="en-US" dirty="0" err="1"/>
              <a:t>atfedilemeyen</a:t>
            </a:r>
            <a:r>
              <a:rPr lang="en-US" dirty="0"/>
              <a:t> </a:t>
            </a:r>
            <a:r>
              <a:rPr lang="en-US" dirty="0" err="1"/>
              <a:t>teknoloji</a:t>
            </a:r>
            <a:r>
              <a:rPr lang="en-US" dirty="0"/>
              <a:t>,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piyasalar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çevre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faktörler</a:t>
            </a:r>
            <a:r>
              <a:rPr lang="en-US" dirty="0"/>
              <a:t>.</a:t>
            </a:r>
          </a:p>
          <a:p>
            <a:r>
              <a:rPr lang="en-US" b="1" dirty="0" err="1"/>
              <a:t>Devletler</a:t>
            </a:r>
            <a:r>
              <a:rPr lang="en-US" b="1" dirty="0"/>
              <a:t> </a:t>
            </a:r>
            <a:r>
              <a:rPr lang="en-US" b="1" dirty="0" err="1"/>
              <a:t>Arası</a:t>
            </a:r>
            <a:r>
              <a:rPr lang="en-US" b="1" dirty="0"/>
              <a:t> </a:t>
            </a:r>
            <a:r>
              <a:rPr lang="en-US" b="1" dirty="0" err="1"/>
              <a:t>Düzey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Devletler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ilişkilerin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dengesinin</a:t>
            </a:r>
            <a:r>
              <a:rPr lang="en-US" dirty="0"/>
              <a:t> </a:t>
            </a:r>
            <a:r>
              <a:rPr lang="en-US" dirty="0" err="1"/>
              <a:t>sonuçları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etkilediği</a:t>
            </a:r>
            <a:r>
              <a:rPr lang="en-US" dirty="0"/>
              <a:t>.</a:t>
            </a:r>
          </a:p>
          <a:p>
            <a:r>
              <a:rPr lang="en-US" b="1" dirty="0"/>
              <a:t>Devlet/</a:t>
            </a:r>
            <a:r>
              <a:rPr lang="en-US" b="1" dirty="0" err="1"/>
              <a:t>Toplum</a:t>
            </a:r>
            <a:r>
              <a:rPr lang="en-US" b="1" dirty="0"/>
              <a:t> </a:t>
            </a:r>
            <a:r>
              <a:rPr lang="en-US" b="1" dirty="0" err="1"/>
              <a:t>Düzeyi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Hükümet</a:t>
            </a:r>
            <a:r>
              <a:rPr lang="en-US" dirty="0"/>
              <a:t> </a:t>
            </a:r>
            <a:r>
              <a:rPr lang="en-US" dirty="0" err="1"/>
              <a:t>türü</a:t>
            </a:r>
            <a:r>
              <a:rPr lang="en-US" dirty="0"/>
              <a:t>, </a:t>
            </a:r>
            <a:r>
              <a:rPr lang="en-US" dirty="0" err="1"/>
              <a:t>lobi</a:t>
            </a:r>
            <a:r>
              <a:rPr lang="en-US" dirty="0"/>
              <a:t> </a:t>
            </a:r>
            <a:r>
              <a:rPr lang="en-US" dirty="0" err="1"/>
              <a:t>faaliyetleri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faktörlerin</a:t>
            </a:r>
            <a:r>
              <a:rPr lang="en-US" dirty="0"/>
              <a:t>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politikayı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şekillendirdiği</a:t>
            </a:r>
            <a:r>
              <a:rPr lang="en-US" dirty="0"/>
              <a:t>.</a:t>
            </a:r>
          </a:p>
          <a:p>
            <a:r>
              <a:rPr lang="en-US" b="1" dirty="0" err="1"/>
              <a:t>Bireysel</a:t>
            </a:r>
            <a:r>
              <a:rPr lang="en-US" b="1" dirty="0"/>
              <a:t> </a:t>
            </a:r>
            <a:r>
              <a:rPr lang="en-US" b="1" dirty="0" err="1"/>
              <a:t>Düzey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Bireysel</a:t>
            </a:r>
            <a:r>
              <a:rPr lang="en-US" dirty="0"/>
              <a:t> </a:t>
            </a:r>
            <a:r>
              <a:rPr lang="en-US" dirty="0" err="1"/>
              <a:t>liderlerin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yapıcıların</a:t>
            </a:r>
            <a:r>
              <a:rPr lang="en-US" dirty="0"/>
              <a:t> </a:t>
            </a:r>
            <a:r>
              <a:rPr lang="en-US" dirty="0" err="1"/>
              <a:t>psikolojisi</a:t>
            </a:r>
            <a:r>
              <a:rPr lang="en-US" dirty="0"/>
              <a:t>, </a:t>
            </a:r>
            <a:r>
              <a:rPr lang="en-US" dirty="0" err="1"/>
              <a:t>hedefleri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eylemleri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1027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6F4DBF-B442-C37E-1363-350AF6B74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E76CA-033F-9FFB-8227-6E92617EE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Analiz </a:t>
            </a:r>
            <a:r>
              <a:rPr lang="en-US" sz="4400">
                <a:solidFill>
                  <a:schemeClr val="tx1"/>
                </a:solidFill>
              </a:rPr>
              <a:t>Düzeylerine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>
                <a:solidFill>
                  <a:schemeClr val="tx1"/>
                </a:solidFill>
              </a:rPr>
              <a:t>Örnekler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38741FB6-66EF-D75E-1D0B-0AA16CD6E4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Küresel</a:t>
            </a:r>
            <a:r>
              <a:rPr kumimoji="0" lang="en-US" altLang="en-US" sz="17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Standartlaştırılmış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nakliye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konteynerlerinin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icadı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küresel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dış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kaynak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kullanımını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daha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ucuz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ve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kolay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hale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getirerek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küresel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üretim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modellerini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değiştirdi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Devletler</a:t>
            </a:r>
            <a:r>
              <a:rPr kumimoji="0" lang="en-US" altLang="en-US" sz="17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Arası</a:t>
            </a:r>
            <a:r>
              <a:rPr kumimoji="0" lang="en-US" altLang="en-US" sz="17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Baskın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bir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güç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bir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hegemon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),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müttefikleri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için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güvenlik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ve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istikrarlı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bir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para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birimi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gibi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küresel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kamu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malları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sağlayabilir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Devlet/</a:t>
            </a:r>
            <a:r>
              <a:rPr kumimoji="0" lang="en-US" altLang="en-US" sz="17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Toplum</a:t>
            </a:r>
            <a:r>
              <a:rPr kumimoji="0" lang="en-US" altLang="en-US" sz="17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Wall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Street'in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siyasi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gücü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düzenlemesiz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finansal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piyasalara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yol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açarak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2008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küresel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finans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krizine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katkıda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bulundu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Bireysel</a:t>
            </a:r>
            <a:r>
              <a:rPr kumimoji="0" lang="en-US" altLang="en-US" sz="17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Donald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Trump'ın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dürtüsel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psikolojisi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ABD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dış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politikasını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ve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küresel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çıkarları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derinden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etkilemektedir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6504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4D6E65-B0DC-14D5-C732-098193D1D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B587C3B-4255-4D9C-2F5A-66DA6FD0B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AAAF1ED-D20E-CE14-6FC3-62B63B6F7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C9D49E6-CF43-C04A-CF96-A3A29473C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44F6637-A826-D4E3-2560-4808629369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57B9BE0-A8DC-CAB0-E823-7896D0758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28A91853-63F4-D97A-3304-04D15AF6E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D00CF9A7-C2D8-6323-7DA4-95BABC8AD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920796A2-E88E-4820-6A38-632275A09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DA00EB62-36D7-A6CB-2F8D-F139AAC3A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5CED01FE-903E-FCA6-059A-BA203DB82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C6C1C7CE-F563-334F-722E-C2594EC28C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0EDB4D72-A644-1D96-C0D3-B4BF3B296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D9153C6E-36E9-B275-A851-441F9EB2AF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5793BB00-C3DF-5864-9953-D9243000F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6E9A4247-86C8-615F-058A-AA09F1F05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E39E546F-88B8-E484-CDA1-20C5FEFF0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7977DD0-D089-1A78-A3BB-2B16D3CA6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C1C6504-508F-077B-B1F1-389E8E578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D6DC585-6FE6-8E61-7F06-E6B36C3C3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7DE5D64-7C01-143F-590D-B94FA49CB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93643A2E-A2F3-C73D-5C05-0D41CCB94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E64FAC6-6BBD-07BF-E6D7-621E3AC98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ECA7120-F262-E338-707E-7AF1CE412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E9A6C146-DDE6-81D6-2A4E-67829DB90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48DD79-9731-97D8-73F4-DADCDB1A5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Beş</a:t>
            </a:r>
            <a:r>
              <a:rPr lang="en-US" sz="4400" dirty="0">
                <a:solidFill>
                  <a:schemeClr val="tx1"/>
                </a:solidFill>
              </a:rPr>
              <a:t> UPE </a:t>
            </a:r>
            <a:r>
              <a:rPr lang="en-US" sz="4400" dirty="0" err="1">
                <a:solidFill>
                  <a:schemeClr val="tx1"/>
                </a:solidFill>
              </a:rPr>
              <a:t>Yapısı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F2786BD-E8F7-EA06-407C-5CBCC56F6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D836B-09DB-4378-E9CC-01428D819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Susan Strange,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iktisadın</a:t>
            </a:r>
            <a:r>
              <a:rPr lang="en-US" dirty="0"/>
              <a:t> </a:t>
            </a:r>
            <a:r>
              <a:rPr lang="en-US" dirty="0" err="1"/>
              <a:t>temellerini</a:t>
            </a:r>
            <a:r>
              <a:rPr lang="en-US" dirty="0"/>
              <a:t> </a:t>
            </a:r>
            <a:r>
              <a:rPr lang="en-US" dirty="0" err="1"/>
              <a:t>oluşturan</a:t>
            </a:r>
            <a:r>
              <a:rPr lang="en-US" dirty="0"/>
              <a:t> </a:t>
            </a:r>
            <a:r>
              <a:rPr lang="en-US" dirty="0" err="1"/>
              <a:t>beş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tanımlamıştır</a:t>
            </a:r>
            <a:r>
              <a:rPr lang="en-US" dirty="0"/>
              <a:t>. Bu </a:t>
            </a:r>
            <a:r>
              <a:rPr lang="en-US" dirty="0" err="1"/>
              <a:t>yapılar</a:t>
            </a:r>
            <a:r>
              <a:rPr lang="en-US" dirty="0"/>
              <a:t>, </a:t>
            </a:r>
            <a:r>
              <a:rPr lang="en-US" dirty="0" err="1"/>
              <a:t>kilit</a:t>
            </a:r>
            <a:r>
              <a:rPr lang="en-US" dirty="0"/>
              <a:t> </a:t>
            </a:r>
            <a:r>
              <a:rPr lang="en-US" dirty="0" err="1"/>
              <a:t>kaynaklara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yeteneklere</a:t>
            </a:r>
            <a:r>
              <a:rPr lang="en-US" dirty="0"/>
              <a:t> </a:t>
            </a:r>
            <a:r>
              <a:rPr lang="en-US" dirty="0" err="1"/>
              <a:t>erişimi</a:t>
            </a:r>
            <a:r>
              <a:rPr lang="en-US" dirty="0"/>
              <a:t> </a:t>
            </a:r>
            <a:r>
              <a:rPr lang="en-US" dirty="0" err="1"/>
              <a:t>yöneten</a:t>
            </a:r>
            <a:r>
              <a:rPr lang="en-US" dirty="0"/>
              <a:t> </a:t>
            </a:r>
            <a:r>
              <a:rPr lang="en-US" dirty="0" err="1"/>
              <a:t>kurallardan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aktörlerden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</a:t>
            </a:r>
          </a:p>
          <a:p>
            <a:r>
              <a:rPr lang="en-US" b="1" dirty="0" err="1"/>
              <a:t>Üretim</a:t>
            </a:r>
            <a:r>
              <a:rPr lang="en-US" b="1" dirty="0"/>
              <a:t> </a:t>
            </a:r>
            <a:r>
              <a:rPr lang="en-US" b="1" dirty="0" err="1"/>
              <a:t>Yapısı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Kimin</a:t>
            </a:r>
            <a:r>
              <a:rPr lang="en-US" dirty="0"/>
              <a:t>, </a:t>
            </a:r>
            <a:r>
              <a:rPr lang="en-US" dirty="0" err="1"/>
              <a:t>neyi</a:t>
            </a:r>
            <a:r>
              <a:rPr lang="en-US" dirty="0"/>
              <a:t>, </a:t>
            </a:r>
            <a:r>
              <a:rPr lang="en-US" dirty="0" err="1"/>
              <a:t>nerede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hangi </a:t>
            </a:r>
            <a:r>
              <a:rPr lang="en-US" dirty="0" err="1"/>
              <a:t>koşullarda</a:t>
            </a:r>
            <a:r>
              <a:rPr lang="en-US" dirty="0"/>
              <a:t> </a:t>
            </a:r>
            <a:r>
              <a:rPr lang="en-US" dirty="0" err="1"/>
              <a:t>ürettiği</a:t>
            </a:r>
            <a:r>
              <a:rPr lang="en-US" dirty="0"/>
              <a:t>.</a:t>
            </a:r>
          </a:p>
          <a:p>
            <a:r>
              <a:rPr lang="en-US" b="1" dirty="0"/>
              <a:t>Ticaret </a:t>
            </a:r>
            <a:r>
              <a:rPr lang="en-US" b="1" dirty="0" err="1"/>
              <a:t>Yapısı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Sınırlar</a:t>
            </a:r>
            <a:r>
              <a:rPr lang="en-US" dirty="0"/>
              <a:t> </a:t>
            </a:r>
            <a:r>
              <a:rPr lang="en-US" dirty="0" err="1"/>
              <a:t>ötesi</a:t>
            </a:r>
            <a:r>
              <a:rPr lang="en-US" dirty="0"/>
              <a:t> mal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akışını</a:t>
            </a:r>
            <a:r>
              <a:rPr lang="en-US" dirty="0"/>
              <a:t> </a:t>
            </a:r>
            <a:r>
              <a:rPr lang="en-US" dirty="0" err="1"/>
              <a:t>şekillendiren</a:t>
            </a:r>
            <a:r>
              <a:rPr lang="en-US" dirty="0"/>
              <a:t> </a:t>
            </a:r>
            <a:r>
              <a:rPr lang="en-US" dirty="0" err="1"/>
              <a:t>kurallar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anlaşmalar</a:t>
            </a:r>
            <a:r>
              <a:rPr lang="en-US" dirty="0"/>
              <a:t>.</a:t>
            </a:r>
          </a:p>
          <a:p>
            <a:r>
              <a:rPr lang="en-US" b="1" dirty="0"/>
              <a:t>Finans </a:t>
            </a:r>
            <a:r>
              <a:rPr lang="en-US" b="1" dirty="0" err="1"/>
              <a:t>ve</a:t>
            </a:r>
            <a:r>
              <a:rPr lang="en-US" b="1" dirty="0"/>
              <a:t> Para </a:t>
            </a:r>
            <a:r>
              <a:rPr lang="en-US" b="1" dirty="0" err="1"/>
              <a:t>Yapısı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Kimin</a:t>
            </a:r>
            <a:r>
              <a:rPr lang="en-US" dirty="0"/>
              <a:t> </a:t>
            </a:r>
            <a:r>
              <a:rPr lang="en-US" dirty="0" err="1"/>
              <a:t>paraya</a:t>
            </a:r>
            <a:r>
              <a:rPr lang="en-US" dirty="0"/>
              <a:t> hangi </a:t>
            </a:r>
            <a:r>
              <a:rPr lang="en-US" dirty="0" err="1"/>
              <a:t>koşullarda</a:t>
            </a:r>
            <a:r>
              <a:rPr lang="en-US" dirty="0"/>
              <a:t> </a:t>
            </a:r>
            <a:r>
              <a:rPr lang="en-US" dirty="0" err="1"/>
              <a:t>erişebileceğini</a:t>
            </a:r>
            <a:r>
              <a:rPr lang="en-US" dirty="0"/>
              <a:t> </a:t>
            </a:r>
            <a:r>
              <a:rPr lang="en-US" dirty="0" err="1"/>
              <a:t>belirler</a:t>
            </a:r>
            <a:r>
              <a:rPr lang="en-US" dirty="0"/>
              <a:t>.</a:t>
            </a:r>
          </a:p>
          <a:p>
            <a:r>
              <a:rPr lang="en-US" b="1" dirty="0" err="1"/>
              <a:t>Güvenlik</a:t>
            </a:r>
            <a:r>
              <a:rPr lang="en-US" b="1" dirty="0"/>
              <a:t> </a:t>
            </a:r>
            <a:r>
              <a:rPr lang="en-US" b="1" dirty="0" err="1"/>
              <a:t>Yapısı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aktörlerin</a:t>
            </a:r>
            <a:r>
              <a:rPr lang="en-US" dirty="0"/>
              <a:t> </a:t>
            </a:r>
            <a:r>
              <a:rPr lang="en-US" dirty="0" err="1"/>
              <a:t>tehditlere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sağladığı</a:t>
            </a:r>
            <a:r>
              <a:rPr lang="en-US" dirty="0"/>
              <a:t>.</a:t>
            </a:r>
          </a:p>
          <a:p>
            <a:r>
              <a:rPr lang="en-US" b="1" dirty="0"/>
              <a:t>Bilgi </a:t>
            </a:r>
            <a:r>
              <a:rPr lang="en-US" b="1" dirty="0" err="1"/>
              <a:t>Yapısı</a:t>
            </a:r>
            <a:r>
              <a:rPr lang="en-US" b="1" dirty="0"/>
              <a:t>:</a:t>
            </a:r>
            <a:r>
              <a:rPr lang="en-US" dirty="0"/>
              <a:t> Bilgi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teknolojinin</a:t>
            </a:r>
            <a:r>
              <a:rPr lang="en-US" dirty="0"/>
              <a:t> </a:t>
            </a:r>
            <a:r>
              <a:rPr lang="en-US" dirty="0" err="1"/>
              <a:t>yaratılmasını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kontrolünü</a:t>
            </a:r>
            <a:r>
              <a:rPr lang="en-US" dirty="0"/>
              <a:t> </a:t>
            </a:r>
            <a:r>
              <a:rPr lang="en-US" dirty="0" err="1"/>
              <a:t>yöneten</a:t>
            </a:r>
            <a:r>
              <a:rPr lang="en-US" dirty="0"/>
              <a:t> </a:t>
            </a:r>
            <a:r>
              <a:rPr lang="en-US" dirty="0" err="1"/>
              <a:t>kurallar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6366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EF060-B443-EB8E-7EFA-35045D3BA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72EB158-CD7F-718B-399A-87C568416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CD6AF2D-BCCC-478B-843C-8BFCA3955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60946C4-F217-7E70-84C4-DD448FCE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3CD7F43-20A1-CCEB-A5FC-D2C490533B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F9F3BF5A-160D-F9EC-59BA-DCB24028A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E8EDAF36-EB41-5593-B9AB-0005263193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528A36-912C-EA17-0349-A61E04414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15A29ED-DD08-E972-5555-55DC88EDE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4C559D3E-302A-0192-E9AA-CFF98194CE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66DA184D-D555-4F4B-946E-68E32009A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23DC6CDD-FF28-9725-4B27-811589481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7CD2148-C677-ECB2-955F-3504441E5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11C2A309-DCC3-5F8C-533A-485C37F42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0D9C7B41-2F6E-D1BA-F73D-267C639C8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256494F8-F010-0789-F3E8-08BE75520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F10034A4-EF2F-F593-5AC8-F512842F9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7F29DE73-1D60-69DC-C8D7-925E0EC23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C182D9F3-3920-5D74-B4EC-C6C6E1593D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5A5051FE-0327-1613-4397-C4B5FBBDC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902466B2-5B04-BE19-CE67-8BCB557C4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2D466FC-3315-920E-25EE-D92C62CD58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124276C9-68DE-29A9-4B39-8799D1FFC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7F266642-F8CB-8306-43A5-AA16E5812A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4206FB5-A88C-9E6A-65FA-3A2883052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70734-86EF-6D36-B8EC-9681E402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Popülizmin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Milliyetçiliğin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Yükselişi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912CE95-6283-0F0B-F503-D4FE24C43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3F545-4634-06BB-076A-3AFBC5DF6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Savaş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düzeni</a:t>
            </a:r>
            <a:r>
              <a:rPr lang="en-US" dirty="0"/>
              <a:t> </a:t>
            </a:r>
            <a:r>
              <a:rPr lang="en-US" dirty="0" err="1"/>
              <a:t>zorlayan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eğilim</a:t>
            </a:r>
            <a:r>
              <a:rPr lang="en-US" dirty="0"/>
              <a:t>, </a:t>
            </a:r>
            <a:r>
              <a:rPr lang="en-US" b="1" dirty="0" err="1"/>
              <a:t>popülist-milliyetçi</a:t>
            </a:r>
            <a:r>
              <a:rPr lang="en-US" b="1" dirty="0"/>
              <a:t> </a:t>
            </a:r>
            <a:r>
              <a:rPr lang="en-US" b="1" dirty="0" err="1"/>
              <a:t>hareketlerin</a:t>
            </a:r>
            <a:r>
              <a:rPr lang="en-US" dirty="0"/>
              <a:t> </a:t>
            </a:r>
            <a:r>
              <a:rPr lang="en-US" dirty="0" err="1"/>
              <a:t>yükselişidir</a:t>
            </a:r>
            <a:r>
              <a:rPr lang="en-US" dirty="0"/>
              <a:t>.</a:t>
            </a:r>
          </a:p>
          <a:p>
            <a:r>
              <a:rPr lang="en-US" b="1" dirty="0" err="1"/>
              <a:t>Neden</a:t>
            </a:r>
            <a:r>
              <a:rPr lang="en-US" b="1" dirty="0"/>
              <a:t>:</a:t>
            </a:r>
            <a:r>
              <a:rPr lang="en-US" dirty="0"/>
              <a:t> Artan </a:t>
            </a:r>
            <a:r>
              <a:rPr lang="en-US" dirty="0" err="1"/>
              <a:t>gelir</a:t>
            </a:r>
            <a:r>
              <a:rPr lang="en-US" dirty="0"/>
              <a:t> </a:t>
            </a:r>
            <a:r>
              <a:rPr lang="en-US" dirty="0" err="1"/>
              <a:t>eşitsizliği</a:t>
            </a:r>
            <a:r>
              <a:rPr lang="en-US" dirty="0"/>
              <a:t>, </a:t>
            </a:r>
            <a:r>
              <a:rPr lang="en-US" dirty="0" err="1"/>
              <a:t>işçi</a:t>
            </a:r>
            <a:r>
              <a:rPr lang="en-US" dirty="0"/>
              <a:t> </a:t>
            </a:r>
            <a:r>
              <a:rPr lang="en-US" dirty="0" err="1"/>
              <a:t>sınıfı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durgun</a:t>
            </a:r>
            <a:r>
              <a:rPr lang="en-US" dirty="0"/>
              <a:t> </a:t>
            </a:r>
            <a:r>
              <a:rPr lang="en-US" dirty="0" err="1"/>
              <a:t>ücretler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küreselleşmeden</a:t>
            </a:r>
            <a:r>
              <a:rPr lang="en-US" dirty="0"/>
              <a:t> </a:t>
            </a:r>
            <a:r>
              <a:rPr lang="en-US" dirty="0" err="1"/>
              <a:t>kaynaklanan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kayıpları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yönlendirilmektedir</a:t>
            </a:r>
            <a:r>
              <a:rPr lang="en-US" dirty="0"/>
              <a:t>.</a:t>
            </a:r>
          </a:p>
          <a:p>
            <a:r>
              <a:rPr lang="en-US" b="1" dirty="0" err="1"/>
              <a:t>Özellikler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Elitlere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ana </a:t>
            </a:r>
            <a:r>
              <a:rPr lang="en-US" dirty="0" err="1"/>
              <a:t>akım</a:t>
            </a:r>
            <a:r>
              <a:rPr lang="en-US" dirty="0"/>
              <a:t> </a:t>
            </a:r>
            <a:r>
              <a:rPr lang="en-US" dirty="0" err="1"/>
              <a:t>kurumlara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şüphe</a:t>
            </a:r>
            <a:r>
              <a:rPr lang="en-US" dirty="0"/>
              <a:t>, </a:t>
            </a:r>
            <a:r>
              <a:rPr lang="en-US" dirty="0" err="1"/>
              <a:t>göçmenlere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düşmanlık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kimliği</a:t>
            </a:r>
            <a:r>
              <a:rPr lang="en-US" dirty="0"/>
              <a:t> </a:t>
            </a:r>
            <a:r>
              <a:rPr lang="en-US" dirty="0" err="1"/>
              <a:t>korumaya</a:t>
            </a:r>
            <a:r>
              <a:rPr lang="en-US" dirty="0"/>
              <a:t> </a:t>
            </a:r>
            <a:r>
              <a:rPr lang="en-US" dirty="0" err="1"/>
              <a:t>odaklanma</a:t>
            </a:r>
            <a:r>
              <a:rPr lang="en-US" dirty="0"/>
              <a:t>.</a:t>
            </a:r>
          </a:p>
          <a:p>
            <a:r>
              <a:rPr lang="en-US" b="1" dirty="0"/>
              <a:t>UPE </a:t>
            </a:r>
            <a:r>
              <a:rPr lang="en-US" b="1" dirty="0" err="1"/>
              <a:t>Bağlantısı</a:t>
            </a:r>
            <a:r>
              <a:rPr lang="en-US" b="1" dirty="0"/>
              <a:t>:</a:t>
            </a:r>
            <a:r>
              <a:rPr lang="en-US" dirty="0"/>
              <a:t> Bu </a:t>
            </a:r>
            <a:r>
              <a:rPr lang="en-US" dirty="0" err="1"/>
              <a:t>eğilim</a:t>
            </a:r>
            <a:r>
              <a:rPr lang="en-US" dirty="0"/>
              <a:t>, </a:t>
            </a:r>
            <a:r>
              <a:rPr lang="en-US" b="1" dirty="0" err="1"/>
              <a:t>devlet-toplum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/>
              <a:t>bireysel</a:t>
            </a:r>
            <a:r>
              <a:rPr lang="en-US" b="1" dirty="0"/>
              <a:t> </a:t>
            </a:r>
            <a:r>
              <a:rPr lang="en-US" b="1" dirty="0" err="1"/>
              <a:t>analiz</a:t>
            </a:r>
            <a:r>
              <a:rPr lang="en-US" b="1" dirty="0"/>
              <a:t> </a:t>
            </a:r>
            <a:r>
              <a:rPr lang="en-US" b="1" dirty="0" err="1"/>
              <a:t>düzeylerinin</a:t>
            </a:r>
            <a:r>
              <a:rPr lang="en-US" dirty="0"/>
              <a:t> </a:t>
            </a:r>
            <a:r>
              <a:rPr lang="en-US" dirty="0" err="1"/>
              <a:t>önemini</a:t>
            </a:r>
            <a:r>
              <a:rPr lang="en-US" dirty="0"/>
              <a:t> </a:t>
            </a:r>
            <a:r>
              <a:rPr lang="en-US" dirty="0" err="1"/>
              <a:t>vurgular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kimliğin</a:t>
            </a:r>
            <a:r>
              <a:rPr lang="en-US" dirty="0"/>
              <a:t>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politikayı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şekillendirdiğini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282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CE46CE-58B3-05E1-299E-C0E9A2319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D0378ED-5D82-9476-CE73-3DF1DCEC8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54174B6-0BBB-B35A-3D14-BA3E2DF96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E196A914-9FA4-1EDF-C8A8-583B39FF48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A6D77B5D-3683-A82B-F4B5-EB572DB7D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6BF45186-89A5-F17B-4E5B-E603B849F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886C9893-BC5A-E924-B58A-D4550263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6BD1200B-1BE1-E72B-0105-43C3878B1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B55A1D9-BBBB-4327-B8B8-E58A448F5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4DD9D5-B488-D494-3CA0-3FC3B120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A5939C7-55CB-07D0-DB9D-D8C3FCA15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544E5CC8-7ADE-E62B-0859-ABD9AE664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AFCE765-5703-BF31-93B7-9F6C0083E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A674023-F749-2F49-96F1-B2F674DB6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152DD024-34BF-7CCF-9A8D-4AEC8D599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334C476E-5F1D-627F-E742-90A145B3F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B665627-9ADC-378B-8988-A09513F8F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12805257-1FF7-F66C-BDDC-6C6B3257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227E4A4-D135-F4BC-27BC-5A942A4F6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981A6874-04A5-C697-1B87-B7DA00860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E4EB3B44-D65E-2F94-81C1-4203E1A0E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1A7C1830-5A79-99E3-DE73-9D12B0449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673ECB85-14C8-023F-5B50-AA40F03C0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9F8BD0DD-00FE-42B1-20C5-C5E554B59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A259E531-FA48-06F9-C793-C7D391C11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10B8BF-24D9-3568-1CB9-5DA3929D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s-ES" sz="4400" dirty="0" err="1">
                <a:solidFill>
                  <a:schemeClr val="tx1"/>
                </a:solidFill>
              </a:rPr>
              <a:t>İletişim</a:t>
            </a:r>
            <a:r>
              <a:rPr lang="es-ES" sz="4400" dirty="0">
                <a:solidFill>
                  <a:schemeClr val="tx1"/>
                </a:solidFill>
              </a:rPr>
              <a:t> </a:t>
            </a:r>
            <a:r>
              <a:rPr lang="es-ES" sz="4400" dirty="0" err="1">
                <a:solidFill>
                  <a:schemeClr val="tx1"/>
                </a:solidFill>
              </a:rPr>
              <a:t>Devrimi</a:t>
            </a:r>
            <a:r>
              <a:rPr lang="es-ES" sz="4400" dirty="0">
                <a:solidFill>
                  <a:schemeClr val="tx1"/>
                </a:solidFill>
              </a:rPr>
              <a:t> ve "</a:t>
            </a:r>
            <a:r>
              <a:rPr lang="es-ES" sz="4400" dirty="0" err="1">
                <a:solidFill>
                  <a:schemeClr val="tx1"/>
                </a:solidFill>
              </a:rPr>
              <a:t>Sahte</a:t>
            </a:r>
            <a:r>
              <a:rPr lang="es-ES" sz="4400" dirty="0">
                <a:solidFill>
                  <a:schemeClr val="tx1"/>
                </a:solidFill>
              </a:rPr>
              <a:t> Haber"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9D6623-70AF-0D9B-AB02-9AB2080D7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CFE4B-EDA7-A9C3-4F82-1B2ED1D3E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Popülist-milliyetçiliğin</a:t>
            </a:r>
            <a:r>
              <a:rPr lang="en-US" dirty="0"/>
              <a:t> </a:t>
            </a:r>
            <a:r>
              <a:rPr lang="en-US" dirty="0" err="1"/>
              <a:t>yükselişi</a:t>
            </a:r>
            <a:r>
              <a:rPr lang="en-US" dirty="0"/>
              <a:t>, </a:t>
            </a:r>
            <a:r>
              <a:rPr lang="en-US" dirty="0" err="1"/>
              <a:t>bilginin</a:t>
            </a:r>
            <a:r>
              <a:rPr lang="en-US" dirty="0"/>
              <a:t> </a:t>
            </a:r>
            <a:r>
              <a:rPr lang="en-US" dirty="0" err="1"/>
              <a:t>üretilme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iletilme</a:t>
            </a:r>
            <a:r>
              <a:rPr lang="en-US" dirty="0"/>
              <a:t> </a:t>
            </a:r>
            <a:r>
              <a:rPr lang="en-US" dirty="0" err="1"/>
              <a:t>biçimlerindeki</a:t>
            </a:r>
            <a:r>
              <a:rPr lang="en-US" dirty="0"/>
              <a:t> </a:t>
            </a:r>
            <a:r>
              <a:rPr lang="en-US" dirty="0" err="1"/>
              <a:t>değişikliklerle</a:t>
            </a:r>
            <a:r>
              <a:rPr lang="en-US" dirty="0"/>
              <a:t> </a:t>
            </a:r>
            <a:r>
              <a:rPr lang="en-US" dirty="0" err="1"/>
              <a:t>desteklenmiştir</a:t>
            </a:r>
            <a:r>
              <a:rPr lang="en-US" dirty="0"/>
              <a:t>.</a:t>
            </a:r>
          </a:p>
          <a:p>
            <a:r>
              <a:rPr lang="en-US" b="1" dirty="0" err="1"/>
              <a:t>Sosyal</a:t>
            </a:r>
            <a:r>
              <a:rPr lang="en-US" b="1" dirty="0"/>
              <a:t> </a:t>
            </a:r>
            <a:r>
              <a:rPr lang="en-US" b="1" dirty="0" err="1"/>
              <a:t>medya</a:t>
            </a:r>
            <a:r>
              <a:rPr lang="en-US" dirty="0"/>
              <a:t>, </a:t>
            </a:r>
            <a:r>
              <a:rPr lang="en-US" dirty="0" err="1"/>
              <a:t>gerçekleri</a:t>
            </a:r>
            <a:r>
              <a:rPr lang="en-US" dirty="0"/>
              <a:t> </a:t>
            </a:r>
            <a:r>
              <a:rPr lang="en-US" dirty="0" err="1"/>
              <a:t>çarpıtmayı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hikayeleri</a:t>
            </a:r>
            <a:r>
              <a:rPr lang="en-US" dirty="0"/>
              <a:t> </a:t>
            </a:r>
            <a:r>
              <a:rPr lang="en-US" dirty="0" err="1"/>
              <a:t>yaymayı</a:t>
            </a:r>
            <a:r>
              <a:rPr lang="en-US" dirty="0"/>
              <a:t> </a:t>
            </a:r>
            <a:r>
              <a:rPr lang="en-US" dirty="0" err="1"/>
              <a:t>kolaylaştırır</a:t>
            </a:r>
            <a:r>
              <a:rPr lang="en-US" dirty="0"/>
              <a:t>.</a:t>
            </a:r>
          </a:p>
          <a:p>
            <a:r>
              <a:rPr lang="en-US" b="1" dirty="0"/>
              <a:t>"</a:t>
            </a:r>
            <a:r>
              <a:rPr lang="en-US" b="1" dirty="0" err="1"/>
              <a:t>Sahte</a:t>
            </a:r>
            <a:r>
              <a:rPr lang="en-US" b="1" dirty="0"/>
              <a:t> </a:t>
            </a:r>
            <a:r>
              <a:rPr lang="en-US" b="1" dirty="0" err="1"/>
              <a:t>haber</a:t>
            </a:r>
            <a:r>
              <a:rPr lang="en-US" b="1" dirty="0"/>
              <a:t>"</a:t>
            </a:r>
            <a:r>
              <a:rPr lang="en-US" dirty="0"/>
              <a:t>, 2016 ABD </a:t>
            </a:r>
            <a:r>
              <a:rPr lang="en-US" dirty="0" err="1"/>
              <a:t>seçimleri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, </a:t>
            </a:r>
            <a:r>
              <a:rPr lang="en-US" dirty="0" err="1"/>
              <a:t>saygın</a:t>
            </a:r>
            <a:r>
              <a:rPr lang="en-US" dirty="0"/>
              <a:t> </a:t>
            </a:r>
            <a:r>
              <a:rPr lang="en-US" dirty="0" err="1"/>
              <a:t>haber</a:t>
            </a:r>
            <a:r>
              <a:rPr lang="en-US" dirty="0"/>
              <a:t> </a:t>
            </a:r>
            <a:r>
              <a:rPr lang="en-US" dirty="0" err="1"/>
              <a:t>kaynaklarını</a:t>
            </a:r>
            <a:r>
              <a:rPr lang="en-US" dirty="0"/>
              <a:t> </a:t>
            </a:r>
            <a:r>
              <a:rPr lang="en-US" dirty="0" err="1"/>
              <a:t>taklit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kurgusal</a:t>
            </a:r>
            <a:r>
              <a:rPr lang="en-US" dirty="0"/>
              <a:t> </a:t>
            </a:r>
            <a:r>
              <a:rPr lang="en-US" dirty="0" err="1"/>
              <a:t>makaleleri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popüler</a:t>
            </a:r>
            <a:r>
              <a:rPr lang="en-US" dirty="0"/>
              <a:t> </a:t>
            </a:r>
            <a:r>
              <a:rPr lang="en-US" dirty="0" err="1"/>
              <a:t>söyleme</a:t>
            </a:r>
            <a:r>
              <a:rPr lang="en-US" dirty="0"/>
              <a:t> </a:t>
            </a:r>
            <a:r>
              <a:rPr lang="en-US" dirty="0" err="1"/>
              <a:t>girmiştir</a:t>
            </a:r>
            <a:r>
              <a:rPr lang="en-US" dirty="0"/>
              <a:t>.</a:t>
            </a:r>
          </a:p>
          <a:p>
            <a:r>
              <a:rPr lang="en-US" dirty="0"/>
              <a:t>Bu </a:t>
            </a:r>
            <a:r>
              <a:rPr lang="en-US" dirty="0" err="1"/>
              <a:t>olgular</a:t>
            </a:r>
            <a:r>
              <a:rPr lang="en-US" dirty="0"/>
              <a:t>, </a:t>
            </a:r>
            <a:r>
              <a:rPr lang="en-US" dirty="0" err="1"/>
              <a:t>siyasi</a:t>
            </a:r>
            <a:r>
              <a:rPr lang="en-US" dirty="0"/>
              <a:t> </a:t>
            </a:r>
            <a:r>
              <a:rPr lang="en-US" dirty="0" err="1"/>
              <a:t>kutuplaşmaya</a:t>
            </a:r>
            <a:r>
              <a:rPr lang="en-US" dirty="0"/>
              <a:t>, ana </a:t>
            </a:r>
            <a:r>
              <a:rPr lang="en-US" dirty="0" err="1"/>
              <a:t>akım</a:t>
            </a:r>
            <a:r>
              <a:rPr lang="en-US" dirty="0"/>
              <a:t> </a:t>
            </a:r>
            <a:r>
              <a:rPr lang="en-US" dirty="0" err="1"/>
              <a:t>kurumlara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güvenin</a:t>
            </a:r>
            <a:r>
              <a:rPr lang="en-US" dirty="0"/>
              <a:t> </a:t>
            </a:r>
            <a:r>
              <a:rPr lang="en-US" dirty="0" err="1"/>
              <a:t>azalmasına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demokratik</a:t>
            </a:r>
            <a:r>
              <a:rPr lang="en-US" dirty="0"/>
              <a:t> </a:t>
            </a:r>
            <a:r>
              <a:rPr lang="en-US" dirty="0" err="1"/>
              <a:t>normların</a:t>
            </a:r>
            <a:r>
              <a:rPr lang="en-US" dirty="0"/>
              <a:t> </a:t>
            </a:r>
            <a:r>
              <a:rPr lang="en-US" dirty="0" err="1"/>
              <a:t>aşınmasına</a:t>
            </a:r>
            <a:r>
              <a:rPr lang="en-US" dirty="0"/>
              <a:t> </a:t>
            </a:r>
            <a:r>
              <a:rPr lang="en-US" dirty="0" err="1"/>
              <a:t>katkıda</a:t>
            </a:r>
            <a:r>
              <a:rPr lang="en-US" dirty="0"/>
              <a:t> </a:t>
            </a:r>
            <a:r>
              <a:rPr lang="en-US" dirty="0" err="1"/>
              <a:t>bulunmuştur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9450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F3D8C7-1E6F-4D15-8163-ADBC81A00A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24716F-C831-4AC2-BB0A-5EC60E4671B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F3A8986E-DA64-415A-A390-AF2FFA01BA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 design</Template>
  <TotalTime>21</TotalTime>
  <Words>809</Words>
  <Application>Microsoft Office PowerPoint</Application>
  <PresentationFormat>Geniş ekran</PresentationFormat>
  <Paragraphs>61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Rockwell</vt:lpstr>
      <vt:lpstr>Times New Roman</vt:lpstr>
      <vt:lpstr>Wingdings</vt:lpstr>
      <vt:lpstr>Atlas</vt:lpstr>
      <vt:lpstr>Uluslararası Politik Ekonomi Nedir?</vt:lpstr>
      <vt:lpstr>Çözülen Savaş Sonrası Dünya Düzeni</vt:lpstr>
      <vt:lpstr>UPE'yi Tanımlamak</vt:lpstr>
      <vt:lpstr>Dört UPE Perspektifi</vt:lpstr>
      <vt:lpstr>Dört Analiz Düzeyi</vt:lpstr>
      <vt:lpstr>Analiz Düzeylerine Örnekler</vt:lpstr>
      <vt:lpstr>Beş UPE Yapısı</vt:lpstr>
      <vt:lpstr>Popülizmin ve Milliyetçiliğin Yükselişi</vt:lpstr>
      <vt:lpstr>İletişim Devrimi ve "Sahte Haber"</vt:lpstr>
      <vt:lpstr>Sonuç: Uçurumun Kenarında Durmak</vt:lpstr>
      <vt:lpstr>Kaynak: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MURAT YILMAZ</dc:creator>
  <cp:lastModifiedBy>BAHAR YAYLA</cp:lastModifiedBy>
  <cp:revision>3</cp:revision>
  <dcterms:created xsi:type="dcterms:W3CDTF">2025-10-06T13:02:10Z</dcterms:created>
  <dcterms:modified xsi:type="dcterms:W3CDTF">2025-10-20T08:57:09Z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