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D0BA856E-5058-478C-8963-AE8C07AEAC89}" type="datetimeFigureOut">
              <a:rPr lang="tr-TR" smtClean="0"/>
              <a:t>5.05.2026</a:t>
            </a:fld>
            <a:endParaRPr lang="tr-TR"/>
          </a:p>
        </p:txBody>
      </p:sp>
      <p:sp>
        <p:nvSpPr>
          <p:cNvPr id="5" name="Footer Placeholder 4"/>
          <p:cNvSpPr>
            <a:spLocks noGrp="1"/>
          </p:cNvSpPr>
          <p:nvPr>
            <p:ph type="ftr" sz="quarter" idx="11"/>
          </p:nvPr>
        </p:nvSpPr>
        <p:spPr>
          <a:xfrm>
            <a:off x="2416500" y="329307"/>
            <a:ext cx="4973915" cy="309201"/>
          </a:xfrm>
        </p:spPr>
        <p:txBody>
          <a:bodyPr/>
          <a:lstStyle/>
          <a:p>
            <a:endParaRPr lang="tr-TR"/>
          </a:p>
        </p:txBody>
      </p:sp>
      <p:sp>
        <p:nvSpPr>
          <p:cNvPr id="6" name="Slide Number Placeholder 5"/>
          <p:cNvSpPr>
            <a:spLocks noGrp="1"/>
          </p:cNvSpPr>
          <p:nvPr>
            <p:ph type="sldNum" sz="quarter" idx="12"/>
          </p:nvPr>
        </p:nvSpPr>
        <p:spPr>
          <a:xfrm>
            <a:off x="1437664" y="798973"/>
            <a:ext cx="811019" cy="503578"/>
          </a:xfrm>
        </p:spPr>
        <p:txBody>
          <a:bodyPr/>
          <a:lstStyle/>
          <a:p>
            <a:fld id="{74FE63E5-1DFA-485B-B584-E53EEBAAC277}" type="slidenum">
              <a:rPr lang="tr-TR" smtClean="0"/>
              <a:t>‹#›</a:t>
            </a:fld>
            <a:endParaRPr lang="tr-T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53697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0BA856E-5058-478C-8963-AE8C07AEAC89}" type="datetimeFigureOut">
              <a:rPr lang="tr-TR" smtClean="0"/>
              <a:t>5.05.2026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FE63E5-1DFA-485B-B584-E53EEBAAC277}" type="slidenum">
              <a:rPr lang="tr-TR" smtClean="0"/>
              <a:t>‹#›</a:t>
            </a:fld>
            <a:endParaRPr lang="tr-T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535443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0BA856E-5058-478C-8963-AE8C07AEAC89}" type="datetimeFigureOut">
              <a:rPr lang="tr-TR" smtClean="0"/>
              <a:t>5.05.2026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FE63E5-1DFA-485B-B584-E53EEBAAC277}" type="slidenum">
              <a:rPr lang="tr-TR" smtClean="0"/>
              <a:t>‹#›</a:t>
            </a:fld>
            <a:endParaRPr lang="tr-T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88790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0BA856E-5058-478C-8963-AE8C07AEAC89}" type="datetimeFigureOut">
              <a:rPr lang="tr-TR" smtClean="0"/>
              <a:t>5.05.2026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FE63E5-1DFA-485B-B584-E53EEBAAC277}" type="slidenum">
              <a:rPr lang="tr-TR" smtClean="0"/>
              <a:t>‹#›</a:t>
            </a:fld>
            <a:endParaRPr lang="tr-T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49614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D0BA856E-5058-478C-8963-AE8C07AEAC89}" type="datetimeFigureOut">
              <a:rPr lang="tr-TR" smtClean="0"/>
              <a:t>5.05.2026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FE63E5-1DFA-485B-B584-E53EEBAAC277}" type="slidenum">
              <a:rPr lang="tr-TR" smtClean="0"/>
              <a:t>‹#›</a:t>
            </a:fld>
            <a:endParaRPr lang="tr-T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992746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D0BA856E-5058-478C-8963-AE8C07AEAC89}" type="datetimeFigureOut">
              <a:rPr lang="tr-TR" smtClean="0"/>
              <a:t>5.05.2026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4FE63E5-1DFA-485B-B584-E53EEBAAC277}" type="slidenum">
              <a:rPr lang="tr-TR" smtClean="0"/>
              <a:t>‹#›</a:t>
            </a:fld>
            <a:endParaRPr lang="tr-T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59613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D0BA856E-5058-478C-8963-AE8C07AEAC89}" type="datetimeFigureOut">
              <a:rPr lang="tr-TR" smtClean="0"/>
              <a:t>5.05.2026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4FE63E5-1DFA-485B-B584-E53EEBAAC277}" type="slidenum">
              <a:rPr lang="tr-TR" smtClean="0"/>
              <a:t>‹#›</a:t>
            </a:fld>
            <a:endParaRPr lang="tr-T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27985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D0BA856E-5058-478C-8963-AE8C07AEAC89}" type="datetimeFigureOut">
              <a:rPr lang="tr-TR" smtClean="0"/>
              <a:t>5.05.2026</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74FE63E5-1DFA-485B-B584-E53EEBAAC277}" type="slidenum">
              <a:rPr lang="tr-TR" smtClean="0"/>
              <a:t>‹#›</a:t>
            </a:fld>
            <a:endParaRPr lang="tr-T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76360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BA856E-5058-478C-8963-AE8C07AEAC89}" type="datetimeFigureOut">
              <a:rPr lang="tr-TR" smtClean="0"/>
              <a:t>5.05.2026</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74FE63E5-1DFA-485B-B584-E53EEBAAC277}" type="slidenum">
              <a:rPr lang="tr-TR" smtClean="0"/>
              <a:t>‹#›</a:t>
            </a:fld>
            <a:endParaRPr lang="tr-TR"/>
          </a:p>
        </p:txBody>
      </p:sp>
    </p:spTree>
    <p:extLst>
      <p:ext uri="{BB962C8B-B14F-4D97-AF65-F5344CB8AC3E}">
        <p14:creationId xmlns:p14="http://schemas.microsoft.com/office/powerpoint/2010/main" val="27177842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D0BA856E-5058-478C-8963-AE8C07AEAC89}" type="datetimeFigureOut">
              <a:rPr lang="tr-TR" smtClean="0"/>
              <a:t>5.05.2026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4FE63E5-1DFA-485B-B584-E53EEBAAC277}" type="slidenum">
              <a:rPr lang="tr-TR" smtClean="0"/>
              <a:t>‹#›</a:t>
            </a:fld>
            <a:endParaRPr lang="tr-T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233247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D0BA856E-5058-478C-8963-AE8C07AEAC89}" type="datetimeFigureOut">
              <a:rPr lang="tr-TR" smtClean="0"/>
              <a:t>5.05.2026</a:t>
            </a:fld>
            <a:endParaRPr lang="tr-TR"/>
          </a:p>
        </p:txBody>
      </p:sp>
      <p:sp>
        <p:nvSpPr>
          <p:cNvPr id="6" name="Footer Placeholder 5"/>
          <p:cNvSpPr>
            <a:spLocks noGrp="1"/>
          </p:cNvSpPr>
          <p:nvPr>
            <p:ph type="ftr" sz="quarter" idx="11"/>
          </p:nvPr>
        </p:nvSpPr>
        <p:spPr>
          <a:xfrm>
            <a:off x="1447382" y="318640"/>
            <a:ext cx="5541004" cy="320931"/>
          </a:xfrm>
        </p:spPr>
        <p:txBody>
          <a:bodyPr/>
          <a:lstStyle/>
          <a:p>
            <a:endParaRPr lang="tr-TR"/>
          </a:p>
        </p:txBody>
      </p:sp>
      <p:sp>
        <p:nvSpPr>
          <p:cNvPr id="7" name="Slide Number Placeholder 6"/>
          <p:cNvSpPr>
            <a:spLocks noGrp="1"/>
          </p:cNvSpPr>
          <p:nvPr>
            <p:ph type="sldNum" sz="quarter" idx="12"/>
          </p:nvPr>
        </p:nvSpPr>
        <p:spPr/>
        <p:txBody>
          <a:bodyPr/>
          <a:lstStyle/>
          <a:p>
            <a:fld id="{74FE63E5-1DFA-485B-B584-E53EEBAAC277}" type="slidenum">
              <a:rPr lang="tr-TR" smtClean="0"/>
              <a:t>‹#›</a:t>
            </a:fld>
            <a:endParaRPr lang="tr-T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653554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D0BA856E-5058-478C-8963-AE8C07AEAC89}" type="datetimeFigureOut">
              <a:rPr lang="tr-TR" smtClean="0"/>
              <a:t>5.05.2026</a:t>
            </a:fld>
            <a:endParaRPr lang="tr-T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74FE63E5-1DFA-485B-B584-E53EEBAAC277}" type="slidenum">
              <a:rPr lang="tr-TR" smtClean="0"/>
              <a:t>‹#›</a:t>
            </a:fld>
            <a:endParaRPr lang="tr-T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43474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9DED151-54A5-F2CD-A420-F2589A933870}"/>
              </a:ext>
            </a:extLst>
          </p:cNvPr>
          <p:cNvSpPr>
            <a:spLocks noGrp="1"/>
          </p:cNvSpPr>
          <p:nvPr>
            <p:ph type="ctrTitle"/>
          </p:nvPr>
        </p:nvSpPr>
        <p:spPr>
          <a:xfrm>
            <a:off x="634180" y="1248696"/>
            <a:ext cx="10923639" cy="2180303"/>
          </a:xfrm>
        </p:spPr>
        <p:txBody>
          <a:bodyPr>
            <a:normAutofit fontScale="90000"/>
          </a:bodyPr>
          <a:lstStyle/>
          <a:p>
            <a:pPr algn="ctr"/>
            <a:r>
              <a:rPr lang="tr-TR" dirty="0"/>
              <a:t>T.C. </a:t>
            </a:r>
            <a:br>
              <a:rPr lang="tr-TR" dirty="0"/>
            </a:br>
            <a:r>
              <a:rPr lang="tr-TR" dirty="0"/>
              <a:t>KASTAMONU ÜNİVERSİTESİ</a:t>
            </a:r>
            <a:br>
              <a:rPr lang="tr-TR" dirty="0"/>
            </a:br>
            <a:r>
              <a:rPr lang="tr-TR" dirty="0"/>
              <a:t>TURİZM FAKÜLTESİ</a:t>
            </a:r>
          </a:p>
        </p:txBody>
      </p:sp>
      <p:sp>
        <p:nvSpPr>
          <p:cNvPr id="3" name="Alt Başlık 2">
            <a:extLst>
              <a:ext uri="{FF2B5EF4-FFF2-40B4-BE49-F238E27FC236}">
                <a16:creationId xmlns:a16="http://schemas.microsoft.com/office/drawing/2014/main" id="{33865A34-AF2B-F547-72AE-2A02686BECD5}"/>
              </a:ext>
            </a:extLst>
          </p:cNvPr>
          <p:cNvSpPr>
            <a:spLocks noGrp="1"/>
          </p:cNvSpPr>
          <p:nvPr>
            <p:ph type="subTitle" idx="1"/>
          </p:nvPr>
        </p:nvSpPr>
        <p:spPr>
          <a:xfrm>
            <a:off x="1777464" y="4052313"/>
            <a:ext cx="8637072" cy="977621"/>
          </a:xfrm>
        </p:spPr>
        <p:txBody>
          <a:bodyPr/>
          <a:lstStyle/>
          <a:p>
            <a:pPr algn="ctr"/>
            <a:r>
              <a:rPr lang="tr-TR" dirty="0"/>
              <a:t>GASTRONOMİ VE MUTFAK SANATLARI BÖLÜMÜ</a:t>
            </a:r>
          </a:p>
          <a:p>
            <a:pPr algn="ctr"/>
            <a:r>
              <a:rPr lang="tr-TR" dirty="0"/>
              <a:t>SATIN ALMA VE ÜRÜN BELİRLEME DERSİ</a:t>
            </a:r>
          </a:p>
        </p:txBody>
      </p:sp>
    </p:spTree>
    <p:extLst>
      <p:ext uri="{BB962C8B-B14F-4D97-AF65-F5344CB8AC3E}">
        <p14:creationId xmlns:p14="http://schemas.microsoft.com/office/powerpoint/2010/main" val="37102302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BA0A82E-6D98-A61F-4769-5602BD05AFC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02E2C1C-ABCF-7042-03FC-EA908D01D37F}"/>
              </a:ext>
            </a:extLst>
          </p:cNvPr>
          <p:cNvSpPr>
            <a:spLocks noGrp="1"/>
          </p:cNvSpPr>
          <p:nvPr>
            <p:ph idx="1"/>
          </p:nvPr>
        </p:nvSpPr>
        <p:spPr>
          <a:xfrm>
            <a:off x="1451579" y="2015732"/>
            <a:ext cx="9603275" cy="4037749"/>
          </a:xfrm>
        </p:spPr>
        <p:txBody>
          <a:bodyPr>
            <a:normAutofit fontScale="92500" lnSpcReduction="10000"/>
          </a:bodyPr>
          <a:lstStyle/>
          <a:p>
            <a:r>
              <a:rPr lang="tr-TR" dirty="0"/>
              <a:t>Ürün Standartlarının Belirlenmesi</a:t>
            </a:r>
          </a:p>
          <a:p>
            <a:r>
              <a:rPr lang="tr-TR" dirty="0"/>
              <a:t>Ürün standartları, gerek satın alma yöneticisi gerekse tedarikçi işletmeye çeşitli faydalar sağlamaktadır. Bu faydalar şunlardır:</a:t>
            </a:r>
          </a:p>
          <a:p>
            <a:r>
              <a:rPr lang="tr-TR" dirty="0"/>
              <a:t>Ürün standartları sayesinde, işletme için bir ürünün satın alma standartlarını oluşturarak müşterilere standart yemeklerin sunulması sağlanır. </a:t>
            </a:r>
          </a:p>
          <a:p>
            <a:r>
              <a:rPr lang="tr-TR" dirty="0"/>
              <a:t>Kesin olarak neye ihtiyaç duyulduğu hakkında, tedarikçilerin yazılı olarak bilgilendirilmesi sağlanmış olur. </a:t>
            </a:r>
          </a:p>
          <a:p>
            <a:r>
              <a:rPr lang="tr-TR" dirty="0"/>
              <a:t>Teslim alma personeline kabul edilecek ürünler hakkında detaylı bilgi sağlar. </a:t>
            </a:r>
          </a:p>
          <a:p>
            <a:r>
              <a:rPr lang="tr-TR" dirty="0"/>
              <a:t>Ürünün boyut, ağırlık, kalite ve miktar gibi özelliklerinde görülen değişikliklerin fark edilmesini sağlar</a:t>
            </a:r>
          </a:p>
        </p:txBody>
      </p:sp>
    </p:spTree>
    <p:extLst>
      <p:ext uri="{BB962C8B-B14F-4D97-AF65-F5344CB8AC3E}">
        <p14:creationId xmlns:p14="http://schemas.microsoft.com/office/powerpoint/2010/main" val="37174517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DF59CD3-0186-5EA9-A8B7-2556C79BE340}"/>
              </a:ext>
            </a:extLst>
          </p:cNvPr>
          <p:cNvSpPr>
            <a:spLocks noGrp="1"/>
          </p:cNvSpPr>
          <p:nvPr>
            <p:ph type="title"/>
          </p:nvPr>
        </p:nvSpPr>
        <p:spPr/>
        <p:txBody>
          <a:bodyPr/>
          <a:lstStyle/>
          <a:p>
            <a:r>
              <a:rPr lang="tr-TR" dirty="0"/>
              <a:t>Üç tür ürün standardı bulunmaktadır</a:t>
            </a:r>
          </a:p>
        </p:txBody>
      </p:sp>
      <p:sp>
        <p:nvSpPr>
          <p:cNvPr id="3" name="İçerik Yer Tutucusu 2">
            <a:extLst>
              <a:ext uri="{FF2B5EF4-FFF2-40B4-BE49-F238E27FC236}">
                <a16:creationId xmlns:a16="http://schemas.microsoft.com/office/drawing/2014/main" id="{7703B182-419C-ACF4-E803-A739D3D2FE9A}"/>
              </a:ext>
            </a:extLst>
          </p:cNvPr>
          <p:cNvSpPr>
            <a:spLocks noGrp="1"/>
          </p:cNvSpPr>
          <p:nvPr>
            <p:ph idx="1"/>
          </p:nvPr>
        </p:nvSpPr>
        <p:spPr/>
        <p:txBody>
          <a:bodyPr/>
          <a:lstStyle/>
          <a:p>
            <a:r>
              <a:rPr lang="tr-TR" b="1" dirty="0"/>
              <a:t>Teknik standartlar</a:t>
            </a:r>
            <a:r>
              <a:rPr lang="tr-TR" dirty="0"/>
              <a:t>; test sonuçlarıyla tarafsız bir şekilde ölçülebilen standartları kapsamaktadır. Genel olarak bu tür standartlar, yiyecek maddeleri için ulusal çapta belirlenmiş standartlar olabilir veya metal bir donanım için alüminyum veya paslanmaz çelik gibi standartlar belirlenebilir.</a:t>
            </a:r>
          </a:p>
        </p:txBody>
      </p:sp>
    </p:spTree>
    <p:extLst>
      <p:ext uri="{BB962C8B-B14F-4D97-AF65-F5344CB8AC3E}">
        <p14:creationId xmlns:p14="http://schemas.microsoft.com/office/powerpoint/2010/main" val="20790848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3946B27-9A63-184A-6C79-FB61A22D7D1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C602AA4-14A8-D3DD-D9E6-C1C2D56AD585}"/>
              </a:ext>
            </a:extLst>
          </p:cNvPr>
          <p:cNvSpPr>
            <a:spLocks noGrp="1"/>
          </p:cNvSpPr>
          <p:nvPr>
            <p:ph idx="1"/>
          </p:nvPr>
        </p:nvSpPr>
        <p:spPr/>
        <p:txBody>
          <a:bodyPr/>
          <a:lstStyle/>
          <a:p>
            <a:r>
              <a:rPr lang="tr-TR" b="1" dirty="0"/>
              <a:t>Marka standartları; </a:t>
            </a:r>
            <a:r>
              <a:rPr lang="tr-TR" dirty="0"/>
              <a:t>bir ürün için belirlenen bir markaya ait standartları ifade etmektedir. Bazı küçük işletmelerde markalı ürünlerin kullanılması, itibar açısından önemli bir gösterge olmaktadır.</a:t>
            </a:r>
          </a:p>
        </p:txBody>
      </p:sp>
    </p:spTree>
    <p:extLst>
      <p:ext uri="{BB962C8B-B14F-4D97-AF65-F5344CB8AC3E}">
        <p14:creationId xmlns:p14="http://schemas.microsoft.com/office/powerpoint/2010/main" val="854089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57046C-7EF8-C357-B45A-EC43D634219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8C43B03B-DCC2-28B3-E7B2-8A09243BEB62}"/>
              </a:ext>
            </a:extLst>
          </p:cNvPr>
          <p:cNvSpPr>
            <a:spLocks noGrp="1"/>
          </p:cNvSpPr>
          <p:nvPr>
            <p:ph idx="1"/>
          </p:nvPr>
        </p:nvSpPr>
        <p:spPr/>
        <p:txBody>
          <a:bodyPr/>
          <a:lstStyle/>
          <a:p>
            <a:r>
              <a:rPr lang="tr-TR" dirty="0"/>
              <a:t>Performans standartları; bir malzemenin fonksiyonel kalitesini belirlemeye yönelik standartlardır. Örneğin; tabak yıkama kapasitesi, bir tartının tartma kapasitesi veya bir deterjanın </a:t>
            </a:r>
            <a:r>
              <a:rPr lang="tr-TR" dirty="0" err="1"/>
              <a:t>Ph</a:t>
            </a:r>
            <a:r>
              <a:rPr lang="tr-TR" dirty="0"/>
              <a:t> değeri performans standartları arasında yer almaktadır. </a:t>
            </a:r>
          </a:p>
        </p:txBody>
      </p:sp>
    </p:spTree>
    <p:extLst>
      <p:ext uri="{BB962C8B-B14F-4D97-AF65-F5344CB8AC3E}">
        <p14:creationId xmlns:p14="http://schemas.microsoft.com/office/powerpoint/2010/main" val="24649148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71EF541-3050-A86E-DBFB-64E826C22CE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71F3411-CD02-C1AB-B037-2488C487DAAB}"/>
              </a:ext>
            </a:extLst>
          </p:cNvPr>
          <p:cNvSpPr>
            <a:spLocks noGrp="1"/>
          </p:cNvSpPr>
          <p:nvPr>
            <p:ph idx="1"/>
          </p:nvPr>
        </p:nvSpPr>
        <p:spPr/>
        <p:txBody>
          <a:bodyPr/>
          <a:lstStyle/>
          <a:p>
            <a:r>
              <a:rPr lang="tr-TR" dirty="0"/>
              <a:t>Yiyecek içecek işletmelerinde kullanılan ürünler için standartlar hazırlanırken dikkat edilmesi gereken hususlar şunlardır:</a:t>
            </a:r>
          </a:p>
          <a:p>
            <a:r>
              <a:rPr lang="tr-TR" dirty="0"/>
              <a:t>Ürünün adı (markası), </a:t>
            </a:r>
          </a:p>
          <a:p>
            <a:r>
              <a:rPr lang="tr-TR" dirty="0"/>
              <a:t>Ulusal derecelendirme veya marka standartları, </a:t>
            </a:r>
          </a:p>
          <a:p>
            <a:r>
              <a:rPr lang="tr-TR" dirty="0"/>
              <a:t>Ürün miktarının tanımlanması (koli, paket, şişe, adet gibi), </a:t>
            </a:r>
          </a:p>
          <a:p>
            <a:r>
              <a:rPr lang="tr-TR" dirty="0"/>
              <a:t>Kolide bulunan ürün miktarı ve </a:t>
            </a:r>
          </a:p>
          <a:p>
            <a:r>
              <a:rPr lang="tr-TR" dirty="0"/>
              <a:t>Ürün birim fiyatıdır.</a:t>
            </a:r>
          </a:p>
        </p:txBody>
      </p:sp>
    </p:spTree>
    <p:extLst>
      <p:ext uri="{BB962C8B-B14F-4D97-AF65-F5344CB8AC3E}">
        <p14:creationId xmlns:p14="http://schemas.microsoft.com/office/powerpoint/2010/main" val="3913287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9C75710-511F-FB43-7F96-553DF3F4D858}"/>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4CC4F01-EC67-D901-F483-6456F2EFD8FC}"/>
              </a:ext>
            </a:extLst>
          </p:cNvPr>
          <p:cNvSpPr>
            <a:spLocks noGrp="1"/>
          </p:cNvSpPr>
          <p:nvPr>
            <p:ph idx="1"/>
          </p:nvPr>
        </p:nvSpPr>
        <p:spPr/>
        <p:txBody>
          <a:bodyPr/>
          <a:lstStyle/>
          <a:p>
            <a:r>
              <a:rPr lang="tr-TR" dirty="0"/>
              <a:t>Satın Alma Sürecinde Faydalanılacak Kaynaklar</a:t>
            </a:r>
          </a:p>
          <a:p>
            <a:r>
              <a:rPr lang="tr-TR" dirty="0"/>
              <a:t>Satış Rehberleri</a:t>
            </a:r>
          </a:p>
          <a:p>
            <a:r>
              <a:rPr lang="tr-TR" dirty="0"/>
              <a:t>Telefon rehberleri</a:t>
            </a:r>
          </a:p>
          <a:p>
            <a:r>
              <a:rPr lang="tr-TR" dirty="0"/>
              <a:t>Satıcı katalogları</a:t>
            </a:r>
          </a:p>
          <a:p>
            <a:r>
              <a:rPr lang="tr-TR" dirty="0"/>
              <a:t>Satış elemanları</a:t>
            </a:r>
          </a:p>
          <a:p>
            <a:r>
              <a:rPr lang="tr-TR" dirty="0"/>
              <a:t>Web siteleri</a:t>
            </a:r>
          </a:p>
          <a:p>
            <a:r>
              <a:rPr lang="tr-TR" dirty="0"/>
              <a:t>Fuar ve Sergiler</a:t>
            </a:r>
          </a:p>
        </p:txBody>
      </p:sp>
    </p:spTree>
    <p:extLst>
      <p:ext uri="{BB962C8B-B14F-4D97-AF65-F5344CB8AC3E}">
        <p14:creationId xmlns:p14="http://schemas.microsoft.com/office/powerpoint/2010/main" val="18304021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6B34DA7-DF74-5273-1C5F-576D4C02D24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727825D-FDBC-8617-CD10-DD73956A99D1}"/>
              </a:ext>
            </a:extLst>
          </p:cNvPr>
          <p:cNvSpPr>
            <a:spLocks noGrp="1"/>
          </p:cNvSpPr>
          <p:nvPr>
            <p:ph idx="1"/>
          </p:nvPr>
        </p:nvSpPr>
        <p:spPr/>
        <p:txBody>
          <a:bodyPr/>
          <a:lstStyle/>
          <a:p>
            <a:r>
              <a:rPr lang="tr-TR" dirty="0"/>
              <a:t>Satın Alma Programının Hedefleri</a:t>
            </a:r>
          </a:p>
          <a:p>
            <a:r>
              <a:rPr lang="tr-TR" dirty="0"/>
              <a:t>Etkin bir satın alma sürecinde ulaşılmak istenen hedefler şu şekilde sıralanabilir:</a:t>
            </a:r>
          </a:p>
          <a:p>
            <a:r>
              <a:rPr lang="tr-TR" dirty="0"/>
              <a:t>Doğru ürünü almak</a:t>
            </a:r>
          </a:p>
          <a:p>
            <a:r>
              <a:rPr lang="tr-TR" dirty="0"/>
              <a:t>Doğru kaliteye ulaşmak</a:t>
            </a:r>
          </a:p>
          <a:p>
            <a:r>
              <a:rPr lang="tr-TR" dirty="0"/>
              <a:t>Doğru fiyatı ödemek </a:t>
            </a:r>
          </a:p>
          <a:p>
            <a:r>
              <a:rPr lang="tr-TR" dirty="0"/>
              <a:t>Doğru tedarikçi ile çalışmak</a:t>
            </a:r>
          </a:p>
        </p:txBody>
      </p:sp>
    </p:spTree>
    <p:extLst>
      <p:ext uri="{BB962C8B-B14F-4D97-AF65-F5344CB8AC3E}">
        <p14:creationId xmlns:p14="http://schemas.microsoft.com/office/powerpoint/2010/main" val="20940344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28EB543-8B10-D157-70DB-AA796CED7F0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DE38377-45D1-CCDC-DA3B-71B680252560}"/>
              </a:ext>
            </a:extLst>
          </p:cNvPr>
          <p:cNvSpPr>
            <a:spLocks noGrp="1"/>
          </p:cNvSpPr>
          <p:nvPr>
            <p:ph idx="1"/>
          </p:nvPr>
        </p:nvSpPr>
        <p:spPr/>
        <p:txBody>
          <a:bodyPr/>
          <a:lstStyle/>
          <a:p>
            <a:r>
              <a:rPr lang="tr-TR" dirty="0"/>
              <a:t>SATIN ALMA BÖLÜMÜ PERSONELİ</a:t>
            </a:r>
          </a:p>
          <a:p>
            <a:r>
              <a:rPr lang="tr-TR" dirty="0"/>
              <a:t>Satın Alma Yöneticisi</a:t>
            </a:r>
          </a:p>
          <a:p>
            <a:r>
              <a:rPr lang="tr-TR" dirty="0"/>
              <a:t>Satın Alma Sorumlusu </a:t>
            </a:r>
          </a:p>
          <a:p>
            <a:r>
              <a:rPr lang="tr-TR" dirty="0"/>
              <a:t>Satın Alma Elemanı</a:t>
            </a:r>
          </a:p>
        </p:txBody>
      </p:sp>
    </p:spTree>
    <p:extLst>
      <p:ext uri="{BB962C8B-B14F-4D97-AF65-F5344CB8AC3E}">
        <p14:creationId xmlns:p14="http://schemas.microsoft.com/office/powerpoint/2010/main" val="602631216"/>
      </p:ext>
    </p:extLst>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7</TotalTime>
  <Words>311</Words>
  <Application>Microsoft Office PowerPoint</Application>
  <PresentationFormat>Geniş ekran</PresentationFormat>
  <Paragraphs>36</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Arial</vt:lpstr>
      <vt:lpstr>Gill Sans MT</vt:lpstr>
      <vt:lpstr>Galeri</vt:lpstr>
      <vt:lpstr>T.C.  KASTAMONU ÜNİVERSİTESİ TURİZM FAKÜLTESİ</vt:lpstr>
      <vt:lpstr>PowerPoint Sunusu</vt:lpstr>
      <vt:lpstr>Üç tür ürün standardı bulunmaktadır</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PC</dc:creator>
  <cp:lastModifiedBy>PC</cp:lastModifiedBy>
  <cp:revision>7</cp:revision>
  <dcterms:created xsi:type="dcterms:W3CDTF">2026-05-05T19:00:29Z</dcterms:created>
  <dcterms:modified xsi:type="dcterms:W3CDTF">2026-05-05T20:45:08Z</dcterms:modified>
</cp:coreProperties>
</file>