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388" r:id="rId5"/>
    <p:sldId id="389" r:id="rId6"/>
    <p:sldId id="390" r:id="rId7"/>
    <p:sldId id="391" r:id="rId8"/>
    <p:sldId id="392" r:id="rId9"/>
    <p:sldId id="395" r:id="rId10"/>
    <p:sldId id="394" r:id="rId11"/>
    <p:sldId id="396" r:id="rId12"/>
    <p:sldId id="412" r:id="rId13"/>
    <p:sldId id="397" r:id="rId14"/>
    <p:sldId id="398" r:id="rId15"/>
    <p:sldId id="399" r:id="rId16"/>
    <p:sldId id="400" r:id="rId17"/>
    <p:sldId id="413" r:id="rId18"/>
    <p:sldId id="403" r:id="rId19"/>
    <p:sldId id="402" r:id="rId20"/>
    <p:sldId id="404" r:id="rId21"/>
    <p:sldId id="405" r:id="rId22"/>
    <p:sldId id="406" r:id="rId23"/>
    <p:sldId id="414" r:id="rId24"/>
    <p:sldId id="407" r:id="rId25"/>
    <p:sldId id="408" r:id="rId26"/>
    <p:sldId id="409" r:id="rId27"/>
    <p:sldId id="374" r:id="rId28"/>
    <p:sldId id="410" r:id="rId29"/>
    <p:sldId id="411" r:id="rId30"/>
    <p:sldId id="259" r:id="rId31"/>
    <p:sldId id="415"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1"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98" autoAdjust="0"/>
    <p:restoredTop sz="94660"/>
  </p:normalViewPr>
  <p:slideViewPr>
    <p:cSldViewPr snapToGrid="0">
      <p:cViewPr varScale="1">
        <p:scale>
          <a:sx n="69" d="100"/>
          <a:sy n="69" d="100"/>
        </p:scale>
        <p:origin x="75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LER DEMIR" userId="fd11c474-b5f6-4369-b88b-5b53ab0cabe3" providerId="ADAL" clId="{4E4B3BFE-348B-4280-96A5-ED22D7F1BA68}"/>
    <pc:docChg chg="undo redo custSel addSld modSld sldOrd">
      <pc:chgData name="GULER DEMIR" userId="fd11c474-b5f6-4369-b88b-5b53ab0cabe3" providerId="ADAL" clId="{4E4B3BFE-348B-4280-96A5-ED22D7F1BA68}" dt="2026-05-14T18:02:16.575" v="337" actId="255"/>
      <pc:docMkLst>
        <pc:docMk/>
      </pc:docMkLst>
      <pc:sldChg chg="modSp mod ord">
        <pc:chgData name="GULER DEMIR" userId="fd11c474-b5f6-4369-b88b-5b53ab0cabe3" providerId="ADAL" clId="{4E4B3BFE-348B-4280-96A5-ED22D7F1BA68}" dt="2026-05-14T17:30:27.029" v="129" actId="1076"/>
        <pc:sldMkLst>
          <pc:docMk/>
          <pc:sldMk cId="951358384" sldId="256"/>
        </pc:sldMkLst>
        <pc:spChg chg="mod">
          <ac:chgData name="GULER DEMIR" userId="fd11c474-b5f6-4369-b88b-5b53ab0cabe3" providerId="ADAL" clId="{4E4B3BFE-348B-4280-96A5-ED22D7F1BA68}" dt="2026-05-14T17:30:27.029" v="129" actId="1076"/>
          <ac:spMkLst>
            <pc:docMk/>
            <pc:sldMk cId="951358384" sldId="256"/>
            <ac:spMk id="2" creationId="{00000000-0000-0000-0000-000000000000}"/>
          </ac:spMkLst>
        </pc:spChg>
      </pc:sldChg>
      <pc:sldChg chg="modSp mod">
        <pc:chgData name="GULER DEMIR" userId="fd11c474-b5f6-4369-b88b-5b53ab0cabe3" providerId="ADAL" clId="{4E4B3BFE-348B-4280-96A5-ED22D7F1BA68}" dt="2026-05-14T14:20:16.812" v="85" actId="14100"/>
        <pc:sldMkLst>
          <pc:docMk/>
          <pc:sldMk cId="2053632720" sldId="259"/>
        </pc:sldMkLst>
        <pc:spChg chg="mod">
          <ac:chgData name="GULER DEMIR" userId="fd11c474-b5f6-4369-b88b-5b53ab0cabe3" providerId="ADAL" clId="{4E4B3BFE-348B-4280-96A5-ED22D7F1BA68}" dt="2026-05-14T14:20:16.812" v="85" actId="14100"/>
          <ac:spMkLst>
            <pc:docMk/>
            <pc:sldMk cId="2053632720" sldId="259"/>
            <ac:spMk id="3" creationId="{00000000-0000-0000-0000-000000000000}"/>
          </ac:spMkLst>
        </pc:spChg>
      </pc:sldChg>
      <pc:sldChg chg="modSp mod">
        <pc:chgData name="GULER DEMIR" userId="fd11c474-b5f6-4369-b88b-5b53ab0cabe3" providerId="ADAL" clId="{4E4B3BFE-348B-4280-96A5-ED22D7F1BA68}" dt="2026-05-14T17:31:31.005" v="130" actId="12"/>
        <pc:sldMkLst>
          <pc:docMk/>
          <pc:sldMk cId="4088613481" sldId="268"/>
        </pc:sldMkLst>
        <pc:spChg chg="mod">
          <ac:chgData name="GULER DEMIR" userId="fd11c474-b5f6-4369-b88b-5b53ab0cabe3" providerId="ADAL" clId="{4E4B3BFE-348B-4280-96A5-ED22D7F1BA68}" dt="2026-05-14T17:31:31.005" v="130" actId="12"/>
          <ac:spMkLst>
            <pc:docMk/>
            <pc:sldMk cId="4088613481" sldId="268"/>
            <ac:spMk id="3" creationId="{6CABB9E9-7DA7-206D-2E8C-E6913BCE2D07}"/>
          </ac:spMkLst>
        </pc:spChg>
      </pc:sldChg>
      <pc:sldChg chg="modSp mod">
        <pc:chgData name="GULER DEMIR" userId="fd11c474-b5f6-4369-b88b-5b53ab0cabe3" providerId="ADAL" clId="{4E4B3BFE-348B-4280-96A5-ED22D7F1BA68}" dt="2026-05-14T17:32:46.345" v="143" actId="20577"/>
        <pc:sldMkLst>
          <pc:docMk/>
          <pc:sldMk cId="2455228650" sldId="388"/>
        </pc:sldMkLst>
        <pc:spChg chg="mod">
          <ac:chgData name="GULER DEMIR" userId="fd11c474-b5f6-4369-b88b-5b53ab0cabe3" providerId="ADAL" clId="{4E4B3BFE-348B-4280-96A5-ED22D7F1BA68}" dt="2026-05-14T17:32:46.345" v="143" actId="20577"/>
          <ac:spMkLst>
            <pc:docMk/>
            <pc:sldMk cId="2455228650" sldId="388"/>
            <ac:spMk id="3" creationId="{AAFDF6B6-CDA1-901C-C332-14BC3A3157D6}"/>
          </ac:spMkLst>
        </pc:spChg>
      </pc:sldChg>
      <pc:sldChg chg="modSp mod">
        <pc:chgData name="GULER DEMIR" userId="fd11c474-b5f6-4369-b88b-5b53ab0cabe3" providerId="ADAL" clId="{4E4B3BFE-348B-4280-96A5-ED22D7F1BA68}" dt="2026-05-14T17:40:14.617" v="234" actId="207"/>
        <pc:sldMkLst>
          <pc:docMk/>
          <pc:sldMk cId="484197432" sldId="389"/>
        </pc:sldMkLst>
        <pc:spChg chg="mod">
          <ac:chgData name="GULER DEMIR" userId="fd11c474-b5f6-4369-b88b-5b53ab0cabe3" providerId="ADAL" clId="{4E4B3BFE-348B-4280-96A5-ED22D7F1BA68}" dt="2026-05-14T17:40:14.617" v="234" actId="207"/>
          <ac:spMkLst>
            <pc:docMk/>
            <pc:sldMk cId="484197432" sldId="389"/>
            <ac:spMk id="3" creationId="{AAFDF6B6-CDA1-901C-C332-14BC3A3157D6}"/>
          </ac:spMkLst>
        </pc:spChg>
      </pc:sldChg>
      <pc:sldChg chg="modSp mod">
        <pc:chgData name="GULER DEMIR" userId="fd11c474-b5f6-4369-b88b-5b53ab0cabe3" providerId="ADAL" clId="{4E4B3BFE-348B-4280-96A5-ED22D7F1BA68}" dt="2026-05-14T17:41:09.467" v="239" actId="207"/>
        <pc:sldMkLst>
          <pc:docMk/>
          <pc:sldMk cId="1170170686" sldId="390"/>
        </pc:sldMkLst>
        <pc:spChg chg="mod">
          <ac:chgData name="GULER DEMIR" userId="fd11c474-b5f6-4369-b88b-5b53ab0cabe3" providerId="ADAL" clId="{4E4B3BFE-348B-4280-96A5-ED22D7F1BA68}" dt="2026-05-14T17:41:09.467" v="239" actId="207"/>
          <ac:spMkLst>
            <pc:docMk/>
            <pc:sldMk cId="1170170686" sldId="390"/>
            <ac:spMk id="3" creationId="{AAFDF6B6-CDA1-901C-C332-14BC3A3157D6}"/>
          </ac:spMkLst>
        </pc:spChg>
      </pc:sldChg>
      <pc:sldChg chg="modSp mod">
        <pc:chgData name="GULER DEMIR" userId="fd11c474-b5f6-4369-b88b-5b53ab0cabe3" providerId="ADAL" clId="{4E4B3BFE-348B-4280-96A5-ED22D7F1BA68}" dt="2026-05-14T17:43:14.483" v="254" actId="20577"/>
        <pc:sldMkLst>
          <pc:docMk/>
          <pc:sldMk cId="200333079" sldId="391"/>
        </pc:sldMkLst>
        <pc:spChg chg="mod">
          <ac:chgData name="GULER DEMIR" userId="fd11c474-b5f6-4369-b88b-5b53ab0cabe3" providerId="ADAL" clId="{4E4B3BFE-348B-4280-96A5-ED22D7F1BA68}" dt="2026-05-14T17:43:14.483" v="254" actId="20577"/>
          <ac:spMkLst>
            <pc:docMk/>
            <pc:sldMk cId="200333079" sldId="391"/>
            <ac:spMk id="3" creationId="{AAFDF6B6-CDA1-901C-C332-14BC3A3157D6}"/>
          </ac:spMkLst>
        </pc:spChg>
      </pc:sldChg>
      <pc:sldChg chg="modSp mod">
        <pc:chgData name="GULER DEMIR" userId="fd11c474-b5f6-4369-b88b-5b53ab0cabe3" providerId="ADAL" clId="{4E4B3BFE-348B-4280-96A5-ED22D7F1BA68}" dt="2026-05-14T17:45:50.044" v="262" actId="115"/>
        <pc:sldMkLst>
          <pc:docMk/>
          <pc:sldMk cId="3145370273" sldId="394"/>
        </pc:sldMkLst>
        <pc:spChg chg="mod">
          <ac:chgData name="GULER DEMIR" userId="fd11c474-b5f6-4369-b88b-5b53ab0cabe3" providerId="ADAL" clId="{4E4B3BFE-348B-4280-96A5-ED22D7F1BA68}" dt="2026-05-14T17:45:50.044" v="262" actId="115"/>
          <ac:spMkLst>
            <pc:docMk/>
            <pc:sldMk cId="3145370273" sldId="394"/>
            <ac:spMk id="3" creationId="{AAFDF6B6-CDA1-901C-C332-14BC3A3157D6}"/>
          </ac:spMkLst>
        </pc:spChg>
      </pc:sldChg>
      <pc:sldChg chg="modSp mod">
        <pc:chgData name="GULER DEMIR" userId="fd11c474-b5f6-4369-b88b-5b53ab0cabe3" providerId="ADAL" clId="{4E4B3BFE-348B-4280-96A5-ED22D7F1BA68}" dt="2026-05-14T17:46:39.113" v="277" actId="20577"/>
        <pc:sldMkLst>
          <pc:docMk/>
          <pc:sldMk cId="3307829391" sldId="396"/>
        </pc:sldMkLst>
        <pc:spChg chg="mod">
          <ac:chgData name="GULER DEMIR" userId="fd11c474-b5f6-4369-b88b-5b53ab0cabe3" providerId="ADAL" clId="{4E4B3BFE-348B-4280-96A5-ED22D7F1BA68}" dt="2026-05-14T17:46:39.113" v="277" actId="20577"/>
          <ac:spMkLst>
            <pc:docMk/>
            <pc:sldMk cId="3307829391" sldId="396"/>
            <ac:spMk id="3" creationId="{AAFDF6B6-CDA1-901C-C332-14BC3A3157D6}"/>
          </ac:spMkLst>
        </pc:spChg>
      </pc:sldChg>
      <pc:sldChg chg="modSp mod">
        <pc:chgData name="GULER DEMIR" userId="fd11c474-b5f6-4369-b88b-5b53ab0cabe3" providerId="ADAL" clId="{4E4B3BFE-348B-4280-96A5-ED22D7F1BA68}" dt="2026-05-14T17:48:49.990" v="288" actId="207"/>
        <pc:sldMkLst>
          <pc:docMk/>
          <pc:sldMk cId="1800520192" sldId="397"/>
        </pc:sldMkLst>
        <pc:spChg chg="mod">
          <ac:chgData name="GULER DEMIR" userId="fd11c474-b5f6-4369-b88b-5b53ab0cabe3" providerId="ADAL" clId="{4E4B3BFE-348B-4280-96A5-ED22D7F1BA68}" dt="2026-05-14T17:48:49.990" v="288" actId="207"/>
          <ac:spMkLst>
            <pc:docMk/>
            <pc:sldMk cId="1800520192" sldId="397"/>
            <ac:spMk id="3" creationId="{AAFDF6B6-CDA1-901C-C332-14BC3A3157D6}"/>
          </ac:spMkLst>
        </pc:spChg>
      </pc:sldChg>
      <pc:sldChg chg="modSp mod">
        <pc:chgData name="GULER DEMIR" userId="fd11c474-b5f6-4369-b88b-5b53ab0cabe3" providerId="ADAL" clId="{4E4B3BFE-348B-4280-96A5-ED22D7F1BA68}" dt="2026-05-14T17:50:23.175" v="296" actId="255"/>
        <pc:sldMkLst>
          <pc:docMk/>
          <pc:sldMk cId="27906898" sldId="398"/>
        </pc:sldMkLst>
        <pc:spChg chg="mod">
          <ac:chgData name="GULER DEMIR" userId="fd11c474-b5f6-4369-b88b-5b53ab0cabe3" providerId="ADAL" clId="{4E4B3BFE-348B-4280-96A5-ED22D7F1BA68}" dt="2026-05-14T17:50:23.175" v="296" actId="255"/>
          <ac:spMkLst>
            <pc:docMk/>
            <pc:sldMk cId="27906898" sldId="398"/>
            <ac:spMk id="3" creationId="{AAFDF6B6-CDA1-901C-C332-14BC3A3157D6}"/>
          </ac:spMkLst>
        </pc:spChg>
      </pc:sldChg>
      <pc:sldChg chg="modSp mod">
        <pc:chgData name="GULER DEMIR" userId="fd11c474-b5f6-4369-b88b-5b53ab0cabe3" providerId="ADAL" clId="{4E4B3BFE-348B-4280-96A5-ED22D7F1BA68}" dt="2026-05-14T17:51:05.115" v="306" actId="20577"/>
        <pc:sldMkLst>
          <pc:docMk/>
          <pc:sldMk cId="1092046296" sldId="399"/>
        </pc:sldMkLst>
        <pc:spChg chg="mod">
          <ac:chgData name="GULER DEMIR" userId="fd11c474-b5f6-4369-b88b-5b53ab0cabe3" providerId="ADAL" clId="{4E4B3BFE-348B-4280-96A5-ED22D7F1BA68}" dt="2026-05-14T17:51:05.115" v="306" actId="20577"/>
          <ac:spMkLst>
            <pc:docMk/>
            <pc:sldMk cId="1092046296" sldId="399"/>
            <ac:spMk id="3" creationId="{AAFDF6B6-CDA1-901C-C332-14BC3A3157D6}"/>
          </ac:spMkLst>
        </pc:spChg>
      </pc:sldChg>
      <pc:sldChg chg="modSp mod">
        <pc:chgData name="GULER DEMIR" userId="fd11c474-b5f6-4369-b88b-5b53ab0cabe3" providerId="ADAL" clId="{4E4B3BFE-348B-4280-96A5-ED22D7F1BA68}" dt="2026-05-14T17:51:59.932" v="308" actId="207"/>
        <pc:sldMkLst>
          <pc:docMk/>
          <pc:sldMk cId="1697644787" sldId="400"/>
        </pc:sldMkLst>
        <pc:spChg chg="mod">
          <ac:chgData name="GULER DEMIR" userId="fd11c474-b5f6-4369-b88b-5b53ab0cabe3" providerId="ADAL" clId="{4E4B3BFE-348B-4280-96A5-ED22D7F1BA68}" dt="2026-05-14T17:51:59.932" v="308" actId="207"/>
          <ac:spMkLst>
            <pc:docMk/>
            <pc:sldMk cId="1697644787" sldId="400"/>
            <ac:spMk id="3" creationId="{AAFDF6B6-CDA1-901C-C332-14BC3A3157D6}"/>
          </ac:spMkLst>
        </pc:spChg>
      </pc:sldChg>
      <pc:sldChg chg="modSp mod">
        <pc:chgData name="GULER DEMIR" userId="fd11c474-b5f6-4369-b88b-5b53ab0cabe3" providerId="ADAL" clId="{4E4B3BFE-348B-4280-96A5-ED22D7F1BA68}" dt="2026-05-14T17:56:27.229" v="326" actId="207"/>
        <pc:sldMkLst>
          <pc:docMk/>
          <pc:sldMk cId="1585071211" sldId="402"/>
        </pc:sldMkLst>
        <pc:spChg chg="mod">
          <ac:chgData name="GULER DEMIR" userId="fd11c474-b5f6-4369-b88b-5b53ab0cabe3" providerId="ADAL" clId="{4E4B3BFE-348B-4280-96A5-ED22D7F1BA68}" dt="2026-05-14T17:56:27.229" v="326" actId="207"/>
          <ac:spMkLst>
            <pc:docMk/>
            <pc:sldMk cId="1585071211" sldId="402"/>
            <ac:spMk id="3" creationId="{AAFDF6B6-CDA1-901C-C332-14BC3A3157D6}"/>
          </ac:spMkLst>
        </pc:spChg>
      </pc:sldChg>
      <pc:sldChg chg="modSp mod">
        <pc:chgData name="GULER DEMIR" userId="fd11c474-b5f6-4369-b88b-5b53ab0cabe3" providerId="ADAL" clId="{4E4B3BFE-348B-4280-96A5-ED22D7F1BA68}" dt="2026-05-14T17:54:00.170" v="324" actId="313"/>
        <pc:sldMkLst>
          <pc:docMk/>
          <pc:sldMk cId="1719348548" sldId="403"/>
        </pc:sldMkLst>
        <pc:spChg chg="mod">
          <ac:chgData name="GULER DEMIR" userId="fd11c474-b5f6-4369-b88b-5b53ab0cabe3" providerId="ADAL" clId="{4E4B3BFE-348B-4280-96A5-ED22D7F1BA68}" dt="2026-05-14T17:54:00.170" v="324" actId="313"/>
          <ac:spMkLst>
            <pc:docMk/>
            <pc:sldMk cId="1719348548" sldId="403"/>
            <ac:spMk id="3" creationId="{AAFDF6B6-CDA1-901C-C332-14BC3A3157D6}"/>
          </ac:spMkLst>
        </pc:spChg>
      </pc:sldChg>
      <pc:sldChg chg="modSp">
        <pc:chgData name="GULER DEMIR" userId="fd11c474-b5f6-4369-b88b-5b53ab0cabe3" providerId="ADAL" clId="{4E4B3BFE-348B-4280-96A5-ED22D7F1BA68}" dt="2026-05-14T17:57:23.644" v="328"/>
        <pc:sldMkLst>
          <pc:docMk/>
          <pc:sldMk cId="902782564" sldId="405"/>
        </pc:sldMkLst>
        <pc:graphicFrameChg chg="mod">
          <ac:chgData name="GULER DEMIR" userId="fd11c474-b5f6-4369-b88b-5b53ab0cabe3" providerId="ADAL" clId="{4E4B3BFE-348B-4280-96A5-ED22D7F1BA68}" dt="2026-05-14T17:57:23.644" v="328"/>
          <ac:graphicFrameMkLst>
            <pc:docMk/>
            <pc:sldMk cId="902782564" sldId="405"/>
            <ac:graphicFrameMk id="4" creationId="{212DC78E-130C-CD30-439C-2A1436558C7A}"/>
          </ac:graphicFrameMkLst>
        </pc:graphicFrameChg>
      </pc:sldChg>
      <pc:sldChg chg="modSp mod">
        <pc:chgData name="GULER DEMIR" userId="fd11c474-b5f6-4369-b88b-5b53ab0cabe3" providerId="ADAL" clId="{4E4B3BFE-348B-4280-96A5-ED22D7F1BA68}" dt="2026-05-14T18:01:02.121" v="331" actId="207"/>
        <pc:sldMkLst>
          <pc:docMk/>
          <pc:sldMk cId="1647268811" sldId="408"/>
        </pc:sldMkLst>
        <pc:spChg chg="mod">
          <ac:chgData name="GULER DEMIR" userId="fd11c474-b5f6-4369-b88b-5b53ab0cabe3" providerId="ADAL" clId="{4E4B3BFE-348B-4280-96A5-ED22D7F1BA68}" dt="2026-05-14T18:01:02.121" v="331" actId="207"/>
          <ac:spMkLst>
            <pc:docMk/>
            <pc:sldMk cId="1647268811" sldId="408"/>
            <ac:spMk id="3" creationId="{AAFDF6B6-CDA1-901C-C332-14BC3A3157D6}"/>
          </ac:spMkLst>
        </pc:spChg>
      </pc:sldChg>
      <pc:sldChg chg="modSp mod">
        <pc:chgData name="GULER DEMIR" userId="fd11c474-b5f6-4369-b88b-5b53ab0cabe3" providerId="ADAL" clId="{4E4B3BFE-348B-4280-96A5-ED22D7F1BA68}" dt="2026-05-14T18:01:23.826" v="333" actId="207"/>
        <pc:sldMkLst>
          <pc:docMk/>
          <pc:sldMk cId="3231694192" sldId="409"/>
        </pc:sldMkLst>
        <pc:spChg chg="mod">
          <ac:chgData name="GULER DEMIR" userId="fd11c474-b5f6-4369-b88b-5b53ab0cabe3" providerId="ADAL" clId="{4E4B3BFE-348B-4280-96A5-ED22D7F1BA68}" dt="2026-05-14T18:01:23.826" v="333" actId="207"/>
          <ac:spMkLst>
            <pc:docMk/>
            <pc:sldMk cId="3231694192" sldId="409"/>
            <ac:spMk id="3" creationId="{AAFDF6B6-CDA1-901C-C332-14BC3A3157D6}"/>
          </ac:spMkLst>
        </pc:spChg>
      </pc:sldChg>
      <pc:sldChg chg="modSp mod">
        <pc:chgData name="GULER DEMIR" userId="fd11c474-b5f6-4369-b88b-5b53ab0cabe3" providerId="ADAL" clId="{4E4B3BFE-348B-4280-96A5-ED22D7F1BA68}" dt="2026-05-14T18:01:38.695" v="334" actId="207"/>
        <pc:sldMkLst>
          <pc:docMk/>
          <pc:sldMk cId="1001360125" sldId="410"/>
        </pc:sldMkLst>
        <pc:spChg chg="mod">
          <ac:chgData name="GULER DEMIR" userId="fd11c474-b5f6-4369-b88b-5b53ab0cabe3" providerId="ADAL" clId="{4E4B3BFE-348B-4280-96A5-ED22D7F1BA68}" dt="2026-05-14T18:01:38.695" v="334" actId="207"/>
          <ac:spMkLst>
            <pc:docMk/>
            <pc:sldMk cId="1001360125" sldId="410"/>
            <ac:spMk id="2" creationId="{3B5203C4-3EB4-4007-D87E-EC61788EB36B}"/>
          </ac:spMkLst>
        </pc:spChg>
      </pc:sldChg>
      <pc:sldChg chg="modSp mod">
        <pc:chgData name="GULER DEMIR" userId="fd11c474-b5f6-4369-b88b-5b53ab0cabe3" providerId="ADAL" clId="{4E4B3BFE-348B-4280-96A5-ED22D7F1BA68}" dt="2026-05-14T18:02:16.575" v="337" actId="255"/>
        <pc:sldMkLst>
          <pc:docMk/>
          <pc:sldMk cId="612659916" sldId="411"/>
        </pc:sldMkLst>
        <pc:spChg chg="mod">
          <ac:chgData name="GULER DEMIR" userId="fd11c474-b5f6-4369-b88b-5b53ab0cabe3" providerId="ADAL" clId="{4E4B3BFE-348B-4280-96A5-ED22D7F1BA68}" dt="2026-05-14T18:02:16.575" v="337" actId="255"/>
          <ac:spMkLst>
            <pc:docMk/>
            <pc:sldMk cId="612659916" sldId="411"/>
            <ac:spMk id="2" creationId="{3B5203C4-3EB4-4007-D87E-EC61788EB36B}"/>
          </ac:spMkLst>
        </pc:spChg>
      </pc:sldChg>
      <pc:sldChg chg="modSp mod">
        <pc:chgData name="GULER DEMIR" userId="fd11c474-b5f6-4369-b88b-5b53ab0cabe3" providerId="ADAL" clId="{4E4B3BFE-348B-4280-96A5-ED22D7F1BA68}" dt="2026-05-14T17:47:39.206" v="285" actId="207"/>
        <pc:sldMkLst>
          <pc:docMk/>
          <pc:sldMk cId="1766720024" sldId="412"/>
        </pc:sldMkLst>
        <pc:spChg chg="mod">
          <ac:chgData name="GULER DEMIR" userId="fd11c474-b5f6-4369-b88b-5b53ab0cabe3" providerId="ADAL" clId="{4E4B3BFE-348B-4280-96A5-ED22D7F1BA68}" dt="2026-05-14T17:47:39.206" v="285" actId="207"/>
          <ac:spMkLst>
            <pc:docMk/>
            <pc:sldMk cId="1766720024" sldId="412"/>
            <ac:spMk id="3" creationId="{AAFDF6B6-CDA1-901C-C332-14BC3A3157D6}"/>
          </ac:spMkLst>
        </pc:spChg>
      </pc:sldChg>
      <pc:sldChg chg="modSp mod">
        <pc:chgData name="GULER DEMIR" userId="fd11c474-b5f6-4369-b88b-5b53ab0cabe3" providerId="ADAL" clId="{4E4B3BFE-348B-4280-96A5-ED22D7F1BA68}" dt="2026-05-14T17:52:36.137" v="311" actId="207"/>
        <pc:sldMkLst>
          <pc:docMk/>
          <pc:sldMk cId="4128774384" sldId="413"/>
        </pc:sldMkLst>
        <pc:spChg chg="mod">
          <ac:chgData name="GULER DEMIR" userId="fd11c474-b5f6-4369-b88b-5b53ab0cabe3" providerId="ADAL" clId="{4E4B3BFE-348B-4280-96A5-ED22D7F1BA68}" dt="2026-05-14T17:52:36.137" v="311" actId="207"/>
          <ac:spMkLst>
            <pc:docMk/>
            <pc:sldMk cId="4128774384" sldId="413"/>
            <ac:spMk id="3" creationId="{AAFDF6B6-CDA1-901C-C332-14BC3A3157D6}"/>
          </ac:spMkLst>
        </pc:spChg>
      </pc:sldChg>
      <pc:sldChg chg="modSp add mod">
        <pc:chgData name="GULER DEMIR" userId="fd11c474-b5f6-4369-b88b-5b53ab0cabe3" providerId="ADAL" clId="{4E4B3BFE-348B-4280-96A5-ED22D7F1BA68}" dt="2026-05-14T18:02:04.815" v="336" actId="6549"/>
        <pc:sldMkLst>
          <pc:docMk/>
          <pc:sldMk cId="3056703764" sldId="415"/>
        </pc:sldMkLst>
        <pc:spChg chg="mod">
          <ac:chgData name="GULER DEMIR" userId="fd11c474-b5f6-4369-b88b-5b53ab0cabe3" providerId="ADAL" clId="{4E4B3BFE-348B-4280-96A5-ED22D7F1BA68}" dt="2026-05-14T18:02:04.815" v="336" actId="6549"/>
          <ac:spMkLst>
            <pc:docMk/>
            <pc:sldMk cId="3056703764" sldId="415"/>
            <ac:spMk id="3" creationId="{00000000-0000-0000-0000-000000000000}"/>
          </ac:spMkLst>
        </pc:spChg>
      </pc:sldChg>
    </pc:docChg>
  </pc:docChgLst>
  <pc:docChgLst>
    <pc:chgData name="GULER DEMIR" userId="fd11c474-b5f6-4369-b88b-5b53ab0cabe3" providerId="ADAL" clId="{A38CE018-94EF-4FEC-BFE2-62EB6BB10B2D}"/>
    <pc:docChg chg="undo redo custSel addSld delSld modSld">
      <pc:chgData name="GULER DEMIR" userId="fd11c474-b5f6-4369-b88b-5b53ab0cabe3" providerId="ADAL" clId="{A38CE018-94EF-4FEC-BFE2-62EB6BB10B2D}" dt="2026-03-08T14:35:13.651" v="4612" actId="20577"/>
      <pc:docMkLst>
        <pc:docMk/>
      </pc:docMkLst>
      <pc:sldChg chg="modSp mod">
        <pc:chgData name="GULER DEMIR" userId="fd11c474-b5f6-4369-b88b-5b53ab0cabe3" providerId="ADAL" clId="{A38CE018-94EF-4FEC-BFE2-62EB6BB10B2D}" dt="2026-03-08T14:35:13.651" v="4612" actId="20577"/>
        <pc:sldMkLst>
          <pc:docMk/>
          <pc:sldMk cId="951358384" sldId="256"/>
        </pc:sldMkLst>
        <pc:spChg chg="mod">
          <ac:chgData name="GULER DEMIR" userId="fd11c474-b5f6-4369-b88b-5b53ab0cabe3" providerId="ADAL" clId="{A38CE018-94EF-4FEC-BFE2-62EB6BB10B2D}" dt="2026-03-08T14:35:13.651" v="4612" actId="20577"/>
          <ac:spMkLst>
            <pc:docMk/>
            <pc:sldMk cId="951358384" sldId="256"/>
            <ac:spMk id="2" creationId="{00000000-0000-0000-0000-000000000000}"/>
          </ac:spMkLst>
        </pc:spChg>
      </pc:sldChg>
      <pc:sldChg chg="modSp mod">
        <pc:chgData name="GULER DEMIR" userId="fd11c474-b5f6-4369-b88b-5b53ab0cabe3" providerId="ADAL" clId="{A38CE018-94EF-4FEC-BFE2-62EB6BB10B2D}" dt="2026-03-04T17:18:54.402" v="4595" actId="14100"/>
        <pc:sldMkLst>
          <pc:docMk/>
          <pc:sldMk cId="2053632720" sldId="259"/>
        </pc:sldMkLst>
        <pc:spChg chg="mod">
          <ac:chgData name="GULER DEMIR" userId="fd11c474-b5f6-4369-b88b-5b53ab0cabe3" providerId="ADAL" clId="{A38CE018-94EF-4FEC-BFE2-62EB6BB10B2D}" dt="2026-03-04T17:18:54.402" v="4595" actId="14100"/>
          <ac:spMkLst>
            <pc:docMk/>
            <pc:sldMk cId="2053632720" sldId="259"/>
            <ac:spMk id="3" creationId="{00000000-0000-0000-0000-000000000000}"/>
          </ac:spMkLst>
        </pc:spChg>
      </pc:sldChg>
      <pc:sldChg chg="modSp mod">
        <pc:chgData name="GULER DEMIR" userId="fd11c474-b5f6-4369-b88b-5b53ab0cabe3" providerId="ADAL" clId="{A38CE018-94EF-4FEC-BFE2-62EB6BB10B2D}" dt="2026-03-04T10:50:42.787" v="4147" actId="20577"/>
        <pc:sldMkLst>
          <pc:docMk/>
          <pc:sldMk cId="4088613481" sldId="268"/>
        </pc:sldMkLst>
        <pc:spChg chg="mod">
          <ac:chgData name="GULER DEMIR" userId="fd11c474-b5f6-4369-b88b-5b53ab0cabe3" providerId="ADAL" clId="{A38CE018-94EF-4FEC-BFE2-62EB6BB10B2D}" dt="2026-03-04T10:50:42.787" v="4147" actId="20577"/>
          <ac:spMkLst>
            <pc:docMk/>
            <pc:sldMk cId="4088613481" sldId="268"/>
            <ac:spMk id="3" creationId="{6CABB9E9-7DA7-206D-2E8C-E6913BCE2D07}"/>
          </ac:spMkLst>
        </pc:spChg>
      </pc:sldChg>
      <pc:sldChg chg="modSp mod">
        <pc:chgData name="GULER DEMIR" userId="fd11c474-b5f6-4369-b88b-5b53ab0cabe3" providerId="ADAL" clId="{A38CE018-94EF-4FEC-BFE2-62EB6BB10B2D}" dt="2026-03-04T09:57:30.277" v="3995" actId="12"/>
        <pc:sldMkLst>
          <pc:docMk/>
          <pc:sldMk cId="1497389262" sldId="289"/>
        </pc:sldMkLst>
        <pc:spChg chg="mod">
          <ac:chgData name="GULER DEMIR" userId="fd11c474-b5f6-4369-b88b-5b53ab0cabe3" providerId="ADAL" clId="{A38CE018-94EF-4FEC-BFE2-62EB6BB10B2D}" dt="2026-03-04T09:57:30.277" v="3995" actId="12"/>
          <ac:spMkLst>
            <pc:docMk/>
            <pc:sldMk cId="1497389262" sldId="289"/>
            <ac:spMk id="3" creationId="{7FC17C9F-157F-D631-C5BF-63FD6CD26138}"/>
          </ac:spMkLst>
        </pc:spChg>
      </pc:sldChg>
      <pc:sldChg chg="del">
        <pc:chgData name="GULER DEMIR" userId="fd11c474-b5f6-4369-b88b-5b53ab0cabe3" providerId="ADAL" clId="{A38CE018-94EF-4FEC-BFE2-62EB6BB10B2D}" dt="2026-03-03T21:19:34.664" v="3189" actId="47"/>
        <pc:sldMkLst>
          <pc:docMk/>
          <pc:sldMk cId="2332626225" sldId="301"/>
        </pc:sldMkLst>
      </pc:sldChg>
      <pc:sldChg chg="modSp mod">
        <pc:chgData name="GULER DEMIR" userId="fd11c474-b5f6-4369-b88b-5b53ab0cabe3" providerId="ADAL" clId="{A38CE018-94EF-4FEC-BFE2-62EB6BB10B2D}" dt="2026-03-04T16:43:03.555" v="4522" actId="6549"/>
        <pc:sldMkLst>
          <pc:docMk/>
          <pc:sldMk cId="2532759262" sldId="374"/>
        </pc:sldMkLst>
        <pc:spChg chg="mod">
          <ac:chgData name="GULER DEMIR" userId="fd11c474-b5f6-4369-b88b-5b53ab0cabe3" providerId="ADAL" clId="{A38CE018-94EF-4FEC-BFE2-62EB6BB10B2D}" dt="2026-03-03T21:48:34.672" v="3821" actId="255"/>
          <ac:spMkLst>
            <pc:docMk/>
            <pc:sldMk cId="2532759262" sldId="374"/>
            <ac:spMk id="2" creationId="{3B5203C4-3EB4-4007-D87E-EC61788EB36B}"/>
          </ac:spMkLst>
        </pc:spChg>
        <pc:spChg chg="mod">
          <ac:chgData name="GULER DEMIR" userId="fd11c474-b5f6-4369-b88b-5b53ab0cabe3" providerId="ADAL" clId="{A38CE018-94EF-4FEC-BFE2-62EB6BB10B2D}" dt="2026-03-04T16:43:03.555" v="4522" actId="6549"/>
          <ac:spMkLst>
            <pc:docMk/>
            <pc:sldMk cId="2532759262" sldId="374"/>
            <ac:spMk id="3" creationId="{B8220ED5-3E48-8977-88BA-EE54F5206141}"/>
          </ac:spMkLst>
        </pc:spChg>
      </pc:sldChg>
      <pc:sldChg chg="del">
        <pc:chgData name="GULER DEMIR" userId="fd11c474-b5f6-4369-b88b-5b53ab0cabe3" providerId="ADAL" clId="{A38CE018-94EF-4FEC-BFE2-62EB6BB10B2D}" dt="2026-03-03T21:20:47.159" v="3205" actId="47"/>
        <pc:sldMkLst>
          <pc:docMk/>
          <pc:sldMk cId="1340109883" sldId="375"/>
        </pc:sldMkLst>
      </pc:sldChg>
      <pc:sldChg chg="del">
        <pc:chgData name="GULER DEMIR" userId="fd11c474-b5f6-4369-b88b-5b53ab0cabe3" providerId="ADAL" clId="{A38CE018-94EF-4FEC-BFE2-62EB6BB10B2D}" dt="2026-03-03T21:19:36.440" v="3190" actId="47"/>
        <pc:sldMkLst>
          <pc:docMk/>
          <pc:sldMk cId="1393187723" sldId="377"/>
        </pc:sldMkLst>
      </pc:sldChg>
      <pc:sldChg chg="del">
        <pc:chgData name="GULER DEMIR" userId="fd11c474-b5f6-4369-b88b-5b53ab0cabe3" providerId="ADAL" clId="{A38CE018-94EF-4FEC-BFE2-62EB6BB10B2D}" dt="2026-03-03T21:19:37.829" v="3191" actId="47"/>
        <pc:sldMkLst>
          <pc:docMk/>
          <pc:sldMk cId="1610030326" sldId="378"/>
        </pc:sldMkLst>
      </pc:sldChg>
      <pc:sldChg chg="add del">
        <pc:chgData name="GULER DEMIR" userId="fd11c474-b5f6-4369-b88b-5b53ab0cabe3" providerId="ADAL" clId="{A38CE018-94EF-4FEC-BFE2-62EB6BB10B2D}" dt="2026-03-03T21:20:11.932" v="3198" actId="47"/>
        <pc:sldMkLst>
          <pc:docMk/>
          <pc:sldMk cId="345892973" sldId="379"/>
        </pc:sldMkLst>
      </pc:sldChg>
      <pc:sldChg chg="add del">
        <pc:chgData name="GULER DEMIR" userId="fd11c474-b5f6-4369-b88b-5b53ab0cabe3" providerId="ADAL" clId="{A38CE018-94EF-4FEC-BFE2-62EB6BB10B2D}" dt="2026-03-03T21:20:12.674" v="3199" actId="47"/>
        <pc:sldMkLst>
          <pc:docMk/>
          <pc:sldMk cId="237176061" sldId="380"/>
        </pc:sldMkLst>
      </pc:sldChg>
      <pc:sldChg chg="add del">
        <pc:chgData name="GULER DEMIR" userId="fd11c474-b5f6-4369-b88b-5b53ab0cabe3" providerId="ADAL" clId="{A38CE018-94EF-4FEC-BFE2-62EB6BB10B2D}" dt="2026-03-03T21:20:13.497" v="3200" actId="47"/>
        <pc:sldMkLst>
          <pc:docMk/>
          <pc:sldMk cId="3141695045" sldId="383"/>
        </pc:sldMkLst>
      </pc:sldChg>
      <pc:sldChg chg="del">
        <pc:chgData name="GULER DEMIR" userId="fd11c474-b5f6-4369-b88b-5b53ab0cabe3" providerId="ADAL" clId="{A38CE018-94EF-4FEC-BFE2-62EB6BB10B2D}" dt="2026-03-03T21:20:14.387" v="3201" actId="47"/>
        <pc:sldMkLst>
          <pc:docMk/>
          <pc:sldMk cId="1349053623" sldId="384"/>
        </pc:sldMkLst>
      </pc:sldChg>
      <pc:sldChg chg="del">
        <pc:chgData name="GULER DEMIR" userId="fd11c474-b5f6-4369-b88b-5b53ab0cabe3" providerId="ADAL" clId="{A38CE018-94EF-4FEC-BFE2-62EB6BB10B2D}" dt="2026-03-03T21:20:15.578" v="3202" actId="47"/>
        <pc:sldMkLst>
          <pc:docMk/>
          <pc:sldMk cId="4190108096" sldId="385"/>
        </pc:sldMkLst>
      </pc:sldChg>
      <pc:sldChg chg="modSp del mod">
        <pc:chgData name="GULER DEMIR" userId="fd11c474-b5f6-4369-b88b-5b53ab0cabe3" providerId="ADAL" clId="{A38CE018-94EF-4FEC-BFE2-62EB6BB10B2D}" dt="2026-03-03T21:20:16.197" v="3203" actId="47"/>
        <pc:sldMkLst>
          <pc:docMk/>
          <pc:sldMk cId="3586326515" sldId="386"/>
        </pc:sldMkLst>
        <pc:spChg chg="mod">
          <ac:chgData name="GULER DEMIR" userId="fd11c474-b5f6-4369-b88b-5b53ab0cabe3" providerId="ADAL" clId="{A38CE018-94EF-4FEC-BFE2-62EB6BB10B2D}" dt="2026-03-03T14:27:31.845" v="65" actId="20577"/>
          <ac:spMkLst>
            <pc:docMk/>
            <pc:sldMk cId="3586326515" sldId="386"/>
            <ac:spMk id="3" creationId="{AAFDF6B6-CDA1-901C-C332-14BC3A3157D6}"/>
          </ac:spMkLst>
        </pc:spChg>
      </pc:sldChg>
      <pc:sldChg chg="modSp del mod">
        <pc:chgData name="GULER DEMIR" userId="fd11c474-b5f6-4369-b88b-5b53ab0cabe3" providerId="ADAL" clId="{A38CE018-94EF-4FEC-BFE2-62EB6BB10B2D}" dt="2026-03-03T21:20:22.045" v="3204" actId="47"/>
        <pc:sldMkLst>
          <pc:docMk/>
          <pc:sldMk cId="2415061922" sldId="387"/>
        </pc:sldMkLst>
        <pc:spChg chg="mod">
          <ac:chgData name="GULER DEMIR" userId="fd11c474-b5f6-4369-b88b-5b53ab0cabe3" providerId="ADAL" clId="{A38CE018-94EF-4FEC-BFE2-62EB6BB10B2D}" dt="2026-03-03T14:24:54.604" v="31" actId="20577"/>
          <ac:spMkLst>
            <pc:docMk/>
            <pc:sldMk cId="2415061922" sldId="387"/>
            <ac:spMk id="2" creationId="{95BB4CA4-C09E-3792-84F6-34DAC8750030}"/>
          </ac:spMkLst>
        </pc:spChg>
        <pc:spChg chg="mod">
          <ac:chgData name="GULER DEMIR" userId="fd11c474-b5f6-4369-b88b-5b53ab0cabe3" providerId="ADAL" clId="{A38CE018-94EF-4FEC-BFE2-62EB6BB10B2D}" dt="2026-03-03T14:29:04.801" v="84" actId="6549"/>
          <ac:spMkLst>
            <pc:docMk/>
            <pc:sldMk cId="2415061922" sldId="387"/>
            <ac:spMk id="3" creationId="{AAFDF6B6-CDA1-901C-C332-14BC3A3157D6}"/>
          </ac:spMkLst>
        </pc:spChg>
      </pc:sldChg>
      <pc:sldChg chg="modSp mod">
        <pc:chgData name="GULER DEMIR" userId="fd11c474-b5f6-4369-b88b-5b53ab0cabe3" providerId="ADAL" clId="{A38CE018-94EF-4FEC-BFE2-62EB6BB10B2D}" dt="2026-03-04T10:52:59.236" v="4169" actId="6549"/>
        <pc:sldMkLst>
          <pc:docMk/>
          <pc:sldMk cId="2455228650" sldId="388"/>
        </pc:sldMkLst>
        <pc:spChg chg="mod">
          <ac:chgData name="GULER DEMIR" userId="fd11c474-b5f6-4369-b88b-5b53ab0cabe3" providerId="ADAL" clId="{A38CE018-94EF-4FEC-BFE2-62EB6BB10B2D}" dt="2026-03-03T14:31:12.171" v="108" actId="14100"/>
          <ac:spMkLst>
            <pc:docMk/>
            <pc:sldMk cId="2455228650" sldId="388"/>
            <ac:spMk id="2" creationId="{95BB4CA4-C09E-3792-84F6-34DAC8750030}"/>
          </ac:spMkLst>
        </pc:spChg>
        <pc:spChg chg="mod">
          <ac:chgData name="GULER DEMIR" userId="fd11c474-b5f6-4369-b88b-5b53ab0cabe3" providerId="ADAL" clId="{A38CE018-94EF-4FEC-BFE2-62EB6BB10B2D}" dt="2026-03-04T10:52:59.236" v="4169" actId="6549"/>
          <ac:spMkLst>
            <pc:docMk/>
            <pc:sldMk cId="2455228650" sldId="388"/>
            <ac:spMk id="3" creationId="{AAFDF6B6-CDA1-901C-C332-14BC3A3157D6}"/>
          </ac:spMkLst>
        </pc:spChg>
      </pc:sldChg>
      <pc:sldChg chg="modSp add mod">
        <pc:chgData name="GULER DEMIR" userId="fd11c474-b5f6-4369-b88b-5b53ab0cabe3" providerId="ADAL" clId="{A38CE018-94EF-4FEC-BFE2-62EB6BB10B2D}" dt="2026-03-04T10:54:30.776" v="4189" actId="313"/>
        <pc:sldMkLst>
          <pc:docMk/>
          <pc:sldMk cId="484197432" sldId="389"/>
        </pc:sldMkLst>
        <pc:spChg chg="mod">
          <ac:chgData name="GULER DEMIR" userId="fd11c474-b5f6-4369-b88b-5b53ab0cabe3" providerId="ADAL" clId="{A38CE018-94EF-4FEC-BFE2-62EB6BB10B2D}" dt="2026-03-03T16:41:48.649" v="664" actId="20577"/>
          <ac:spMkLst>
            <pc:docMk/>
            <pc:sldMk cId="484197432" sldId="389"/>
            <ac:spMk id="2" creationId="{95BB4CA4-C09E-3792-84F6-34DAC8750030}"/>
          </ac:spMkLst>
        </pc:spChg>
        <pc:spChg chg="mod">
          <ac:chgData name="GULER DEMIR" userId="fd11c474-b5f6-4369-b88b-5b53ab0cabe3" providerId="ADAL" clId="{A38CE018-94EF-4FEC-BFE2-62EB6BB10B2D}" dt="2026-03-04T10:54:30.776" v="4189" actId="313"/>
          <ac:spMkLst>
            <pc:docMk/>
            <pc:sldMk cId="484197432" sldId="389"/>
            <ac:spMk id="3" creationId="{AAFDF6B6-CDA1-901C-C332-14BC3A3157D6}"/>
          </ac:spMkLst>
        </pc:spChg>
      </pc:sldChg>
      <pc:sldChg chg="modSp add mod">
        <pc:chgData name="GULER DEMIR" userId="fd11c474-b5f6-4369-b88b-5b53ab0cabe3" providerId="ADAL" clId="{A38CE018-94EF-4FEC-BFE2-62EB6BB10B2D}" dt="2026-03-04T10:55:00.234" v="4196" actId="20577"/>
        <pc:sldMkLst>
          <pc:docMk/>
          <pc:sldMk cId="1170170686" sldId="390"/>
        </pc:sldMkLst>
        <pc:spChg chg="mod">
          <ac:chgData name="GULER DEMIR" userId="fd11c474-b5f6-4369-b88b-5b53ab0cabe3" providerId="ADAL" clId="{A38CE018-94EF-4FEC-BFE2-62EB6BB10B2D}" dt="2026-03-03T16:42:17.754" v="668" actId="14100"/>
          <ac:spMkLst>
            <pc:docMk/>
            <pc:sldMk cId="1170170686" sldId="390"/>
            <ac:spMk id="2" creationId="{95BB4CA4-C09E-3792-84F6-34DAC8750030}"/>
          </ac:spMkLst>
        </pc:spChg>
        <pc:spChg chg="mod">
          <ac:chgData name="GULER DEMIR" userId="fd11c474-b5f6-4369-b88b-5b53ab0cabe3" providerId="ADAL" clId="{A38CE018-94EF-4FEC-BFE2-62EB6BB10B2D}" dt="2026-03-04T10:55:00.234" v="4196" actId="20577"/>
          <ac:spMkLst>
            <pc:docMk/>
            <pc:sldMk cId="1170170686" sldId="390"/>
            <ac:spMk id="3" creationId="{AAFDF6B6-CDA1-901C-C332-14BC3A3157D6}"/>
          </ac:spMkLst>
        </pc:spChg>
      </pc:sldChg>
      <pc:sldChg chg="modSp add mod">
        <pc:chgData name="GULER DEMIR" userId="fd11c474-b5f6-4369-b88b-5b53ab0cabe3" providerId="ADAL" clId="{A38CE018-94EF-4FEC-BFE2-62EB6BB10B2D}" dt="2026-03-04T10:58:56.384" v="4207" actId="20577"/>
        <pc:sldMkLst>
          <pc:docMk/>
          <pc:sldMk cId="200333079" sldId="391"/>
        </pc:sldMkLst>
        <pc:spChg chg="mod">
          <ac:chgData name="GULER DEMIR" userId="fd11c474-b5f6-4369-b88b-5b53ab0cabe3" providerId="ADAL" clId="{A38CE018-94EF-4FEC-BFE2-62EB6BB10B2D}" dt="2026-03-03T16:42:41.919" v="672" actId="14100"/>
          <ac:spMkLst>
            <pc:docMk/>
            <pc:sldMk cId="200333079" sldId="391"/>
            <ac:spMk id="2" creationId="{95BB4CA4-C09E-3792-84F6-34DAC8750030}"/>
          </ac:spMkLst>
        </pc:spChg>
        <pc:spChg chg="mod">
          <ac:chgData name="GULER DEMIR" userId="fd11c474-b5f6-4369-b88b-5b53ab0cabe3" providerId="ADAL" clId="{A38CE018-94EF-4FEC-BFE2-62EB6BB10B2D}" dt="2026-03-04T10:58:56.384" v="4207" actId="20577"/>
          <ac:spMkLst>
            <pc:docMk/>
            <pc:sldMk cId="200333079" sldId="391"/>
            <ac:spMk id="3" creationId="{AAFDF6B6-CDA1-901C-C332-14BC3A3157D6}"/>
          </ac:spMkLst>
        </pc:spChg>
      </pc:sldChg>
      <pc:sldChg chg="addSp delSp modSp add mod">
        <pc:chgData name="GULER DEMIR" userId="fd11c474-b5f6-4369-b88b-5b53ab0cabe3" providerId="ADAL" clId="{A38CE018-94EF-4FEC-BFE2-62EB6BB10B2D}" dt="2026-03-03T16:55:00.989" v="694" actId="14100"/>
        <pc:sldMkLst>
          <pc:docMk/>
          <pc:sldMk cId="3952603374" sldId="392"/>
        </pc:sldMkLst>
        <pc:spChg chg="del mod">
          <ac:chgData name="GULER DEMIR" userId="fd11c474-b5f6-4369-b88b-5b53ab0cabe3" providerId="ADAL" clId="{A38CE018-94EF-4FEC-BFE2-62EB6BB10B2D}" dt="2026-03-03T16:53:20.936" v="689" actId="22"/>
          <ac:spMkLst>
            <pc:docMk/>
            <pc:sldMk cId="3952603374" sldId="392"/>
            <ac:spMk id="3" creationId="{AAFDF6B6-CDA1-901C-C332-14BC3A3157D6}"/>
          </ac:spMkLst>
        </pc:spChg>
        <pc:picChg chg="add mod ord">
          <ac:chgData name="GULER DEMIR" userId="fd11c474-b5f6-4369-b88b-5b53ab0cabe3" providerId="ADAL" clId="{A38CE018-94EF-4FEC-BFE2-62EB6BB10B2D}" dt="2026-03-03T16:53:20.936" v="689" actId="22"/>
          <ac:picMkLst>
            <pc:docMk/>
            <pc:sldMk cId="3952603374" sldId="392"/>
            <ac:picMk id="5" creationId="{EA0201FD-B5D3-8C82-ACCD-9281936B1DE5}"/>
          </ac:picMkLst>
        </pc:picChg>
        <pc:picChg chg="add mod">
          <ac:chgData name="GULER DEMIR" userId="fd11c474-b5f6-4369-b88b-5b53ab0cabe3" providerId="ADAL" clId="{A38CE018-94EF-4FEC-BFE2-62EB6BB10B2D}" dt="2026-03-03T16:55:00.989" v="694" actId="14100"/>
          <ac:picMkLst>
            <pc:docMk/>
            <pc:sldMk cId="3952603374" sldId="392"/>
            <ac:picMk id="7" creationId="{8594096B-17CA-FF26-76EC-A8A615F4B138}"/>
          </ac:picMkLst>
        </pc:picChg>
      </pc:sldChg>
      <pc:sldChg chg="modSp add del mod">
        <pc:chgData name="GULER DEMIR" userId="fd11c474-b5f6-4369-b88b-5b53ab0cabe3" providerId="ADAL" clId="{A38CE018-94EF-4FEC-BFE2-62EB6BB10B2D}" dt="2026-03-04T09:41:51.504" v="3920" actId="2696"/>
        <pc:sldMkLst>
          <pc:docMk/>
          <pc:sldMk cId="2850121975" sldId="393"/>
        </pc:sldMkLst>
        <pc:spChg chg="mod">
          <ac:chgData name="GULER DEMIR" userId="fd11c474-b5f6-4369-b88b-5b53ab0cabe3" providerId="ADAL" clId="{A38CE018-94EF-4FEC-BFE2-62EB6BB10B2D}" dt="2026-03-03T17:00:56.353" v="716" actId="20577"/>
          <ac:spMkLst>
            <pc:docMk/>
            <pc:sldMk cId="2850121975" sldId="393"/>
            <ac:spMk id="2" creationId="{95BB4CA4-C09E-3792-84F6-34DAC8750030}"/>
          </ac:spMkLst>
        </pc:spChg>
        <pc:spChg chg="mod">
          <ac:chgData name="GULER DEMIR" userId="fd11c474-b5f6-4369-b88b-5b53ab0cabe3" providerId="ADAL" clId="{A38CE018-94EF-4FEC-BFE2-62EB6BB10B2D}" dt="2026-03-03T17:18:20.712" v="920" actId="20577"/>
          <ac:spMkLst>
            <pc:docMk/>
            <pc:sldMk cId="2850121975" sldId="393"/>
            <ac:spMk id="3" creationId="{AAFDF6B6-CDA1-901C-C332-14BC3A3157D6}"/>
          </ac:spMkLst>
        </pc:spChg>
      </pc:sldChg>
      <pc:sldChg chg="modSp add mod">
        <pc:chgData name="GULER DEMIR" userId="fd11c474-b5f6-4369-b88b-5b53ab0cabe3" providerId="ADAL" clId="{A38CE018-94EF-4FEC-BFE2-62EB6BB10B2D}" dt="2026-03-04T11:02:11.509" v="4217" actId="6549"/>
        <pc:sldMkLst>
          <pc:docMk/>
          <pc:sldMk cId="3145370273" sldId="394"/>
        </pc:sldMkLst>
        <pc:spChg chg="mod">
          <ac:chgData name="GULER DEMIR" userId="fd11c474-b5f6-4369-b88b-5b53ab0cabe3" providerId="ADAL" clId="{A38CE018-94EF-4FEC-BFE2-62EB6BB10B2D}" dt="2026-03-03T17:40:18.030" v="1004"/>
          <ac:spMkLst>
            <pc:docMk/>
            <pc:sldMk cId="3145370273" sldId="394"/>
            <ac:spMk id="2" creationId="{95BB4CA4-C09E-3792-84F6-34DAC8750030}"/>
          </ac:spMkLst>
        </pc:spChg>
        <pc:spChg chg="mod">
          <ac:chgData name="GULER DEMIR" userId="fd11c474-b5f6-4369-b88b-5b53ab0cabe3" providerId="ADAL" clId="{A38CE018-94EF-4FEC-BFE2-62EB6BB10B2D}" dt="2026-03-04T11:02:11.509" v="4217" actId="6549"/>
          <ac:spMkLst>
            <pc:docMk/>
            <pc:sldMk cId="3145370273" sldId="394"/>
            <ac:spMk id="3" creationId="{AAFDF6B6-CDA1-901C-C332-14BC3A3157D6}"/>
          </ac:spMkLst>
        </pc:spChg>
      </pc:sldChg>
      <pc:sldChg chg="modSp add mod">
        <pc:chgData name="GULER DEMIR" userId="fd11c474-b5f6-4369-b88b-5b53ab0cabe3" providerId="ADAL" clId="{A38CE018-94EF-4FEC-BFE2-62EB6BB10B2D}" dt="2026-03-04T11:00:27.481" v="4214" actId="6549"/>
        <pc:sldMkLst>
          <pc:docMk/>
          <pc:sldMk cId="2004432927" sldId="395"/>
        </pc:sldMkLst>
        <pc:spChg chg="mod">
          <ac:chgData name="GULER DEMIR" userId="fd11c474-b5f6-4369-b88b-5b53ab0cabe3" providerId="ADAL" clId="{A38CE018-94EF-4FEC-BFE2-62EB6BB10B2D}" dt="2026-03-04T11:00:27.481" v="4214" actId="6549"/>
          <ac:spMkLst>
            <pc:docMk/>
            <pc:sldMk cId="2004432927" sldId="395"/>
            <ac:spMk id="3" creationId="{AAFDF6B6-CDA1-901C-C332-14BC3A3157D6}"/>
          </ac:spMkLst>
        </pc:spChg>
      </pc:sldChg>
      <pc:sldChg chg="modSp add mod">
        <pc:chgData name="GULER DEMIR" userId="fd11c474-b5f6-4369-b88b-5b53ab0cabe3" providerId="ADAL" clId="{A38CE018-94EF-4FEC-BFE2-62EB6BB10B2D}" dt="2026-03-04T15:02:10.956" v="4256" actId="6549"/>
        <pc:sldMkLst>
          <pc:docMk/>
          <pc:sldMk cId="3307829391" sldId="396"/>
        </pc:sldMkLst>
        <pc:spChg chg="mod">
          <ac:chgData name="GULER DEMIR" userId="fd11c474-b5f6-4369-b88b-5b53ab0cabe3" providerId="ADAL" clId="{A38CE018-94EF-4FEC-BFE2-62EB6BB10B2D}" dt="2026-03-04T15:02:10.956" v="4256" actId="6549"/>
          <ac:spMkLst>
            <pc:docMk/>
            <pc:sldMk cId="3307829391" sldId="396"/>
            <ac:spMk id="3" creationId="{AAFDF6B6-CDA1-901C-C332-14BC3A3157D6}"/>
          </ac:spMkLst>
        </pc:spChg>
      </pc:sldChg>
      <pc:sldChg chg="modSp add mod">
        <pc:chgData name="GULER DEMIR" userId="fd11c474-b5f6-4369-b88b-5b53ab0cabe3" providerId="ADAL" clId="{A38CE018-94EF-4FEC-BFE2-62EB6BB10B2D}" dt="2026-03-04T15:13:40.768" v="4274" actId="20577"/>
        <pc:sldMkLst>
          <pc:docMk/>
          <pc:sldMk cId="1800520192" sldId="397"/>
        </pc:sldMkLst>
        <pc:spChg chg="mod">
          <ac:chgData name="GULER DEMIR" userId="fd11c474-b5f6-4369-b88b-5b53ab0cabe3" providerId="ADAL" clId="{A38CE018-94EF-4FEC-BFE2-62EB6BB10B2D}" dt="2026-03-04T15:13:40.768" v="4274" actId="20577"/>
          <ac:spMkLst>
            <pc:docMk/>
            <pc:sldMk cId="1800520192" sldId="397"/>
            <ac:spMk id="3" creationId="{AAFDF6B6-CDA1-901C-C332-14BC3A3157D6}"/>
          </ac:spMkLst>
        </pc:spChg>
      </pc:sldChg>
      <pc:sldChg chg="modSp add mod">
        <pc:chgData name="GULER DEMIR" userId="fd11c474-b5f6-4369-b88b-5b53ab0cabe3" providerId="ADAL" clId="{A38CE018-94EF-4FEC-BFE2-62EB6BB10B2D}" dt="2026-03-04T15:14:18.481" v="4275" actId="255"/>
        <pc:sldMkLst>
          <pc:docMk/>
          <pc:sldMk cId="27906898" sldId="398"/>
        </pc:sldMkLst>
        <pc:spChg chg="mod">
          <ac:chgData name="GULER DEMIR" userId="fd11c474-b5f6-4369-b88b-5b53ab0cabe3" providerId="ADAL" clId="{A38CE018-94EF-4FEC-BFE2-62EB6BB10B2D}" dt="2026-03-03T18:41:38.278" v="1550" actId="6549"/>
          <ac:spMkLst>
            <pc:docMk/>
            <pc:sldMk cId="27906898" sldId="398"/>
            <ac:spMk id="2" creationId="{95BB4CA4-C09E-3792-84F6-34DAC8750030}"/>
          </ac:spMkLst>
        </pc:spChg>
        <pc:spChg chg="mod">
          <ac:chgData name="GULER DEMIR" userId="fd11c474-b5f6-4369-b88b-5b53ab0cabe3" providerId="ADAL" clId="{A38CE018-94EF-4FEC-BFE2-62EB6BB10B2D}" dt="2026-03-04T15:14:18.481" v="4275" actId="255"/>
          <ac:spMkLst>
            <pc:docMk/>
            <pc:sldMk cId="27906898" sldId="398"/>
            <ac:spMk id="3" creationId="{AAFDF6B6-CDA1-901C-C332-14BC3A3157D6}"/>
          </ac:spMkLst>
        </pc:spChg>
      </pc:sldChg>
      <pc:sldChg chg="modSp add mod">
        <pc:chgData name="GULER DEMIR" userId="fd11c474-b5f6-4369-b88b-5b53ab0cabe3" providerId="ADAL" clId="{A38CE018-94EF-4FEC-BFE2-62EB6BB10B2D}" dt="2026-03-04T15:39:54.052" v="4279" actId="20577"/>
        <pc:sldMkLst>
          <pc:docMk/>
          <pc:sldMk cId="1092046296" sldId="399"/>
        </pc:sldMkLst>
        <pc:spChg chg="mod">
          <ac:chgData name="GULER DEMIR" userId="fd11c474-b5f6-4369-b88b-5b53ab0cabe3" providerId="ADAL" clId="{A38CE018-94EF-4FEC-BFE2-62EB6BB10B2D}" dt="2026-03-04T15:39:54.052" v="4279" actId="20577"/>
          <ac:spMkLst>
            <pc:docMk/>
            <pc:sldMk cId="1092046296" sldId="399"/>
            <ac:spMk id="3" creationId="{AAFDF6B6-CDA1-901C-C332-14BC3A3157D6}"/>
          </ac:spMkLst>
        </pc:spChg>
      </pc:sldChg>
      <pc:sldChg chg="modSp add mod">
        <pc:chgData name="GULER DEMIR" userId="fd11c474-b5f6-4369-b88b-5b53ab0cabe3" providerId="ADAL" clId="{A38CE018-94EF-4FEC-BFE2-62EB6BB10B2D}" dt="2026-03-04T15:51:51.957" v="4302" actId="12"/>
        <pc:sldMkLst>
          <pc:docMk/>
          <pc:sldMk cId="1697644787" sldId="400"/>
        </pc:sldMkLst>
        <pc:spChg chg="mod">
          <ac:chgData name="GULER DEMIR" userId="fd11c474-b5f6-4369-b88b-5b53ab0cabe3" providerId="ADAL" clId="{A38CE018-94EF-4FEC-BFE2-62EB6BB10B2D}" dt="2026-03-03T19:28:22.025" v="1948" actId="6549"/>
          <ac:spMkLst>
            <pc:docMk/>
            <pc:sldMk cId="1697644787" sldId="400"/>
            <ac:spMk id="2" creationId="{95BB4CA4-C09E-3792-84F6-34DAC8750030}"/>
          </ac:spMkLst>
        </pc:spChg>
        <pc:spChg chg="mod">
          <ac:chgData name="GULER DEMIR" userId="fd11c474-b5f6-4369-b88b-5b53ab0cabe3" providerId="ADAL" clId="{A38CE018-94EF-4FEC-BFE2-62EB6BB10B2D}" dt="2026-03-04T15:51:51.957" v="4302" actId="12"/>
          <ac:spMkLst>
            <pc:docMk/>
            <pc:sldMk cId="1697644787" sldId="400"/>
            <ac:spMk id="3" creationId="{AAFDF6B6-CDA1-901C-C332-14BC3A3157D6}"/>
          </ac:spMkLst>
        </pc:spChg>
      </pc:sldChg>
      <pc:sldChg chg="modSp add del mod">
        <pc:chgData name="GULER DEMIR" userId="fd11c474-b5f6-4369-b88b-5b53ab0cabe3" providerId="ADAL" clId="{A38CE018-94EF-4FEC-BFE2-62EB6BB10B2D}" dt="2026-03-04T17:19:01.234" v="4596" actId="2696"/>
        <pc:sldMkLst>
          <pc:docMk/>
          <pc:sldMk cId="3438061067" sldId="401"/>
        </pc:sldMkLst>
        <pc:spChg chg="mod">
          <ac:chgData name="GULER DEMIR" userId="fd11c474-b5f6-4369-b88b-5b53ab0cabe3" providerId="ADAL" clId="{A38CE018-94EF-4FEC-BFE2-62EB6BB10B2D}" dt="2026-03-04T17:18:02.410" v="4591" actId="21"/>
          <ac:spMkLst>
            <pc:docMk/>
            <pc:sldMk cId="3438061067" sldId="401"/>
            <ac:spMk id="3" creationId="{00000000-0000-0000-0000-000000000000}"/>
          </ac:spMkLst>
        </pc:spChg>
      </pc:sldChg>
      <pc:sldChg chg="modSp add mod">
        <pc:chgData name="GULER DEMIR" userId="fd11c474-b5f6-4369-b88b-5b53ab0cabe3" providerId="ADAL" clId="{A38CE018-94EF-4FEC-BFE2-62EB6BB10B2D}" dt="2026-03-04T15:59:31.394" v="4347" actId="114"/>
        <pc:sldMkLst>
          <pc:docMk/>
          <pc:sldMk cId="1585071211" sldId="402"/>
        </pc:sldMkLst>
        <pc:spChg chg="mod">
          <ac:chgData name="GULER DEMIR" userId="fd11c474-b5f6-4369-b88b-5b53ab0cabe3" providerId="ADAL" clId="{A38CE018-94EF-4FEC-BFE2-62EB6BB10B2D}" dt="2026-03-03T20:26:14.997" v="2486" actId="6549"/>
          <ac:spMkLst>
            <pc:docMk/>
            <pc:sldMk cId="1585071211" sldId="402"/>
            <ac:spMk id="2" creationId="{95BB4CA4-C09E-3792-84F6-34DAC8750030}"/>
          </ac:spMkLst>
        </pc:spChg>
        <pc:spChg chg="mod">
          <ac:chgData name="GULER DEMIR" userId="fd11c474-b5f6-4369-b88b-5b53ab0cabe3" providerId="ADAL" clId="{A38CE018-94EF-4FEC-BFE2-62EB6BB10B2D}" dt="2026-03-04T15:59:31.394" v="4347" actId="114"/>
          <ac:spMkLst>
            <pc:docMk/>
            <pc:sldMk cId="1585071211" sldId="402"/>
            <ac:spMk id="3" creationId="{AAFDF6B6-CDA1-901C-C332-14BC3A3157D6}"/>
          </ac:spMkLst>
        </pc:spChg>
      </pc:sldChg>
      <pc:sldChg chg="modSp add mod">
        <pc:chgData name="GULER DEMIR" userId="fd11c474-b5f6-4369-b88b-5b53ab0cabe3" providerId="ADAL" clId="{A38CE018-94EF-4FEC-BFE2-62EB6BB10B2D}" dt="2026-03-04T15:58:35.990" v="4344" actId="255"/>
        <pc:sldMkLst>
          <pc:docMk/>
          <pc:sldMk cId="1719348548" sldId="403"/>
        </pc:sldMkLst>
        <pc:spChg chg="mod">
          <ac:chgData name="GULER DEMIR" userId="fd11c474-b5f6-4369-b88b-5b53ab0cabe3" providerId="ADAL" clId="{A38CE018-94EF-4FEC-BFE2-62EB6BB10B2D}" dt="2026-03-04T15:58:35.990" v="4344" actId="255"/>
          <ac:spMkLst>
            <pc:docMk/>
            <pc:sldMk cId="1719348548" sldId="403"/>
            <ac:spMk id="3" creationId="{AAFDF6B6-CDA1-901C-C332-14BC3A3157D6}"/>
          </ac:spMkLst>
        </pc:spChg>
      </pc:sldChg>
      <pc:sldChg chg="modSp add mod">
        <pc:chgData name="GULER DEMIR" userId="fd11c474-b5f6-4369-b88b-5b53ab0cabe3" providerId="ADAL" clId="{A38CE018-94EF-4FEC-BFE2-62EB6BB10B2D}" dt="2026-03-04T16:06:22.287" v="4349" actId="6549"/>
        <pc:sldMkLst>
          <pc:docMk/>
          <pc:sldMk cId="3405882343" sldId="404"/>
        </pc:sldMkLst>
        <pc:spChg chg="mod">
          <ac:chgData name="GULER DEMIR" userId="fd11c474-b5f6-4369-b88b-5b53ab0cabe3" providerId="ADAL" clId="{A38CE018-94EF-4FEC-BFE2-62EB6BB10B2D}" dt="2026-03-04T16:06:22.287" v="4349" actId="6549"/>
          <ac:spMkLst>
            <pc:docMk/>
            <pc:sldMk cId="3405882343" sldId="404"/>
            <ac:spMk id="3" creationId="{AAFDF6B6-CDA1-901C-C332-14BC3A3157D6}"/>
          </ac:spMkLst>
        </pc:spChg>
      </pc:sldChg>
      <pc:sldChg chg="addSp modSp add mod">
        <pc:chgData name="GULER DEMIR" userId="fd11c474-b5f6-4369-b88b-5b53ab0cabe3" providerId="ADAL" clId="{A38CE018-94EF-4FEC-BFE2-62EB6BB10B2D}" dt="2026-03-04T16:07:40.695" v="4356" actId="12"/>
        <pc:sldMkLst>
          <pc:docMk/>
          <pc:sldMk cId="902782564" sldId="405"/>
        </pc:sldMkLst>
        <pc:spChg chg="mod">
          <ac:chgData name="GULER DEMIR" userId="fd11c474-b5f6-4369-b88b-5b53ab0cabe3" providerId="ADAL" clId="{A38CE018-94EF-4FEC-BFE2-62EB6BB10B2D}" dt="2026-03-04T16:07:40.695" v="4356" actId="12"/>
          <ac:spMkLst>
            <pc:docMk/>
            <pc:sldMk cId="902782564" sldId="405"/>
            <ac:spMk id="3" creationId="{AAFDF6B6-CDA1-901C-C332-14BC3A3157D6}"/>
          </ac:spMkLst>
        </pc:spChg>
        <pc:graphicFrameChg chg="add mod modGraphic">
          <ac:chgData name="GULER DEMIR" userId="fd11c474-b5f6-4369-b88b-5b53ab0cabe3" providerId="ADAL" clId="{A38CE018-94EF-4FEC-BFE2-62EB6BB10B2D}" dt="2026-03-04T16:07:15.205" v="4353" actId="113"/>
          <ac:graphicFrameMkLst>
            <pc:docMk/>
            <pc:sldMk cId="902782564" sldId="405"/>
            <ac:graphicFrameMk id="4" creationId="{212DC78E-130C-CD30-439C-2A1436558C7A}"/>
          </ac:graphicFrameMkLst>
        </pc:graphicFrameChg>
      </pc:sldChg>
      <pc:sldChg chg="modSp add mod">
        <pc:chgData name="GULER DEMIR" userId="fd11c474-b5f6-4369-b88b-5b53ab0cabe3" providerId="ADAL" clId="{A38CE018-94EF-4FEC-BFE2-62EB6BB10B2D}" dt="2026-03-04T16:34:48.012" v="4440" actId="20577"/>
        <pc:sldMkLst>
          <pc:docMk/>
          <pc:sldMk cId="2776350467" sldId="406"/>
        </pc:sldMkLst>
        <pc:spChg chg="mod">
          <ac:chgData name="GULER DEMIR" userId="fd11c474-b5f6-4369-b88b-5b53ab0cabe3" providerId="ADAL" clId="{A38CE018-94EF-4FEC-BFE2-62EB6BB10B2D}" dt="2026-03-03T21:12:38.435" v="3061" actId="20577"/>
          <ac:spMkLst>
            <pc:docMk/>
            <pc:sldMk cId="2776350467" sldId="406"/>
            <ac:spMk id="2" creationId="{95BB4CA4-C09E-3792-84F6-34DAC8750030}"/>
          </ac:spMkLst>
        </pc:spChg>
        <pc:spChg chg="mod">
          <ac:chgData name="GULER DEMIR" userId="fd11c474-b5f6-4369-b88b-5b53ab0cabe3" providerId="ADAL" clId="{A38CE018-94EF-4FEC-BFE2-62EB6BB10B2D}" dt="2026-03-04T16:34:48.012" v="4440" actId="20577"/>
          <ac:spMkLst>
            <pc:docMk/>
            <pc:sldMk cId="2776350467" sldId="406"/>
            <ac:spMk id="3" creationId="{AAFDF6B6-CDA1-901C-C332-14BC3A3157D6}"/>
          </ac:spMkLst>
        </pc:spChg>
      </pc:sldChg>
      <pc:sldChg chg="modSp add mod">
        <pc:chgData name="GULER DEMIR" userId="fd11c474-b5f6-4369-b88b-5b53ab0cabe3" providerId="ADAL" clId="{A38CE018-94EF-4FEC-BFE2-62EB6BB10B2D}" dt="2026-03-04T16:39:08.638" v="4476" actId="14100"/>
        <pc:sldMkLst>
          <pc:docMk/>
          <pc:sldMk cId="1081888422" sldId="407"/>
        </pc:sldMkLst>
        <pc:spChg chg="mod">
          <ac:chgData name="GULER DEMIR" userId="fd11c474-b5f6-4369-b88b-5b53ab0cabe3" providerId="ADAL" clId="{A38CE018-94EF-4FEC-BFE2-62EB6BB10B2D}" dt="2026-03-03T21:31:35.758" v="3444" actId="6549"/>
          <ac:spMkLst>
            <pc:docMk/>
            <pc:sldMk cId="1081888422" sldId="407"/>
            <ac:spMk id="2" creationId="{95BB4CA4-C09E-3792-84F6-34DAC8750030}"/>
          </ac:spMkLst>
        </pc:spChg>
        <pc:spChg chg="mod">
          <ac:chgData name="GULER DEMIR" userId="fd11c474-b5f6-4369-b88b-5b53ab0cabe3" providerId="ADAL" clId="{A38CE018-94EF-4FEC-BFE2-62EB6BB10B2D}" dt="2026-03-04T16:39:08.638" v="4476" actId="14100"/>
          <ac:spMkLst>
            <pc:docMk/>
            <pc:sldMk cId="1081888422" sldId="407"/>
            <ac:spMk id="3" creationId="{AAFDF6B6-CDA1-901C-C332-14BC3A3157D6}"/>
          </ac:spMkLst>
        </pc:spChg>
      </pc:sldChg>
      <pc:sldChg chg="modSp add mod">
        <pc:chgData name="GULER DEMIR" userId="fd11c474-b5f6-4369-b88b-5b53ab0cabe3" providerId="ADAL" clId="{A38CE018-94EF-4FEC-BFE2-62EB6BB10B2D}" dt="2026-03-04T16:39:50.943" v="4502" actId="6549"/>
        <pc:sldMkLst>
          <pc:docMk/>
          <pc:sldMk cId="1647268811" sldId="408"/>
        </pc:sldMkLst>
        <pc:spChg chg="mod">
          <ac:chgData name="GULER DEMIR" userId="fd11c474-b5f6-4369-b88b-5b53ab0cabe3" providerId="ADAL" clId="{A38CE018-94EF-4FEC-BFE2-62EB6BB10B2D}" dt="2026-03-04T16:39:50.943" v="4502" actId="6549"/>
          <ac:spMkLst>
            <pc:docMk/>
            <pc:sldMk cId="1647268811" sldId="408"/>
            <ac:spMk id="3" creationId="{AAFDF6B6-CDA1-901C-C332-14BC3A3157D6}"/>
          </ac:spMkLst>
        </pc:spChg>
      </pc:sldChg>
      <pc:sldChg chg="modSp add mod">
        <pc:chgData name="GULER DEMIR" userId="fd11c474-b5f6-4369-b88b-5b53ab0cabe3" providerId="ADAL" clId="{A38CE018-94EF-4FEC-BFE2-62EB6BB10B2D}" dt="2026-03-04T16:41:50.625" v="4519" actId="14100"/>
        <pc:sldMkLst>
          <pc:docMk/>
          <pc:sldMk cId="3231694192" sldId="409"/>
        </pc:sldMkLst>
        <pc:spChg chg="mod">
          <ac:chgData name="GULER DEMIR" userId="fd11c474-b5f6-4369-b88b-5b53ab0cabe3" providerId="ADAL" clId="{A38CE018-94EF-4FEC-BFE2-62EB6BB10B2D}" dt="2026-03-04T16:41:50.625" v="4519" actId="14100"/>
          <ac:spMkLst>
            <pc:docMk/>
            <pc:sldMk cId="3231694192" sldId="409"/>
            <ac:spMk id="3" creationId="{AAFDF6B6-CDA1-901C-C332-14BC3A3157D6}"/>
          </ac:spMkLst>
        </pc:spChg>
      </pc:sldChg>
      <pc:sldChg chg="modSp add mod">
        <pc:chgData name="GULER DEMIR" userId="fd11c474-b5f6-4369-b88b-5b53ab0cabe3" providerId="ADAL" clId="{A38CE018-94EF-4FEC-BFE2-62EB6BB10B2D}" dt="2026-03-04T16:46:00.201" v="4583" actId="20577"/>
        <pc:sldMkLst>
          <pc:docMk/>
          <pc:sldMk cId="1001360125" sldId="410"/>
        </pc:sldMkLst>
        <pc:spChg chg="mod">
          <ac:chgData name="GULER DEMIR" userId="fd11c474-b5f6-4369-b88b-5b53ab0cabe3" providerId="ADAL" clId="{A38CE018-94EF-4FEC-BFE2-62EB6BB10B2D}" dt="2026-03-04T10:01:57.750" v="4068" actId="255"/>
          <ac:spMkLst>
            <pc:docMk/>
            <pc:sldMk cId="1001360125" sldId="410"/>
            <ac:spMk id="2" creationId="{3B5203C4-3EB4-4007-D87E-EC61788EB36B}"/>
          </ac:spMkLst>
        </pc:spChg>
        <pc:spChg chg="mod">
          <ac:chgData name="GULER DEMIR" userId="fd11c474-b5f6-4369-b88b-5b53ab0cabe3" providerId="ADAL" clId="{A38CE018-94EF-4FEC-BFE2-62EB6BB10B2D}" dt="2026-03-04T16:46:00.201" v="4583" actId="20577"/>
          <ac:spMkLst>
            <pc:docMk/>
            <pc:sldMk cId="1001360125" sldId="410"/>
            <ac:spMk id="3" creationId="{B8220ED5-3E48-8977-88BA-EE54F5206141}"/>
          </ac:spMkLst>
        </pc:spChg>
      </pc:sldChg>
      <pc:sldChg chg="modSp add mod">
        <pc:chgData name="GULER DEMIR" userId="fd11c474-b5f6-4369-b88b-5b53ab0cabe3" providerId="ADAL" clId="{A38CE018-94EF-4FEC-BFE2-62EB6BB10B2D}" dt="2026-03-04T10:04:56.097" v="4132" actId="14100"/>
        <pc:sldMkLst>
          <pc:docMk/>
          <pc:sldMk cId="612659916" sldId="411"/>
        </pc:sldMkLst>
        <pc:spChg chg="mod">
          <ac:chgData name="GULER DEMIR" userId="fd11c474-b5f6-4369-b88b-5b53ab0cabe3" providerId="ADAL" clId="{A38CE018-94EF-4FEC-BFE2-62EB6BB10B2D}" dt="2026-03-04T10:04:09.374" v="4127" actId="20577"/>
          <ac:spMkLst>
            <pc:docMk/>
            <pc:sldMk cId="612659916" sldId="411"/>
            <ac:spMk id="2" creationId="{3B5203C4-3EB4-4007-D87E-EC61788EB36B}"/>
          </ac:spMkLst>
        </pc:spChg>
        <pc:spChg chg="mod">
          <ac:chgData name="GULER DEMIR" userId="fd11c474-b5f6-4369-b88b-5b53ab0cabe3" providerId="ADAL" clId="{A38CE018-94EF-4FEC-BFE2-62EB6BB10B2D}" dt="2026-03-04T10:04:56.097" v="4132" actId="14100"/>
          <ac:spMkLst>
            <pc:docMk/>
            <pc:sldMk cId="612659916" sldId="411"/>
            <ac:spMk id="3" creationId="{B8220ED5-3E48-8977-88BA-EE54F5206141}"/>
          </ac:spMkLst>
        </pc:spChg>
      </pc:sldChg>
      <pc:sldChg chg="modSp add mod">
        <pc:chgData name="GULER DEMIR" userId="fd11c474-b5f6-4369-b88b-5b53ab0cabe3" providerId="ADAL" clId="{A38CE018-94EF-4FEC-BFE2-62EB6BB10B2D}" dt="2026-03-04T15:03:36.493" v="4260" actId="14100"/>
        <pc:sldMkLst>
          <pc:docMk/>
          <pc:sldMk cId="1766720024" sldId="412"/>
        </pc:sldMkLst>
        <pc:spChg chg="mod">
          <ac:chgData name="GULER DEMIR" userId="fd11c474-b5f6-4369-b88b-5b53ab0cabe3" providerId="ADAL" clId="{A38CE018-94EF-4FEC-BFE2-62EB6BB10B2D}" dt="2026-03-04T15:03:36.493" v="4260" actId="14100"/>
          <ac:spMkLst>
            <pc:docMk/>
            <pc:sldMk cId="1766720024" sldId="412"/>
            <ac:spMk id="3" creationId="{AAFDF6B6-CDA1-901C-C332-14BC3A3157D6}"/>
          </ac:spMkLst>
        </pc:spChg>
      </pc:sldChg>
      <pc:sldChg chg="modSp add mod">
        <pc:chgData name="GULER DEMIR" userId="fd11c474-b5f6-4369-b88b-5b53ab0cabe3" providerId="ADAL" clId="{A38CE018-94EF-4FEC-BFE2-62EB6BB10B2D}" dt="2026-03-04T15:57:18.443" v="4333" actId="20577"/>
        <pc:sldMkLst>
          <pc:docMk/>
          <pc:sldMk cId="4128774384" sldId="413"/>
        </pc:sldMkLst>
        <pc:spChg chg="mod">
          <ac:chgData name="GULER DEMIR" userId="fd11c474-b5f6-4369-b88b-5b53ab0cabe3" providerId="ADAL" clId="{A38CE018-94EF-4FEC-BFE2-62EB6BB10B2D}" dt="2026-03-04T15:57:18.443" v="4333" actId="20577"/>
          <ac:spMkLst>
            <pc:docMk/>
            <pc:sldMk cId="4128774384" sldId="413"/>
            <ac:spMk id="3" creationId="{AAFDF6B6-CDA1-901C-C332-14BC3A3157D6}"/>
          </ac:spMkLst>
        </pc:spChg>
      </pc:sldChg>
      <pc:sldChg chg="modSp add mod">
        <pc:chgData name="GULER DEMIR" userId="fd11c474-b5f6-4369-b88b-5b53ab0cabe3" providerId="ADAL" clId="{A38CE018-94EF-4FEC-BFE2-62EB6BB10B2D}" dt="2026-03-04T16:37:15.142" v="4472" actId="6549"/>
        <pc:sldMkLst>
          <pc:docMk/>
          <pc:sldMk cId="158282365" sldId="414"/>
        </pc:sldMkLst>
        <pc:spChg chg="mod">
          <ac:chgData name="GULER DEMIR" userId="fd11c474-b5f6-4369-b88b-5b53ab0cabe3" providerId="ADAL" clId="{A38CE018-94EF-4FEC-BFE2-62EB6BB10B2D}" dt="2026-03-04T16:37:15.142" v="4472" actId="6549"/>
          <ac:spMkLst>
            <pc:docMk/>
            <pc:sldMk cId="158282365" sldId="414"/>
            <ac:spMk id="3" creationId="{AAFDF6B6-CDA1-901C-C332-14BC3A3157D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5/14/2026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s://doi.org/10.5281/zenodo.15240897" TargetMode="External"/><Relationship Id="rId3" Type="http://schemas.openxmlformats.org/officeDocument/2006/relationships/hyperlink" Target="https://en.wikipedia.org/wiki/Clayton_Alderfer" TargetMode="External"/><Relationship Id="rId7" Type="http://schemas.openxmlformats.org/officeDocument/2006/relationships/hyperlink" Target="https://educationlibrary.org/alderfers-erg-theory/" TargetMode="External"/><Relationship Id="rId2" Type="http://schemas.openxmlformats.org/officeDocument/2006/relationships/hyperlink" Target="https://doi.org/10.1016/j.actpsy.2024.104177" TargetMode="External"/><Relationship Id="rId1" Type="http://schemas.openxmlformats.org/officeDocument/2006/relationships/slideLayout" Target="../slideLayouts/slideLayout2.xml"/><Relationship Id="rId6" Type="http://schemas.openxmlformats.org/officeDocument/2006/relationships/hyperlink" Target="https://en.wikipedia.org/wiki/Frederick_Herzberg" TargetMode="External"/><Relationship Id="rId5" Type="http://schemas.openxmlformats.org/officeDocument/2006/relationships/hyperlink" Target="https://en.wikipedia.org/wiki/Douglas_McGregor" TargetMode="External"/><Relationship Id="rId4" Type="http://schemas.openxmlformats.org/officeDocument/2006/relationships/hyperlink" Target="https://tr.wikipedia.org/wiki/David_McClelland" TargetMode="External"/><Relationship Id="rId9" Type="http://schemas.openxmlformats.org/officeDocument/2006/relationships/hyperlink" Target="https://www.mtdtraining.com/blog/mcgregor-theory-x-theory-y.htm"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positivepsychology.com/expectancy-theory/" TargetMode="External"/><Relationship Id="rId2" Type="http://schemas.openxmlformats.org/officeDocument/2006/relationships/hyperlink" Target="https://www.simplypsychology.org/herzbergs-two-factor-theory.html#:~:text=Herzberg%20(1959)%20proposed%20two%20categories,%2Dgrowth%20and%20self%2Dactualization" TargetMode="External"/><Relationship Id="rId1" Type="http://schemas.openxmlformats.org/officeDocument/2006/relationships/slideLayout" Target="../slideLayouts/slideLayout2.xml"/><Relationship Id="rId6" Type="http://schemas.openxmlformats.org/officeDocument/2006/relationships/hyperlink" Target="https://www.wbs.ac.uk/news/putting-theory-into-practice-david-mcclellands-need-theory/" TargetMode="External"/><Relationship Id="rId5" Type="http://schemas.openxmlformats.org/officeDocument/2006/relationships/hyperlink" Target="https://en.wikipedia.org/wiki/Victor_Vroom" TargetMode="External"/><Relationship Id="rId4" Type="http://schemas.openxmlformats.org/officeDocument/2006/relationships/hyperlink" Target="https://www.knowledgehut.com/tutorials/project-management/project-management/motivation-theorie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26569" y="1260764"/>
            <a:ext cx="7629940" cy="2021555"/>
          </a:xfrm>
        </p:spPr>
        <p:txBody>
          <a:bodyPr/>
          <a:lstStyle/>
          <a:p>
            <a:pPr algn="ctr"/>
            <a:r>
              <a:rPr lang="tr-TR" sz="2800" b="1" dirty="0">
                <a:solidFill>
                  <a:schemeClr val="tx1"/>
                </a:solidFill>
              </a:rPr>
              <a:t>BİLGİ VE BELGE MERKEZLERİ YÖNETİMİ</a:t>
            </a:r>
            <a:br>
              <a:rPr lang="tr-TR" sz="2800" b="1" dirty="0">
                <a:solidFill>
                  <a:schemeClr val="tx1"/>
                </a:solidFill>
              </a:rPr>
            </a:br>
            <a:r>
              <a:rPr lang="tr-TR" sz="2800" b="1" dirty="0">
                <a:solidFill>
                  <a:schemeClr val="tx1"/>
                </a:solidFill>
              </a:rPr>
              <a:t>13. HAFTA</a:t>
            </a:r>
            <a:br>
              <a:rPr lang="tr-TR" sz="2800" b="1" dirty="0">
                <a:solidFill>
                  <a:schemeClr val="tx1"/>
                </a:solidFill>
              </a:rPr>
            </a:br>
            <a:br>
              <a:rPr lang="tr-TR" sz="3000" b="1" dirty="0">
                <a:solidFill>
                  <a:schemeClr val="tx1"/>
                </a:solidFill>
              </a:rPr>
            </a:br>
            <a:r>
              <a:rPr lang="tr-TR" sz="2600" b="1" dirty="0">
                <a:solidFill>
                  <a:schemeClr val="tx1"/>
                </a:solidFill>
              </a:rPr>
              <a:t>Yöneltme ve Yürütme: Motivasyon Kuramları</a:t>
            </a:r>
            <a:endParaRPr lang="en-US" sz="26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Herzberg’in Motivasyon-Hijyen Kuramı</a:t>
            </a: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900545"/>
            <a:ext cx="9438005" cy="4890656"/>
          </a:xfrm>
        </p:spPr>
        <p:txBody>
          <a:bodyPr>
            <a:noAutofit/>
          </a:bodyPr>
          <a:lstStyle/>
          <a:p>
            <a:pPr marL="0" indent="0" algn="ctr">
              <a:spcBef>
                <a:spcPts val="600"/>
              </a:spcBef>
              <a:buNone/>
            </a:pPr>
            <a:r>
              <a:rPr lang="tr-TR" sz="2000" b="1" u="sng" dirty="0"/>
              <a:t>Motivasyon Kaynakları (</a:t>
            </a:r>
            <a:r>
              <a:rPr lang="tr-TR" sz="2000" b="1" u="sng" dirty="0" err="1"/>
              <a:t>Satisfier</a:t>
            </a:r>
            <a:r>
              <a:rPr lang="tr-TR" sz="2000" b="1" u="sng" dirty="0"/>
              <a:t>/Tatmin Edici Ögeler)</a:t>
            </a:r>
          </a:p>
          <a:p>
            <a:pPr marL="0" indent="0" algn="just">
              <a:spcBef>
                <a:spcPts val="600"/>
              </a:spcBef>
              <a:buNone/>
            </a:pPr>
            <a:r>
              <a:rPr lang="tr-TR" sz="2000" b="1" u="sng" dirty="0"/>
              <a:t>Nedir?</a:t>
            </a:r>
            <a:r>
              <a:rPr lang="tr-TR" sz="2000" b="1" dirty="0"/>
              <a:t> İşin içeriğiyle ilgili faktörlerdir ve var olduklarında çalışanlarda iş tatmini ve motivasyon artar.</a:t>
            </a:r>
          </a:p>
          <a:p>
            <a:pPr marL="0" indent="0" algn="ctr">
              <a:spcBef>
                <a:spcPts val="600"/>
              </a:spcBef>
              <a:buNone/>
            </a:pPr>
            <a:r>
              <a:rPr lang="tr-TR" sz="2000" b="1" u="sng" dirty="0"/>
              <a:t>Örnekler</a:t>
            </a:r>
          </a:p>
          <a:p>
            <a:pPr algn="just">
              <a:spcBef>
                <a:spcPts val="600"/>
              </a:spcBef>
            </a:pPr>
            <a:r>
              <a:rPr lang="tr-TR" sz="2000" b="1" u="sng" dirty="0">
                <a:solidFill>
                  <a:srgbClr val="C00000"/>
                </a:solidFill>
              </a:rPr>
              <a:t>Başarı (</a:t>
            </a:r>
            <a:r>
              <a:rPr lang="en-US" sz="2000" b="1" u="sng" dirty="0">
                <a:solidFill>
                  <a:srgbClr val="C00000"/>
                </a:solidFill>
              </a:rPr>
              <a:t>Achievement</a:t>
            </a:r>
            <a:r>
              <a:rPr lang="tr-TR" sz="2000" b="1" dirty="0">
                <a:solidFill>
                  <a:srgbClr val="C00000"/>
                </a:solidFill>
              </a:rPr>
              <a:t>): </a:t>
            </a:r>
            <a:r>
              <a:rPr lang="tr-TR" sz="2000" b="1" dirty="0"/>
              <a:t>Zorlu görevleri tamamlamanın verdiği tatmin duygusu</a:t>
            </a:r>
          </a:p>
          <a:p>
            <a:pPr algn="just">
              <a:spcBef>
                <a:spcPts val="600"/>
              </a:spcBef>
            </a:pPr>
            <a:r>
              <a:rPr lang="tr-TR" sz="2000" b="1" u="sng" dirty="0">
                <a:solidFill>
                  <a:srgbClr val="C00000"/>
                </a:solidFill>
              </a:rPr>
              <a:t>Tanınma (</a:t>
            </a:r>
            <a:r>
              <a:rPr lang="en-US" sz="2000" b="1" u="sng" dirty="0">
                <a:solidFill>
                  <a:srgbClr val="C00000"/>
                </a:solidFill>
              </a:rPr>
              <a:t>Recognition</a:t>
            </a:r>
            <a:r>
              <a:rPr lang="tr-TR" sz="2000" b="1" dirty="0">
                <a:solidFill>
                  <a:srgbClr val="C00000"/>
                </a:solidFill>
              </a:rPr>
              <a:t>): </a:t>
            </a:r>
            <a:r>
              <a:rPr lang="tr-TR" sz="2000" b="1" dirty="0"/>
              <a:t>Katkılarının takdir edilmesi ve kabul edilmesi</a:t>
            </a:r>
          </a:p>
          <a:p>
            <a:pPr algn="just">
              <a:spcBef>
                <a:spcPts val="600"/>
              </a:spcBef>
            </a:pPr>
            <a:r>
              <a:rPr lang="tr-TR" sz="2000" b="1" u="sng" dirty="0">
                <a:solidFill>
                  <a:srgbClr val="C00000"/>
                </a:solidFill>
              </a:rPr>
              <a:t>İlerleme (</a:t>
            </a:r>
            <a:r>
              <a:rPr lang="en-US" sz="2000" b="1" u="sng" dirty="0">
                <a:solidFill>
                  <a:srgbClr val="C00000"/>
                </a:solidFill>
              </a:rPr>
              <a:t>Advancement</a:t>
            </a:r>
            <a:r>
              <a:rPr lang="tr-TR" sz="2000" b="1" dirty="0">
                <a:solidFill>
                  <a:srgbClr val="C00000"/>
                </a:solidFill>
              </a:rPr>
              <a:t>): </a:t>
            </a:r>
            <a:r>
              <a:rPr lang="tr-TR" sz="2000" b="1" dirty="0"/>
              <a:t>Terfi ve kariyer gelişimi fırsatları</a:t>
            </a:r>
          </a:p>
          <a:p>
            <a:pPr algn="just">
              <a:spcBef>
                <a:spcPts val="600"/>
              </a:spcBef>
            </a:pPr>
            <a:r>
              <a:rPr lang="tr-TR" sz="2000" b="1" u="sng" dirty="0">
                <a:solidFill>
                  <a:srgbClr val="C00000"/>
                </a:solidFill>
              </a:rPr>
              <a:t>İşin Kendisi (</a:t>
            </a:r>
            <a:r>
              <a:rPr lang="en-US" sz="2000" b="1" u="sng" dirty="0">
                <a:solidFill>
                  <a:srgbClr val="C00000"/>
                </a:solidFill>
              </a:rPr>
              <a:t>The Work Itself</a:t>
            </a:r>
            <a:r>
              <a:rPr lang="tr-TR" sz="2000" b="1" dirty="0">
                <a:solidFill>
                  <a:srgbClr val="C00000"/>
                </a:solidFill>
              </a:rPr>
              <a:t>): </a:t>
            </a:r>
            <a:r>
              <a:rPr lang="tr-TR" sz="2000" b="1" dirty="0"/>
              <a:t>İşi ilginç, zorlayıcı ve anlamlı bulmak</a:t>
            </a:r>
          </a:p>
          <a:p>
            <a:pPr algn="just">
              <a:spcBef>
                <a:spcPts val="600"/>
              </a:spcBef>
            </a:pPr>
            <a:r>
              <a:rPr lang="tr-TR" sz="2000" b="1" u="sng" dirty="0">
                <a:solidFill>
                  <a:srgbClr val="C00000"/>
                </a:solidFill>
              </a:rPr>
              <a:t>Sorumluluk (</a:t>
            </a:r>
            <a:r>
              <a:rPr lang="en-US" sz="2000" b="1" u="sng" dirty="0">
                <a:solidFill>
                  <a:srgbClr val="C00000"/>
                </a:solidFill>
              </a:rPr>
              <a:t>Responsibility</a:t>
            </a:r>
            <a:r>
              <a:rPr lang="tr-TR" sz="2000" b="1" dirty="0">
                <a:solidFill>
                  <a:srgbClr val="C00000"/>
                </a:solidFill>
              </a:rPr>
              <a:t>):</a:t>
            </a:r>
            <a:r>
              <a:rPr lang="tr-TR" sz="2000" b="1" dirty="0"/>
              <a:t> İş üzerinde özerklik ve denetim sahibi olmak</a:t>
            </a:r>
          </a:p>
          <a:p>
            <a:pPr algn="just">
              <a:spcBef>
                <a:spcPts val="600"/>
              </a:spcBef>
            </a:pPr>
            <a:r>
              <a:rPr lang="tr-TR" sz="2000" b="1" u="sng" dirty="0">
                <a:solidFill>
                  <a:srgbClr val="C00000"/>
                </a:solidFill>
              </a:rPr>
              <a:t>Kişisel Gelişim (</a:t>
            </a:r>
            <a:r>
              <a:rPr lang="en-US" sz="2000" b="1" u="sng" dirty="0">
                <a:solidFill>
                  <a:srgbClr val="C00000"/>
                </a:solidFill>
              </a:rPr>
              <a:t>Personal Growth</a:t>
            </a:r>
            <a:r>
              <a:rPr lang="tr-TR" sz="2000" b="1" dirty="0">
                <a:solidFill>
                  <a:srgbClr val="C00000"/>
                </a:solidFill>
              </a:rPr>
              <a:t>):</a:t>
            </a:r>
            <a:r>
              <a:rPr lang="tr-TR" sz="2000" b="1" dirty="0"/>
              <a:t> Öğrenme ve gelişme fırsatları</a:t>
            </a:r>
          </a:p>
          <a:p>
            <a:pPr marL="0" indent="0" algn="just">
              <a:spcBef>
                <a:spcPts val="600"/>
              </a:spcBef>
              <a:buNone/>
            </a:pPr>
            <a:r>
              <a:rPr lang="tr-TR" sz="2000" b="1" u="sng" dirty="0">
                <a:solidFill>
                  <a:srgbClr val="C00000"/>
                </a:solidFill>
              </a:rPr>
              <a:t>Sonuç: </a:t>
            </a:r>
            <a:r>
              <a:rPr lang="tr-TR" sz="2000" b="1" dirty="0"/>
              <a:t>Motivasyon faktörleri var olduğunda çalışanlar kendilerini mutlu ve motive olmuş hisseder </a:t>
            </a:r>
            <a:r>
              <a:rPr lang="tr-TR" sz="1500" b="1" dirty="0"/>
              <a:t>(</a:t>
            </a:r>
            <a:r>
              <a:rPr lang="en-US" sz="1500" b="1" dirty="0"/>
              <a:t>Nickerson, 2025).</a:t>
            </a:r>
            <a:endParaRPr lang="tr-TR" sz="1500" b="1" dirty="0"/>
          </a:p>
        </p:txBody>
      </p:sp>
    </p:spTree>
    <p:extLst>
      <p:ext uri="{BB962C8B-B14F-4D97-AF65-F5344CB8AC3E}">
        <p14:creationId xmlns:p14="http://schemas.microsoft.com/office/powerpoint/2010/main" val="3145370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Herzberg’in Motivasyon-Hijyen Kuramı</a:t>
            </a: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900544"/>
            <a:ext cx="9438005" cy="4876801"/>
          </a:xfrm>
        </p:spPr>
        <p:txBody>
          <a:bodyPr>
            <a:noAutofit/>
          </a:bodyPr>
          <a:lstStyle/>
          <a:p>
            <a:pPr marL="0" indent="0" algn="ctr">
              <a:spcBef>
                <a:spcPts val="600"/>
              </a:spcBef>
              <a:buNone/>
            </a:pPr>
            <a:r>
              <a:rPr lang="tr-TR" sz="1900" b="1" u="sng" dirty="0"/>
              <a:t>Hijyen Faktörleri (</a:t>
            </a:r>
            <a:r>
              <a:rPr lang="tr-TR" sz="1900" b="1" u="sng" dirty="0" err="1"/>
              <a:t>Dissatisfier</a:t>
            </a:r>
            <a:r>
              <a:rPr lang="tr-TR" sz="1900" b="1" u="sng" dirty="0"/>
              <a:t>-Memnuniyetsizlik Nedenleri)</a:t>
            </a:r>
          </a:p>
          <a:p>
            <a:pPr marL="0" indent="0" algn="ctr">
              <a:spcBef>
                <a:spcPts val="600"/>
              </a:spcBef>
              <a:buNone/>
            </a:pPr>
            <a:r>
              <a:rPr lang="tr-TR" sz="1900" b="1" u="sng" dirty="0"/>
              <a:t>Nedir?</a:t>
            </a:r>
            <a:r>
              <a:rPr lang="tr-TR" sz="1900" b="1" dirty="0"/>
              <a:t> </a:t>
            </a:r>
          </a:p>
          <a:p>
            <a:pPr algn="just">
              <a:spcBef>
                <a:spcPts val="600"/>
              </a:spcBef>
            </a:pPr>
            <a:r>
              <a:rPr lang="tr-TR" sz="1900" b="1" dirty="0"/>
              <a:t>İş ortamını ve koşullarını düzenleyen faktörlerdir. </a:t>
            </a:r>
          </a:p>
          <a:p>
            <a:pPr algn="just">
              <a:spcBef>
                <a:spcPts val="600"/>
              </a:spcBef>
            </a:pPr>
            <a:r>
              <a:rPr lang="tr-TR" sz="1900" b="1" dirty="0"/>
              <a:t>Bu faktörler yeterince iyi olursa memnuniyetsizlik azalır ama bunlar var olsa bile iş tatmini sağlamaz [burada "hijyen" ifadesi, sağlıklı ve temiz bir ortam gibi, temel ihtiyaçların karşılanmasını ve rahatsızlıkların giderilmesini temsil eder. Bu nedenle "hijyen faktörleri" terimi kullanılmıştır].</a:t>
            </a:r>
          </a:p>
          <a:p>
            <a:pPr marL="0" indent="0" algn="ctr">
              <a:spcBef>
                <a:spcPts val="600"/>
              </a:spcBef>
              <a:buNone/>
            </a:pPr>
            <a:r>
              <a:rPr lang="tr-TR" sz="1900" b="1" u="sng" dirty="0"/>
              <a:t>Bu Faktörlerin Doğası</a:t>
            </a:r>
          </a:p>
          <a:p>
            <a:pPr algn="just">
              <a:spcBef>
                <a:spcPts val="600"/>
              </a:spcBef>
            </a:pPr>
            <a:r>
              <a:rPr lang="tr-TR" sz="1900" b="1" dirty="0"/>
              <a:t>Yeterli olduğunda (örneğin, maaş, denetim, şirket politikaları) memnuniyetsizliği önler. </a:t>
            </a:r>
          </a:p>
          <a:p>
            <a:pPr algn="just">
              <a:spcBef>
                <a:spcPts val="600"/>
              </a:spcBef>
            </a:pPr>
            <a:r>
              <a:rPr lang="tr-TR" sz="1900" b="1" dirty="0"/>
              <a:t>İyileştirildiklerinde memnuniyet yaratmazlar; sadece insanların mutsuz olmasını engellerler. </a:t>
            </a:r>
          </a:p>
          <a:p>
            <a:pPr algn="just">
              <a:spcBef>
                <a:spcPts val="600"/>
              </a:spcBef>
            </a:pPr>
            <a:r>
              <a:rPr lang="tr-TR" sz="1900" b="1" dirty="0"/>
              <a:t>Bunlar işin kendisiyle ilgili değildir. İşin yapıldığı bağlam veya ortamla ilgilidirler </a:t>
            </a:r>
            <a:r>
              <a:rPr lang="tr-TR" sz="1500" b="1" dirty="0"/>
              <a:t>(</a:t>
            </a:r>
            <a:r>
              <a:rPr lang="en-US" sz="1500" b="1" dirty="0"/>
              <a:t>Nickerson, 2025).</a:t>
            </a:r>
            <a:r>
              <a:rPr lang="tr-TR" sz="1500" b="1" dirty="0"/>
              <a:t> </a:t>
            </a:r>
          </a:p>
        </p:txBody>
      </p:sp>
    </p:spTree>
    <p:extLst>
      <p:ext uri="{BB962C8B-B14F-4D97-AF65-F5344CB8AC3E}">
        <p14:creationId xmlns:p14="http://schemas.microsoft.com/office/powerpoint/2010/main" val="3307829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Herzberg’in Motivasyon-Hijyen Kuramı</a:t>
            </a: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900545"/>
            <a:ext cx="9438005" cy="4890656"/>
          </a:xfrm>
        </p:spPr>
        <p:txBody>
          <a:bodyPr>
            <a:noAutofit/>
          </a:bodyPr>
          <a:lstStyle/>
          <a:p>
            <a:pPr marL="0" indent="0" algn="ctr">
              <a:spcBef>
                <a:spcPts val="600"/>
              </a:spcBef>
              <a:buNone/>
            </a:pPr>
            <a:r>
              <a:rPr lang="tr-TR" sz="1600" b="1" u="sng" dirty="0"/>
              <a:t>Örnekler</a:t>
            </a:r>
          </a:p>
          <a:p>
            <a:pPr algn="just">
              <a:spcBef>
                <a:spcPts val="600"/>
              </a:spcBef>
            </a:pPr>
            <a:r>
              <a:rPr lang="tr-TR" sz="2000" b="1" u="sng" dirty="0">
                <a:solidFill>
                  <a:srgbClr val="C00000"/>
                </a:solidFill>
              </a:rPr>
              <a:t>Şirket Politikaları ve Yönetimi </a:t>
            </a:r>
            <a:r>
              <a:rPr lang="tr-TR" sz="2000" b="1" u="sng" dirty="0"/>
              <a:t>(</a:t>
            </a:r>
            <a:r>
              <a:rPr lang="en-US" sz="2000" b="1" u="sng" dirty="0"/>
              <a:t>Company Policies and Administration</a:t>
            </a:r>
            <a:r>
              <a:rPr lang="tr-TR" sz="2000" b="1" dirty="0"/>
              <a:t>): Adil ve açık politikalar, verimli yönetim</a:t>
            </a:r>
          </a:p>
          <a:p>
            <a:pPr algn="just">
              <a:spcBef>
                <a:spcPts val="600"/>
              </a:spcBef>
            </a:pPr>
            <a:r>
              <a:rPr lang="tr-TR" sz="2000" b="1" u="sng" dirty="0">
                <a:solidFill>
                  <a:srgbClr val="C00000"/>
                </a:solidFill>
              </a:rPr>
              <a:t>Maaş</a:t>
            </a:r>
            <a:r>
              <a:rPr lang="tr-TR" sz="2000" b="1" u="sng" dirty="0"/>
              <a:t> (</a:t>
            </a:r>
            <a:r>
              <a:rPr lang="en-US" sz="2000" b="1" u="sng" dirty="0"/>
              <a:t>Salary</a:t>
            </a:r>
            <a:r>
              <a:rPr lang="tr-TR" sz="2000" b="1" dirty="0"/>
              <a:t>): Yeterli ve rekabetçi ücret</a:t>
            </a:r>
          </a:p>
          <a:p>
            <a:pPr algn="just">
              <a:spcBef>
                <a:spcPts val="600"/>
              </a:spcBef>
            </a:pPr>
            <a:r>
              <a:rPr lang="tr-TR" sz="2000" b="1" u="sng" dirty="0">
                <a:solidFill>
                  <a:srgbClr val="C00000"/>
                </a:solidFill>
              </a:rPr>
              <a:t>Kişilerarası İlişkiler </a:t>
            </a:r>
            <a:r>
              <a:rPr lang="tr-TR" sz="2000" b="1" u="sng" dirty="0"/>
              <a:t>(</a:t>
            </a:r>
            <a:r>
              <a:rPr lang="en-US" sz="2000" b="1" u="sng" dirty="0"/>
              <a:t>Interpersonal Relations</a:t>
            </a:r>
            <a:r>
              <a:rPr lang="tr-TR" sz="2000" b="1" dirty="0"/>
              <a:t>): Meslektaşlar ve yöneticilerle olumlu ilişkiler</a:t>
            </a:r>
          </a:p>
          <a:p>
            <a:pPr algn="just">
              <a:spcBef>
                <a:spcPts val="600"/>
              </a:spcBef>
            </a:pPr>
            <a:r>
              <a:rPr lang="tr-TR" sz="2000" b="1" u="sng" dirty="0">
                <a:solidFill>
                  <a:srgbClr val="C00000"/>
                </a:solidFill>
              </a:rPr>
              <a:t>Çalışma Koşulları </a:t>
            </a:r>
            <a:r>
              <a:rPr lang="tr-TR" sz="2000" b="1" u="sng" dirty="0"/>
              <a:t>(</a:t>
            </a:r>
            <a:r>
              <a:rPr lang="en-US" sz="2000" b="1" u="sng" dirty="0"/>
              <a:t>Working Conditions</a:t>
            </a:r>
            <a:r>
              <a:rPr lang="tr-TR" sz="2000" b="1" dirty="0"/>
              <a:t>): Güvenli, rahat ve yeterli çalışma ortamı</a:t>
            </a:r>
          </a:p>
          <a:p>
            <a:pPr algn="just">
              <a:spcBef>
                <a:spcPts val="600"/>
              </a:spcBef>
            </a:pPr>
            <a:r>
              <a:rPr lang="tr-TR" sz="2000" b="1" u="sng" dirty="0">
                <a:solidFill>
                  <a:srgbClr val="C00000"/>
                </a:solidFill>
              </a:rPr>
              <a:t>Denetim</a:t>
            </a:r>
            <a:r>
              <a:rPr lang="tr-TR" sz="2000" b="1" u="sng" dirty="0"/>
              <a:t> (</a:t>
            </a:r>
            <a:r>
              <a:rPr lang="en-US" sz="2000" b="1" u="sng" dirty="0"/>
              <a:t>Supervision</a:t>
            </a:r>
            <a:r>
              <a:rPr lang="tr-TR" sz="2000" b="1" dirty="0"/>
              <a:t>): Yetkin ve adil denetim</a:t>
            </a:r>
          </a:p>
          <a:p>
            <a:pPr algn="just">
              <a:spcBef>
                <a:spcPts val="600"/>
              </a:spcBef>
            </a:pPr>
            <a:r>
              <a:rPr lang="tr-TR" sz="2000" b="1" u="sng" dirty="0">
                <a:solidFill>
                  <a:srgbClr val="C00000"/>
                </a:solidFill>
              </a:rPr>
              <a:t>İş Güvenliği </a:t>
            </a:r>
            <a:r>
              <a:rPr lang="tr-TR" sz="2000" b="1" u="sng" dirty="0"/>
              <a:t>(</a:t>
            </a:r>
            <a:r>
              <a:rPr lang="en-US" sz="2000" b="1" u="sng" dirty="0"/>
              <a:t>Job Security</a:t>
            </a:r>
            <a:r>
              <a:rPr lang="tr-TR" sz="2000" b="1" dirty="0"/>
              <a:t>): İşinde güvende hissetmek</a:t>
            </a:r>
          </a:p>
          <a:p>
            <a:pPr algn="just">
              <a:spcBef>
                <a:spcPts val="600"/>
              </a:spcBef>
            </a:pPr>
            <a:r>
              <a:rPr lang="tr-TR" sz="2000" b="1" u="sng" dirty="0">
                <a:solidFill>
                  <a:srgbClr val="C00000"/>
                </a:solidFill>
              </a:rPr>
              <a:t>Statü</a:t>
            </a:r>
            <a:r>
              <a:rPr lang="tr-TR" sz="2000" b="1" u="sng" dirty="0"/>
              <a:t> (</a:t>
            </a:r>
            <a:r>
              <a:rPr lang="en-US" sz="2000" b="1" u="sng" dirty="0"/>
              <a:t>Status</a:t>
            </a:r>
            <a:r>
              <a:rPr lang="tr-TR" sz="2000" b="1" dirty="0"/>
              <a:t>): Kuruluş içindeki tanınma ve saygı düzeyi</a:t>
            </a:r>
          </a:p>
          <a:p>
            <a:pPr marL="0" indent="0" algn="just">
              <a:spcBef>
                <a:spcPts val="600"/>
              </a:spcBef>
              <a:buNone/>
            </a:pPr>
            <a:r>
              <a:rPr lang="tr-TR" sz="2000" b="1" u="sng" dirty="0">
                <a:solidFill>
                  <a:srgbClr val="C00000"/>
                </a:solidFill>
              </a:rPr>
              <a:t>Sonuç</a:t>
            </a:r>
            <a:r>
              <a:rPr lang="tr-TR" sz="2000" b="1" dirty="0">
                <a:solidFill>
                  <a:srgbClr val="C00000"/>
                </a:solidFill>
              </a:rPr>
              <a:t>: </a:t>
            </a:r>
            <a:r>
              <a:rPr lang="tr-TR" sz="2000" b="1" dirty="0"/>
              <a:t>Bu faktörler yetersizse çalışanlar memnuniyetsiz olur; yeterince iyi olursa memnuniyet artmaz, sadece memnuniyetsizlik giderilir </a:t>
            </a:r>
            <a:r>
              <a:rPr lang="tr-TR" sz="1500" b="1" dirty="0"/>
              <a:t>(</a:t>
            </a:r>
            <a:r>
              <a:rPr lang="en-US" sz="1500" b="1" dirty="0"/>
              <a:t>Nickerson, 2025).</a:t>
            </a:r>
            <a:endParaRPr lang="tr-TR" sz="1500" b="1" dirty="0"/>
          </a:p>
        </p:txBody>
      </p:sp>
    </p:spTree>
    <p:extLst>
      <p:ext uri="{BB962C8B-B14F-4D97-AF65-F5344CB8AC3E}">
        <p14:creationId xmlns:p14="http://schemas.microsoft.com/office/powerpoint/2010/main" val="1766720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Herzberg’in Motivasyon-Hijyen Kuramı</a:t>
            </a: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900545"/>
            <a:ext cx="9438005" cy="5250874"/>
          </a:xfrm>
        </p:spPr>
        <p:txBody>
          <a:bodyPr>
            <a:noAutofit/>
          </a:bodyPr>
          <a:lstStyle/>
          <a:p>
            <a:pPr marL="0" indent="0" algn="ctr">
              <a:spcBef>
                <a:spcPts val="0"/>
              </a:spcBef>
              <a:buNone/>
            </a:pPr>
            <a:r>
              <a:rPr lang="tr-TR" sz="1900" b="1" u="sng" dirty="0"/>
              <a:t>Temel Fark</a:t>
            </a:r>
          </a:p>
          <a:p>
            <a:pPr algn="just">
              <a:spcBef>
                <a:spcPts val="0"/>
              </a:spcBef>
            </a:pPr>
            <a:r>
              <a:rPr lang="tr-TR" sz="1900" b="1" dirty="0"/>
              <a:t>Memnuniyet ve memnuniyetsizlik birbirinin zıttı değildir; bağımsız faktörlerdir.</a:t>
            </a:r>
          </a:p>
          <a:p>
            <a:pPr algn="just">
              <a:spcBef>
                <a:spcPts val="0"/>
              </a:spcBef>
            </a:pPr>
            <a:r>
              <a:rPr lang="tr-TR" sz="1900" b="1" dirty="0"/>
              <a:t>İş tatmini için «motivasyon faktörleri», «memnuniyetsizlik» için ise «hijyen faktörleri» önemlidir.</a:t>
            </a:r>
          </a:p>
          <a:p>
            <a:pPr algn="just">
              <a:spcBef>
                <a:spcPts val="0"/>
              </a:spcBef>
            </a:pPr>
            <a:r>
              <a:rPr lang="tr-TR" sz="1900" b="1" dirty="0"/>
              <a:t>Yani, sadece hijyen faktörlerini iyileştirmek (örneğin maaşı artırmak) çalışanların memnuniyetini garantilemez; işin anlamı ve gelişim fırsatları da önemlidir.</a:t>
            </a:r>
          </a:p>
          <a:p>
            <a:pPr marL="0" indent="0" algn="ctr">
              <a:spcBef>
                <a:spcPts val="0"/>
              </a:spcBef>
              <a:buNone/>
            </a:pPr>
            <a:r>
              <a:rPr lang="tr-TR" sz="1900" b="1" u="sng" dirty="0"/>
              <a:t>Uygulama</a:t>
            </a:r>
          </a:p>
          <a:p>
            <a:pPr algn="just">
              <a:spcBef>
                <a:spcPts val="0"/>
              </a:spcBef>
            </a:pPr>
            <a:r>
              <a:rPr lang="tr-TR" sz="1900" b="1" u="sng" dirty="0"/>
              <a:t>İlk adım</a:t>
            </a:r>
            <a:r>
              <a:rPr lang="tr-TR" sz="1900" b="1" dirty="0"/>
              <a:t>: Temel hijyen faktörlerini iyileştirerek memnuniyetsizliği önlemek</a:t>
            </a:r>
          </a:p>
          <a:p>
            <a:pPr algn="just">
              <a:spcBef>
                <a:spcPts val="0"/>
              </a:spcBef>
            </a:pPr>
            <a:r>
              <a:rPr lang="tr-TR" sz="1900" b="1" u="sng" dirty="0"/>
              <a:t>İkinci adım</a:t>
            </a:r>
            <a:r>
              <a:rPr lang="tr-TR" sz="1900" b="1" dirty="0"/>
              <a:t>: Motivasyon faktörlerini (başarı, tanınma, gelişim) sağlayarak gerçek memnuniyet ve bağlılık/aidiyet oluşturmak</a:t>
            </a:r>
          </a:p>
          <a:p>
            <a:pPr marL="0" indent="0" algn="ctr">
              <a:spcBef>
                <a:spcPts val="0"/>
              </a:spcBef>
              <a:buNone/>
            </a:pPr>
            <a:r>
              <a:rPr lang="tr-TR" sz="1900" b="1" u="sng" dirty="0">
                <a:solidFill>
                  <a:srgbClr val="C00000"/>
                </a:solidFill>
              </a:rPr>
              <a:t>Sonuç</a:t>
            </a:r>
          </a:p>
          <a:p>
            <a:pPr algn="just">
              <a:spcBef>
                <a:spcPts val="0"/>
              </a:spcBef>
            </a:pPr>
            <a:r>
              <a:rPr lang="tr-TR" sz="1900" b="1" dirty="0"/>
              <a:t>Herzberg’e göre, </a:t>
            </a:r>
            <a:r>
              <a:rPr lang="tr-TR" sz="1900" b="1" u="sng" dirty="0">
                <a:solidFill>
                  <a:srgbClr val="C00000"/>
                </a:solidFill>
              </a:rPr>
              <a:t>sadece hijyen faktörlerini iyileştirmek yeterli değildir. Çalışanları gerçekten motive etmek ve memnun etmek için, işin içeriğine ve gelişim fırsatlarına odaklanmak gerekir.</a:t>
            </a:r>
            <a:r>
              <a:rPr lang="tr-TR" sz="1900" b="1" dirty="0"/>
              <a:t> Bu sayede çalışanlar hem memnun olur hem de daha verimli ve bağlı hale gelir </a:t>
            </a:r>
            <a:r>
              <a:rPr lang="tr-TR" sz="1500" b="1" dirty="0"/>
              <a:t>(</a:t>
            </a:r>
            <a:r>
              <a:rPr lang="en-US" sz="1500" b="1" dirty="0"/>
              <a:t>Nickerson, 2025).</a:t>
            </a:r>
            <a:endParaRPr lang="tr-TR" sz="1500" b="1" dirty="0"/>
          </a:p>
        </p:txBody>
      </p:sp>
    </p:spTree>
    <p:extLst>
      <p:ext uri="{BB962C8B-B14F-4D97-AF65-F5344CB8AC3E}">
        <p14:creationId xmlns:p14="http://schemas.microsoft.com/office/powerpoint/2010/main" val="1800520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err="1">
                <a:solidFill>
                  <a:schemeClr val="tx1"/>
                </a:solidFill>
              </a:rPr>
              <a:t>McClelland’ın</a:t>
            </a:r>
            <a:r>
              <a:rPr lang="tr-TR" sz="2000" b="1" dirty="0">
                <a:solidFill>
                  <a:schemeClr val="tx1"/>
                </a:solidFill>
              </a:rPr>
              <a:t> İhtiyaç Kuramı</a:t>
            </a: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858982" y="1136072"/>
            <a:ext cx="9969875" cy="4585855"/>
          </a:xfrm>
        </p:spPr>
        <p:txBody>
          <a:bodyPr>
            <a:noAutofit/>
          </a:bodyPr>
          <a:lstStyle/>
          <a:p>
            <a:pPr algn="just">
              <a:spcBef>
                <a:spcPts val="0"/>
              </a:spcBef>
            </a:pPr>
            <a:r>
              <a:rPr lang="tr-TR" sz="2200" b="1" dirty="0"/>
              <a:t>David </a:t>
            </a:r>
            <a:r>
              <a:rPr lang="tr-TR" sz="2200" b="1" dirty="0" err="1"/>
              <a:t>Clarence</a:t>
            </a:r>
            <a:r>
              <a:rPr lang="tr-TR" sz="2200" b="1" dirty="0"/>
              <a:t> McClelland </a:t>
            </a:r>
            <a:r>
              <a:rPr lang="tr-TR" sz="1500" b="1" dirty="0"/>
              <a:t>(2025) </a:t>
            </a:r>
            <a:r>
              <a:rPr lang="tr-TR" sz="2200" b="1" dirty="0"/>
              <a:t>(1917-1998), </a:t>
            </a:r>
            <a:r>
              <a:rPr lang="tr-TR" sz="2200" b="1" dirty="0">
                <a:solidFill>
                  <a:schemeClr val="tx1"/>
                </a:solidFill>
              </a:rPr>
              <a:t>İhtiyaç Kuramı </a:t>
            </a:r>
            <a:r>
              <a:rPr lang="tr-TR" sz="2200" b="1" dirty="0"/>
              <a:t>ile tanınan Amerikalı psikologdur. </a:t>
            </a:r>
          </a:p>
          <a:p>
            <a:pPr algn="just">
              <a:spcBef>
                <a:spcPts val="0"/>
              </a:spcBef>
            </a:pPr>
            <a:r>
              <a:rPr lang="tr-TR" sz="2200" b="1" dirty="0" err="1"/>
              <a:t>Review</a:t>
            </a:r>
            <a:r>
              <a:rPr lang="tr-TR" sz="2200" b="1" dirty="0"/>
              <a:t> of General </a:t>
            </a:r>
            <a:r>
              <a:rPr lang="tr-TR" sz="2200" b="1" dirty="0" err="1"/>
              <a:t>Psychology'nin</a:t>
            </a:r>
            <a:r>
              <a:rPr lang="tr-TR" sz="2200" b="1" dirty="0"/>
              <a:t>, 2002 yılında yayınlanan anketine göre, 20.yüzyılın en çok kaynak gösterilen on beşinci etkili psikoloğu olarak tarihe geçmiştir.</a:t>
            </a:r>
          </a:p>
          <a:p>
            <a:pPr algn="just">
              <a:spcBef>
                <a:spcPts val="0"/>
              </a:spcBef>
            </a:pPr>
            <a:r>
              <a:rPr lang="tr-TR" sz="2200" b="1" dirty="0"/>
              <a:t>McClelland, </a:t>
            </a:r>
            <a:r>
              <a:rPr lang="tr-TR" sz="2200" b="1" u="sng" dirty="0"/>
              <a:t>Maslow'un İhtiyaçlar </a:t>
            </a:r>
            <a:r>
              <a:rPr lang="tr-TR" sz="2200" b="1" u="sng" dirty="0" err="1"/>
              <a:t>Hiyerarşisi'nden</a:t>
            </a:r>
            <a:r>
              <a:rPr lang="tr-TR" sz="2200" b="1" u="sng" dirty="0"/>
              <a:t> yirmi yıl sonra, 1960'larda bu konuyu genişleterek yönetimsel bir bakış açısıyla </a:t>
            </a:r>
            <a:r>
              <a:rPr lang="tr-TR" sz="2200" b="1" dirty="0"/>
              <a:t>ele almıştır.</a:t>
            </a:r>
          </a:p>
          <a:p>
            <a:pPr algn="just">
              <a:spcBef>
                <a:spcPts val="0"/>
              </a:spcBef>
            </a:pPr>
            <a:r>
              <a:rPr lang="tr-TR" sz="2200" b="1" dirty="0"/>
              <a:t>Çalışanların </a:t>
            </a:r>
            <a:r>
              <a:rPr lang="tr-TR" sz="2200" b="1" dirty="0">
                <a:solidFill>
                  <a:srgbClr val="C00000"/>
                </a:solidFill>
              </a:rPr>
              <a:t>üç ana motivasyon kaynağı </a:t>
            </a:r>
            <a:r>
              <a:rPr lang="tr-TR" sz="2200" b="1" dirty="0"/>
              <a:t>tarafından yönlendirildiğini savunmuştur: </a:t>
            </a:r>
          </a:p>
          <a:p>
            <a:pPr lvl="1" algn="just">
              <a:spcBef>
                <a:spcPts val="0"/>
              </a:spcBef>
              <a:buFont typeface="Wingdings" panose="05000000000000000000" pitchFamily="2" charset="2"/>
              <a:buChar char="v"/>
            </a:pPr>
            <a:r>
              <a:rPr lang="tr-TR" sz="2000" b="1" dirty="0"/>
              <a:t>Başarı (</a:t>
            </a:r>
            <a:r>
              <a:rPr lang="tr-TR" sz="2000" b="1" dirty="0" err="1"/>
              <a:t>achievement</a:t>
            </a:r>
            <a:r>
              <a:rPr lang="tr-TR" sz="2000" b="1" dirty="0"/>
              <a:t>) ihtiyacı, </a:t>
            </a:r>
          </a:p>
          <a:p>
            <a:pPr lvl="1" algn="just">
              <a:spcBef>
                <a:spcPts val="0"/>
              </a:spcBef>
              <a:buFont typeface="Wingdings" panose="05000000000000000000" pitchFamily="2" charset="2"/>
              <a:buChar char="v"/>
            </a:pPr>
            <a:r>
              <a:rPr lang="tr-TR" sz="2000" b="1" dirty="0"/>
              <a:t>Aidiyet ya da bağlılık (</a:t>
            </a:r>
            <a:r>
              <a:rPr lang="tr-TR" sz="2000" b="1" dirty="0" err="1"/>
              <a:t>affiliation</a:t>
            </a:r>
            <a:r>
              <a:rPr lang="tr-TR" sz="2000" b="1" dirty="0"/>
              <a:t>) ihtiyacı</a:t>
            </a:r>
          </a:p>
          <a:p>
            <a:pPr lvl="1" algn="just">
              <a:spcBef>
                <a:spcPts val="0"/>
              </a:spcBef>
              <a:buFont typeface="Wingdings" panose="05000000000000000000" pitchFamily="2" charset="2"/>
              <a:buChar char="v"/>
            </a:pPr>
            <a:r>
              <a:rPr lang="tr-TR" sz="2000" b="1" dirty="0"/>
              <a:t>Güç (</a:t>
            </a:r>
            <a:r>
              <a:rPr lang="tr-TR" sz="2000" b="1" dirty="0" err="1"/>
              <a:t>power</a:t>
            </a:r>
            <a:r>
              <a:rPr lang="tr-TR" sz="2000" b="1" dirty="0"/>
              <a:t>) ihtiyacı </a:t>
            </a:r>
            <a:r>
              <a:rPr lang="tr-TR" sz="1500" b="1" dirty="0"/>
              <a:t>(</a:t>
            </a:r>
            <a:r>
              <a:rPr lang="tr-TR" sz="1500" b="1" dirty="0" err="1"/>
              <a:t>Warwick</a:t>
            </a:r>
            <a:r>
              <a:rPr lang="tr-TR" sz="1500" b="1" dirty="0"/>
              <a:t> Business School, 2022).</a:t>
            </a:r>
          </a:p>
        </p:txBody>
      </p:sp>
    </p:spTree>
    <p:extLst>
      <p:ext uri="{BB962C8B-B14F-4D97-AF65-F5344CB8AC3E}">
        <p14:creationId xmlns:p14="http://schemas.microsoft.com/office/powerpoint/2010/main" val="27906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err="1">
                <a:solidFill>
                  <a:schemeClr val="tx1"/>
                </a:solidFill>
              </a:rPr>
              <a:t>McClelland’ın</a:t>
            </a:r>
            <a:r>
              <a:rPr lang="tr-TR" sz="2000" b="1" dirty="0">
                <a:solidFill>
                  <a:schemeClr val="tx1"/>
                </a:solidFill>
              </a:rPr>
              <a:t> İhtiyaç Kuramı</a:t>
            </a: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845127" y="900545"/>
            <a:ext cx="9969875" cy="5181600"/>
          </a:xfrm>
        </p:spPr>
        <p:txBody>
          <a:bodyPr>
            <a:noAutofit/>
          </a:bodyPr>
          <a:lstStyle/>
          <a:p>
            <a:pPr marL="0" indent="0" algn="ctr">
              <a:spcBef>
                <a:spcPts val="0"/>
              </a:spcBef>
              <a:buNone/>
            </a:pPr>
            <a:r>
              <a:rPr lang="tr-TR" sz="2000" b="1" u="sng" dirty="0"/>
              <a:t>Başarı </a:t>
            </a:r>
          </a:p>
          <a:p>
            <a:pPr algn="just">
              <a:spcBef>
                <a:spcPts val="0"/>
              </a:spcBef>
            </a:pPr>
            <a:r>
              <a:rPr lang="tr-TR" sz="2000" b="1" dirty="0"/>
              <a:t>Kendi yetkinliğini gösterme ve başarma ihtiyacı </a:t>
            </a:r>
          </a:p>
          <a:p>
            <a:pPr algn="just">
              <a:spcBef>
                <a:spcPts val="0"/>
              </a:spcBef>
            </a:pPr>
            <a:r>
              <a:rPr lang="tr-TR" sz="2000" b="1" dirty="0"/>
              <a:t>Başarı ihtiyacı yüksek olan kişiler, kişisel sorumluluk ve kendi çabalarına dayalı sonuçlar sağlayan görevleri tercih ederler. </a:t>
            </a:r>
          </a:p>
          <a:p>
            <a:pPr algn="just">
              <a:spcBef>
                <a:spcPts val="0"/>
              </a:spcBef>
            </a:pPr>
            <a:r>
              <a:rPr lang="tr-TR" sz="2000" b="1" dirty="0"/>
              <a:t>Ayrıca ilerlemelerinin hızlı bir şekilde onaylanmasını da isterler.</a:t>
            </a:r>
          </a:p>
          <a:p>
            <a:pPr marL="0" indent="0" algn="ctr">
              <a:spcBef>
                <a:spcPts val="0"/>
              </a:spcBef>
              <a:buNone/>
            </a:pPr>
            <a:r>
              <a:rPr lang="tr-TR" sz="2000" b="1" u="sng" dirty="0"/>
              <a:t>Bağlılık </a:t>
            </a:r>
          </a:p>
          <a:p>
            <a:pPr algn="just">
              <a:spcBef>
                <a:spcPts val="0"/>
              </a:spcBef>
            </a:pPr>
            <a:r>
              <a:rPr lang="tr-TR" sz="2000" b="1" dirty="0"/>
              <a:t>Sevgi, aidiyet ve sosyal kabul ihtiyacı </a:t>
            </a:r>
          </a:p>
          <a:p>
            <a:pPr algn="just">
              <a:spcBef>
                <a:spcPts val="0"/>
              </a:spcBef>
            </a:pPr>
            <a:r>
              <a:rPr lang="tr-TR" sz="2000" b="1" dirty="0"/>
              <a:t>Bağlılık ihtiyacı yüksek olan kişiler, başkaları tarafından sevilmek ve kabul edilmekle motive olurlar. </a:t>
            </a:r>
          </a:p>
          <a:p>
            <a:pPr algn="just">
              <a:spcBef>
                <a:spcPts val="0"/>
              </a:spcBef>
            </a:pPr>
            <a:r>
              <a:rPr lang="tr-TR" sz="2000" b="1" dirty="0"/>
              <a:t>Sosyal toplantılara katılmaya eğilimlidirler ve çatışmadan rahatsız olabilirler.</a:t>
            </a:r>
          </a:p>
          <a:p>
            <a:pPr marL="0" indent="0" algn="ctr">
              <a:spcBef>
                <a:spcPts val="0"/>
              </a:spcBef>
              <a:buNone/>
            </a:pPr>
            <a:r>
              <a:rPr lang="tr-TR" sz="2000" b="1" u="sng" dirty="0"/>
              <a:t>Güç</a:t>
            </a:r>
          </a:p>
          <a:p>
            <a:pPr algn="just">
              <a:spcBef>
                <a:spcPts val="0"/>
              </a:spcBef>
            </a:pPr>
            <a:r>
              <a:rPr lang="tr-TR" sz="2000" b="1" dirty="0"/>
              <a:t>Kendi çalışmalarını veya başkalarının çalışmalarını denetleme ihtiyacı</a:t>
            </a:r>
          </a:p>
          <a:p>
            <a:pPr algn="just">
              <a:spcBef>
                <a:spcPts val="0"/>
              </a:spcBef>
            </a:pPr>
            <a:r>
              <a:rPr lang="tr-TR" sz="2000" b="1" dirty="0"/>
              <a:t>Güç ihtiyacı yüksek olan kişiler, başkaları üzerinde güç ve etki kullanabilecekleri durumları arzu ederler. </a:t>
            </a:r>
          </a:p>
          <a:p>
            <a:pPr algn="just">
              <a:spcBef>
                <a:spcPts val="0"/>
              </a:spcBef>
            </a:pPr>
            <a:r>
              <a:rPr lang="tr-TR" sz="2000" b="1" dirty="0"/>
              <a:t>Statü ve otoriteye sahip pozisyonlara talip olurlar ve etkili iş performansından çok etki düzeyleriyle daha çok ilgilenirler </a:t>
            </a:r>
            <a:r>
              <a:rPr lang="tr-TR" sz="1500" b="1" dirty="0"/>
              <a:t>(</a:t>
            </a:r>
            <a:r>
              <a:rPr lang="tr-TR" sz="1500" b="1" dirty="0" err="1"/>
              <a:t>UpGrad</a:t>
            </a:r>
            <a:r>
              <a:rPr lang="tr-TR" sz="1500" b="1" dirty="0"/>
              <a:t> </a:t>
            </a:r>
            <a:r>
              <a:rPr lang="tr-TR" sz="1500" b="1" dirty="0" err="1"/>
              <a:t>Education</a:t>
            </a:r>
            <a:r>
              <a:rPr lang="tr-TR" sz="1500" b="1" dirty="0"/>
              <a:t>, 2025). </a:t>
            </a:r>
          </a:p>
        </p:txBody>
      </p:sp>
    </p:spTree>
    <p:extLst>
      <p:ext uri="{BB962C8B-B14F-4D97-AF65-F5344CB8AC3E}">
        <p14:creationId xmlns:p14="http://schemas.microsoft.com/office/powerpoint/2010/main" val="1092046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688509"/>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Victor </a:t>
            </a:r>
            <a:r>
              <a:rPr lang="tr-TR" sz="2000" b="1" dirty="0" err="1">
                <a:solidFill>
                  <a:schemeClr val="tx1"/>
                </a:solidFill>
              </a:rPr>
              <a:t>Vroom’un</a:t>
            </a:r>
            <a:r>
              <a:rPr lang="tr-TR" sz="2000" b="1" dirty="0">
                <a:solidFill>
                  <a:schemeClr val="tx1"/>
                </a:solidFill>
              </a:rPr>
              <a:t> Beklenti Kuramı (</a:t>
            </a:r>
            <a:r>
              <a:rPr lang="tr-TR" sz="2000" b="1" dirty="0" err="1">
                <a:solidFill>
                  <a:schemeClr val="tx1"/>
                </a:solidFill>
              </a:rPr>
              <a:t>Expectancy</a:t>
            </a:r>
            <a:r>
              <a:rPr lang="tr-TR" sz="2000" b="1" dirty="0">
                <a:solidFill>
                  <a:schemeClr val="tx1"/>
                </a:solidFill>
              </a:rPr>
              <a:t> </a:t>
            </a:r>
            <a:r>
              <a:rPr lang="tr-TR" sz="2000" b="1" dirty="0" err="1">
                <a:solidFill>
                  <a:schemeClr val="tx1"/>
                </a:solidFill>
              </a:rPr>
              <a:t>Theory</a:t>
            </a:r>
            <a:r>
              <a:rPr lang="tr-TR" sz="2000" b="1" dirty="0">
                <a:solidFill>
                  <a:schemeClr val="tx1"/>
                </a:solidFill>
              </a:rPr>
              <a:t>) </a:t>
            </a:r>
            <a:br>
              <a:rPr lang="tr-TR" sz="20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69818" y="1039091"/>
            <a:ext cx="9969875" cy="4849091"/>
          </a:xfrm>
        </p:spPr>
        <p:txBody>
          <a:bodyPr>
            <a:noAutofit/>
          </a:bodyPr>
          <a:lstStyle/>
          <a:p>
            <a:pPr marL="0" indent="0" algn="just">
              <a:spcBef>
                <a:spcPts val="0"/>
              </a:spcBef>
              <a:buNone/>
            </a:pPr>
            <a:r>
              <a:rPr lang="tr-TR" sz="1900" b="1" dirty="0"/>
              <a:t>Victor Harold </a:t>
            </a:r>
            <a:r>
              <a:rPr lang="tr-TR" sz="1900" b="1" dirty="0" err="1"/>
              <a:t>Vroom</a:t>
            </a:r>
            <a:r>
              <a:rPr lang="tr-TR" sz="1900" b="1" dirty="0"/>
              <a:t> (2025) (1932-2023), Kanadalı bir psikolog ve Yale İşletme Okulu'nda işletme profesörüydü. Başlıca araştırması, bireylerin neden belirli eylem biçimlerini seçtiklerini ve özellikle karar verme ve liderlikte örgütlerde belirli hedefleri veya sonuçları diğerlerine tercih ettiklerini açıklamaya çalışan beklenti motivasyon kuramı üzerineydi. </a:t>
            </a:r>
          </a:p>
          <a:p>
            <a:pPr marL="0" indent="0" algn="ctr">
              <a:spcBef>
                <a:spcPts val="0"/>
              </a:spcBef>
              <a:buNone/>
            </a:pPr>
            <a:r>
              <a:rPr lang="tr-TR" sz="1900" b="1" u="sng" dirty="0">
                <a:solidFill>
                  <a:srgbClr val="C00000"/>
                </a:solidFill>
              </a:rPr>
              <a:t>TEMEL FİKİR</a:t>
            </a:r>
          </a:p>
          <a:p>
            <a:pPr algn="just">
              <a:spcBef>
                <a:spcPts val="0"/>
              </a:spcBef>
            </a:pPr>
            <a:r>
              <a:rPr lang="tr-TR" sz="1900" b="1" dirty="0"/>
              <a:t>Motivasyon, kişinin yaptığı işin sonucundan ne kadar memnun olacağına ve bu sonucu elde etmek için yaptığı çabanın işe değer katıp katmadığına inanmasına bağlıdır. Yani, insanlar çaba gösterip göstermeme kararını, «Bu çaba bana istediğim sonucu getirir mi?" diye düşünerek verir.</a:t>
            </a:r>
          </a:p>
          <a:p>
            <a:pPr marL="0" indent="0" algn="ctr">
              <a:spcBef>
                <a:spcPts val="0"/>
              </a:spcBef>
              <a:buNone/>
            </a:pPr>
            <a:r>
              <a:rPr lang="tr-TR" sz="1900" b="1" u="sng" dirty="0">
                <a:solidFill>
                  <a:srgbClr val="C00000"/>
                </a:solidFill>
              </a:rPr>
              <a:t>Üç Temel Bileşen</a:t>
            </a:r>
            <a:r>
              <a:rPr lang="tr-TR" sz="1900" b="1" u="sng" dirty="0"/>
              <a:t>: Motivasyonun temelinde bu üç faktör yatar:</a:t>
            </a:r>
          </a:p>
          <a:p>
            <a:pPr algn="just">
              <a:spcBef>
                <a:spcPts val="0"/>
              </a:spcBef>
            </a:pPr>
            <a:r>
              <a:rPr lang="tr-TR" sz="1900" b="1" dirty="0"/>
              <a:t>Değer/sonuçların değeri (valence/</a:t>
            </a:r>
            <a:r>
              <a:rPr lang="tr-TR" sz="1900" b="1" dirty="0" err="1"/>
              <a:t>value</a:t>
            </a:r>
            <a:r>
              <a:rPr lang="tr-TR" sz="1900" b="1" dirty="0"/>
              <a:t> of </a:t>
            </a:r>
            <a:r>
              <a:rPr lang="tr-TR" sz="1900" b="1" dirty="0" err="1"/>
              <a:t>outcomes</a:t>
            </a:r>
            <a:r>
              <a:rPr lang="tr-TR" sz="1900" b="1" dirty="0"/>
              <a:t>)</a:t>
            </a:r>
          </a:p>
          <a:p>
            <a:pPr algn="just">
              <a:spcBef>
                <a:spcPts val="0"/>
              </a:spcBef>
            </a:pPr>
            <a:r>
              <a:rPr lang="tr-TR" sz="1900" b="1" dirty="0"/>
              <a:t>Araçsallık/performansın sonuçlara yol açtığına inanma (</a:t>
            </a:r>
            <a:r>
              <a:rPr lang="tr-TR" sz="1900" b="1" dirty="0" err="1"/>
              <a:t>İnstrumentalite</a:t>
            </a:r>
            <a:r>
              <a:rPr lang="tr-TR" sz="1900" b="1" dirty="0"/>
              <a:t>/</a:t>
            </a:r>
            <a:r>
              <a:rPr lang="en-US" sz="1900" b="1" dirty="0"/>
              <a:t>(belief performance leads to outcomes</a:t>
            </a:r>
            <a:r>
              <a:rPr lang="tr-TR" sz="1900" b="1" dirty="0"/>
              <a:t>)</a:t>
            </a:r>
          </a:p>
          <a:p>
            <a:pPr algn="just">
              <a:spcBef>
                <a:spcPts val="0"/>
              </a:spcBef>
            </a:pPr>
            <a:r>
              <a:rPr lang="tr-TR" sz="1900" b="1" dirty="0"/>
              <a:t>Beklenti/çaba-performans bağlantısına olan inanç (</a:t>
            </a:r>
            <a:r>
              <a:rPr lang="en-US" sz="1900" b="1" dirty="0"/>
              <a:t>expectancy</a:t>
            </a:r>
            <a:r>
              <a:rPr lang="tr-TR" sz="1900" b="1" dirty="0"/>
              <a:t>/</a:t>
            </a:r>
            <a:r>
              <a:rPr lang="en-US" sz="1900" b="1" dirty="0"/>
              <a:t>belief in effort-performance linkage)</a:t>
            </a:r>
            <a:r>
              <a:rPr lang="tr-TR" sz="1900" b="1" dirty="0"/>
              <a:t> </a:t>
            </a:r>
            <a:r>
              <a:rPr lang="tr-TR" sz="1500" b="1" dirty="0"/>
              <a:t>(</a:t>
            </a:r>
            <a:r>
              <a:rPr lang="fi-FI" sz="1500" b="1" dirty="0"/>
              <a:t>Sutton, 2024</a:t>
            </a:r>
            <a:r>
              <a:rPr lang="tr-TR" sz="1500" b="1" dirty="0"/>
              <a:t>).</a:t>
            </a:r>
          </a:p>
        </p:txBody>
      </p:sp>
    </p:spTree>
    <p:extLst>
      <p:ext uri="{BB962C8B-B14F-4D97-AF65-F5344CB8AC3E}">
        <p14:creationId xmlns:p14="http://schemas.microsoft.com/office/powerpoint/2010/main" val="1697644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688509"/>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Victor </a:t>
            </a:r>
            <a:r>
              <a:rPr lang="tr-TR" sz="2000" b="1" dirty="0" err="1">
                <a:solidFill>
                  <a:schemeClr val="tx1"/>
                </a:solidFill>
              </a:rPr>
              <a:t>Vroom’un</a:t>
            </a:r>
            <a:r>
              <a:rPr lang="tr-TR" sz="2000" b="1" dirty="0">
                <a:solidFill>
                  <a:schemeClr val="tx1"/>
                </a:solidFill>
              </a:rPr>
              <a:t> Beklenti Kuramı (</a:t>
            </a:r>
            <a:r>
              <a:rPr lang="tr-TR" sz="2000" b="1" dirty="0" err="1">
                <a:solidFill>
                  <a:schemeClr val="tx1"/>
                </a:solidFill>
              </a:rPr>
              <a:t>Expectancy</a:t>
            </a:r>
            <a:r>
              <a:rPr lang="tr-TR" sz="2000" b="1" dirty="0">
                <a:solidFill>
                  <a:schemeClr val="tx1"/>
                </a:solidFill>
              </a:rPr>
              <a:t> </a:t>
            </a:r>
            <a:r>
              <a:rPr lang="tr-TR" sz="2000" b="1" dirty="0" err="1">
                <a:solidFill>
                  <a:schemeClr val="tx1"/>
                </a:solidFill>
              </a:rPr>
              <a:t>Theory</a:t>
            </a:r>
            <a:r>
              <a:rPr lang="tr-TR" sz="2000" b="1" dirty="0">
                <a:solidFill>
                  <a:schemeClr val="tx1"/>
                </a:solidFill>
              </a:rPr>
              <a:t>) </a:t>
            </a:r>
            <a:br>
              <a:rPr lang="tr-TR" sz="20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69818" y="1039091"/>
            <a:ext cx="9969875" cy="5181600"/>
          </a:xfrm>
        </p:spPr>
        <p:txBody>
          <a:bodyPr>
            <a:noAutofit/>
          </a:bodyPr>
          <a:lstStyle/>
          <a:p>
            <a:pPr marL="0" indent="0" algn="ctr">
              <a:spcBef>
                <a:spcPts val="0"/>
              </a:spcBef>
              <a:buNone/>
            </a:pPr>
            <a:r>
              <a:rPr lang="tr-TR" sz="1900" b="1" u="sng" dirty="0">
                <a:solidFill>
                  <a:srgbClr val="C00000"/>
                </a:solidFill>
              </a:rPr>
              <a:t>Değer/sonuçların değeri </a:t>
            </a:r>
          </a:p>
          <a:p>
            <a:pPr marL="0" indent="0" algn="ctr">
              <a:spcBef>
                <a:spcPts val="0"/>
              </a:spcBef>
              <a:buNone/>
            </a:pPr>
            <a:r>
              <a:rPr lang="tr-TR" sz="1900" b="1" u="sng" dirty="0">
                <a:solidFill>
                  <a:srgbClr val="C00000"/>
                </a:solidFill>
              </a:rPr>
              <a:t>(valence/</a:t>
            </a:r>
            <a:r>
              <a:rPr lang="tr-TR" sz="1900" b="1" u="sng" dirty="0" err="1">
                <a:solidFill>
                  <a:srgbClr val="C00000"/>
                </a:solidFill>
              </a:rPr>
              <a:t>value</a:t>
            </a:r>
            <a:r>
              <a:rPr lang="tr-TR" sz="1900" b="1" u="sng" dirty="0">
                <a:solidFill>
                  <a:srgbClr val="C00000"/>
                </a:solidFill>
              </a:rPr>
              <a:t> of </a:t>
            </a:r>
            <a:r>
              <a:rPr lang="tr-TR" sz="1900" b="1" u="sng" dirty="0" err="1">
                <a:solidFill>
                  <a:srgbClr val="C00000"/>
                </a:solidFill>
              </a:rPr>
              <a:t>outcomes</a:t>
            </a:r>
            <a:r>
              <a:rPr lang="tr-TR" sz="1900" b="1" u="sng" dirty="0">
                <a:solidFill>
                  <a:srgbClr val="C00000"/>
                </a:solidFill>
              </a:rPr>
              <a:t>)</a:t>
            </a:r>
          </a:p>
          <a:p>
            <a:pPr algn="just">
              <a:spcBef>
                <a:spcPts val="0"/>
              </a:spcBef>
            </a:pPr>
            <a:r>
              <a:rPr lang="tr-TR" sz="1900" b="1" dirty="0"/>
              <a:t>«Ne kadar önemli?»   </a:t>
            </a:r>
          </a:p>
          <a:p>
            <a:pPr algn="just">
              <a:spcBef>
                <a:spcPts val="0"/>
              </a:spcBef>
            </a:pPr>
            <a:r>
              <a:rPr lang="tr-TR" sz="1900" b="1" dirty="0"/>
              <a:t>Bir sonuç kişiye ne kadar cazip veya değerli geliyorsa, o kadar motive olur.</a:t>
            </a:r>
          </a:p>
          <a:p>
            <a:pPr algn="just">
              <a:spcBef>
                <a:spcPts val="0"/>
              </a:spcBef>
            </a:pPr>
            <a:r>
              <a:rPr lang="tr-TR" sz="1900" b="1" dirty="0"/>
              <a:t>Örneğin, terfi etmek veya ödüllenmek kişiye çok cazip geliyorsa, değer yüksek olur.</a:t>
            </a:r>
          </a:p>
          <a:p>
            <a:pPr marL="0" indent="0" algn="ctr">
              <a:spcBef>
                <a:spcPts val="0"/>
              </a:spcBef>
              <a:buNone/>
            </a:pPr>
            <a:r>
              <a:rPr lang="tr-TR" sz="1900" b="1" u="sng" dirty="0">
                <a:solidFill>
                  <a:srgbClr val="C00000"/>
                </a:solidFill>
              </a:rPr>
              <a:t>Araçsallık/performansın sonuçlara yol açtığına inanma </a:t>
            </a:r>
          </a:p>
          <a:p>
            <a:pPr marL="0" indent="0" algn="ctr">
              <a:spcBef>
                <a:spcPts val="0"/>
              </a:spcBef>
              <a:buNone/>
            </a:pPr>
            <a:r>
              <a:rPr lang="tr-TR" sz="1900" b="1" u="sng" dirty="0">
                <a:solidFill>
                  <a:srgbClr val="C00000"/>
                </a:solidFill>
              </a:rPr>
              <a:t>(</a:t>
            </a:r>
            <a:r>
              <a:rPr lang="tr-TR" sz="1900" b="1" u="sng" dirty="0" err="1">
                <a:solidFill>
                  <a:srgbClr val="C00000"/>
                </a:solidFill>
              </a:rPr>
              <a:t>Instrumentalite</a:t>
            </a:r>
            <a:r>
              <a:rPr lang="tr-TR" sz="1900" b="1" u="sng" dirty="0">
                <a:solidFill>
                  <a:srgbClr val="C00000"/>
                </a:solidFill>
              </a:rPr>
              <a:t>/</a:t>
            </a:r>
            <a:r>
              <a:rPr lang="en-US" sz="1900" b="1" u="sng" dirty="0">
                <a:solidFill>
                  <a:srgbClr val="C00000"/>
                </a:solidFill>
              </a:rPr>
              <a:t>(belief performance leads to outcomes</a:t>
            </a:r>
            <a:r>
              <a:rPr lang="tr-TR" sz="1900" b="1" u="sng" dirty="0">
                <a:solidFill>
                  <a:srgbClr val="C00000"/>
                </a:solidFill>
              </a:rPr>
              <a:t>)</a:t>
            </a:r>
          </a:p>
          <a:p>
            <a:pPr algn="just">
              <a:spcBef>
                <a:spcPts val="0"/>
              </a:spcBef>
            </a:pPr>
            <a:r>
              <a:rPr lang="tr-TR" sz="1900" b="1" dirty="0"/>
              <a:t>İş yaparsam bu bana sonucu getirir mi?  </a:t>
            </a:r>
          </a:p>
          <a:p>
            <a:pPr algn="just">
              <a:spcBef>
                <a:spcPts val="0"/>
              </a:spcBef>
            </a:pPr>
            <a:r>
              <a:rPr lang="tr-TR" sz="1900" b="1" dirty="0"/>
              <a:t>Çabanın, beklenen sonucu sağlayacağına inanç</a:t>
            </a:r>
          </a:p>
          <a:p>
            <a:pPr algn="just">
              <a:spcBef>
                <a:spcPts val="0"/>
              </a:spcBef>
            </a:pPr>
            <a:r>
              <a:rPr lang="tr-TR" sz="1900" b="1" dirty="0"/>
              <a:t>Örneğin, “Çok çalışırsam terfi alırım” gibi düşünmek</a:t>
            </a:r>
          </a:p>
          <a:p>
            <a:pPr marL="0" indent="0" algn="ctr">
              <a:spcBef>
                <a:spcPts val="0"/>
              </a:spcBef>
              <a:buNone/>
            </a:pPr>
            <a:endParaRPr lang="tr-TR" sz="1900" b="1" u="sng" dirty="0"/>
          </a:p>
          <a:p>
            <a:pPr marL="0" indent="0" algn="ctr">
              <a:spcBef>
                <a:spcPts val="0"/>
              </a:spcBef>
              <a:buNone/>
            </a:pPr>
            <a:r>
              <a:rPr lang="tr-TR" sz="1900" b="1" u="sng" dirty="0">
                <a:solidFill>
                  <a:srgbClr val="C00000"/>
                </a:solidFill>
              </a:rPr>
              <a:t>Beklenti/çaba-performans bağlantısına olan inanç </a:t>
            </a:r>
          </a:p>
          <a:p>
            <a:pPr marL="0" indent="0" algn="ctr">
              <a:spcBef>
                <a:spcPts val="0"/>
              </a:spcBef>
              <a:buNone/>
            </a:pPr>
            <a:r>
              <a:rPr lang="tr-TR" sz="1900" b="1" u="sng" dirty="0">
                <a:solidFill>
                  <a:srgbClr val="C00000"/>
                </a:solidFill>
              </a:rPr>
              <a:t>(</a:t>
            </a:r>
            <a:r>
              <a:rPr lang="en-US" sz="1900" b="1" u="sng" dirty="0">
                <a:solidFill>
                  <a:srgbClr val="C00000"/>
                </a:solidFill>
              </a:rPr>
              <a:t>expectancy</a:t>
            </a:r>
            <a:r>
              <a:rPr lang="tr-TR" sz="1900" b="1" u="sng" dirty="0">
                <a:solidFill>
                  <a:srgbClr val="C00000"/>
                </a:solidFill>
              </a:rPr>
              <a:t>/</a:t>
            </a:r>
            <a:r>
              <a:rPr lang="en-US" sz="1900" b="1" u="sng" dirty="0">
                <a:solidFill>
                  <a:srgbClr val="C00000"/>
                </a:solidFill>
              </a:rPr>
              <a:t>belief in effort-performance linkage)</a:t>
            </a:r>
            <a:endParaRPr lang="tr-TR" sz="1900" b="1" u="sng" dirty="0">
              <a:solidFill>
                <a:srgbClr val="C00000"/>
              </a:solidFill>
            </a:endParaRPr>
          </a:p>
          <a:p>
            <a:pPr algn="just">
              <a:spcBef>
                <a:spcPts val="0"/>
              </a:spcBef>
            </a:pPr>
            <a:r>
              <a:rPr lang="tr-TR" sz="1900" b="1" dirty="0"/>
              <a:t>«Çaba gösterirsem başarılı olur muyum?»  </a:t>
            </a:r>
          </a:p>
          <a:p>
            <a:pPr algn="just">
              <a:spcBef>
                <a:spcPts val="0"/>
              </a:spcBef>
            </a:pPr>
            <a:r>
              <a:rPr lang="tr-TR" sz="1900" b="1" dirty="0"/>
              <a:t>Kişinin, çaba gösterdiğinde işi yapabileceğine inancı/beklentisi</a:t>
            </a:r>
          </a:p>
          <a:p>
            <a:pPr algn="just">
              <a:spcBef>
                <a:spcPts val="0"/>
              </a:spcBef>
            </a:pPr>
            <a:r>
              <a:rPr lang="tr-TR" sz="1900" b="1" dirty="0"/>
              <a:t>Örneğin, “Daha çok çalışırsam projeyi tamamlarım” düşüncesi </a:t>
            </a:r>
            <a:r>
              <a:rPr lang="tr-TR" sz="1500" b="1" dirty="0"/>
              <a:t>(</a:t>
            </a:r>
            <a:r>
              <a:rPr lang="fi-FI" sz="1500" b="1" dirty="0"/>
              <a:t>Sutton, 2024</a:t>
            </a:r>
            <a:r>
              <a:rPr lang="tr-TR" sz="1500" b="1" dirty="0"/>
              <a:t>).</a:t>
            </a:r>
          </a:p>
        </p:txBody>
      </p:sp>
    </p:spTree>
    <p:extLst>
      <p:ext uri="{BB962C8B-B14F-4D97-AF65-F5344CB8AC3E}">
        <p14:creationId xmlns:p14="http://schemas.microsoft.com/office/powerpoint/2010/main" val="41287743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688509"/>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Victor </a:t>
            </a:r>
            <a:r>
              <a:rPr lang="tr-TR" sz="2000" b="1" dirty="0" err="1">
                <a:solidFill>
                  <a:schemeClr val="tx1"/>
                </a:solidFill>
              </a:rPr>
              <a:t>Vroom’un</a:t>
            </a:r>
            <a:r>
              <a:rPr lang="tr-TR" sz="2000" b="1" dirty="0">
                <a:solidFill>
                  <a:schemeClr val="tx1"/>
                </a:solidFill>
              </a:rPr>
              <a:t> Beklenti Kuramı (</a:t>
            </a:r>
            <a:r>
              <a:rPr lang="tr-TR" sz="2000" b="1" dirty="0" err="1">
                <a:solidFill>
                  <a:schemeClr val="tx1"/>
                </a:solidFill>
              </a:rPr>
              <a:t>Expectancy</a:t>
            </a:r>
            <a:r>
              <a:rPr lang="tr-TR" sz="2000" b="1" dirty="0">
                <a:solidFill>
                  <a:schemeClr val="tx1"/>
                </a:solidFill>
              </a:rPr>
              <a:t> </a:t>
            </a:r>
            <a:r>
              <a:rPr lang="tr-TR" sz="2000" b="1" dirty="0" err="1">
                <a:solidFill>
                  <a:schemeClr val="tx1"/>
                </a:solidFill>
              </a:rPr>
              <a:t>Theory</a:t>
            </a:r>
            <a:r>
              <a:rPr lang="tr-TR" sz="2000" b="1" dirty="0">
                <a:solidFill>
                  <a:schemeClr val="tx1"/>
                </a:solidFill>
              </a:rPr>
              <a:t>) </a:t>
            </a:r>
            <a:br>
              <a:rPr lang="tr-TR" sz="20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69818" y="1039091"/>
            <a:ext cx="9969875" cy="4710545"/>
          </a:xfrm>
        </p:spPr>
        <p:txBody>
          <a:bodyPr>
            <a:noAutofit/>
          </a:bodyPr>
          <a:lstStyle/>
          <a:p>
            <a:pPr marL="0" indent="0" algn="ctr">
              <a:spcBef>
                <a:spcPts val="0"/>
              </a:spcBef>
              <a:buNone/>
            </a:pPr>
            <a:r>
              <a:rPr lang="tr-TR" sz="1900" b="1" u="sng" dirty="0">
                <a:solidFill>
                  <a:srgbClr val="C00000"/>
                </a:solidFill>
              </a:rPr>
              <a:t>Nasıl Çalışır?</a:t>
            </a:r>
          </a:p>
          <a:p>
            <a:pPr algn="just">
              <a:spcBef>
                <a:spcPts val="0"/>
              </a:spcBef>
            </a:pPr>
            <a:r>
              <a:rPr lang="tr-TR" sz="1900" b="1" dirty="0"/>
              <a:t>Eğer «bu üç faktörden» biri veya hepsi yüksekse, kişinin motivasyonu yüksek olur.</a:t>
            </a:r>
          </a:p>
          <a:p>
            <a:pPr algn="just">
              <a:spcBef>
                <a:spcPts val="0"/>
              </a:spcBef>
            </a:pPr>
            <a:r>
              <a:rPr lang="tr-TR" sz="1900" b="1" dirty="0"/>
              <a:t>«Valence» yüksekse, kişi yaptığı işe değer verir.</a:t>
            </a:r>
          </a:p>
          <a:p>
            <a:pPr algn="just">
              <a:spcBef>
                <a:spcPts val="0"/>
              </a:spcBef>
            </a:pPr>
            <a:r>
              <a:rPr lang="tr-TR" sz="1900" b="1" dirty="0"/>
              <a:t>«</a:t>
            </a:r>
            <a:r>
              <a:rPr lang="tr-TR" sz="1900" b="1" dirty="0" err="1"/>
              <a:t>Instrumentalite</a:t>
            </a:r>
            <a:r>
              <a:rPr lang="tr-TR" sz="1900" b="1" dirty="0"/>
              <a:t>» yüksekse, çaba ile sonuç arasındaki bağlantıya inanır.</a:t>
            </a:r>
          </a:p>
          <a:p>
            <a:pPr algn="just">
              <a:spcBef>
                <a:spcPts val="0"/>
              </a:spcBef>
            </a:pPr>
            <a:r>
              <a:rPr lang="tr-TR" sz="1900" b="1" dirty="0"/>
              <a:t>Beklenti yüksekse, çaba gösterdiğinde başarılı olacağına inanır.</a:t>
            </a:r>
          </a:p>
          <a:p>
            <a:pPr marL="0" indent="0" algn="ctr">
              <a:spcBef>
                <a:spcPts val="0"/>
              </a:spcBef>
              <a:buNone/>
            </a:pPr>
            <a:r>
              <a:rPr lang="tr-TR" sz="1900" b="1" u="sng" dirty="0">
                <a:solidFill>
                  <a:srgbClr val="C00000"/>
                </a:solidFill>
              </a:rPr>
              <a:t>Uygulama</a:t>
            </a:r>
          </a:p>
          <a:p>
            <a:pPr algn="just">
              <a:spcBef>
                <a:spcPts val="0"/>
              </a:spcBef>
            </a:pPr>
            <a:r>
              <a:rPr lang="tr-TR" sz="1900" b="1" dirty="0"/>
              <a:t>İş veya hedef belirlerken, kişinin beklentilerini, değer verdiği sonuçları ve başarıya olan inancını anlamak önemlidir. Motivasyonu artırmak için:</a:t>
            </a:r>
          </a:p>
          <a:p>
            <a:pPr lvl="1" algn="just">
              <a:spcBef>
                <a:spcPts val="0"/>
              </a:spcBef>
              <a:buFont typeface="Wingdings" panose="05000000000000000000" pitchFamily="2" charset="2"/>
              <a:buChar char="v"/>
            </a:pPr>
            <a:r>
              <a:rPr lang="tr-TR" sz="1900" b="1" dirty="0"/>
              <a:t>Çocuklara veya çalışanlara «gelecekteki ödülleri ve başarıyı net anlatmak»</a:t>
            </a:r>
          </a:p>
          <a:p>
            <a:pPr lvl="1" algn="just">
              <a:spcBef>
                <a:spcPts val="0"/>
              </a:spcBef>
              <a:buFont typeface="Wingdings" panose="05000000000000000000" pitchFamily="2" charset="2"/>
              <a:buChar char="v"/>
            </a:pPr>
            <a:r>
              <a:rPr lang="tr-TR" sz="1900" b="1" dirty="0"/>
              <a:t>Çaba ve sonuç arasındaki ilişkiyi «açık ve anlaşılır hale getirmek»</a:t>
            </a:r>
          </a:p>
          <a:p>
            <a:pPr lvl="1" algn="just">
              <a:spcBef>
                <a:spcPts val="0"/>
              </a:spcBef>
              <a:buFont typeface="Wingdings" panose="05000000000000000000" pitchFamily="2" charset="2"/>
              <a:buChar char="v"/>
            </a:pPr>
            <a:r>
              <a:rPr lang="tr-TR" sz="1900" b="1" dirty="0"/>
              <a:t>Gerekirse «yetenek ve becerileri geliştirmek» (başarı inancını artırmak)</a:t>
            </a:r>
          </a:p>
          <a:p>
            <a:pPr marL="0" indent="0" algn="ctr">
              <a:spcBef>
                <a:spcPts val="0"/>
              </a:spcBef>
              <a:buNone/>
            </a:pPr>
            <a:r>
              <a:rPr lang="tr-TR" sz="1900" b="1" u="sng" dirty="0">
                <a:solidFill>
                  <a:srgbClr val="C00000"/>
                </a:solidFill>
              </a:rPr>
              <a:t>Sonuç</a:t>
            </a:r>
          </a:p>
          <a:p>
            <a:pPr algn="just">
              <a:spcBef>
                <a:spcPts val="0"/>
              </a:spcBef>
            </a:pPr>
            <a:r>
              <a:rPr lang="tr-TR" sz="1900" b="1" dirty="0"/>
              <a:t>İnsanlar, «Çabam bu sonucu getirir mi?» ve «"Bu sonuç benim için değerli mi?» diye düşündükçe, daha çok motive olurlar. Motivasyonu artırmak için, bu üç bileşeni güçlendirmek gerekir </a:t>
            </a:r>
            <a:r>
              <a:rPr lang="tr-TR" sz="1500" b="1" dirty="0"/>
              <a:t>(</a:t>
            </a:r>
            <a:r>
              <a:rPr lang="fi-FI" sz="1500" b="1" dirty="0"/>
              <a:t>Sutton, 2024</a:t>
            </a:r>
            <a:r>
              <a:rPr lang="tr-TR" sz="1500" b="1" dirty="0"/>
              <a:t>).</a:t>
            </a:r>
          </a:p>
        </p:txBody>
      </p:sp>
    </p:spTree>
    <p:extLst>
      <p:ext uri="{BB962C8B-B14F-4D97-AF65-F5344CB8AC3E}">
        <p14:creationId xmlns:p14="http://schemas.microsoft.com/office/powerpoint/2010/main" val="1719348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 </a:t>
            </a:r>
            <a:r>
              <a:rPr lang="tr-TR" sz="2000" b="1" dirty="0" err="1">
                <a:solidFill>
                  <a:schemeClr val="tx1"/>
                </a:solidFill>
              </a:rPr>
              <a:t>McGregor’ın</a:t>
            </a:r>
            <a:r>
              <a:rPr lang="tr-TR" sz="2000" b="1" dirty="0">
                <a:solidFill>
                  <a:schemeClr val="tx1"/>
                </a:solidFill>
              </a:rPr>
              <a:t> X ve Y Kuramları (İş Yerinde İnsan Doğası Yaklaşımları)</a:t>
            </a:r>
            <a:br>
              <a:rPr lang="tr-TR" sz="2000" b="1" dirty="0">
                <a:solidFill>
                  <a:schemeClr val="tx1"/>
                </a:solidFill>
              </a:rPr>
            </a:br>
            <a:br>
              <a:rPr lang="tr-TR" sz="2000" b="1" dirty="0">
                <a:solidFill>
                  <a:schemeClr val="tx1"/>
                </a:solidFill>
              </a:rPr>
            </a:b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30953" y="1108364"/>
            <a:ext cx="9969875" cy="5167745"/>
          </a:xfrm>
        </p:spPr>
        <p:txBody>
          <a:bodyPr>
            <a:noAutofit/>
          </a:bodyPr>
          <a:lstStyle/>
          <a:p>
            <a:pPr marL="0" indent="0" algn="just">
              <a:spcBef>
                <a:spcPts val="600"/>
              </a:spcBef>
              <a:buNone/>
            </a:pPr>
            <a:r>
              <a:rPr lang="en-US" sz="1700" b="1" dirty="0"/>
              <a:t>Abraham </a:t>
            </a:r>
            <a:r>
              <a:rPr lang="en-US" sz="1700" b="1" dirty="0" err="1"/>
              <a:t>Maslow'un</a:t>
            </a:r>
            <a:r>
              <a:rPr lang="en-US" sz="1700" b="1" dirty="0"/>
              <a:t> </a:t>
            </a:r>
            <a:r>
              <a:rPr lang="en-US" sz="1700" b="1" dirty="0" err="1"/>
              <a:t>öğrencisi</a:t>
            </a:r>
            <a:r>
              <a:rPr lang="tr-TR" sz="1700" b="1" dirty="0"/>
              <a:t> olan </a:t>
            </a:r>
            <a:r>
              <a:rPr lang="en-US" sz="1700" b="1" dirty="0"/>
              <a:t>Douglas Murray McGregor </a:t>
            </a:r>
            <a:r>
              <a:rPr lang="en-US" sz="1500" b="1" dirty="0"/>
              <a:t>(</a:t>
            </a:r>
            <a:r>
              <a:rPr lang="tr-TR" sz="1500" b="1" dirty="0"/>
              <a:t>2025) </a:t>
            </a:r>
            <a:r>
              <a:rPr lang="tr-TR" sz="1700" b="1" dirty="0"/>
              <a:t>(</a:t>
            </a:r>
            <a:r>
              <a:rPr lang="en-US" sz="1700" b="1" dirty="0"/>
              <a:t>1906</a:t>
            </a:r>
            <a:r>
              <a:rPr lang="tr-TR" sz="1700" b="1" dirty="0"/>
              <a:t>-</a:t>
            </a:r>
            <a:r>
              <a:rPr lang="en-US" sz="1700" b="1" dirty="0"/>
              <a:t>1964),</a:t>
            </a:r>
            <a:r>
              <a:rPr lang="tr-TR" sz="1700" b="1" dirty="0"/>
              <a:t> </a:t>
            </a:r>
            <a:r>
              <a:rPr lang="en-US" sz="1700" b="1" dirty="0"/>
              <a:t>MIT Sloan </a:t>
            </a:r>
            <a:r>
              <a:rPr lang="en-US" sz="1700" b="1" dirty="0" err="1"/>
              <a:t>Yönetim</a:t>
            </a:r>
            <a:r>
              <a:rPr lang="en-US" sz="1700" b="1" dirty="0"/>
              <a:t> </a:t>
            </a:r>
            <a:r>
              <a:rPr lang="en-US" sz="1700" b="1" dirty="0" err="1"/>
              <a:t>Okulu'nda</a:t>
            </a:r>
            <a:r>
              <a:rPr lang="en-US" sz="1700" b="1" dirty="0"/>
              <a:t> </a:t>
            </a:r>
            <a:r>
              <a:rPr lang="en-US" sz="1700" b="1" dirty="0" err="1"/>
              <a:t>Amerikalı</a:t>
            </a:r>
            <a:r>
              <a:rPr lang="en-US" sz="1700" b="1" dirty="0"/>
              <a:t> </a:t>
            </a:r>
            <a:r>
              <a:rPr lang="en-US" sz="1700" b="1" dirty="0" err="1"/>
              <a:t>bir</a:t>
            </a:r>
            <a:r>
              <a:rPr lang="en-US" sz="1700" b="1" dirty="0"/>
              <a:t> </a:t>
            </a:r>
            <a:r>
              <a:rPr lang="en-US" sz="1700" b="1" dirty="0" err="1"/>
              <a:t>yönetim</a:t>
            </a:r>
            <a:r>
              <a:rPr lang="en-US" sz="1700" b="1" dirty="0"/>
              <a:t> </a:t>
            </a:r>
            <a:r>
              <a:rPr lang="en-US" sz="1700" b="1" dirty="0" err="1"/>
              <a:t>profesörü</a:t>
            </a:r>
            <a:r>
              <a:rPr lang="en-US" sz="1700" b="1" dirty="0"/>
              <a:t> </a:t>
            </a:r>
            <a:r>
              <a:rPr lang="en-US" sz="1700" b="1" dirty="0" err="1"/>
              <a:t>ve</a:t>
            </a:r>
            <a:r>
              <a:rPr lang="en-US" sz="1700" b="1" dirty="0"/>
              <a:t> 1948'den 1954'e </a:t>
            </a:r>
            <a:r>
              <a:rPr lang="en-US" sz="1700" b="1" dirty="0" err="1"/>
              <a:t>kadar</a:t>
            </a:r>
            <a:r>
              <a:rPr lang="en-US" sz="1700" b="1" dirty="0"/>
              <a:t> Antioch </a:t>
            </a:r>
            <a:r>
              <a:rPr lang="en-US" sz="1700" b="1" dirty="0" err="1"/>
              <a:t>Koleji'nin</a:t>
            </a:r>
            <a:r>
              <a:rPr lang="en-US" sz="1700" b="1" dirty="0"/>
              <a:t> </a:t>
            </a:r>
            <a:r>
              <a:rPr lang="en-US" sz="1700" b="1" dirty="0" err="1"/>
              <a:t>başkanıydı</a:t>
            </a:r>
            <a:r>
              <a:rPr lang="en-US" sz="1700" b="1" dirty="0"/>
              <a:t>. </a:t>
            </a:r>
            <a:r>
              <a:rPr lang="en-US" sz="1700" b="1" dirty="0" err="1"/>
              <a:t>Yönetim</a:t>
            </a:r>
            <a:r>
              <a:rPr lang="en-US" sz="1700" b="1" dirty="0"/>
              <a:t> </a:t>
            </a:r>
            <a:r>
              <a:rPr lang="en-US" sz="1700" b="1" dirty="0" err="1"/>
              <a:t>ve</a:t>
            </a:r>
            <a:r>
              <a:rPr lang="en-US" sz="1700" b="1" dirty="0"/>
              <a:t> </a:t>
            </a:r>
            <a:r>
              <a:rPr lang="en-US" sz="1700" b="1" dirty="0" err="1"/>
              <a:t>motivasyon</a:t>
            </a:r>
            <a:r>
              <a:rPr lang="en-US" sz="1700" b="1" dirty="0"/>
              <a:t> </a:t>
            </a:r>
            <a:r>
              <a:rPr lang="tr-TR" sz="1700" b="1" dirty="0"/>
              <a:t>kuramının</a:t>
            </a:r>
            <a:r>
              <a:rPr lang="en-US" sz="1700" b="1" dirty="0"/>
              <a:t> </a:t>
            </a:r>
            <a:r>
              <a:rPr lang="en-US" sz="1700" b="1" dirty="0" err="1"/>
              <a:t>gelişimine</a:t>
            </a:r>
            <a:r>
              <a:rPr lang="en-US" sz="1700" b="1" dirty="0"/>
              <a:t> </a:t>
            </a:r>
            <a:r>
              <a:rPr lang="en-US" sz="1700" b="1" dirty="0" err="1"/>
              <a:t>büyük</a:t>
            </a:r>
            <a:r>
              <a:rPr lang="en-US" sz="1700" b="1" dirty="0"/>
              <a:t> </a:t>
            </a:r>
            <a:r>
              <a:rPr lang="en-US" sz="1700" b="1" dirty="0" err="1"/>
              <a:t>katkılarda</a:t>
            </a:r>
            <a:r>
              <a:rPr lang="en-US" sz="1700" b="1" dirty="0"/>
              <a:t> </a:t>
            </a:r>
            <a:r>
              <a:rPr lang="en-US" sz="1700" b="1" dirty="0" err="1"/>
              <a:t>bulundu</a:t>
            </a:r>
            <a:r>
              <a:rPr lang="tr-TR" sz="1700" b="1" dirty="0"/>
              <a:t>. «</a:t>
            </a:r>
            <a:r>
              <a:rPr lang="en-US" sz="1700" b="1" dirty="0" err="1"/>
              <a:t>İşletmenin</a:t>
            </a:r>
            <a:r>
              <a:rPr lang="en-US" sz="1700" b="1" dirty="0"/>
              <a:t> </a:t>
            </a:r>
            <a:r>
              <a:rPr lang="en-US" sz="1700" b="1" dirty="0" err="1"/>
              <a:t>İnsan</a:t>
            </a:r>
            <a:r>
              <a:rPr lang="en-US" sz="1700" b="1" dirty="0"/>
              <a:t> </a:t>
            </a:r>
            <a:r>
              <a:rPr lang="tr-TR" sz="1700" b="1" dirty="0"/>
              <a:t>Boyutu» (T</a:t>
            </a:r>
            <a:r>
              <a:rPr lang="en-US" sz="1700" b="1" dirty="0"/>
              <a:t>he Human Side </a:t>
            </a:r>
            <a:r>
              <a:rPr lang="tr-TR" sz="1700" b="1" dirty="0"/>
              <a:t>o</a:t>
            </a:r>
            <a:r>
              <a:rPr lang="en-US" sz="1700" b="1" dirty="0"/>
              <a:t>f Enterprise</a:t>
            </a:r>
            <a:r>
              <a:rPr lang="tr-TR" sz="1700" b="1" dirty="0"/>
              <a:t>) </a:t>
            </a:r>
            <a:r>
              <a:rPr lang="en-US" sz="1700" b="1" dirty="0"/>
              <a:t>(1960) </a:t>
            </a:r>
            <a:r>
              <a:rPr lang="en-US" sz="1700" b="1" dirty="0" err="1"/>
              <a:t>adlı</a:t>
            </a:r>
            <a:r>
              <a:rPr lang="en-US" sz="1700" b="1" dirty="0"/>
              <a:t> </a:t>
            </a:r>
            <a:r>
              <a:rPr lang="en-US" sz="1700" b="1" dirty="0" err="1"/>
              <a:t>kitabında</a:t>
            </a:r>
            <a:r>
              <a:rPr lang="en-US" sz="1700" b="1" dirty="0"/>
              <a:t> </a:t>
            </a:r>
            <a:r>
              <a:rPr lang="en-US" sz="1700" b="1" dirty="0" err="1"/>
              <a:t>sunduğu</a:t>
            </a:r>
            <a:r>
              <a:rPr lang="en-US" sz="1700" b="1" dirty="0"/>
              <a:t> X </a:t>
            </a:r>
            <a:r>
              <a:rPr lang="en-US" sz="1700" b="1" dirty="0" err="1"/>
              <a:t>ve</a:t>
            </a:r>
            <a:r>
              <a:rPr lang="en-US" sz="1700" b="1" dirty="0"/>
              <a:t> Y </a:t>
            </a:r>
            <a:r>
              <a:rPr lang="tr-TR" sz="1700" b="1" dirty="0"/>
              <a:t>kuramları ile tanınır. «</a:t>
            </a:r>
            <a:r>
              <a:rPr lang="tr-TR" sz="1700" b="1" i="1" dirty="0"/>
              <a:t>İnsanları yönetmenin en etkili yolu hakkındaki varsayımlarınız nedir</a:t>
            </a:r>
            <a:r>
              <a:rPr lang="tr-TR" sz="1700" b="1" dirty="0"/>
              <a:t>?” sorusuna yanıt arar. Kuramları, yönetim ve liderlik uygulamalarını köklü biçimde etkilemiştir.</a:t>
            </a:r>
          </a:p>
          <a:p>
            <a:pPr marL="0" indent="0" algn="ctr">
              <a:spcBef>
                <a:spcPts val="600"/>
              </a:spcBef>
              <a:buNone/>
            </a:pPr>
            <a:r>
              <a:rPr lang="tr-TR" sz="1700" b="1" dirty="0"/>
              <a:t>Temel Amaç</a:t>
            </a:r>
          </a:p>
          <a:p>
            <a:pPr algn="just">
              <a:spcBef>
                <a:spcPts val="600"/>
              </a:spcBef>
            </a:pPr>
            <a:r>
              <a:rPr lang="tr-TR" sz="1700" b="1" dirty="0"/>
              <a:t>Bu kuramlar, yöneticilerin çalışanlara nasıl yaklaştığını ve motivasyonlarını nasıl etkilediğini anlamaya yardımcı olur.</a:t>
            </a:r>
          </a:p>
          <a:p>
            <a:pPr algn="just">
              <a:spcBef>
                <a:spcPts val="600"/>
              </a:spcBef>
            </a:pPr>
            <a:r>
              <a:rPr lang="tr-TR" sz="1700" b="1" dirty="0"/>
              <a:t>Yöneticilerin çalışanlara dair inançları, onların davranışlarını ve yönetim tarzlarını belirler.</a:t>
            </a:r>
          </a:p>
          <a:p>
            <a:pPr marL="0" indent="0" algn="ctr">
              <a:spcBef>
                <a:spcPts val="600"/>
              </a:spcBef>
              <a:buNone/>
            </a:pPr>
            <a:r>
              <a:rPr lang="tr-TR" sz="1700" b="1" u="sng" dirty="0">
                <a:solidFill>
                  <a:srgbClr val="C00000"/>
                </a:solidFill>
              </a:rPr>
              <a:t>X Kuramı (İnsanlar Tembeldir, Denetlenmelidir)/İnsan Doğası</a:t>
            </a:r>
            <a:r>
              <a:rPr lang="tr-TR" sz="1700" b="1" u="sng" dirty="0"/>
              <a:t>  </a:t>
            </a:r>
          </a:p>
          <a:p>
            <a:pPr algn="just">
              <a:spcBef>
                <a:spcPts val="600"/>
              </a:spcBef>
            </a:pPr>
            <a:r>
              <a:rPr lang="tr-TR" sz="1700" b="1" dirty="0"/>
              <a:t>İnsanlar doğuştan tembel, sorumsuz ve işi sevmez.  </a:t>
            </a:r>
          </a:p>
          <a:p>
            <a:pPr algn="just">
              <a:spcBef>
                <a:spcPts val="600"/>
              </a:spcBef>
            </a:pPr>
            <a:r>
              <a:rPr lang="tr-TR" sz="1700" b="1" dirty="0"/>
              <a:t>Yakından denetim gerekir.</a:t>
            </a:r>
          </a:p>
          <a:p>
            <a:pPr marL="0" indent="0" algn="ctr">
              <a:spcBef>
                <a:spcPts val="600"/>
              </a:spcBef>
              <a:buNone/>
            </a:pPr>
            <a:r>
              <a:rPr lang="tr-TR" sz="1700" b="1" u="sng" dirty="0">
                <a:solidFill>
                  <a:srgbClr val="C00000"/>
                </a:solidFill>
              </a:rPr>
              <a:t>Motivasyon</a:t>
            </a:r>
          </a:p>
          <a:p>
            <a:pPr algn="just">
              <a:spcBef>
                <a:spcPts val="600"/>
              </a:spcBef>
            </a:pPr>
            <a:r>
              <a:rPr lang="tr-TR" sz="1700" b="1" dirty="0"/>
              <a:t>Temel motivasyonlar para ve iş güvenliği  </a:t>
            </a:r>
          </a:p>
          <a:p>
            <a:pPr algn="just">
              <a:spcBef>
                <a:spcPts val="600"/>
              </a:spcBef>
            </a:pPr>
            <a:r>
              <a:rPr lang="tr-TR" sz="1700" b="1" dirty="0"/>
              <a:t>Çalışanlar, sadece maaş ve hafta sonu tatili için çalışır </a:t>
            </a:r>
            <a:r>
              <a:rPr lang="tr-TR" sz="1500" b="1" dirty="0"/>
              <a:t>(</a:t>
            </a:r>
            <a:r>
              <a:rPr lang="tr-TR" sz="1500" b="1" dirty="0" err="1"/>
              <a:t>McPheat</a:t>
            </a:r>
            <a:r>
              <a:rPr lang="tr-TR" sz="1500" b="1" dirty="0"/>
              <a:t>, 2024). </a:t>
            </a:r>
          </a:p>
        </p:txBody>
      </p:sp>
    </p:spTree>
    <p:extLst>
      <p:ext uri="{BB962C8B-B14F-4D97-AF65-F5344CB8AC3E}">
        <p14:creationId xmlns:p14="http://schemas.microsoft.com/office/powerpoint/2010/main" val="1585071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47826-6C80-63D1-4804-1FE4915CE1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12D5E7-EBA5-E55E-0988-F80FDBD22514}"/>
              </a:ext>
            </a:extLst>
          </p:cNvPr>
          <p:cNvSpPr>
            <a:spLocks noGrp="1"/>
          </p:cNvSpPr>
          <p:nvPr>
            <p:ph type="title"/>
          </p:nvPr>
        </p:nvSpPr>
        <p:spPr>
          <a:xfrm>
            <a:off x="1898373" y="249387"/>
            <a:ext cx="6531131" cy="576409"/>
          </a:xfrm>
        </p:spPr>
        <p:txBody>
          <a:bodyPr>
            <a:normAutofit/>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7FC17C9F-157F-D631-C5BF-63FD6CD26138}"/>
              </a:ext>
            </a:extLst>
          </p:cNvPr>
          <p:cNvSpPr>
            <a:spLocks noGrp="1"/>
          </p:cNvSpPr>
          <p:nvPr>
            <p:ph idx="1"/>
          </p:nvPr>
        </p:nvSpPr>
        <p:spPr>
          <a:xfrm>
            <a:off x="1058517" y="825795"/>
            <a:ext cx="9235110" cy="5519587"/>
          </a:xfrm>
        </p:spPr>
        <p:txBody>
          <a:bodyPr>
            <a:noAutofit/>
          </a:bodyPr>
          <a:lstStyle/>
          <a:p>
            <a:pPr algn="just">
              <a:spcBef>
                <a:spcPts val="600"/>
              </a:spcBef>
            </a:pPr>
            <a:r>
              <a:rPr lang="tr-TR" sz="2200" b="1" dirty="0"/>
              <a:t>Giriş</a:t>
            </a:r>
          </a:p>
          <a:p>
            <a:pPr algn="just">
              <a:spcBef>
                <a:spcPts val="600"/>
              </a:spcBef>
            </a:pPr>
            <a:r>
              <a:rPr lang="tr-TR" sz="2200" b="1" dirty="0"/>
              <a:t>Motivasyon ve Güdüleme Kavramlarına Genel Bakış  </a:t>
            </a:r>
          </a:p>
          <a:p>
            <a:pPr algn="just">
              <a:spcBef>
                <a:spcPts val="600"/>
              </a:spcBef>
            </a:pPr>
            <a:r>
              <a:rPr lang="tr-TR" sz="2200" b="1" dirty="0"/>
              <a:t>Temel Motivasyon Kuramları ve Açıklamaları  </a:t>
            </a:r>
          </a:p>
          <a:p>
            <a:pPr lvl="1" algn="just">
              <a:spcBef>
                <a:spcPts val="600"/>
              </a:spcBef>
              <a:buFont typeface="Wingdings" panose="05000000000000000000" pitchFamily="2" charset="2"/>
              <a:buChar char="v"/>
            </a:pPr>
            <a:r>
              <a:rPr lang="tr-TR" sz="2000" b="1" dirty="0"/>
              <a:t>Maslow'un İhtiyaçlar Hiyerarşisi  </a:t>
            </a:r>
          </a:p>
          <a:p>
            <a:pPr lvl="1" algn="just">
              <a:spcBef>
                <a:spcPts val="600"/>
              </a:spcBef>
              <a:buFont typeface="Wingdings" panose="05000000000000000000" pitchFamily="2" charset="2"/>
              <a:buChar char="v"/>
            </a:pPr>
            <a:r>
              <a:rPr lang="tr-TR" sz="2000" b="1" dirty="0"/>
              <a:t>Herzberg’in Motivasyon-Hijyen Kuramı </a:t>
            </a:r>
          </a:p>
          <a:p>
            <a:pPr lvl="1" algn="just">
              <a:spcBef>
                <a:spcPts val="600"/>
              </a:spcBef>
              <a:buFont typeface="Wingdings" panose="05000000000000000000" pitchFamily="2" charset="2"/>
              <a:buChar char="v"/>
            </a:pPr>
            <a:r>
              <a:rPr lang="tr-TR" sz="2000" b="1" dirty="0" err="1"/>
              <a:t>McClelland’ın</a:t>
            </a:r>
            <a:r>
              <a:rPr lang="tr-TR" sz="2000" b="1" dirty="0"/>
              <a:t> İhtiyaç Kuramı  </a:t>
            </a:r>
          </a:p>
          <a:p>
            <a:pPr lvl="1" algn="just">
              <a:spcBef>
                <a:spcPts val="600"/>
              </a:spcBef>
              <a:buFont typeface="Wingdings" panose="05000000000000000000" pitchFamily="2" charset="2"/>
              <a:buChar char="v"/>
            </a:pPr>
            <a:r>
              <a:rPr lang="tr-TR" sz="2000" b="1" dirty="0"/>
              <a:t>Victor </a:t>
            </a:r>
            <a:r>
              <a:rPr lang="tr-TR" sz="2000" b="1" dirty="0" err="1"/>
              <a:t>Vroom’un</a:t>
            </a:r>
            <a:r>
              <a:rPr lang="tr-TR" sz="2000" b="1" dirty="0"/>
              <a:t> Beklenti Kuramı  </a:t>
            </a:r>
          </a:p>
          <a:p>
            <a:pPr lvl="1" algn="just">
              <a:spcBef>
                <a:spcPts val="600"/>
              </a:spcBef>
              <a:buFont typeface="Wingdings" panose="05000000000000000000" pitchFamily="2" charset="2"/>
              <a:buChar char="v"/>
            </a:pPr>
            <a:r>
              <a:rPr lang="tr-TR" sz="2000" b="1" dirty="0"/>
              <a:t>McGregor’un X ve Y Kuramları  </a:t>
            </a:r>
          </a:p>
          <a:p>
            <a:pPr lvl="1" algn="just">
              <a:spcBef>
                <a:spcPts val="600"/>
              </a:spcBef>
              <a:buFont typeface="Wingdings" panose="05000000000000000000" pitchFamily="2" charset="2"/>
              <a:buChar char="v"/>
            </a:pPr>
            <a:r>
              <a:rPr lang="tr-TR" sz="2000" b="1" dirty="0" err="1"/>
              <a:t>Alderfer’in</a:t>
            </a:r>
            <a:r>
              <a:rPr lang="tr-TR" sz="2000" b="1" dirty="0"/>
              <a:t> ERG Kuramı</a:t>
            </a:r>
          </a:p>
          <a:p>
            <a:pPr algn="just">
              <a:spcBef>
                <a:spcPts val="600"/>
              </a:spcBef>
            </a:pPr>
            <a:r>
              <a:rPr lang="tr-TR" sz="2200" b="1" dirty="0"/>
              <a:t>Motivasyon Kuramları: Genel Çerçeve ve Değerlendirme</a:t>
            </a:r>
          </a:p>
          <a:p>
            <a:pPr algn="just">
              <a:spcBef>
                <a:spcPts val="600"/>
              </a:spcBef>
            </a:pPr>
            <a:r>
              <a:rPr lang="tr-TR" sz="2200" b="1" dirty="0"/>
              <a:t>Bilgi ve Belge Merkezlerinin Yönetimi Bağlamında Değerlendirme</a:t>
            </a:r>
          </a:p>
          <a:p>
            <a:pPr algn="just">
              <a:spcBef>
                <a:spcPts val="600"/>
              </a:spcBef>
            </a:pPr>
            <a:r>
              <a:rPr lang="tr-TR" sz="2200" b="1" dirty="0"/>
              <a:t>Sonuç ve Değerlendirme  </a:t>
            </a:r>
          </a:p>
          <a:p>
            <a:pPr algn="just">
              <a:spcBef>
                <a:spcPts val="600"/>
              </a:spcBef>
            </a:pPr>
            <a:r>
              <a:rPr lang="tr-TR" sz="2200" b="1" dirty="0"/>
              <a:t>Kaynakça</a:t>
            </a:r>
          </a:p>
        </p:txBody>
      </p:sp>
    </p:spTree>
    <p:extLst>
      <p:ext uri="{BB962C8B-B14F-4D97-AF65-F5344CB8AC3E}">
        <p14:creationId xmlns:p14="http://schemas.microsoft.com/office/powerpoint/2010/main" val="149738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 </a:t>
            </a:r>
            <a:r>
              <a:rPr lang="tr-TR" sz="2000" b="1" dirty="0" err="1">
                <a:solidFill>
                  <a:schemeClr val="tx1"/>
                </a:solidFill>
              </a:rPr>
              <a:t>McGregor’ın</a:t>
            </a:r>
            <a:r>
              <a:rPr lang="tr-TR" sz="2000" b="1" dirty="0">
                <a:solidFill>
                  <a:schemeClr val="tx1"/>
                </a:solidFill>
              </a:rPr>
              <a:t> X ve Y Kuramları (İş Yerinde İnsan Doğası Yaklaşımları)</a:t>
            </a:r>
            <a:br>
              <a:rPr lang="tr-TR" sz="2000" b="1" dirty="0">
                <a:solidFill>
                  <a:schemeClr val="tx1"/>
                </a:solidFill>
              </a:rPr>
            </a:br>
            <a:br>
              <a:rPr lang="tr-TR" sz="2000" b="1" dirty="0">
                <a:solidFill>
                  <a:schemeClr val="tx1"/>
                </a:solidFill>
              </a:rPr>
            </a:b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30953" y="1108364"/>
            <a:ext cx="9969875" cy="5181600"/>
          </a:xfrm>
        </p:spPr>
        <p:txBody>
          <a:bodyPr>
            <a:noAutofit/>
          </a:bodyPr>
          <a:lstStyle/>
          <a:p>
            <a:pPr marL="0" indent="0" algn="ctr">
              <a:spcBef>
                <a:spcPts val="0"/>
              </a:spcBef>
              <a:buNone/>
            </a:pPr>
            <a:r>
              <a:rPr lang="tr-TR" sz="1700" b="1" u="sng" dirty="0"/>
              <a:t>Yönetim Tarzı  </a:t>
            </a:r>
          </a:p>
          <a:p>
            <a:pPr marL="0" indent="0" algn="just">
              <a:spcBef>
                <a:spcPts val="0"/>
              </a:spcBef>
              <a:buNone/>
            </a:pPr>
            <a:r>
              <a:rPr lang="tr-TR" sz="1700" b="1" dirty="0"/>
              <a:t>Katı kurallar, yakın denetim ve mikro yönetim (mikro yönetim, çalışanlar üzerinde aşırı derecede denetim uygulaması; çalışanların detaylarına çok fazla müdahale)</a:t>
            </a:r>
          </a:p>
          <a:p>
            <a:pPr marL="0" indent="0" algn="just">
              <a:spcBef>
                <a:spcPts val="0"/>
              </a:spcBef>
              <a:buNone/>
            </a:pPr>
            <a:r>
              <a:rPr lang="tr-TR" sz="1700" b="1" dirty="0"/>
              <a:t>Otokratik ve emir-komuta yaklaşımı</a:t>
            </a:r>
          </a:p>
          <a:p>
            <a:pPr marL="0" indent="0" algn="ctr">
              <a:spcBef>
                <a:spcPts val="0"/>
              </a:spcBef>
              <a:buNone/>
            </a:pPr>
            <a:r>
              <a:rPr lang="tr-TR" sz="1700" b="1" u="sng" dirty="0"/>
              <a:t>Tarihsel ve Güncel Örnekler</a:t>
            </a:r>
          </a:p>
          <a:p>
            <a:pPr marL="0" indent="0" algn="just">
              <a:spcBef>
                <a:spcPts val="0"/>
              </a:spcBef>
              <a:buNone/>
            </a:pPr>
            <a:r>
              <a:rPr lang="tr-TR" sz="1700" b="1" dirty="0"/>
              <a:t>20. yüzyılın sanayi devrimi döneminde, fabrikalar ve yüksek denetim gerektiren sektörler  </a:t>
            </a:r>
          </a:p>
          <a:p>
            <a:pPr marL="0" indent="0" algn="just">
              <a:spcBef>
                <a:spcPts val="0"/>
              </a:spcBef>
              <a:buNone/>
            </a:pPr>
            <a:r>
              <a:rPr lang="tr-TR" sz="1700" b="1" dirty="0"/>
              <a:t>Günümüzde üretim ve tedarik zinciri gibi sektörlerde hâlâ kullanılıyor.</a:t>
            </a:r>
          </a:p>
          <a:p>
            <a:pPr marL="0" indent="0" algn="ctr">
              <a:spcBef>
                <a:spcPts val="0"/>
              </a:spcBef>
              <a:buNone/>
            </a:pPr>
            <a:r>
              <a:rPr lang="tr-TR" sz="1700" b="1" u="sng" dirty="0"/>
              <a:t>Y Kuramı (İnsanlar Kendiliğinden Motive Olur, Gelişmek İster)/İnsan Doğası  </a:t>
            </a:r>
          </a:p>
          <a:p>
            <a:pPr algn="just">
              <a:spcBef>
                <a:spcPts val="0"/>
              </a:spcBef>
            </a:pPr>
            <a:r>
              <a:rPr lang="tr-TR" sz="1700" b="1" dirty="0"/>
              <a:t>İnsanlar çalışmayı sever, kendi kendilerini motive edebilir ve gelişmek isterler.   </a:t>
            </a:r>
          </a:p>
          <a:p>
            <a:pPr algn="just">
              <a:spcBef>
                <a:spcPts val="0"/>
              </a:spcBef>
            </a:pPr>
            <a:r>
              <a:rPr lang="tr-TR" sz="1700" b="1" dirty="0"/>
              <a:t>İş, oyun gibi doğal ve tatmin edici olabilir.</a:t>
            </a:r>
          </a:p>
          <a:p>
            <a:pPr marL="0" indent="0" algn="ctr">
              <a:spcBef>
                <a:spcPts val="0"/>
              </a:spcBef>
              <a:buNone/>
            </a:pPr>
            <a:r>
              <a:rPr lang="tr-TR" sz="1700" b="1" u="sng" dirty="0"/>
              <a:t>Motivasyon</a:t>
            </a:r>
          </a:p>
          <a:p>
            <a:pPr algn="just">
              <a:spcBef>
                <a:spcPts val="0"/>
              </a:spcBef>
            </a:pPr>
            <a:r>
              <a:rPr lang="tr-TR" sz="1700" b="1" dirty="0"/>
              <a:t>Kişisel gelişim, takdir ve sorumluluk arayışları  </a:t>
            </a:r>
          </a:p>
          <a:p>
            <a:pPr algn="just">
              <a:spcBef>
                <a:spcPts val="0"/>
              </a:spcBef>
            </a:pPr>
            <a:r>
              <a:rPr lang="tr-TR" sz="1700" b="1" dirty="0"/>
              <a:t>İş ortamı, zorluklar ve ödüllerle tatmin sağlar. </a:t>
            </a:r>
          </a:p>
          <a:p>
            <a:pPr marL="0" indent="0" algn="ctr">
              <a:spcBef>
                <a:spcPts val="0"/>
              </a:spcBef>
              <a:buNone/>
            </a:pPr>
            <a:r>
              <a:rPr lang="tr-TR" sz="1700" b="1" u="sng" dirty="0"/>
              <a:t>Yönetim Tarzı</a:t>
            </a:r>
          </a:p>
          <a:p>
            <a:pPr algn="just">
              <a:spcBef>
                <a:spcPts val="0"/>
              </a:spcBef>
            </a:pPr>
            <a:r>
              <a:rPr lang="tr-TR" sz="1700" b="1" dirty="0"/>
              <a:t>Destekleyici, katılımcı ve işbirliğine dayalı  </a:t>
            </a:r>
          </a:p>
          <a:p>
            <a:pPr algn="just">
              <a:spcBef>
                <a:spcPts val="0"/>
              </a:spcBef>
            </a:pPr>
            <a:r>
              <a:rPr lang="tr-TR" sz="1700" b="1" dirty="0"/>
              <a:t>Çalışanlara karar verme ve gelişme fırsatı sunar.</a:t>
            </a:r>
          </a:p>
          <a:p>
            <a:pPr marL="0" indent="0" algn="ctr">
              <a:spcBef>
                <a:spcPts val="600"/>
              </a:spcBef>
              <a:buNone/>
            </a:pPr>
            <a:r>
              <a:rPr lang="tr-TR" sz="1700" b="1" u="sng" dirty="0"/>
              <a:t>Örnekler</a:t>
            </a:r>
          </a:p>
          <a:p>
            <a:pPr algn="just">
              <a:spcBef>
                <a:spcPts val="600"/>
              </a:spcBef>
            </a:pPr>
            <a:r>
              <a:rPr lang="tr-TR" sz="1700" b="1" dirty="0"/>
              <a:t>Google, </a:t>
            </a:r>
            <a:r>
              <a:rPr lang="tr-TR" sz="1700" b="1" dirty="0" err="1"/>
              <a:t>Salesforce</a:t>
            </a:r>
            <a:r>
              <a:rPr lang="tr-TR" sz="1700" b="1" dirty="0"/>
              <a:t> gibi şirketler, çalışan katılımını ve gelişimini önemser </a:t>
            </a:r>
            <a:r>
              <a:rPr lang="tr-TR" sz="1500" b="1" dirty="0"/>
              <a:t>(</a:t>
            </a:r>
            <a:r>
              <a:rPr lang="tr-TR" sz="1500" b="1" dirty="0" err="1"/>
              <a:t>McPheat</a:t>
            </a:r>
            <a:r>
              <a:rPr lang="tr-TR" sz="1500" b="1" dirty="0"/>
              <a:t>, 2024).</a:t>
            </a:r>
          </a:p>
        </p:txBody>
      </p:sp>
    </p:spTree>
    <p:extLst>
      <p:ext uri="{BB962C8B-B14F-4D97-AF65-F5344CB8AC3E}">
        <p14:creationId xmlns:p14="http://schemas.microsoft.com/office/powerpoint/2010/main" val="34058823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 </a:t>
            </a:r>
            <a:r>
              <a:rPr lang="tr-TR" sz="2000" b="1" dirty="0" err="1">
                <a:solidFill>
                  <a:schemeClr val="tx1"/>
                </a:solidFill>
              </a:rPr>
              <a:t>McGregor’ın</a:t>
            </a:r>
            <a:r>
              <a:rPr lang="tr-TR" sz="2000" b="1" dirty="0">
                <a:solidFill>
                  <a:schemeClr val="tx1"/>
                </a:solidFill>
              </a:rPr>
              <a:t> X ve Y Kuramları (İş Yerinde İnsan Doğası Yaklaşımları)</a:t>
            </a:r>
            <a:br>
              <a:rPr lang="tr-TR" sz="2000" b="1" dirty="0">
                <a:solidFill>
                  <a:schemeClr val="tx1"/>
                </a:solidFill>
              </a:rPr>
            </a:br>
            <a:br>
              <a:rPr lang="tr-TR" sz="2000" b="1" dirty="0">
                <a:solidFill>
                  <a:schemeClr val="tx1"/>
                </a:solidFill>
              </a:rPr>
            </a:b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30953" y="1108363"/>
            <a:ext cx="9969875" cy="5397367"/>
          </a:xfrm>
        </p:spPr>
        <p:txBody>
          <a:bodyPr>
            <a:noAutofit/>
          </a:bodyPr>
          <a:lstStyle/>
          <a:p>
            <a:pPr marL="0" indent="0" algn="just">
              <a:spcBef>
                <a:spcPts val="600"/>
              </a:spcBef>
              <a:buNone/>
            </a:pPr>
            <a:endParaRPr lang="tr-TR" sz="1500" b="1" dirty="0">
              <a:solidFill>
                <a:schemeClr val="tx1"/>
              </a:solidFill>
            </a:endParaRPr>
          </a:p>
          <a:p>
            <a:pPr marL="0" indent="0" algn="just">
              <a:spcBef>
                <a:spcPts val="600"/>
              </a:spcBef>
              <a:buNone/>
            </a:pPr>
            <a:endParaRPr lang="tr-TR" sz="1500" b="1" dirty="0">
              <a:solidFill>
                <a:schemeClr val="tx1"/>
              </a:solidFill>
            </a:endParaRPr>
          </a:p>
          <a:p>
            <a:pPr marL="0" indent="0" algn="just">
              <a:spcBef>
                <a:spcPts val="600"/>
              </a:spcBef>
              <a:buNone/>
            </a:pPr>
            <a:endParaRPr lang="tr-TR" sz="1500" b="1" dirty="0">
              <a:solidFill>
                <a:schemeClr val="tx1"/>
              </a:solidFill>
            </a:endParaRPr>
          </a:p>
          <a:p>
            <a:pPr marL="0" indent="0" algn="just">
              <a:spcBef>
                <a:spcPts val="600"/>
              </a:spcBef>
              <a:buNone/>
            </a:pPr>
            <a:endParaRPr lang="tr-TR" sz="1500" b="1" dirty="0">
              <a:solidFill>
                <a:schemeClr val="tx1"/>
              </a:solidFill>
            </a:endParaRPr>
          </a:p>
          <a:p>
            <a:pPr marL="0" indent="0" algn="just">
              <a:spcBef>
                <a:spcPts val="600"/>
              </a:spcBef>
              <a:buNone/>
            </a:pPr>
            <a:endParaRPr lang="tr-TR" sz="1500" b="1" dirty="0">
              <a:solidFill>
                <a:schemeClr val="tx1"/>
              </a:solidFill>
            </a:endParaRPr>
          </a:p>
          <a:p>
            <a:pPr marL="0" indent="0" algn="just">
              <a:spcBef>
                <a:spcPts val="600"/>
              </a:spcBef>
              <a:buNone/>
            </a:pPr>
            <a:endParaRPr lang="tr-TR" sz="1500" b="1" dirty="0">
              <a:solidFill>
                <a:schemeClr val="tx1"/>
              </a:solidFill>
            </a:endParaRPr>
          </a:p>
          <a:p>
            <a:pPr marL="0" indent="0" algn="just">
              <a:spcBef>
                <a:spcPts val="600"/>
              </a:spcBef>
              <a:buNone/>
            </a:pPr>
            <a:endParaRPr lang="tr-TR" sz="1500" b="1" dirty="0">
              <a:solidFill>
                <a:schemeClr val="tx1"/>
              </a:solidFill>
            </a:endParaRPr>
          </a:p>
          <a:p>
            <a:pPr marL="0" indent="0" algn="just">
              <a:spcBef>
                <a:spcPts val="600"/>
              </a:spcBef>
              <a:buNone/>
            </a:pPr>
            <a:endParaRPr lang="tr-TR" sz="1500" b="1" dirty="0">
              <a:solidFill>
                <a:schemeClr val="tx1"/>
              </a:solidFill>
            </a:endParaRPr>
          </a:p>
          <a:p>
            <a:pPr marL="0" indent="0" algn="just">
              <a:spcBef>
                <a:spcPts val="600"/>
              </a:spcBef>
              <a:buNone/>
            </a:pPr>
            <a:endParaRPr lang="tr-TR" sz="1500" b="1" dirty="0">
              <a:solidFill>
                <a:schemeClr val="tx1"/>
              </a:solidFill>
            </a:endParaRPr>
          </a:p>
          <a:p>
            <a:pPr marL="0" indent="0" algn="just">
              <a:spcBef>
                <a:spcPts val="600"/>
              </a:spcBef>
              <a:buNone/>
            </a:pPr>
            <a:endParaRPr lang="tr-TR" sz="1500" b="1" dirty="0">
              <a:solidFill>
                <a:schemeClr val="tx1"/>
              </a:solidFill>
            </a:endParaRPr>
          </a:p>
          <a:p>
            <a:pPr marL="0" indent="0" algn="ctr">
              <a:spcBef>
                <a:spcPts val="600"/>
              </a:spcBef>
              <a:buNone/>
            </a:pPr>
            <a:r>
              <a:rPr lang="tr-TR" sz="1700" b="1" u="sng" dirty="0">
                <a:solidFill>
                  <a:schemeClr val="tx1"/>
                </a:solidFill>
              </a:rPr>
              <a:t>Özet</a:t>
            </a:r>
          </a:p>
          <a:p>
            <a:pPr algn="just">
              <a:spcBef>
                <a:spcPts val="600"/>
              </a:spcBef>
            </a:pPr>
            <a:r>
              <a:rPr lang="tr-TR" sz="1500" b="1" dirty="0">
                <a:solidFill>
                  <a:schemeClr val="tx1"/>
                </a:solidFill>
              </a:rPr>
              <a:t>X Kuramı: İnsanlar tembel ve kontrol edilmeli, sıkı denetim gerekiyor.</a:t>
            </a:r>
          </a:p>
          <a:p>
            <a:pPr algn="just">
              <a:spcBef>
                <a:spcPts val="600"/>
              </a:spcBef>
            </a:pPr>
            <a:r>
              <a:rPr lang="tr-TR" sz="1500" b="1" dirty="0">
                <a:solidFill>
                  <a:schemeClr val="tx1"/>
                </a:solidFill>
              </a:rPr>
              <a:t>Y Kuramı: İnsanlar kendiliğinden motive olur, gelişmek ister ve katılım sağlar.</a:t>
            </a:r>
          </a:p>
          <a:p>
            <a:pPr algn="just">
              <a:spcBef>
                <a:spcPts val="600"/>
              </a:spcBef>
            </a:pPr>
            <a:r>
              <a:rPr lang="tr-TR" sz="1500" b="1" dirty="0">
                <a:solidFill>
                  <a:schemeClr val="tx1"/>
                </a:solidFill>
              </a:rPr>
              <a:t>Yönetim tarzını seçerken, çalışanlara dair bu varsayımları anlamak ve uygun liderlik yaklaşımını belirlemek önemlidir (</a:t>
            </a:r>
            <a:r>
              <a:rPr lang="tr-TR" sz="1500" b="1" dirty="0" err="1">
                <a:solidFill>
                  <a:schemeClr val="tx1"/>
                </a:solidFill>
              </a:rPr>
              <a:t>McPheat</a:t>
            </a:r>
            <a:r>
              <a:rPr lang="tr-TR" sz="1500" b="1" dirty="0">
                <a:solidFill>
                  <a:schemeClr val="tx1"/>
                </a:solidFill>
              </a:rPr>
              <a:t>, 2024). </a:t>
            </a:r>
          </a:p>
          <a:p>
            <a:pPr algn="just">
              <a:spcBef>
                <a:spcPts val="600"/>
              </a:spcBef>
            </a:pPr>
            <a:r>
              <a:rPr lang="tr-TR" sz="1600" b="1" dirty="0">
                <a:solidFill>
                  <a:schemeClr val="tx1"/>
                </a:solidFill>
              </a:rPr>
              <a:t>McGregor, Y kuramını önermekle beraber, yöneticilere ve organizasyonlara, çalışanlara dair farklı inançların ve varsayımların olduğunu göstererek, hangi varsayımlarla yönetildiğinin yönetim tarzını ve çalışanların motivasyonunu büyük ölçüde etkilediğini ortaya koymak istemiştir. </a:t>
            </a:r>
          </a:p>
        </p:txBody>
      </p:sp>
      <p:graphicFrame>
        <p:nvGraphicFramePr>
          <p:cNvPr id="4" name="Tablo 3">
            <a:extLst>
              <a:ext uri="{FF2B5EF4-FFF2-40B4-BE49-F238E27FC236}">
                <a16:creationId xmlns:a16="http://schemas.microsoft.com/office/drawing/2014/main" id="{212DC78E-130C-CD30-439C-2A1436558C7A}"/>
              </a:ext>
            </a:extLst>
          </p:cNvPr>
          <p:cNvGraphicFramePr>
            <a:graphicFrameLocks noGrp="1"/>
          </p:cNvGraphicFramePr>
          <p:nvPr>
            <p:extLst>
              <p:ext uri="{D42A27DB-BD31-4B8C-83A1-F6EECF244321}">
                <p14:modId xmlns:p14="http://schemas.microsoft.com/office/powerpoint/2010/main" val="4129299405"/>
              </p:ext>
            </p:extLst>
          </p:nvPr>
        </p:nvGraphicFramePr>
        <p:xfrm>
          <a:off x="1646591" y="1246139"/>
          <a:ext cx="8128000" cy="29311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74237639"/>
                    </a:ext>
                  </a:extLst>
                </a:gridCol>
                <a:gridCol w="4064000">
                  <a:extLst>
                    <a:ext uri="{9D8B030D-6E8A-4147-A177-3AD203B41FA5}">
                      <a16:colId xmlns:a16="http://schemas.microsoft.com/office/drawing/2014/main" val="2690579723"/>
                    </a:ext>
                  </a:extLst>
                </a:gridCol>
              </a:tblGrid>
              <a:tr h="370840">
                <a:tc>
                  <a:txBody>
                    <a:bodyPr/>
                    <a:lstStyle/>
                    <a:p>
                      <a:r>
                        <a:rPr lang="tr-TR" dirty="0">
                          <a:solidFill>
                            <a:srgbClr val="FF0000"/>
                          </a:solidFill>
                        </a:rPr>
                        <a:t>X KURAMI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r>
                        <a:rPr lang="tr-TR" b="1" dirty="0">
                          <a:solidFill>
                            <a:schemeClr val="accent2">
                              <a:lumMod val="75000"/>
                            </a:schemeClr>
                          </a:solidFill>
                        </a:rPr>
                        <a:t>Y KURAMI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3114425"/>
                  </a:ext>
                </a:extLst>
              </a:tr>
              <a:tr h="370840">
                <a:tc>
                  <a:txBody>
                    <a:bodyPr/>
                    <a:lstStyle/>
                    <a:p>
                      <a:r>
                        <a:rPr lang="tr-TR" b="1" dirty="0">
                          <a:solidFill>
                            <a:schemeClr val="tx1"/>
                          </a:solidFill>
                        </a:rPr>
                        <a:t>İnsanlar tembel ve sorumsuzdur.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r>
                        <a:rPr lang="tr-TR" b="1" dirty="0">
                          <a:solidFill>
                            <a:schemeClr val="tx1"/>
                          </a:solidFill>
                        </a:rPr>
                        <a:t>İnsanlar kendiliğinden motive olur ve gelişmek ister.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76744560"/>
                  </a:ext>
                </a:extLst>
              </a:tr>
              <a:tr h="370840">
                <a:tc>
                  <a:txBody>
                    <a:bodyPr/>
                    <a:lstStyle/>
                    <a:p>
                      <a:r>
                        <a:rPr lang="tr-TR" b="1" dirty="0">
                          <a:solidFill>
                            <a:schemeClr val="tx1"/>
                          </a:solidFill>
                        </a:rPr>
                        <a:t>Yakından denetim gerekir.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r>
                        <a:rPr lang="tr-TR" b="1" dirty="0">
                          <a:solidFill>
                            <a:schemeClr val="tx1"/>
                          </a:solidFill>
                        </a:rPr>
                        <a:t>Destekleyici ve katılımcı yönetim tercih edilir.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8711804"/>
                  </a:ext>
                </a:extLst>
              </a:tr>
              <a:tr h="370840">
                <a:tc>
                  <a:txBody>
                    <a:bodyPr/>
                    <a:lstStyle/>
                    <a:p>
                      <a:r>
                        <a:rPr lang="tr-TR" b="1" dirty="0">
                          <a:solidFill>
                            <a:schemeClr val="tx1"/>
                          </a:solidFill>
                        </a:rPr>
                        <a:t>Otoriter yönetim tarzı uygundur.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r>
                        <a:rPr lang="tr-TR" b="1" dirty="0">
                          <a:solidFill>
                            <a:schemeClr val="tx1"/>
                          </a:solidFill>
                        </a:rPr>
                        <a:t>Katılımcı ve özgürleştirici yönetim tarzı uygundur.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6802614"/>
                  </a:ext>
                </a:extLst>
              </a:tr>
              <a:tr h="370840">
                <a:tc>
                  <a:txBody>
                    <a:bodyPr/>
                    <a:lstStyle/>
                    <a:p>
                      <a:r>
                        <a:rPr lang="tr-TR" b="1" dirty="0">
                          <a:solidFill>
                            <a:schemeClr val="tx1"/>
                          </a:solidFill>
                        </a:rPr>
                        <a:t>Günümüzde daha az kullanılır.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r>
                        <a:rPr lang="tr-TR" b="1" dirty="0">
                          <a:solidFill>
                            <a:schemeClr val="tx1"/>
                          </a:solidFill>
                        </a:rPr>
                        <a:t>Günümüzde birçok şirket ve lider bu yaklaşımları benimser.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523324"/>
                  </a:ext>
                </a:extLst>
              </a:tr>
            </a:tbl>
          </a:graphicData>
        </a:graphic>
      </p:graphicFrame>
    </p:spTree>
    <p:extLst>
      <p:ext uri="{BB962C8B-B14F-4D97-AF65-F5344CB8AC3E}">
        <p14:creationId xmlns:p14="http://schemas.microsoft.com/office/powerpoint/2010/main" val="902782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 </a:t>
            </a:r>
            <a:r>
              <a:rPr lang="tr-TR" sz="2000" b="1" dirty="0" err="1">
                <a:solidFill>
                  <a:schemeClr val="tx1"/>
                </a:solidFill>
              </a:rPr>
              <a:t>McGregor’ın</a:t>
            </a:r>
            <a:r>
              <a:rPr lang="tr-TR" sz="2000" b="1" dirty="0">
                <a:solidFill>
                  <a:schemeClr val="tx1"/>
                </a:solidFill>
              </a:rPr>
              <a:t> X ve Y Kuramları (İş Yerinde İnsan Doğası Yaklaşımları)</a:t>
            </a:r>
            <a:br>
              <a:rPr lang="tr-TR" sz="2000" b="1" dirty="0">
                <a:solidFill>
                  <a:schemeClr val="tx1"/>
                </a:solidFill>
              </a:rPr>
            </a:br>
            <a:br>
              <a:rPr lang="tr-TR" sz="2000" b="1" dirty="0">
                <a:solidFill>
                  <a:schemeClr val="tx1"/>
                </a:solidFill>
              </a:rPr>
            </a:b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30953" y="1108364"/>
            <a:ext cx="9969875" cy="4722810"/>
          </a:xfrm>
        </p:spPr>
        <p:txBody>
          <a:bodyPr>
            <a:noAutofit/>
          </a:bodyPr>
          <a:lstStyle/>
          <a:p>
            <a:pPr marL="0" indent="0" algn="ctr">
              <a:spcBef>
                <a:spcPts val="0"/>
              </a:spcBef>
              <a:buNone/>
            </a:pPr>
            <a:r>
              <a:rPr lang="tr-TR" b="1" u="sng" dirty="0"/>
              <a:t>X Kuramını Benimseyen Yöneticiler</a:t>
            </a:r>
          </a:p>
          <a:p>
            <a:pPr algn="just">
              <a:spcBef>
                <a:spcPts val="0"/>
              </a:spcBef>
            </a:pPr>
            <a:r>
              <a:rPr lang="tr-TR" b="1" u="sng" dirty="0"/>
              <a:t>Ç</a:t>
            </a:r>
            <a:r>
              <a:rPr lang="tr-TR" b="1" dirty="0"/>
              <a:t>alışanların doğuştan tembel, sorumsuz ve işi sevmediğine inanırlar. </a:t>
            </a:r>
          </a:p>
          <a:p>
            <a:pPr algn="just">
              <a:spcBef>
                <a:spcPts val="0"/>
              </a:spcBef>
            </a:pPr>
            <a:r>
              <a:rPr lang="tr-TR" b="1" dirty="0"/>
              <a:t>Bu varsayım doğrultusunda, bu yöneticiler yönetimde katı ve denetleyici bir yaklaşım benimser. </a:t>
            </a:r>
          </a:p>
          <a:p>
            <a:pPr algn="just">
              <a:spcBef>
                <a:spcPts val="0"/>
              </a:spcBef>
            </a:pPr>
            <a:r>
              <a:rPr lang="tr-TR" b="1" dirty="0"/>
              <a:t>İşleri sıkı kontrol altında tutmak, mikro yönetim yapmak ve çalışanlar üzerinde sürekli gözetim uygulamak temel stratejileridir. </a:t>
            </a:r>
          </a:p>
          <a:p>
            <a:pPr algn="just">
              <a:spcBef>
                <a:spcPts val="0"/>
              </a:spcBef>
            </a:pPr>
            <a:r>
              <a:rPr lang="tr-TR" b="1" dirty="0"/>
              <a:t>Bu yöneticiler, çalışanların motivasyonunun düşük olduğunu düşündükleri için, disiplinli ve otoriter bir tarzla, kurallar ve cezalar yoluyla işleri yürütmeyi tercih ederler. </a:t>
            </a:r>
          </a:p>
          <a:p>
            <a:pPr algn="just">
              <a:spcBef>
                <a:spcPts val="0"/>
              </a:spcBef>
            </a:pPr>
            <a:r>
              <a:rPr lang="tr-TR" b="1" dirty="0"/>
              <a:t>Ayrıca, bu yöneticiler, çalışanların kendi kendilerini motive etmeye pek yatkın olmadıklarına inanırlar ve bu nedenle yüksek denetim ve kontrol mekanizmalarını kullanırlar. </a:t>
            </a:r>
          </a:p>
          <a:p>
            <a:pPr algn="just">
              <a:spcBef>
                <a:spcPts val="0"/>
              </a:spcBef>
            </a:pPr>
            <a:r>
              <a:rPr lang="tr-TR" b="1" dirty="0"/>
              <a:t>Bu yaklaşım, özellikle sanayi devriminden kalma yüksek denetimli sektörlerde veya performansı sıkı kontrol edilmesi gereken durumlarda hâlâ kullanılabilmektedir.</a:t>
            </a:r>
          </a:p>
          <a:p>
            <a:pPr algn="just">
              <a:spcBef>
                <a:spcPts val="0"/>
              </a:spcBef>
            </a:pPr>
            <a:endParaRPr lang="tr-TR" b="1" dirty="0"/>
          </a:p>
          <a:p>
            <a:pPr algn="just">
              <a:spcBef>
                <a:spcPts val="0"/>
              </a:spcBef>
            </a:pPr>
            <a:r>
              <a:rPr lang="tr-TR" b="1" u="sng" dirty="0"/>
              <a:t>McGregor'a göre</a:t>
            </a:r>
            <a:r>
              <a:rPr lang="tr-TR" b="1" dirty="0"/>
              <a:t>, bu yaklaşım çok "</a:t>
            </a:r>
            <a:r>
              <a:rPr lang="tr-TR" b="1" dirty="0" err="1"/>
              <a:t>müdahaleci"dir</a:t>
            </a:r>
            <a:r>
              <a:rPr lang="tr-TR" b="1" dirty="0"/>
              <a:t> ve genellikle işlerin düzgün bir şekilde yapılmasını sağlamak için insanların işlerini mikro yönetmeyi içerir </a:t>
            </a:r>
            <a:r>
              <a:rPr lang="tr-TR" sz="1500" b="1" dirty="0"/>
              <a:t>(</a:t>
            </a:r>
            <a:r>
              <a:rPr lang="tr-TR" sz="1500" b="1" dirty="0" err="1"/>
              <a:t>UpGrad</a:t>
            </a:r>
            <a:r>
              <a:rPr lang="tr-TR" sz="1500" b="1" dirty="0"/>
              <a:t> </a:t>
            </a:r>
            <a:r>
              <a:rPr lang="tr-TR" sz="1500" b="1" dirty="0" err="1"/>
              <a:t>Education</a:t>
            </a:r>
            <a:r>
              <a:rPr lang="tr-TR" sz="1500" b="1" dirty="0"/>
              <a:t>, 2025).</a:t>
            </a:r>
          </a:p>
        </p:txBody>
      </p:sp>
    </p:spTree>
    <p:extLst>
      <p:ext uri="{BB962C8B-B14F-4D97-AF65-F5344CB8AC3E}">
        <p14:creationId xmlns:p14="http://schemas.microsoft.com/office/powerpoint/2010/main" val="27763504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 </a:t>
            </a:r>
            <a:r>
              <a:rPr lang="tr-TR" sz="2000" b="1" dirty="0" err="1">
                <a:solidFill>
                  <a:schemeClr val="tx1"/>
                </a:solidFill>
              </a:rPr>
              <a:t>McGregor’ın</a:t>
            </a:r>
            <a:r>
              <a:rPr lang="tr-TR" sz="2000" b="1" dirty="0">
                <a:solidFill>
                  <a:schemeClr val="tx1"/>
                </a:solidFill>
              </a:rPr>
              <a:t> X ve Y Kuramları (İş Yerinde İnsan Doğası Yaklaşımları)</a:t>
            </a:r>
            <a:br>
              <a:rPr lang="tr-TR" sz="2000" b="1" dirty="0">
                <a:solidFill>
                  <a:schemeClr val="tx1"/>
                </a:solidFill>
              </a:rPr>
            </a:br>
            <a:br>
              <a:rPr lang="tr-TR" sz="2000" b="1" dirty="0">
                <a:solidFill>
                  <a:schemeClr val="tx1"/>
                </a:solidFill>
              </a:rPr>
            </a:b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30953" y="1108364"/>
            <a:ext cx="9969875" cy="4722810"/>
          </a:xfrm>
        </p:spPr>
        <p:txBody>
          <a:bodyPr>
            <a:noAutofit/>
          </a:bodyPr>
          <a:lstStyle/>
          <a:p>
            <a:pPr marL="0" indent="0" algn="ctr">
              <a:spcBef>
                <a:spcPts val="0"/>
              </a:spcBef>
              <a:buNone/>
            </a:pPr>
            <a:r>
              <a:rPr lang="tr-TR" sz="1900" b="1" u="sng" dirty="0"/>
              <a:t>Y Kuramını Benimseyen Yöneticiler</a:t>
            </a:r>
          </a:p>
          <a:p>
            <a:pPr algn="just">
              <a:spcBef>
                <a:spcPts val="0"/>
              </a:spcBef>
            </a:pPr>
            <a:r>
              <a:rPr lang="tr-TR" sz="1900" b="1" dirty="0"/>
              <a:t>insanların doğuştan motive olduklarına, kendiliğinden gelişmeye ve işlerini severek yapmaya istekli olduklarına inanırlar. </a:t>
            </a:r>
          </a:p>
          <a:p>
            <a:pPr algn="just">
              <a:spcBef>
                <a:spcPts val="0"/>
              </a:spcBef>
            </a:pPr>
            <a:r>
              <a:rPr lang="tr-TR" sz="1900" b="1" dirty="0"/>
              <a:t>Bu varsayımla hareket eden yöneticiler, çalışanlara güven duyar, katılımcı ve destekleyici bir yönetim tarzı benimserler. </a:t>
            </a:r>
          </a:p>
          <a:p>
            <a:pPr algn="just">
              <a:spcBef>
                <a:spcPts val="0"/>
              </a:spcBef>
            </a:pPr>
            <a:r>
              <a:rPr lang="tr-TR" sz="1900" b="1" dirty="0"/>
              <a:t>Bu tür yöneticiler, çalışanların kendi kararlarını almasına ve gelişimlerine destek olur, onları motive etmek için ödüllendirme, takdir ve gelişim fırsatları sağlarlar. </a:t>
            </a:r>
          </a:p>
          <a:p>
            <a:pPr algn="just">
              <a:spcBef>
                <a:spcPts val="0"/>
              </a:spcBef>
            </a:pPr>
            <a:r>
              <a:rPr lang="tr-TR" sz="1900" b="1" dirty="0"/>
              <a:t>Ayrıca, mikro yönetim yerine, çalışanların özerklik ve sorumluluk sahibi olmasını sağlarlar. </a:t>
            </a:r>
          </a:p>
          <a:p>
            <a:pPr algn="just">
              <a:spcBef>
                <a:spcPts val="0"/>
              </a:spcBef>
            </a:pPr>
            <a:r>
              <a:rPr lang="tr-TR" sz="1900" b="1" dirty="0"/>
              <a:t>Bu yaklaşım, organizasyonlarda daha demokratik, katılımcı ve esnek bir çalışma ortamı yaratır. </a:t>
            </a:r>
          </a:p>
          <a:p>
            <a:pPr algn="just">
              <a:spcBef>
                <a:spcPts val="0"/>
              </a:spcBef>
            </a:pPr>
            <a:r>
              <a:rPr lang="tr-TR" sz="1900" b="1" dirty="0"/>
              <a:t>Bu yöneticiler, çalışanların içsel motivasyonlarını harekete geçirmek ve onları kendilerini geliştirmeye teşvik etmek amacıyla, güven ve saygıya dayalı bir liderlik tarzı kullanırlar.</a:t>
            </a:r>
          </a:p>
          <a:p>
            <a:pPr algn="just">
              <a:spcBef>
                <a:spcPts val="0"/>
              </a:spcBef>
            </a:pPr>
            <a:r>
              <a:rPr lang="tr-TR" sz="2000" b="1" u="sng" dirty="0"/>
              <a:t>McGregor'a göre,</a:t>
            </a:r>
            <a:r>
              <a:rPr lang="tr-TR" sz="2000" b="1" dirty="0"/>
              <a:t> b</a:t>
            </a:r>
            <a:r>
              <a:rPr lang="tr-TR" sz="1900" b="1" dirty="0"/>
              <a:t>u yöneticiler, merkezi olmayan, katılımcı bir yönetim tarzı kullanırlar </a:t>
            </a:r>
            <a:r>
              <a:rPr lang="tr-TR" sz="1500" b="1" dirty="0"/>
              <a:t>(</a:t>
            </a:r>
            <a:r>
              <a:rPr lang="tr-TR" sz="1500" b="1" dirty="0" err="1"/>
              <a:t>UpGrad</a:t>
            </a:r>
            <a:r>
              <a:rPr lang="tr-TR" sz="1500" b="1" dirty="0"/>
              <a:t> </a:t>
            </a:r>
            <a:r>
              <a:rPr lang="tr-TR" sz="1500" b="1" dirty="0" err="1"/>
              <a:t>Education</a:t>
            </a:r>
            <a:r>
              <a:rPr lang="tr-TR" sz="1500" b="1" dirty="0"/>
              <a:t>, 2025).</a:t>
            </a:r>
          </a:p>
        </p:txBody>
      </p:sp>
    </p:spTree>
    <p:extLst>
      <p:ext uri="{BB962C8B-B14F-4D97-AF65-F5344CB8AC3E}">
        <p14:creationId xmlns:p14="http://schemas.microsoft.com/office/powerpoint/2010/main" val="1582823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 </a:t>
            </a:r>
            <a:r>
              <a:rPr lang="tr-TR" sz="2000" b="1" dirty="0" err="1">
                <a:solidFill>
                  <a:schemeClr val="tx1"/>
                </a:solidFill>
              </a:rPr>
              <a:t>Alderfer’in</a:t>
            </a:r>
            <a:r>
              <a:rPr lang="tr-TR" sz="2000" b="1" dirty="0">
                <a:solidFill>
                  <a:schemeClr val="tx1"/>
                </a:solidFill>
              </a:rPr>
              <a:t> ERG Kuramı</a:t>
            </a:r>
            <a:br>
              <a:rPr lang="tr-TR" sz="2000" b="1" dirty="0">
                <a:solidFill>
                  <a:schemeClr val="tx1"/>
                </a:solidFill>
              </a:rPr>
            </a:br>
            <a:br>
              <a:rPr lang="tr-TR" sz="2000" b="1" dirty="0">
                <a:solidFill>
                  <a:schemeClr val="tx1"/>
                </a:solidFill>
              </a:rPr>
            </a:b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58662" y="1011382"/>
            <a:ext cx="9969875" cy="5153892"/>
          </a:xfrm>
        </p:spPr>
        <p:txBody>
          <a:bodyPr>
            <a:noAutofit/>
          </a:bodyPr>
          <a:lstStyle/>
          <a:p>
            <a:pPr algn="just">
              <a:spcBef>
                <a:spcPts val="0"/>
              </a:spcBef>
            </a:pPr>
            <a:r>
              <a:rPr lang="tr-TR" sz="1700" b="1" dirty="0"/>
              <a:t>Clayton Paul </a:t>
            </a:r>
            <a:r>
              <a:rPr lang="tr-TR" sz="1700" b="1" dirty="0" err="1"/>
              <a:t>Alderfer</a:t>
            </a:r>
            <a:r>
              <a:rPr lang="tr-TR" sz="1700" b="1" dirty="0"/>
              <a:t> </a:t>
            </a:r>
            <a:r>
              <a:rPr lang="tr-TR" sz="1500" b="1" dirty="0"/>
              <a:t>(2024) </a:t>
            </a:r>
            <a:r>
              <a:rPr lang="tr-TR" sz="1700" b="1" dirty="0"/>
              <a:t>(1940-2015), Abraham Maslow'un ihtiyaçlar hiyerarşisini üç temel kategori çerçevesine dönüştürmesiyle tanınan Amerikalı bir psikolog ve danışmandı: Varoluş (</a:t>
            </a:r>
            <a:r>
              <a:rPr lang="tr-TR" sz="1700" b="1" dirty="0" err="1"/>
              <a:t>Existence</a:t>
            </a:r>
            <a:r>
              <a:rPr lang="tr-TR" sz="1700" b="1" dirty="0"/>
              <a:t>), İlişki  (</a:t>
            </a:r>
            <a:r>
              <a:rPr lang="tr-TR" sz="1700" b="1" dirty="0" err="1"/>
              <a:t>Relatedness</a:t>
            </a:r>
            <a:r>
              <a:rPr lang="tr-TR" sz="1700" b="1" dirty="0"/>
              <a:t>) ve Büyüme (</a:t>
            </a:r>
            <a:r>
              <a:rPr lang="tr-TR" sz="1700" b="1" dirty="0" err="1"/>
              <a:t>Growth</a:t>
            </a:r>
            <a:r>
              <a:rPr lang="tr-TR" sz="1700" b="1" dirty="0"/>
              <a:t>).</a:t>
            </a:r>
          </a:p>
          <a:p>
            <a:pPr marL="0" indent="0" algn="ctr">
              <a:spcBef>
                <a:spcPts val="0"/>
              </a:spcBef>
              <a:buNone/>
            </a:pPr>
            <a:r>
              <a:rPr lang="tr-TR" sz="1700" b="1" u="sng" dirty="0"/>
              <a:t>Temel Amaç  </a:t>
            </a:r>
          </a:p>
          <a:p>
            <a:pPr algn="just">
              <a:spcBef>
                <a:spcPts val="0"/>
              </a:spcBef>
            </a:pPr>
            <a:r>
              <a:rPr lang="tr-TR" sz="1700" b="1" dirty="0"/>
              <a:t>İnsan motivasyonunu anlamak ve çeşitli ihtiyaçların nasıl karşılandığını açıklamak</a:t>
            </a:r>
          </a:p>
          <a:p>
            <a:pPr marL="0" indent="0" algn="ctr">
              <a:spcBef>
                <a:spcPts val="0"/>
              </a:spcBef>
              <a:buNone/>
            </a:pPr>
            <a:r>
              <a:rPr lang="tr-TR" sz="1700" b="1" u="sng" dirty="0"/>
              <a:t>Maslow’un Kuramından İki Temel Farklılık  </a:t>
            </a:r>
          </a:p>
          <a:p>
            <a:pPr algn="just">
              <a:spcBef>
                <a:spcPts val="0"/>
              </a:spcBef>
            </a:pPr>
            <a:r>
              <a:rPr lang="tr-TR" sz="1700" b="1" dirty="0"/>
              <a:t>Maslow’un ihtiyaçlar hiyerarşisinden ilham alır, ancak daha esnektir.  </a:t>
            </a:r>
          </a:p>
          <a:p>
            <a:pPr algn="just">
              <a:spcBef>
                <a:spcPts val="0"/>
              </a:spcBef>
            </a:pPr>
            <a:r>
              <a:rPr lang="tr-TR" sz="1700" b="1" dirty="0"/>
              <a:t>İnsanlar aynı anda birden fazla ihtiyacı aynı zamanda motive edebilir ve ihtiyaçlar arasında geçiş yapabilir.</a:t>
            </a:r>
          </a:p>
          <a:p>
            <a:pPr marL="0" indent="0" algn="ctr">
              <a:spcBef>
                <a:spcPts val="0"/>
              </a:spcBef>
              <a:buNone/>
            </a:pPr>
            <a:r>
              <a:rPr lang="tr-TR" sz="1700" b="1" u="sng" dirty="0"/>
              <a:t>ERG Kuramının Üç Temel Kategorisi</a:t>
            </a:r>
          </a:p>
          <a:p>
            <a:pPr marL="0" indent="0" algn="ctr">
              <a:spcBef>
                <a:spcPts val="0"/>
              </a:spcBef>
              <a:buNone/>
            </a:pPr>
            <a:r>
              <a:rPr lang="tr-TR" sz="1700" b="1" u="sng" dirty="0"/>
              <a:t>Varoluş İhtiyaçları (</a:t>
            </a:r>
            <a:r>
              <a:rPr lang="tr-TR" sz="1700" b="1" u="sng" dirty="0" err="1"/>
              <a:t>Existence</a:t>
            </a:r>
            <a:r>
              <a:rPr lang="tr-TR" sz="1700" b="1" u="sng" dirty="0"/>
              <a:t>)  </a:t>
            </a:r>
          </a:p>
          <a:p>
            <a:pPr algn="just">
              <a:spcBef>
                <a:spcPts val="0"/>
              </a:spcBef>
            </a:pPr>
            <a:r>
              <a:rPr lang="tr-TR" sz="1700" b="1" dirty="0"/>
              <a:t>Hayatta kalmak için temel ihtiyaçlar (yemek, su, güvenlik vb.)  </a:t>
            </a:r>
          </a:p>
          <a:p>
            <a:pPr algn="just">
              <a:spcBef>
                <a:spcPts val="0"/>
              </a:spcBef>
            </a:pPr>
            <a:r>
              <a:rPr lang="tr-TR" sz="1700" b="1" dirty="0"/>
              <a:t>Maslow’un fizyolojik ve güvenlik ihtiyaçlarına karşılık gelir</a:t>
            </a:r>
          </a:p>
          <a:p>
            <a:pPr marL="0" indent="0" algn="ctr">
              <a:spcBef>
                <a:spcPts val="0"/>
              </a:spcBef>
              <a:buNone/>
            </a:pPr>
            <a:r>
              <a:rPr lang="tr-TR" sz="1700" b="1" u="sng" dirty="0"/>
              <a:t>İlişki İhtiyaçları (</a:t>
            </a:r>
            <a:r>
              <a:rPr lang="tr-TR" sz="1700" b="1" u="sng" dirty="0" err="1"/>
              <a:t>Relatedness</a:t>
            </a:r>
            <a:r>
              <a:rPr lang="tr-TR" sz="1700" b="1" u="sng" dirty="0"/>
              <a:t>)  </a:t>
            </a:r>
          </a:p>
          <a:p>
            <a:pPr algn="just">
              <a:spcBef>
                <a:spcPts val="0"/>
              </a:spcBef>
            </a:pPr>
            <a:r>
              <a:rPr lang="tr-TR" sz="1700" b="1" dirty="0"/>
              <a:t>Sosyal bağlantılar, arkadaşlıklar, aile ve saygı gibi sosyal ve duygusal ihtiyaçlar  </a:t>
            </a:r>
          </a:p>
          <a:p>
            <a:pPr algn="just">
              <a:spcBef>
                <a:spcPts val="0"/>
              </a:spcBef>
            </a:pPr>
            <a:r>
              <a:rPr lang="tr-TR" sz="1700" b="1" dirty="0"/>
              <a:t>Maslow’un sevgi ve ait olma ihtiyaçlarına benzer.</a:t>
            </a:r>
          </a:p>
          <a:p>
            <a:pPr marL="0" indent="0" algn="ctr">
              <a:spcBef>
                <a:spcPts val="0"/>
              </a:spcBef>
              <a:buNone/>
            </a:pPr>
            <a:r>
              <a:rPr lang="tr-TR" sz="1700" b="1" u="sng" dirty="0"/>
              <a:t>Gelişme İhtiyaçları (</a:t>
            </a:r>
            <a:r>
              <a:rPr lang="tr-TR" sz="1700" b="1" u="sng" dirty="0" err="1"/>
              <a:t>Growth</a:t>
            </a:r>
            <a:r>
              <a:rPr lang="tr-TR" sz="1700" b="1" u="sng" dirty="0"/>
              <a:t>)  </a:t>
            </a:r>
          </a:p>
          <a:p>
            <a:pPr algn="just">
              <a:spcBef>
                <a:spcPts val="0"/>
              </a:spcBef>
            </a:pPr>
            <a:r>
              <a:rPr lang="tr-TR" sz="1700" b="1" dirty="0"/>
              <a:t>Kişisel gelişim, yaratıcılık, başarı ve potansiyeli gerçekleştirme arzusu  </a:t>
            </a:r>
          </a:p>
          <a:p>
            <a:pPr algn="just">
              <a:spcBef>
                <a:spcPts val="0"/>
              </a:spcBef>
            </a:pPr>
            <a:r>
              <a:rPr lang="tr-TR" sz="1700" b="1" dirty="0"/>
              <a:t>Maslow’un kendini gerçekleştirme ve saygı ihtiyaçlarına karşılık gelir </a:t>
            </a:r>
            <a:r>
              <a:rPr lang="tr-TR" sz="1500" b="1" dirty="0"/>
              <a:t>(Kurt, 2023).</a:t>
            </a:r>
            <a:endParaRPr lang="tr-TR" sz="1700" b="1" dirty="0"/>
          </a:p>
        </p:txBody>
      </p:sp>
    </p:spTree>
    <p:extLst>
      <p:ext uri="{BB962C8B-B14F-4D97-AF65-F5344CB8AC3E}">
        <p14:creationId xmlns:p14="http://schemas.microsoft.com/office/powerpoint/2010/main" val="1081888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 </a:t>
            </a:r>
            <a:r>
              <a:rPr lang="tr-TR" sz="2000" b="1" dirty="0" err="1">
                <a:solidFill>
                  <a:schemeClr val="tx1"/>
                </a:solidFill>
              </a:rPr>
              <a:t>Alderfer’in</a:t>
            </a:r>
            <a:r>
              <a:rPr lang="tr-TR" sz="2000" b="1" dirty="0">
                <a:solidFill>
                  <a:schemeClr val="tx1"/>
                </a:solidFill>
              </a:rPr>
              <a:t> ERG Kuramı</a:t>
            </a:r>
            <a:br>
              <a:rPr lang="tr-TR" sz="2000" b="1" dirty="0">
                <a:solidFill>
                  <a:schemeClr val="tx1"/>
                </a:solidFill>
              </a:rPr>
            </a:br>
            <a:br>
              <a:rPr lang="tr-TR" sz="2000" b="1" dirty="0">
                <a:solidFill>
                  <a:schemeClr val="tx1"/>
                </a:solidFill>
              </a:rPr>
            </a:b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30953" y="1108364"/>
            <a:ext cx="9969875" cy="4918364"/>
          </a:xfrm>
        </p:spPr>
        <p:txBody>
          <a:bodyPr>
            <a:noAutofit/>
          </a:bodyPr>
          <a:lstStyle/>
          <a:p>
            <a:pPr marL="0" indent="0" algn="ctr">
              <a:spcBef>
                <a:spcPts val="0"/>
              </a:spcBef>
              <a:buNone/>
            </a:pPr>
            <a:r>
              <a:rPr lang="tr-TR" sz="1900" b="1" u="sng" dirty="0"/>
              <a:t>ERG Kuramının Öne Çıkan Özellikleri</a:t>
            </a:r>
          </a:p>
          <a:p>
            <a:pPr marL="0" indent="0" algn="ctr">
              <a:spcBef>
                <a:spcPts val="0"/>
              </a:spcBef>
              <a:buNone/>
            </a:pPr>
            <a:r>
              <a:rPr lang="tr-TR" sz="1900" b="1" u="sng" dirty="0">
                <a:solidFill>
                  <a:srgbClr val="C00000"/>
                </a:solidFill>
              </a:rPr>
              <a:t>Esneklik</a:t>
            </a:r>
            <a:r>
              <a:rPr lang="tr-TR" sz="1900" b="1" u="sng" dirty="0"/>
              <a:t>  </a:t>
            </a:r>
          </a:p>
          <a:p>
            <a:pPr algn="just">
              <a:spcBef>
                <a:spcPts val="0"/>
              </a:spcBef>
            </a:pPr>
            <a:r>
              <a:rPr lang="tr-TR" sz="1900" b="1" dirty="0"/>
              <a:t>İnsanlar aynı anda birden fazla ihtiyaca yönelebilir. Örneğin, biri hem gelişmek hem de sosyal ilişkilerini güçlendirmek isteyebilir.</a:t>
            </a:r>
          </a:p>
          <a:p>
            <a:pPr marL="0" indent="0" algn="ctr">
              <a:spcBef>
                <a:spcPts val="0"/>
              </a:spcBef>
              <a:buNone/>
            </a:pPr>
            <a:endParaRPr lang="tr-TR" sz="1900" b="1" u="sng" dirty="0"/>
          </a:p>
          <a:p>
            <a:pPr marL="0" indent="0" algn="ctr">
              <a:spcBef>
                <a:spcPts val="0"/>
              </a:spcBef>
              <a:buNone/>
            </a:pPr>
            <a:r>
              <a:rPr lang="tr-TR" sz="1900" b="1" u="sng" dirty="0">
                <a:solidFill>
                  <a:srgbClr val="C00000"/>
                </a:solidFill>
              </a:rPr>
              <a:t>İlerleme ve Geri Çekilme (</a:t>
            </a:r>
            <a:r>
              <a:rPr lang="tr-TR" sz="1900" b="1" u="sng" dirty="0" err="1">
                <a:solidFill>
                  <a:srgbClr val="C00000"/>
                </a:solidFill>
              </a:rPr>
              <a:t>Progression</a:t>
            </a:r>
            <a:r>
              <a:rPr lang="tr-TR" sz="1900" b="1" u="sng" dirty="0">
                <a:solidFill>
                  <a:srgbClr val="C00000"/>
                </a:solidFill>
              </a:rPr>
              <a:t> &amp; </a:t>
            </a:r>
            <a:r>
              <a:rPr lang="tr-TR" sz="1900" b="1" u="sng" dirty="0" err="1">
                <a:solidFill>
                  <a:srgbClr val="C00000"/>
                </a:solidFill>
              </a:rPr>
              <a:t>Regression</a:t>
            </a:r>
            <a:r>
              <a:rPr lang="tr-TR" sz="1900" b="1" u="sng" dirty="0">
                <a:solidFill>
                  <a:srgbClr val="C00000"/>
                </a:solidFill>
              </a:rPr>
              <a:t>)  </a:t>
            </a:r>
          </a:p>
          <a:p>
            <a:pPr algn="just">
              <a:spcBef>
                <a:spcPts val="0"/>
              </a:spcBef>
            </a:pPr>
            <a:r>
              <a:rPr lang="tr-TR" sz="1900" b="1" dirty="0"/>
              <a:t>Bir ihtiyaç karşılandığında, bir üst seviyeye yönelir.  </a:t>
            </a:r>
          </a:p>
          <a:p>
            <a:pPr algn="just">
              <a:spcBef>
                <a:spcPts val="0"/>
              </a:spcBef>
            </a:pPr>
            <a:r>
              <a:rPr lang="tr-TR" sz="1900" b="1" dirty="0"/>
              <a:t>Eğer üst seviyedeki ihtiyaçlar engellenirse, kişi alt seviyelere yönelerek ihtiyaçlarını karşılamaya çalışır.  </a:t>
            </a:r>
          </a:p>
          <a:p>
            <a:pPr algn="just">
              <a:spcBef>
                <a:spcPts val="0"/>
              </a:spcBef>
            </a:pPr>
            <a:r>
              <a:rPr lang="tr-TR" sz="1900" b="1" dirty="0"/>
              <a:t>Örneğin, gelişim (</a:t>
            </a:r>
            <a:r>
              <a:rPr lang="tr-TR" sz="1900" b="1" dirty="0" err="1"/>
              <a:t>growth</a:t>
            </a:r>
            <a:r>
              <a:rPr lang="tr-TR" sz="1900" b="1" dirty="0"/>
              <a:t>) ihtiyacı karşılanamazsa, kişi sosyal ihtiyaçlara yönelebilir.</a:t>
            </a:r>
          </a:p>
          <a:p>
            <a:pPr marL="0" indent="0" algn="ctr">
              <a:spcBef>
                <a:spcPts val="0"/>
              </a:spcBef>
              <a:buNone/>
            </a:pPr>
            <a:endParaRPr lang="tr-TR" sz="1900" b="1" u="sng" dirty="0"/>
          </a:p>
          <a:p>
            <a:pPr marL="0" indent="0" algn="ctr">
              <a:spcBef>
                <a:spcPts val="0"/>
              </a:spcBef>
              <a:buNone/>
            </a:pPr>
            <a:r>
              <a:rPr lang="tr-TR" sz="1900" b="1" u="sng" dirty="0">
                <a:solidFill>
                  <a:srgbClr val="C00000"/>
                </a:solidFill>
              </a:rPr>
              <a:t>Algılanan İlerleme</a:t>
            </a:r>
          </a:p>
          <a:p>
            <a:pPr algn="just">
              <a:spcBef>
                <a:spcPts val="0"/>
              </a:spcBef>
            </a:pPr>
            <a:r>
              <a:rPr lang="tr-TR" sz="1900" b="1" dirty="0"/>
              <a:t>  İnsanlar, ihtiyaçlarını karşılamada ilerleme kaydettiklerini düşündükçe motive olurlar.  </a:t>
            </a:r>
          </a:p>
          <a:p>
            <a:pPr algn="just">
              <a:spcBef>
                <a:spcPts val="0"/>
              </a:spcBef>
            </a:pPr>
            <a:r>
              <a:rPr lang="tr-TR" sz="1900" b="1" dirty="0"/>
              <a:t>  Örneğin, sosyal ilişkilerde ilerleme kaydettikçe, kişisel gelişim ihtiyacına yönelirler </a:t>
            </a:r>
            <a:r>
              <a:rPr lang="tr-TR" sz="1500" b="1" dirty="0"/>
              <a:t>(Kurt, 2023).</a:t>
            </a:r>
          </a:p>
        </p:txBody>
      </p:sp>
    </p:spTree>
    <p:extLst>
      <p:ext uri="{BB962C8B-B14F-4D97-AF65-F5344CB8AC3E}">
        <p14:creationId xmlns:p14="http://schemas.microsoft.com/office/powerpoint/2010/main" val="16472688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 </a:t>
            </a:r>
            <a:r>
              <a:rPr lang="tr-TR" sz="2000" b="1" dirty="0" err="1">
                <a:solidFill>
                  <a:schemeClr val="tx1"/>
                </a:solidFill>
              </a:rPr>
              <a:t>Alderfer’in</a:t>
            </a:r>
            <a:r>
              <a:rPr lang="tr-TR" sz="2000" b="1" dirty="0">
                <a:solidFill>
                  <a:schemeClr val="tx1"/>
                </a:solidFill>
              </a:rPr>
              <a:t> ERG Kuramı</a:t>
            </a:r>
            <a:br>
              <a:rPr lang="tr-TR" sz="2000" b="1" dirty="0">
                <a:solidFill>
                  <a:schemeClr val="tx1"/>
                </a:solidFill>
              </a:rPr>
            </a:br>
            <a:br>
              <a:rPr lang="tr-TR" sz="2000" b="1" dirty="0">
                <a:solidFill>
                  <a:schemeClr val="tx1"/>
                </a:solidFill>
              </a:rPr>
            </a:b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930953" y="1108364"/>
            <a:ext cx="9969875" cy="4738254"/>
          </a:xfrm>
        </p:spPr>
        <p:txBody>
          <a:bodyPr>
            <a:noAutofit/>
          </a:bodyPr>
          <a:lstStyle/>
          <a:p>
            <a:pPr marL="0" indent="0" algn="ctr">
              <a:spcBef>
                <a:spcPts val="1200"/>
              </a:spcBef>
              <a:buNone/>
            </a:pPr>
            <a:r>
              <a:rPr lang="tr-TR" sz="1700" b="1" u="sng" dirty="0">
                <a:solidFill>
                  <a:srgbClr val="C00000"/>
                </a:solidFill>
              </a:rPr>
              <a:t>ERG ile Maslow’un Kuramının Farkları</a:t>
            </a:r>
          </a:p>
          <a:p>
            <a:pPr algn="just">
              <a:spcBef>
                <a:spcPts val="1200"/>
              </a:spcBef>
            </a:pPr>
            <a:r>
              <a:rPr lang="tr-TR" sz="1700" b="1" u="sng" dirty="0"/>
              <a:t>Yapısal Fark:</a:t>
            </a:r>
            <a:r>
              <a:rPr lang="tr-TR" sz="1700" b="1" dirty="0"/>
              <a:t>  Maslow’un hiyerarşisinde, önce alt seviyedeki ihtiyaçlar tamamen karşılanmalı diye bir kural vardır.  </a:t>
            </a:r>
            <a:r>
              <a:rPr lang="tr-TR" sz="1700" b="1" dirty="0" err="1"/>
              <a:t>ERG’de</a:t>
            </a:r>
            <a:r>
              <a:rPr lang="tr-TR" sz="1700" b="1" dirty="0"/>
              <a:t> ise, ihtiyaçlar aynı anda ve esnek biçimde motive edilebilir.</a:t>
            </a:r>
          </a:p>
          <a:p>
            <a:pPr algn="just">
              <a:spcBef>
                <a:spcPts val="1200"/>
              </a:spcBef>
            </a:pPr>
            <a:r>
              <a:rPr lang="tr-TR" sz="1700" b="1" u="sng" dirty="0"/>
              <a:t>İleri ve Geri Çekilme:</a:t>
            </a:r>
            <a:r>
              <a:rPr lang="tr-TR" sz="1700" b="1" dirty="0"/>
              <a:t> Maslow’da böyle bir mekanizma yoktur. </a:t>
            </a:r>
            <a:r>
              <a:rPr lang="tr-TR" sz="1700" b="1" dirty="0" err="1"/>
              <a:t>ERG’de</a:t>
            </a:r>
            <a:r>
              <a:rPr lang="tr-TR" sz="1700" b="1" dirty="0"/>
              <a:t>, ihtiyaçlar karşılanmadığında, kişi alt seviyelere geri dönebilir.</a:t>
            </a:r>
          </a:p>
          <a:p>
            <a:pPr algn="just">
              <a:spcBef>
                <a:spcPts val="1200"/>
              </a:spcBef>
            </a:pPr>
            <a:r>
              <a:rPr lang="tr-TR" sz="1700" b="1" u="sng" dirty="0"/>
              <a:t>Uygulama Alanları:</a:t>
            </a:r>
            <a:r>
              <a:rPr lang="tr-TR" sz="1700" b="1" dirty="0"/>
              <a:t> İş ve Eğitim Ortamları/İnsanların farklı ihtiyaçları aynı anda aktif olabileceği için, yöneticiler ve eğitimciler bu ihtiyaçlara uygun stratejiler geliştirmelidir.  Örneğin, çalışanların sadece maddi ödüllere ilişkin olan ihtiyaçlarını değil, gelişim ve sosyal ihtiyaçlarını da dikkate almak gerekir.</a:t>
            </a:r>
          </a:p>
          <a:p>
            <a:pPr marL="0" indent="0" algn="ctr">
              <a:spcBef>
                <a:spcPts val="1200"/>
              </a:spcBef>
              <a:buNone/>
            </a:pPr>
            <a:r>
              <a:rPr lang="tr-TR" sz="1700" b="1" u="sng" dirty="0">
                <a:solidFill>
                  <a:srgbClr val="C00000"/>
                </a:solidFill>
              </a:rPr>
              <a:t>Sonuç</a:t>
            </a:r>
          </a:p>
          <a:p>
            <a:pPr algn="just">
              <a:spcBef>
                <a:spcPts val="1200"/>
              </a:spcBef>
            </a:pPr>
            <a:r>
              <a:rPr lang="tr-TR" sz="1700" b="1" dirty="0" err="1"/>
              <a:t>Alderfer’in</a:t>
            </a:r>
            <a:r>
              <a:rPr lang="tr-TR" sz="1700" b="1" dirty="0"/>
              <a:t> ERG Kuramı, insanların çeşitli ihtiyaçlarının dinamik ve esnek bir yapıya sahip olduğunu, bu ihtiyaçların karşılanma durumuna göre yön değiştirip motive olabileceğini anlatır. Bu sayede, hem yönetim hem de eğitim alanında daha etkili ve motive edici yaklaşımlar geliştirilmesine olanak tanır </a:t>
            </a:r>
            <a:r>
              <a:rPr lang="tr-TR" sz="1500" b="1" dirty="0"/>
              <a:t>(Kurt, 2023).</a:t>
            </a:r>
          </a:p>
        </p:txBody>
      </p:sp>
    </p:spTree>
    <p:extLst>
      <p:ext uri="{BB962C8B-B14F-4D97-AF65-F5344CB8AC3E}">
        <p14:creationId xmlns:p14="http://schemas.microsoft.com/office/powerpoint/2010/main" val="32316941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400" b="1" dirty="0">
                <a:solidFill>
                  <a:schemeClr val="tx1"/>
                </a:solidFill>
              </a:rPr>
              <a:t>Motivasyon Kuramları: Genel Çerçeve ve Değerlendirme</a:t>
            </a:r>
            <a:endParaRPr lang="en-US" sz="24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329996"/>
          </a:xfrm>
        </p:spPr>
        <p:txBody>
          <a:bodyPr>
            <a:noAutofit/>
          </a:bodyPr>
          <a:lstStyle/>
          <a:p>
            <a:pPr algn="just"/>
            <a:r>
              <a:rPr lang="tr-TR" sz="2200" b="1" dirty="0"/>
              <a:t>Motivasyon, tüm insanları iyi bir ruh hali ve olumlu bir tutumla en yüksek potansiyellerine ulaşmaya iten zihin durumudur. </a:t>
            </a:r>
          </a:p>
          <a:p>
            <a:pPr algn="just"/>
            <a:r>
              <a:rPr lang="tr-TR" sz="2200" b="1" dirty="0"/>
              <a:t>Buraya kadar açıklanan çeşitli motivasyon kuramları, motivasyonu yönlendiren faktörlerin neler olduğunu anlamamıza yardımcı olur. </a:t>
            </a:r>
          </a:p>
          <a:p>
            <a:pPr algn="just"/>
            <a:r>
              <a:rPr lang="tr-TR" sz="2200" b="1" dirty="0"/>
              <a:t>Takımdaki ve organizasyondaki her bireyin motive olması ve iyi performans göstermesi için bu kuramlardan ilham almasını sağlamak bir liderin görevidir. </a:t>
            </a:r>
          </a:p>
          <a:p>
            <a:pPr algn="just"/>
            <a:r>
              <a:rPr lang="tr-TR" sz="2200" b="1" dirty="0"/>
              <a:t>Bu ne hızlı ne de kolaydır ancak uzun dönemde, mutlu çalışanlardan elde edilen kazanımlar, onları motive etmek için harcanan zaman ve çabadan çok daha önemli ve değerlidir! </a:t>
            </a:r>
            <a:r>
              <a:rPr lang="tr-TR" sz="1500" b="1" dirty="0"/>
              <a:t>(</a:t>
            </a:r>
            <a:r>
              <a:rPr lang="tr-TR" sz="1500" b="1" dirty="0" err="1"/>
              <a:t>UpGrad</a:t>
            </a:r>
            <a:r>
              <a:rPr lang="tr-TR" sz="1500" b="1" dirty="0"/>
              <a:t> </a:t>
            </a:r>
            <a:r>
              <a:rPr lang="tr-TR" sz="1500" b="1" dirty="0" err="1"/>
              <a:t>Education</a:t>
            </a:r>
            <a:r>
              <a:rPr lang="tr-TR" sz="1500" b="1" dirty="0"/>
              <a:t>, 2025).</a:t>
            </a:r>
          </a:p>
        </p:txBody>
      </p:sp>
    </p:spTree>
    <p:extLst>
      <p:ext uri="{BB962C8B-B14F-4D97-AF65-F5344CB8AC3E}">
        <p14:creationId xmlns:p14="http://schemas.microsoft.com/office/powerpoint/2010/main" val="25327592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200" b="1" dirty="0">
                <a:solidFill>
                  <a:srgbClr val="C00000"/>
                </a:solidFill>
              </a:rPr>
              <a:t>Bilgi ve Belge Merkezlerinin Yönetimi Bağlamında Değerlendirme</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343852"/>
          </a:xfrm>
        </p:spPr>
        <p:txBody>
          <a:bodyPr>
            <a:noAutofit/>
          </a:bodyPr>
          <a:lstStyle/>
          <a:p>
            <a:pPr marL="0" indent="0" algn="just">
              <a:buNone/>
            </a:pPr>
            <a:r>
              <a:rPr lang="tr-TR" sz="1900" b="1" dirty="0"/>
              <a:t>Motivasyon kuramları, bilgi ve belge merkezleri gibi organizasyonel yapılarda çalışanların etkinliğini ve bağlılığını artırmada temel ögelerdir.</a:t>
            </a:r>
          </a:p>
          <a:p>
            <a:pPr marL="0" indent="0" algn="just">
              <a:buNone/>
            </a:pPr>
            <a:r>
              <a:rPr lang="tr-TR" sz="1900" b="1" dirty="0"/>
              <a:t>Bu kuramlar, bilgi ve belge merkezlerinde çalışanların ihtiyaç ve beklentilerine uygun stratejiler geliştirilmesine olanak tanır. </a:t>
            </a:r>
          </a:p>
          <a:p>
            <a:pPr marL="0" indent="0" algn="just">
              <a:buNone/>
            </a:pPr>
            <a:r>
              <a:rPr lang="tr-TR" sz="1900" b="1" dirty="0"/>
              <a:t>Örneğin, çalışanlara gelişim ve tanınma fırsatları sunmak, motivasyon faktörlerini güçlendirerek bilgi akışını hızlandırabilir ve karar alma süreçlerini iyileştirebilir. </a:t>
            </a:r>
          </a:p>
          <a:p>
            <a:pPr marL="0" indent="0" algn="just">
              <a:buNone/>
            </a:pPr>
            <a:r>
              <a:rPr lang="tr-TR" sz="1900" b="1" dirty="0"/>
              <a:t>Aynı zamanda, hijyen faktörlerinin sağlanmasıyla organizasyonda memnuniyetsizlik ortadan kalkarken, motivasyon faktörlerinin de teşvik edilmesiyle bilgiye erişim ve kullanım etkinliği yükselir. </a:t>
            </a:r>
          </a:p>
          <a:p>
            <a:pPr marL="0" indent="0" algn="just">
              <a:buNone/>
            </a:pPr>
            <a:r>
              <a:rPr lang="tr-TR" sz="1900" b="1" dirty="0"/>
              <a:t>Bu bağlamda, bilgi ve belge merkezlerinin yönetimi süreçlerinde motivasyon kuramlarının uygulanması, örgüt içi iletişimi güçlendirir, verimliliği artırır ve sürdürülebilir başarı için temel bir strateji oluşturur.</a:t>
            </a:r>
          </a:p>
        </p:txBody>
      </p:sp>
    </p:spTree>
    <p:extLst>
      <p:ext uri="{BB962C8B-B14F-4D97-AF65-F5344CB8AC3E}">
        <p14:creationId xmlns:p14="http://schemas.microsoft.com/office/powerpoint/2010/main" val="10013601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233015"/>
          </a:xfrm>
        </p:spPr>
        <p:txBody>
          <a:bodyPr>
            <a:noAutofit/>
          </a:bodyPr>
          <a:lstStyle/>
          <a:p>
            <a:pPr marL="0" indent="0" algn="just">
              <a:buNone/>
            </a:pPr>
            <a:r>
              <a:rPr lang="tr-TR" sz="1900" b="1" dirty="0"/>
              <a:t>Motivasyon kuramları, bireylerin ihtiyaçlarını, beklentilerini ve davranışlarını anlamada temel araçlar sunar. </a:t>
            </a:r>
          </a:p>
          <a:p>
            <a:pPr marL="0" indent="0" algn="just">
              <a:buNone/>
            </a:pPr>
            <a:r>
              <a:rPr lang="tr-TR" sz="1900" b="1" dirty="0"/>
              <a:t>Maslow’un ihtiyaçlar hiyerarşisi, Herzberg’in motivasyon-hijyen kuramı, </a:t>
            </a:r>
            <a:r>
              <a:rPr lang="tr-TR" sz="1900" b="1" dirty="0" err="1"/>
              <a:t>McClelland’ın</a:t>
            </a:r>
            <a:r>
              <a:rPr lang="tr-TR" sz="1900" b="1" dirty="0"/>
              <a:t> ihtiyaç kuramı, </a:t>
            </a:r>
            <a:r>
              <a:rPr lang="tr-TR" sz="1900" b="1" dirty="0" err="1"/>
              <a:t>Vroom’un</a:t>
            </a:r>
            <a:r>
              <a:rPr lang="tr-TR" sz="1900" b="1" dirty="0"/>
              <a:t> beklenti kuramı, McGregor’un X ve Y kuramları ile </a:t>
            </a:r>
            <a:r>
              <a:rPr lang="tr-TR" sz="1900" b="1" dirty="0" err="1"/>
              <a:t>Alderfer’in</a:t>
            </a:r>
            <a:r>
              <a:rPr lang="tr-TR" sz="1900" b="1" dirty="0"/>
              <a:t> ERG kuramı gibi modeller, çalışanların motivasyon kaynaklarının ve davranışlarının çeşitli yönlerini açıklamaya olanak sağlar. </a:t>
            </a:r>
          </a:p>
          <a:p>
            <a:pPr marL="0" indent="0" algn="just">
              <a:buNone/>
            </a:pPr>
            <a:r>
              <a:rPr lang="tr-TR" sz="1900" b="1" dirty="0"/>
              <a:t>Bu kuramların organizasyonel bağlamda uygulanması, çalışanların ihtiyaç ve beklentilerini dikkate alarak, bilgi ve belge yönetiminde daha etkin kararlar alınmasını ve iletişimin güçlendirilmesini sağlar. </a:t>
            </a:r>
          </a:p>
          <a:p>
            <a:pPr marL="0" indent="0" algn="just">
              <a:buNone/>
            </a:pPr>
            <a:r>
              <a:rPr lang="tr-TR" sz="1900" b="1" dirty="0"/>
              <a:t>Sonuç olarak, motivasyonun doğru yönetilmesi, bilgi ve belge merkezlerinin performansını artırır, çalışan bağlılığını güçlendirir ve organizasyonel hedeflerin gerçekleştirilebilmesine katkı sağlar.</a:t>
            </a:r>
          </a:p>
        </p:txBody>
      </p:sp>
    </p:spTree>
    <p:extLst>
      <p:ext uri="{BB962C8B-B14F-4D97-AF65-F5344CB8AC3E}">
        <p14:creationId xmlns:p14="http://schemas.microsoft.com/office/powerpoint/2010/main" val="612659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209631"/>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879102"/>
            <a:ext cx="9438005" cy="4815116"/>
          </a:xfrm>
        </p:spPr>
        <p:txBody>
          <a:bodyPr>
            <a:noAutofit/>
          </a:bodyPr>
          <a:lstStyle/>
          <a:p>
            <a:pPr marL="0" indent="-457200" algn="just">
              <a:spcBef>
                <a:spcPts val="0"/>
              </a:spcBef>
            </a:pPr>
            <a:r>
              <a:rPr lang="tr-TR" sz="2000" b="1" dirty="0"/>
              <a:t>Motivasyon/güdüleme, bireylerin davranışlarını yönlendiren temel psikolojik süreçlerdir ve organizasyonların başarısında kritik bir rol oynar. </a:t>
            </a:r>
          </a:p>
          <a:p>
            <a:pPr marL="0" indent="-457200" algn="just">
              <a:spcBef>
                <a:spcPts val="0"/>
              </a:spcBef>
            </a:pPr>
            <a:r>
              <a:rPr lang="tr-TR" sz="2000" b="1" dirty="0"/>
              <a:t>İnsanların hedeflere ulaşmak için gösterdikleri çaba ve enerji, yönetim stratejilerinin ve içsel motivasyon kaynaklarının etkin kullanımıyla artırılabilir. </a:t>
            </a:r>
          </a:p>
          <a:p>
            <a:pPr marL="0" indent="-457200" algn="just">
              <a:spcBef>
                <a:spcPts val="0"/>
              </a:spcBef>
            </a:pPr>
            <a:r>
              <a:rPr lang="tr-TR" sz="2000" b="1" dirty="0"/>
              <a:t>Bu nedenle, motivasyon kuramları, hem bireysel hem de örgütsel performansı arttırmak amacıyla geliştirilmiş ve çeşitli yaklaşımlar ortaya konmuştur. </a:t>
            </a:r>
          </a:p>
          <a:p>
            <a:pPr marL="0" indent="-457200" algn="just">
              <a:spcBef>
                <a:spcPts val="0"/>
              </a:spcBef>
            </a:pPr>
            <a:r>
              <a:rPr lang="tr-TR" sz="2000" b="1" dirty="0"/>
              <a:t>Özellikle bilgi ve belge merkezleri gibi organizasyonel yapılar içerisinde çalışanların motive edilmesi, iş süreçlerinin verimli yürütülmesi ve bilgi akışının sağlıklı yönetilmesi açısından büyük önem taşımaktadır. </a:t>
            </a:r>
          </a:p>
          <a:p>
            <a:pPr marL="0" indent="-457200" algn="just">
              <a:spcBef>
                <a:spcPts val="0"/>
              </a:spcBef>
            </a:pPr>
            <a:r>
              <a:rPr lang="tr-TR" sz="2000" b="1" dirty="0"/>
              <a:t>Bu derste, motivasyonun temel kavramları, önemli kuramları ve bunların organizasyonel uygulamalardaki yeri ayrıntılı biçimde incelenerek, bilgi ve belge merkezlerinin yönetimi bağlamında motivasyonun nasıl kullanılabileceğine ışık tutulması amaçlanmaktadır.</a:t>
            </a:r>
          </a:p>
        </p:txBody>
      </p:sp>
    </p:spTree>
    <p:extLst>
      <p:ext uri="{BB962C8B-B14F-4D97-AF65-F5344CB8AC3E}">
        <p14:creationId xmlns:p14="http://schemas.microsoft.com/office/powerpoint/2010/main" val="4088613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17881" y="0"/>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835742"/>
            <a:ext cx="9942398" cy="5080149"/>
          </a:xfrm>
        </p:spPr>
        <p:txBody>
          <a:bodyPr>
            <a:noAutofit/>
          </a:bodyPr>
          <a:lstStyle/>
          <a:p>
            <a:r>
              <a:rPr lang="tr-TR" sz="1600" b="1" dirty="0" err="1">
                <a:solidFill>
                  <a:schemeClr val="tx1"/>
                </a:solidFill>
              </a:rPr>
              <a:t>Bandhu</a:t>
            </a:r>
            <a:r>
              <a:rPr lang="tr-TR" sz="1600" b="1" dirty="0">
                <a:solidFill>
                  <a:schemeClr val="tx1"/>
                </a:solidFill>
              </a:rPr>
              <a:t>, D., </a:t>
            </a:r>
            <a:r>
              <a:rPr lang="tr-TR" sz="1600" b="1" dirty="0" err="1">
                <a:solidFill>
                  <a:schemeClr val="tx1"/>
                </a:solidFill>
              </a:rPr>
              <a:t>Mohan</a:t>
            </a:r>
            <a:r>
              <a:rPr lang="tr-TR" sz="1600" b="1" dirty="0">
                <a:solidFill>
                  <a:schemeClr val="tx1"/>
                </a:solidFill>
              </a:rPr>
              <a:t>, M. M., </a:t>
            </a:r>
            <a:r>
              <a:rPr lang="tr-TR" sz="1600" b="1" dirty="0" err="1">
                <a:solidFill>
                  <a:schemeClr val="tx1"/>
                </a:solidFill>
              </a:rPr>
              <a:t>Nittala</a:t>
            </a:r>
            <a:r>
              <a:rPr lang="tr-TR" sz="1600" b="1" dirty="0">
                <a:solidFill>
                  <a:schemeClr val="tx1"/>
                </a:solidFill>
              </a:rPr>
              <a:t>, N. A. P., </a:t>
            </a:r>
            <a:r>
              <a:rPr lang="tr-TR" sz="1600" b="1" dirty="0" err="1">
                <a:solidFill>
                  <a:schemeClr val="tx1"/>
                </a:solidFill>
              </a:rPr>
              <a:t>Jadhav</a:t>
            </a:r>
            <a:r>
              <a:rPr lang="tr-TR" sz="1600" b="1" dirty="0">
                <a:solidFill>
                  <a:schemeClr val="tx1"/>
                </a:solidFill>
              </a:rPr>
              <a:t>, P., </a:t>
            </a:r>
            <a:r>
              <a:rPr lang="tr-TR" sz="1600" b="1" dirty="0" err="1">
                <a:solidFill>
                  <a:schemeClr val="tx1"/>
                </a:solidFill>
              </a:rPr>
              <a:t>Bhadauria</a:t>
            </a:r>
            <a:r>
              <a:rPr lang="tr-TR" sz="1600" b="1" dirty="0">
                <a:solidFill>
                  <a:schemeClr val="tx1"/>
                </a:solidFill>
              </a:rPr>
              <a:t>, A. ve </a:t>
            </a:r>
            <a:r>
              <a:rPr lang="tr-TR" sz="1600" b="1" dirty="0" err="1">
                <a:solidFill>
                  <a:schemeClr val="tx1"/>
                </a:solidFill>
              </a:rPr>
              <a:t>Saxena</a:t>
            </a:r>
            <a:r>
              <a:rPr lang="tr-TR" sz="1600" b="1" dirty="0">
                <a:solidFill>
                  <a:schemeClr val="tx1"/>
                </a:solidFill>
              </a:rPr>
              <a:t>, K. K. (2024). </a:t>
            </a:r>
            <a:r>
              <a:rPr lang="tr-TR" sz="1600" b="1" dirty="0" err="1">
                <a:solidFill>
                  <a:schemeClr val="tx1"/>
                </a:solidFill>
              </a:rPr>
              <a:t>Theories</a:t>
            </a:r>
            <a:r>
              <a:rPr lang="tr-TR" sz="1600" b="1" dirty="0">
                <a:solidFill>
                  <a:schemeClr val="tx1"/>
                </a:solidFill>
              </a:rPr>
              <a:t> of </a:t>
            </a:r>
            <a:r>
              <a:rPr lang="tr-TR" sz="1600" b="1" dirty="0" err="1">
                <a:solidFill>
                  <a:schemeClr val="tx1"/>
                </a:solidFill>
              </a:rPr>
              <a:t>motivation</a:t>
            </a:r>
            <a:r>
              <a:rPr lang="tr-TR" sz="1600" b="1" dirty="0">
                <a:solidFill>
                  <a:schemeClr val="tx1"/>
                </a:solidFill>
              </a:rPr>
              <a:t>: A </a:t>
            </a:r>
            <a:r>
              <a:rPr lang="tr-TR" sz="1600" b="1" dirty="0" err="1">
                <a:solidFill>
                  <a:schemeClr val="tx1"/>
                </a:solidFill>
              </a:rPr>
              <a:t>comprehensive</a:t>
            </a:r>
            <a:r>
              <a:rPr lang="tr-TR" sz="1600" b="1" dirty="0">
                <a:solidFill>
                  <a:schemeClr val="tx1"/>
                </a:solidFill>
              </a:rPr>
              <a:t> </a:t>
            </a:r>
            <a:r>
              <a:rPr lang="tr-TR" sz="1600" b="1" dirty="0" err="1">
                <a:solidFill>
                  <a:schemeClr val="tx1"/>
                </a:solidFill>
              </a:rPr>
              <a:t>analysis</a:t>
            </a:r>
            <a:r>
              <a:rPr lang="tr-TR" sz="1600" b="1" dirty="0">
                <a:solidFill>
                  <a:schemeClr val="tx1"/>
                </a:solidFill>
              </a:rPr>
              <a:t> of </a:t>
            </a:r>
            <a:r>
              <a:rPr lang="tr-TR" sz="1600" b="1" dirty="0" err="1">
                <a:solidFill>
                  <a:schemeClr val="tx1"/>
                </a:solidFill>
              </a:rPr>
              <a:t>human</a:t>
            </a:r>
            <a:r>
              <a:rPr lang="tr-TR" sz="1600" b="1" dirty="0">
                <a:solidFill>
                  <a:schemeClr val="tx1"/>
                </a:solidFill>
              </a:rPr>
              <a:t> </a:t>
            </a:r>
            <a:r>
              <a:rPr lang="tr-TR" sz="1600" b="1" dirty="0" err="1">
                <a:solidFill>
                  <a:schemeClr val="tx1"/>
                </a:solidFill>
              </a:rPr>
              <a:t>behavior</a:t>
            </a:r>
            <a:r>
              <a:rPr lang="tr-TR" sz="1600" b="1" dirty="0">
                <a:solidFill>
                  <a:schemeClr val="tx1"/>
                </a:solidFill>
              </a:rPr>
              <a:t> </a:t>
            </a:r>
            <a:r>
              <a:rPr lang="tr-TR" sz="1600" b="1" dirty="0" err="1">
                <a:solidFill>
                  <a:schemeClr val="tx1"/>
                </a:solidFill>
              </a:rPr>
              <a:t>drivers</a:t>
            </a:r>
            <a:r>
              <a:rPr lang="tr-TR" sz="1600" b="1" dirty="0">
                <a:solidFill>
                  <a:schemeClr val="tx1"/>
                </a:solidFill>
              </a:rPr>
              <a:t>. </a:t>
            </a:r>
            <a:r>
              <a:rPr lang="tr-TR" sz="1600" b="1" i="1" dirty="0" err="1">
                <a:solidFill>
                  <a:schemeClr val="tx1"/>
                </a:solidFill>
              </a:rPr>
              <a:t>Acta</a:t>
            </a:r>
            <a:r>
              <a:rPr lang="tr-TR" sz="1600" b="1" i="1" dirty="0">
                <a:solidFill>
                  <a:schemeClr val="tx1"/>
                </a:solidFill>
              </a:rPr>
              <a:t> </a:t>
            </a:r>
            <a:r>
              <a:rPr lang="tr-TR" sz="1600" b="1" i="1" dirty="0" err="1">
                <a:solidFill>
                  <a:schemeClr val="tx1"/>
                </a:solidFill>
              </a:rPr>
              <a:t>Psychologica</a:t>
            </a:r>
            <a:r>
              <a:rPr lang="tr-TR" sz="1600" b="1" dirty="0">
                <a:solidFill>
                  <a:schemeClr val="tx1"/>
                </a:solidFill>
              </a:rPr>
              <a:t>, 244 (104177). </a:t>
            </a:r>
            <a:r>
              <a:rPr lang="tr-TR" sz="1600" b="1" dirty="0">
                <a:solidFill>
                  <a:schemeClr val="tx1"/>
                </a:solidFill>
                <a:hlinkClick r:id="rId2"/>
              </a:rPr>
              <a:t>https://doi.org/10.1016/j.actpsy.2024.104177</a:t>
            </a:r>
            <a:endParaRPr lang="tr-TR" sz="1600" b="1" dirty="0">
              <a:solidFill>
                <a:schemeClr val="tx1"/>
              </a:solidFill>
            </a:endParaRPr>
          </a:p>
          <a:p>
            <a:r>
              <a:rPr lang="tr-TR" sz="1600" b="1" dirty="0">
                <a:solidFill>
                  <a:schemeClr val="tx1"/>
                </a:solidFill>
              </a:rPr>
              <a:t>Clayton </a:t>
            </a:r>
            <a:r>
              <a:rPr lang="tr-TR" sz="1600" b="1" dirty="0" err="1">
                <a:solidFill>
                  <a:schemeClr val="tx1"/>
                </a:solidFill>
              </a:rPr>
              <a:t>Alderfer</a:t>
            </a:r>
            <a:r>
              <a:rPr lang="tr-TR" sz="1600" b="1" dirty="0">
                <a:solidFill>
                  <a:schemeClr val="tx1"/>
                </a:solidFill>
              </a:rPr>
              <a:t> (2024, 25 Haziran). </a:t>
            </a:r>
            <a:r>
              <a:rPr lang="tr-TR" sz="1600" b="1" i="1" dirty="0">
                <a:solidFill>
                  <a:schemeClr val="tx1"/>
                </a:solidFill>
              </a:rPr>
              <a:t>Wikipedia</a:t>
            </a:r>
            <a:r>
              <a:rPr lang="tr-TR" sz="1600" b="1" dirty="0">
                <a:solidFill>
                  <a:schemeClr val="tx1"/>
                </a:solidFill>
              </a:rPr>
              <a:t>’da. </a:t>
            </a:r>
            <a:r>
              <a:rPr lang="tr-TR" sz="1600" b="1" dirty="0">
                <a:solidFill>
                  <a:schemeClr val="tx1"/>
                </a:solidFill>
                <a:hlinkClick r:id="rId3"/>
              </a:rPr>
              <a:t>https://en.wikipedia.org/wiki/Clayton_Alderfer</a:t>
            </a:r>
            <a:endParaRPr lang="tr-TR" sz="1600" b="1" dirty="0">
              <a:solidFill>
                <a:schemeClr val="tx1"/>
              </a:solidFill>
            </a:endParaRPr>
          </a:p>
          <a:p>
            <a:r>
              <a:rPr lang="tr-TR" sz="1600" b="1" dirty="0">
                <a:solidFill>
                  <a:schemeClr val="tx1"/>
                </a:solidFill>
              </a:rPr>
              <a:t>David McClelland (2025, 10 Eylül). </a:t>
            </a:r>
            <a:r>
              <a:rPr lang="tr-TR" sz="1600" b="1" i="1" dirty="0">
                <a:solidFill>
                  <a:schemeClr val="tx1"/>
                </a:solidFill>
              </a:rPr>
              <a:t>Wikipedia</a:t>
            </a:r>
            <a:r>
              <a:rPr lang="tr-TR" sz="1600" b="1" dirty="0">
                <a:solidFill>
                  <a:schemeClr val="tx1"/>
                </a:solidFill>
              </a:rPr>
              <a:t>’da. </a:t>
            </a:r>
            <a:r>
              <a:rPr lang="tr-TR" sz="1600" b="1" dirty="0">
                <a:solidFill>
                  <a:schemeClr val="tx1"/>
                </a:solidFill>
                <a:hlinkClick r:id="rId4"/>
              </a:rPr>
              <a:t>https://tr.wikipedia.org/wiki/David_McClelland</a:t>
            </a:r>
            <a:endParaRPr lang="tr-TR" sz="1600" b="1" dirty="0">
              <a:solidFill>
                <a:schemeClr val="tx1"/>
              </a:solidFill>
            </a:endParaRPr>
          </a:p>
          <a:p>
            <a:pPr algn="just"/>
            <a:r>
              <a:rPr lang="tr-TR" sz="1600" b="1" dirty="0">
                <a:solidFill>
                  <a:schemeClr val="tx1"/>
                </a:solidFill>
              </a:rPr>
              <a:t>Douglas McGregor (2025, 17 Kasım). </a:t>
            </a:r>
            <a:r>
              <a:rPr lang="tr-TR" sz="1600" b="1" i="1" dirty="0">
                <a:solidFill>
                  <a:schemeClr val="tx1"/>
                </a:solidFill>
              </a:rPr>
              <a:t>Wikipedia</a:t>
            </a:r>
            <a:r>
              <a:rPr lang="tr-TR" sz="1600" b="1" dirty="0">
                <a:solidFill>
                  <a:schemeClr val="tx1"/>
                </a:solidFill>
              </a:rPr>
              <a:t>’da. </a:t>
            </a:r>
            <a:r>
              <a:rPr lang="tr-TR" sz="1600" b="1" dirty="0">
                <a:solidFill>
                  <a:schemeClr val="tx1"/>
                </a:solidFill>
                <a:hlinkClick r:id="rId5"/>
              </a:rPr>
              <a:t>https://en.wikipedia.org/wiki/Douglas_McGregor</a:t>
            </a:r>
            <a:endParaRPr lang="tr-TR" sz="1600" b="1" dirty="0">
              <a:solidFill>
                <a:schemeClr val="tx1"/>
              </a:solidFill>
            </a:endParaRPr>
          </a:p>
          <a:p>
            <a:pPr algn="just"/>
            <a:r>
              <a:rPr lang="tr-TR" sz="1600" b="1" dirty="0">
                <a:solidFill>
                  <a:schemeClr val="tx1"/>
                </a:solidFill>
              </a:rPr>
              <a:t>Frederick Herzberg  (2026, 5 Ocak).  </a:t>
            </a:r>
            <a:r>
              <a:rPr lang="tr-TR" sz="1600" b="1" i="1" dirty="0">
                <a:solidFill>
                  <a:schemeClr val="tx1"/>
                </a:solidFill>
              </a:rPr>
              <a:t>Wikipedia</a:t>
            </a:r>
            <a:r>
              <a:rPr lang="tr-TR" sz="1600" b="1" dirty="0">
                <a:solidFill>
                  <a:schemeClr val="tx1"/>
                </a:solidFill>
              </a:rPr>
              <a:t>’da. </a:t>
            </a:r>
            <a:r>
              <a:rPr lang="tr-TR" sz="1600" b="1" dirty="0">
                <a:solidFill>
                  <a:schemeClr val="tx1"/>
                </a:solidFill>
                <a:hlinkClick r:id="rId6"/>
              </a:rPr>
              <a:t>https://en.wikipedia.org/wiki/Frederick_Herzberg</a:t>
            </a:r>
            <a:endParaRPr lang="tr-TR" sz="1600" b="1" dirty="0">
              <a:solidFill>
                <a:schemeClr val="tx1"/>
              </a:solidFill>
            </a:endParaRPr>
          </a:p>
          <a:p>
            <a:pPr algn="just"/>
            <a:r>
              <a:rPr lang="en-US" sz="1600" b="1" dirty="0">
                <a:solidFill>
                  <a:schemeClr val="tx1"/>
                </a:solidFill>
              </a:rPr>
              <a:t>Kurt</a:t>
            </a:r>
            <a:r>
              <a:rPr lang="tr-TR" sz="1600" b="1" dirty="0">
                <a:solidFill>
                  <a:schemeClr val="tx1"/>
                </a:solidFill>
              </a:rPr>
              <a:t>, S. (2023, 9 Ekim). </a:t>
            </a:r>
            <a:r>
              <a:rPr lang="tr-TR" sz="1600" b="1" i="1" dirty="0" err="1">
                <a:solidFill>
                  <a:schemeClr val="tx1"/>
                </a:solidFill>
              </a:rPr>
              <a:t>Alderfer’s</a:t>
            </a:r>
            <a:r>
              <a:rPr lang="tr-TR" sz="1600" b="1" i="1" dirty="0">
                <a:solidFill>
                  <a:schemeClr val="tx1"/>
                </a:solidFill>
              </a:rPr>
              <a:t> ERG </a:t>
            </a:r>
            <a:r>
              <a:rPr lang="tr-TR" sz="1600" b="1" i="1" dirty="0" err="1">
                <a:solidFill>
                  <a:schemeClr val="tx1"/>
                </a:solidFill>
              </a:rPr>
              <a:t>Theory</a:t>
            </a:r>
            <a:r>
              <a:rPr lang="tr-TR" sz="1600" b="1" dirty="0">
                <a:solidFill>
                  <a:schemeClr val="tx1"/>
                </a:solidFill>
              </a:rPr>
              <a:t>. </a:t>
            </a:r>
            <a:r>
              <a:rPr lang="tr-TR" sz="1600" b="1" dirty="0">
                <a:solidFill>
                  <a:schemeClr val="tx1"/>
                </a:solidFill>
                <a:hlinkClick r:id="rId7"/>
              </a:rPr>
              <a:t>https://educationlibrary.org/alderfers-erg-theory/</a:t>
            </a:r>
            <a:endParaRPr lang="tr-TR" sz="1600" b="1" dirty="0">
              <a:solidFill>
                <a:schemeClr val="tx1"/>
              </a:solidFill>
            </a:endParaRPr>
          </a:p>
          <a:p>
            <a:pPr algn="just"/>
            <a:r>
              <a:rPr lang="en-US" sz="1600" b="1" dirty="0">
                <a:solidFill>
                  <a:schemeClr val="tx1"/>
                </a:solidFill>
              </a:rPr>
              <a:t>McLeod, S.</a:t>
            </a:r>
            <a:r>
              <a:rPr lang="tr-TR" sz="1600" b="1" dirty="0">
                <a:solidFill>
                  <a:schemeClr val="tx1"/>
                </a:solidFill>
              </a:rPr>
              <a:t> ve </a:t>
            </a:r>
            <a:r>
              <a:rPr lang="tr-TR" sz="1600" b="1" dirty="0" err="1">
                <a:solidFill>
                  <a:schemeClr val="tx1"/>
                </a:solidFill>
              </a:rPr>
              <a:t>Guy</a:t>
            </a:r>
            <a:r>
              <a:rPr lang="tr-TR" sz="1600" b="1" dirty="0">
                <a:solidFill>
                  <a:schemeClr val="tx1"/>
                </a:solidFill>
              </a:rPr>
              <a:t>-Evans, O. </a:t>
            </a:r>
            <a:r>
              <a:rPr lang="en-US" sz="1600" b="1" dirty="0">
                <a:solidFill>
                  <a:schemeClr val="tx1"/>
                </a:solidFill>
              </a:rPr>
              <a:t> (202</a:t>
            </a:r>
            <a:r>
              <a:rPr lang="tr-TR" sz="1600" b="1" dirty="0">
                <a:solidFill>
                  <a:schemeClr val="tx1"/>
                </a:solidFill>
              </a:rPr>
              <a:t>6, 6 Şubat</a:t>
            </a:r>
            <a:r>
              <a:rPr lang="en-US" sz="1600" b="1" dirty="0">
                <a:solidFill>
                  <a:schemeClr val="tx1"/>
                </a:solidFill>
              </a:rPr>
              <a:t>). </a:t>
            </a:r>
            <a:r>
              <a:rPr lang="en-US" sz="1600" b="1" i="1" dirty="0">
                <a:solidFill>
                  <a:schemeClr val="tx1"/>
                </a:solidFill>
              </a:rPr>
              <a:t>Maslow’s Hierarchy of Needs. Simply Psychology</a:t>
            </a:r>
            <a:r>
              <a:rPr lang="en-US" sz="1600" b="1" dirty="0">
                <a:solidFill>
                  <a:schemeClr val="tx1"/>
                </a:solidFill>
              </a:rPr>
              <a:t>. </a:t>
            </a:r>
            <a:r>
              <a:rPr lang="en-US" sz="1600" b="1" dirty="0">
                <a:solidFill>
                  <a:schemeClr val="tx1"/>
                </a:solidFill>
                <a:hlinkClick r:id="rId8"/>
              </a:rPr>
              <a:t>https://doi.org/10.5281/zenodo.15240897</a:t>
            </a:r>
            <a:endParaRPr lang="tr-TR" sz="1600" b="1" dirty="0">
              <a:solidFill>
                <a:schemeClr val="tx1"/>
              </a:solidFill>
            </a:endParaRPr>
          </a:p>
          <a:p>
            <a:r>
              <a:rPr lang="tr-TR" sz="1600" b="1" dirty="0" err="1">
                <a:solidFill>
                  <a:schemeClr val="tx1"/>
                </a:solidFill>
              </a:rPr>
              <a:t>McPheat</a:t>
            </a:r>
            <a:r>
              <a:rPr lang="tr-TR" sz="1600" b="1" dirty="0">
                <a:solidFill>
                  <a:schemeClr val="tx1"/>
                </a:solidFill>
              </a:rPr>
              <a:t>, S. (2024, 2 Ağustos). </a:t>
            </a:r>
            <a:r>
              <a:rPr lang="tr-TR" sz="1600" b="1" i="1" dirty="0" err="1">
                <a:solidFill>
                  <a:schemeClr val="tx1"/>
                </a:solidFill>
              </a:rPr>
              <a:t>McGregor'ın</a:t>
            </a:r>
            <a:r>
              <a:rPr lang="tr-TR" sz="1600" b="1" i="1" dirty="0">
                <a:solidFill>
                  <a:schemeClr val="tx1"/>
                </a:solidFill>
              </a:rPr>
              <a:t> X Teorisi, Y Teorisi</a:t>
            </a:r>
            <a:r>
              <a:rPr lang="tr-TR" sz="1600" b="1" dirty="0">
                <a:solidFill>
                  <a:schemeClr val="tx1"/>
                </a:solidFill>
              </a:rPr>
              <a:t>. </a:t>
            </a:r>
            <a:r>
              <a:rPr lang="tr-TR" sz="1600" b="1" dirty="0">
                <a:solidFill>
                  <a:schemeClr val="tx1"/>
                </a:solidFill>
                <a:hlinkClick r:id="rId9"/>
              </a:rPr>
              <a:t>https://www.mtdtraining.com/blog/mcgregor-theory-x-theory-y.htm</a:t>
            </a:r>
            <a:endParaRPr lang="tr-TR" sz="1200" b="1" dirty="0">
              <a:solidFill>
                <a:schemeClr val="tx1"/>
              </a:solidFill>
            </a:endParaRPr>
          </a:p>
        </p:txBody>
      </p:sp>
    </p:spTree>
    <p:extLst>
      <p:ext uri="{BB962C8B-B14F-4D97-AF65-F5344CB8AC3E}">
        <p14:creationId xmlns:p14="http://schemas.microsoft.com/office/powerpoint/2010/main" val="20536327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17881" y="0"/>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835742"/>
            <a:ext cx="9942398" cy="4470549"/>
          </a:xfrm>
        </p:spPr>
        <p:txBody>
          <a:bodyPr>
            <a:noAutofit/>
          </a:bodyPr>
          <a:lstStyle/>
          <a:p>
            <a:r>
              <a:rPr lang="en-US" sz="1600" b="1" dirty="0">
                <a:solidFill>
                  <a:schemeClr val="tx1"/>
                </a:solidFill>
              </a:rPr>
              <a:t>Nickerson</a:t>
            </a:r>
            <a:r>
              <a:rPr lang="tr-TR" sz="1600" b="1" dirty="0">
                <a:solidFill>
                  <a:schemeClr val="tx1"/>
                </a:solidFill>
              </a:rPr>
              <a:t>, C. (2025, 18 Nisan). </a:t>
            </a:r>
            <a:r>
              <a:rPr lang="en-US" sz="1600" b="1" i="1" dirty="0">
                <a:solidFill>
                  <a:schemeClr val="tx1"/>
                </a:solidFill>
              </a:rPr>
              <a:t>Herzberg’s Two-Factor Theory </a:t>
            </a:r>
            <a:r>
              <a:rPr lang="tr-TR" sz="1600" b="1" i="1" dirty="0">
                <a:solidFill>
                  <a:schemeClr val="tx1"/>
                </a:solidFill>
              </a:rPr>
              <a:t>o</a:t>
            </a:r>
            <a:r>
              <a:rPr lang="en-US" sz="1600" b="1" i="1" dirty="0">
                <a:solidFill>
                  <a:schemeClr val="tx1"/>
                </a:solidFill>
              </a:rPr>
              <a:t>f Motivation-Hygiene</a:t>
            </a:r>
            <a:r>
              <a:rPr lang="tr-TR" sz="1600" b="1" dirty="0">
                <a:solidFill>
                  <a:schemeClr val="tx1"/>
                </a:solidFill>
              </a:rPr>
              <a:t>. </a:t>
            </a:r>
            <a:r>
              <a:rPr lang="tr-TR" sz="1600" b="1" dirty="0">
                <a:solidFill>
                  <a:schemeClr val="tx1"/>
                </a:solidFill>
                <a:hlinkClick r:id="rId2"/>
              </a:rPr>
              <a:t>https://www.simplypsychology.org/herzbergs-two-factor-theory.html#:~:text=Herzberg%20(1959)%20proposed%20two%20categories,%2Dgrowth%20and%20self%2Dactualization</a:t>
            </a:r>
            <a:endParaRPr lang="tr-TR" sz="1600" b="1" dirty="0">
              <a:solidFill>
                <a:schemeClr val="tx1"/>
              </a:solidFill>
            </a:endParaRPr>
          </a:p>
          <a:p>
            <a:r>
              <a:rPr lang="en-US" sz="1600" b="1" dirty="0">
                <a:solidFill>
                  <a:schemeClr val="tx1"/>
                </a:solidFill>
              </a:rPr>
              <a:t>Sutton, </a:t>
            </a:r>
            <a:r>
              <a:rPr lang="tr-TR" sz="1600" b="1" dirty="0">
                <a:solidFill>
                  <a:schemeClr val="tx1"/>
                </a:solidFill>
              </a:rPr>
              <a:t>J. (2024, 14 Şubat). </a:t>
            </a:r>
            <a:r>
              <a:rPr lang="tr-TR" sz="1600" b="1" i="1" dirty="0">
                <a:solidFill>
                  <a:schemeClr val="tx1"/>
                </a:solidFill>
              </a:rPr>
              <a:t>V</a:t>
            </a:r>
            <a:r>
              <a:rPr lang="en-US" sz="1600" b="1" i="1" dirty="0" err="1">
                <a:solidFill>
                  <a:schemeClr val="tx1"/>
                </a:solidFill>
              </a:rPr>
              <a:t>ictor</a:t>
            </a:r>
            <a:r>
              <a:rPr lang="en-US" sz="1600" b="1" i="1" dirty="0">
                <a:solidFill>
                  <a:schemeClr val="tx1"/>
                </a:solidFill>
              </a:rPr>
              <a:t> Vroom’s Expectancy Theory of Motivation</a:t>
            </a:r>
            <a:r>
              <a:rPr lang="tr-TR" sz="1600" b="1" dirty="0">
                <a:solidFill>
                  <a:schemeClr val="tx1"/>
                </a:solidFill>
              </a:rPr>
              <a:t>. </a:t>
            </a:r>
            <a:r>
              <a:rPr lang="tr-TR" sz="1600" b="1" dirty="0">
                <a:solidFill>
                  <a:schemeClr val="tx1"/>
                </a:solidFill>
                <a:hlinkClick r:id="rId3"/>
              </a:rPr>
              <a:t>https://positivepsychology.com/expectancy-theory/</a:t>
            </a:r>
            <a:endParaRPr lang="tr-TR" sz="1600" b="1" dirty="0">
              <a:solidFill>
                <a:schemeClr val="tx1"/>
              </a:solidFill>
            </a:endParaRPr>
          </a:p>
          <a:p>
            <a:r>
              <a:rPr lang="en-US" sz="1600" b="1" dirty="0" err="1">
                <a:solidFill>
                  <a:schemeClr val="tx1"/>
                </a:solidFill>
              </a:rPr>
              <a:t>UpGrad</a:t>
            </a:r>
            <a:r>
              <a:rPr lang="en-US" sz="1600" b="1" dirty="0">
                <a:solidFill>
                  <a:schemeClr val="tx1"/>
                </a:solidFill>
              </a:rPr>
              <a:t> Education (2025, 2 </a:t>
            </a:r>
            <a:r>
              <a:rPr lang="en-US" sz="1600" b="1" dirty="0" err="1">
                <a:solidFill>
                  <a:schemeClr val="tx1"/>
                </a:solidFill>
              </a:rPr>
              <a:t>Eylül</a:t>
            </a:r>
            <a:r>
              <a:rPr lang="en-US" sz="1600" b="1" dirty="0">
                <a:solidFill>
                  <a:schemeClr val="tx1"/>
                </a:solidFill>
              </a:rPr>
              <a:t>). </a:t>
            </a:r>
            <a:r>
              <a:rPr lang="en-US" sz="1600" b="1" i="1" dirty="0">
                <a:solidFill>
                  <a:schemeClr val="tx1"/>
                </a:solidFill>
              </a:rPr>
              <a:t>Motivation theories</a:t>
            </a:r>
            <a:r>
              <a:rPr lang="en-US" sz="1600" b="1" dirty="0">
                <a:solidFill>
                  <a:schemeClr val="tx1"/>
                </a:solidFill>
              </a:rPr>
              <a:t>. </a:t>
            </a:r>
            <a:r>
              <a:rPr lang="en-US" sz="1600" b="1" dirty="0">
                <a:solidFill>
                  <a:schemeClr val="tx1"/>
                </a:solidFill>
                <a:hlinkClick r:id="rId4"/>
              </a:rPr>
              <a:t>https://www.knowledgehut.com/tutorials/project-management/project-management/motivation-theories</a:t>
            </a:r>
            <a:endParaRPr lang="tr-TR" sz="1600" b="1" dirty="0">
              <a:solidFill>
                <a:schemeClr val="tx1"/>
              </a:solidFill>
            </a:endParaRPr>
          </a:p>
          <a:p>
            <a:r>
              <a:rPr lang="tr-TR" sz="1600" b="1" dirty="0">
                <a:solidFill>
                  <a:schemeClr val="tx1"/>
                </a:solidFill>
              </a:rPr>
              <a:t>Victor </a:t>
            </a:r>
            <a:r>
              <a:rPr lang="tr-TR" sz="1600" b="1" dirty="0" err="1">
                <a:solidFill>
                  <a:schemeClr val="tx1"/>
                </a:solidFill>
              </a:rPr>
              <a:t>Vroom</a:t>
            </a:r>
            <a:r>
              <a:rPr lang="tr-TR" sz="1600" b="1" dirty="0">
                <a:solidFill>
                  <a:schemeClr val="tx1"/>
                </a:solidFill>
              </a:rPr>
              <a:t>  (2025, 16 Kasım). </a:t>
            </a:r>
            <a:r>
              <a:rPr lang="tr-TR" sz="1600" b="1" i="1" dirty="0">
                <a:solidFill>
                  <a:schemeClr val="tx1"/>
                </a:solidFill>
              </a:rPr>
              <a:t>Wikipedia’da</a:t>
            </a:r>
            <a:r>
              <a:rPr lang="tr-TR" sz="1600" b="1" dirty="0">
                <a:solidFill>
                  <a:schemeClr val="tx1"/>
                </a:solidFill>
              </a:rPr>
              <a:t>. </a:t>
            </a:r>
            <a:r>
              <a:rPr lang="tr-TR" sz="1600" b="1" dirty="0">
                <a:solidFill>
                  <a:schemeClr val="tx1"/>
                </a:solidFill>
                <a:hlinkClick r:id="rId5"/>
              </a:rPr>
              <a:t>https://en.wikipedia.org/wiki/Victor_Vroom</a:t>
            </a:r>
            <a:endParaRPr lang="tr-TR" sz="1600" b="1" dirty="0">
              <a:solidFill>
                <a:schemeClr val="tx1"/>
              </a:solidFill>
            </a:endParaRPr>
          </a:p>
          <a:p>
            <a:r>
              <a:rPr lang="tr-TR" sz="1600" b="1" dirty="0" err="1">
                <a:solidFill>
                  <a:schemeClr val="tx1"/>
                </a:solidFill>
              </a:rPr>
              <a:t>Warwick</a:t>
            </a:r>
            <a:r>
              <a:rPr lang="tr-TR" sz="1600" b="1" dirty="0">
                <a:solidFill>
                  <a:schemeClr val="tx1"/>
                </a:solidFill>
              </a:rPr>
              <a:t> Business School (2022, 24 Ekim). </a:t>
            </a:r>
            <a:r>
              <a:rPr lang="en-US" sz="1600" b="1" dirty="0">
                <a:solidFill>
                  <a:schemeClr val="tx1"/>
                </a:solidFill>
              </a:rPr>
              <a:t>Putting theory into practice: David McClelland's Need Theory</a:t>
            </a:r>
            <a:r>
              <a:rPr lang="tr-TR" sz="1600" b="1" dirty="0">
                <a:solidFill>
                  <a:schemeClr val="tx1"/>
                </a:solidFill>
              </a:rPr>
              <a:t>. </a:t>
            </a:r>
            <a:r>
              <a:rPr lang="tr-TR" sz="1600" b="1" dirty="0">
                <a:solidFill>
                  <a:schemeClr val="tx1"/>
                </a:solidFill>
                <a:hlinkClick r:id="rId6"/>
              </a:rPr>
              <a:t>https://www.wbs.ac.uk/news/putting-theory-into-practice-david-mcclellands-need-theory/</a:t>
            </a:r>
            <a:endParaRPr lang="tr-TR" sz="1200" b="1" dirty="0">
              <a:solidFill>
                <a:schemeClr val="tx1"/>
              </a:solidFill>
            </a:endParaRPr>
          </a:p>
        </p:txBody>
      </p:sp>
    </p:spTree>
    <p:extLst>
      <p:ext uri="{BB962C8B-B14F-4D97-AF65-F5344CB8AC3E}">
        <p14:creationId xmlns:p14="http://schemas.microsoft.com/office/powerpoint/2010/main" val="3056703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8"/>
            <a:ext cx="8518957" cy="425272"/>
          </a:xfrm>
        </p:spPr>
        <p:txBody>
          <a:bodyPr>
            <a:noAutofit/>
          </a:bodyPr>
          <a:lstStyle/>
          <a:p>
            <a:pPr algn="ctr"/>
            <a:r>
              <a:rPr lang="tr-TR" sz="2000" b="1" dirty="0">
                <a:solidFill>
                  <a:schemeClr val="tx1"/>
                </a:solidFill>
              </a:rPr>
              <a:t>YÖNELTME/YÜRÜTME: GÜDÜLEME/MOTİVASYON KURAMLARI</a:t>
            </a: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174020" y="845127"/>
            <a:ext cx="9438005" cy="4890655"/>
          </a:xfrm>
        </p:spPr>
        <p:txBody>
          <a:bodyPr>
            <a:noAutofit/>
          </a:bodyPr>
          <a:lstStyle/>
          <a:p>
            <a:pPr algn="just">
              <a:spcBef>
                <a:spcPts val="0"/>
              </a:spcBef>
            </a:pPr>
            <a:r>
              <a:rPr lang="tr-TR" sz="1700" b="1" dirty="0"/>
              <a:t>Motivasyon, bir kişinin arzu edilen hedeflere ulaşmak için belirli bir şekilde çalışmasına yol açan, enerji ve coşkuyla dolu bir zihin durumudur. </a:t>
            </a:r>
          </a:p>
          <a:p>
            <a:pPr algn="just">
              <a:spcBef>
                <a:spcPts val="0"/>
              </a:spcBef>
            </a:pPr>
            <a:r>
              <a:rPr lang="tr-TR" sz="1700" b="1" dirty="0"/>
              <a:t>İşler aleyhlerine gitse bile insanları yüksek düzeyde bağlılık ve odaklanmayla çalışmaya iten bir güçtür. </a:t>
            </a:r>
          </a:p>
          <a:p>
            <a:pPr algn="just">
              <a:spcBef>
                <a:spcPts val="0"/>
              </a:spcBef>
            </a:pPr>
            <a:r>
              <a:rPr lang="tr-TR" sz="1700" b="1" dirty="0"/>
              <a:t>Kısacası, motivasyon insan eylemlerinin ardındaki itici güçtür.</a:t>
            </a:r>
          </a:p>
          <a:p>
            <a:pPr algn="just">
              <a:spcBef>
                <a:spcPts val="0"/>
              </a:spcBef>
            </a:pPr>
            <a:r>
              <a:rPr lang="tr-TR" sz="1700" b="1" dirty="0"/>
              <a:t>Motivasyonlarımızı yönlendiren, yöneten birçok farklı güç vardır. </a:t>
            </a:r>
          </a:p>
          <a:p>
            <a:pPr algn="just">
              <a:spcBef>
                <a:spcPts val="0"/>
              </a:spcBef>
            </a:pPr>
            <a:r>
              <a:rPr lang="tr-TR" sz="1700" b="1" dirty="0"/>
              <a:t>Çeşitli psikologlar insan davranışını incelemiş ve bulgularını çeşitli motivasyon kuramları şeklinde resmileştirmişlerdir. </a:t>
            </a:r>
          </a:p>
          <a:p>
            <a:pPr algn="just">
              <a:spcBef>
                <a:spcPts val="0"/>
              </a:spcBef>
            </a:pPr>
            <a:r>
              <a:rPr lang="tr-TR" sz="1700" b="1" dirty="0"/>
              <a:t>Bu kuramlar, insanların nasıl davrandığı ve onları neyin motive ettiği konusunda fikir vermektedir. Her biri, insan davranışlarını neyin motive ettiğini farklı perspektiflerden açıklar.</a:t>
            </a:r>
          </a:p>
          <a:p>
            <a:pPr algn="just">
              <a:spcBef>
                <a:spcPts val="0"/>
              </a:spcBef>
            </a:pPr>
            <a:r>
              <a:rPr lang="tr-TR" sz="1700" b="1" dirty="0"/>
              <a:t>Motivasyon kuramı, bir kişinin motivasyonuna ve bunun kişisel veya profesyonel nedenlerle davranışlarını nasıl etkilediğine bakmanın bir yoludur. </a:t>
            </a:r>
          </a:p>
          <a:p>
            <a:pPr algn="just">
              <a:spcBef>
                <a:spcPts val="0"/>
              </a:spcBef>
            </a:pPr>
            <a:r>
              <a:rPr lang="tr-TR" sz="1700" b="1" dirty="0"/>
              <a:t>Toplumun her alanında önemlidir, ancak özellikle iş ve yönetim için büyük önem taşır. </a:t>
            </a:r>
          </a:p>
          <a:p>
            <a:pPr algn="just">
              <a:spcBef>
                <a:spcPts val="0"/>
              </a:spcBef>
            </a:pPr>
            <a:r>
              <a:rPr lang="tr-TR" sz="1700" b="1" dirty="0"/>
              <a:t>Bir organizasyondaki her ekip üyesinin motive olması hedeflerin gerçekleştirilmesi için anlamlıdır.</a:t>
            </a:r>
          </a:p>
          <a:p>
            <a:pPr algn="just">
              <a:spcBef>
                <a:spcPts val="0"/>
              </a:spcBef>
            </a:pPr>
            <a:r>
              <a:rPr lang="tr-TR" sz="1700" b="1" dirty="0"/>
              <a:t>Motivasyon, daha verimli çalışanların anahtarıdır çünkü motive olmuş bir çalışan daha üretkendir </a:t>
            </a:r>
            <a:r>
              <a:rPr lang="tr-TR" sz="1500" b="1" dirty="0"/>
              <a:t>(</a:t>
            </a:r>
            <a:r>
              <a:rPr lang="tr-TR" sz="1500" b="1" dirty="0" err="1"/>
              <a:t>Bandhu</a:t>
            </a:r>
            <a:r>
              <a:rPr lang="tr-TR" sz="1500" b="1" dirty="0"/>
              <a:t>, 2024; </a:t>
            </a:r>
            <a:r>
              <a:rPr lang="tr-TR" sz="1500" b="1" dirty="0" err="1"/>
              <a:t>UpGrad</a:t>
            </a:r>
            <a:r>
              <a:rPr lang="tr-TR" sz="1500" b="1" dirty="0"/>
              <a:t> </a:t>
            </a:r>
            <a:r>
              <a:rPr lang="tr-TR" sz="1500" b="1" dirty="0" err="1"/>
              <a:t>Education</a:t>
            </a:r>
            <a:r>
              <a:rPr lang="tr-TR" sz="1500" b="1" dirty="0"/>
              <a:t>, 2025).</a:t>
            </a:r>
          </a:p>
        </p:txBody>
      </p:sp>
    </p:spTree>
    <p:extLst>
      <p:ext uri="{BB962C8B-B14F-4D97-AF65-F5344CB8AC3E}">
        <p14:creationId xmlns:p14="http://schemas.microsoft.com/office/powerpoint/2010/main" val="2455228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688509"/>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Maslow'un İhtiyaçlar Hiyerarşisi </a:t>
            </a: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099906" y="1070263"/>
            <a:ext cx="9438005" cy="5164282"/>
          </a:xfrm>
        </p:spPr>
        <p:txBody>
          <a:bodyPr>
            <a:noAutofit/>
          </a:bodyPr>
          <a:lstStyle/>
          <a:p>
            <a:pPr marL="0" indent="0" algn="just">
              <a:lnSpc>
                <a:spcPct val="150000"/>
              </a:lnSpc>
              <a:spcBef>
                <a:spcPts val="0"/>
              </a:spcBef>
              <a:buNone/>
            </a:pPr>
            <a:r>
              <a:rPr lang="tr-TR" b="1" dirty="0"/>
              <a:t>Motivasyon çok geniş bir çalışma alanıdır. Psikologlar motivasyon hakkında birçok farklı kuram öne sürmüşlerdir. Belli başlıları şunlardır:</a:t>
            </a:r>
            <a:endParaRPr lang="tr-TR" b="1" u="sng" dirty="0"/>
          </a:p>
          <a:p>
            <a:pPr marL="0" indent="0" algn="ctr">
              <a:lnSpc>
                <a:spcPct val="150000"/>
              </a:lnSpc>
              <a:spcBef>
                <a:spcPts val="0"/>
              </a:spcBef>
              <a:buNone/>
            </a:pPr>
            <a:r>
              <a:rPr lang="tr-TR" b="1" u="sng" dirty="0"/>
              <a:t>Maslow'un İhtiyaçlar Hiyerarşisi (</a:t>
            </a:r>
            <a:r>
              <a:rPr lang="tr-TR" b="1" u="sng" dirty="0" err="1"/>
              <a:t>Needs</a:t>
            </a:r>
            <a:r>
              <a:rPr lang="tr-TR" b="1" u="sng" dirty="0"/>
              <a:t> </a:t>
            </a:r>
            <a:r>
              <a:rPr lang="tr-TR" b="1" u="sng" dirty="0" err="1"/>
              <a:t>Hierarchy</a:t>
            </a:r>
            <a:r>
              <a:rPr lang="tr-TR" b="1" u="sng" dirty="0"/>
              <a:t>) Kuramı</a:t>
            </a:r>
          </a:p>
          <a:p>
            <a:pPr algn="just">
              <a:lnSpc>
                <a:spcPct val="150000"/>
              </a:lnSpc>
              <a:spcBef>
                <a:spcPts val="0"/>
              </a:spcBef>
            </a:pPr>
            <a:r>
              <a:rPr lang="tr-TR" b="1" dirty="0"/>
              <a:t>Abraham Maslow, bir kişinin tüm gereksinimleri karşılandığında motive olacağını öne sürmüştür. İnsanlar güvenlik veya para için çalışmazlar, katkıda bulunmak ve becerilerini kullanmak için çalışırlar. </a:t>
            </a:r>
          </a:p>
          <a:p>
            <a:pPr algn="just">
              <a:lnSpc>
                <a:spcPct val="150000"/>
              </a:lnSpc>
              <a:spcBef>
                <a:spcPts val="0"/>
              </a:spcBef>
            </a:pPr>
            <a:r>
              <a:rPr lang="tr-TR" b="1" dirty="0"/>
              <a:t>Bunu, insanların nasıl motive olduklarını göstermek için bir piramit oluşturarak kanıtlamış ve "</a:t>
            </a:r>
            <a:r>
              <a:rPr lang="tr-TR" b="1" i="1" dirty="0">
                <a:solidFill>
                  <a:srgbClr val="C00000"/>
                </a:solidFill>
              </a:rPr>
              <a:t>ALT DÜZEYDEKİ İHTİYAÇLAR KARŞILANMADIKÇA BİR SONRAKİ DÜZEYE ÇIKILAMAZ</a:t>
            </a:r>
            <a:r>
              <a:rPr lang="tr-TR" b="1" dirty="0"/>
              <a:t>" demiştir. </a:t>
            </a:r>
          </a:p>
          <a:p>
            <a:pPr algn="just">
              <a:lnSpc>
                <a:spcPct val="150000"/>
              </a:lnSpc>
              <a:spcBef>
                <a:spcPts val="0"/>
              </a:spcBef>
            </a:pPr>
            <a:r>
              <a:rPr lang="tr-TR" b="1" dirty="0"/>
              <a:t>Piramidin en alt seviyesindeki ihtiyaçlar temel ihtiyaçlardır ve bu alt düzey ihtiyaçlar karşılanmadıkça insanlar üst düzey ihtiyaçları karşılamaya yönelik çalışmayı düşünmezler </a:t>
            </a:r>
            <a:r>
              <a:rPr lang="tr-TR" sz="1500" b="1" dirty="0"/>
              <a:t>(</a:t>
            </a:r>
            <a:r>
              <a:rPr lang="tr-TR" sz="1500" b="1" dirty="0" err="1"/>
              <a:t>UpGrad</a:t>
            </a:r>
            <a:r>
              <a:rPr lang="tr-TR" sz="1500" b="1" dirty="0"/>
              <a:t> </a:t>
            </a:r>
            <a:r>
              <a:rPr lang="tr-TR" sz="1500" b="1" dirty="0" err="1"/>
              <a:t>Education</a:t>
            </a:r>
            <a:r>
              <a:rPr lang="tr-TR" sz="1500" b="1" dirty="0"/>
              <a:t>, 2025).</a:t>
            </a:r>
          </a:p>
        </p:txBody>
      </p:sp>
    </p:spTree>
    <p:extLst>
      <p:ext uri="{BB962C8B-B14F-4D97-AF65-F5344CB8AC3E}">
        <p14:creationId xmlns:p14="http://schemas.microsoft.com/office/powerpoint/2010/main" val="484197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660799"/>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Maslow'un İhtiyaçlar Hiyerarşisi </a:t>
            </a: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201730" y="969818"/>
            <a:ext cx="9438005" cy="5195455"/>
          </a:xfrm>
        </p:spPr>
        <p:txBody>
          <a:bodyPr>
            <a:noAutofit/>
          </a:bodyPr>
          <a:lstStyle/>
          <a:p>
            <a:pPr marL="0" indent="0" algn="just">
              <a:buNone/>
            </a:pPr>
            <a:r>
              <a:rPr lang="tr-TR" sz="1700" b="1" dirty="0"/>
              <a:t>Maslow'un ihtiyaçlar hiyerarşisi, psikolojide motivasyonel bir kuram olup, genellikle bir piramit içindeki hiyerarşik beş kademeli bir insan ihtiyaçları modelini içerir. </a:t>
            </a:r>
          </a:p>
          <a:p>
            <a:pPr marL="0" indent="0" algn="just">
              <a:buNone/>
            </a:pPr>
            <a:r>
              <a:rPr lang="tr-TR" sz="1700" b="1" dirty="0"/>
              <a:t>Bireyler daha üst seviyedeki ihtiyaçlara yönelmeden önce, hiyerarşinin alt seviyelerinde yer alan ihtiyaçlarının karşılanması gerekir. Bunlar:</a:t>
            </a:r>
          </a:p>
          <a:p>
            <a:pPr algn="just"/>
            <a:r>
              <a:rPr lang="tr-TR" sz="1700" b="1" u="sng" dirty="0">
                <a:solidFill>
                  <a:srgbClr val="C00000"/>
                </a:solidFill>
              </a:rPr>
              <a:t>Fizyolojik İhtiyaçlar (</a:t>
            </a:r>
            <a:r>
              <a:rPr lang="en-US" sz="1700" b="1" u="sng" dirty="0">
                <a:solidFill>
                  <a:srgbClr val="C00000"/>
                </a:solidFill>
              </a:rPr>
              <a:t>Physiological Needs</a:t>
            </a:r>
            <a:r>
              <a:rPr lang="tr-TR" sz="1700" b="1" dirty="0">
                <a:solidFill>
                  <a:srgbClr val="C00000"/>
                </a:solidFill>
              </a:rPr>
              <a:t>): </a:t>
            </a:r>
            <a:r>
              <a:rPr lang="tr-TR" sz="1700" b="1" dirty="0"/>
              <a:t>İnsan vücudunu hayatta tutan hava, yiyecek ve uyku gibi temel biyolojik gereksinimler</a:t>
            </a:r>
          </a:p>
          <a:p>
            <a:pPr algn="just"/>
            <a:r>
              <a:rPr lang="tr-TR" sz="1700" b="1" u="sng" dirty="0">
                <a:solidFill>
                  <a:srgbClr val="C00000"/>
                </a:solidFill>
              </a:rPr>
              <a:t>Güvenlik İhtiyaçları (</a:t>
            </a:r>
            <a:r>
              <a:rPr lang="en-US" sz="1700" b="1" u="sng" dirty="0">
                <a:solidFill>
                  <a:srgbClr val="C00000"/>
                </a:solidFill>
              </a:rPr>
              <a:t>Safety Needs</a:t>
            </a:r>
            <a:r>
              <a:rPr lang="tr-TR" sz="1700" b="1" dirty="0">
                <a:solidFill>
                  <a:srgbClr val="C00000"/>
                </a:solidFill>
              </a:rPr>
              <a:t>): </a:t>
            </a:r>
            <a:r>
              <a:rPr lang="tr-TR" sz="1700" b="1" dirty="0"/>
              <a:t>Tehlikeden korunma, mali istikrar ve sağlık da dahil olmak üzere öngörülebilir ve güvenli bir yaşam arzusu; tehlikelerden korunma, mali istikrar ve sağlık gibi unsurları içerir.</a:t>
            </a:r>
          </a:p>
          <a:p>
            <a:pPr algn="just"/>
            <a:r>
              <a:rPr lang="tr-TR" sz="1700" b="1" u="sng" dirty="0">
                <a:solidFill>
                  <a:srgbClr val="C00000"/>
                </a:solidFill>
              </a:rPr>
              <a:t>Sevgi ve Aidiyet (</a:t>
            </a:r>
            <a:r>
              <a:rPr lang="tr-TR" sz="1700" b="1" u="sng" dirty="0" err="1">
                <a:solidFill>
                  <a:srgbClr val="C00000"/>
                </a:solidFill>
              </a:rPr>
              <a:t>Love</a:t>
            </a:r>
            <a:r>
              <a:rPr lang="tr-TR" sz="1700" b="1" u="sng" dirty="0">
                <a:solidFill>
                  <a:srgbClr val="C00000"/>
                </a:solidFill>
              </a:rPr>
              <a:t> </a:t>
            </a:r>
            <a:r>
              <a:rPr lang="tr-TR" sz="1700" b="1" u="sng" dirty="0" err="1">
                <a:solidFill>
                  <a:srgbClr val="C00000"/>
                </a:solidFill>
              </a:rPr>
              <a:t>and</a:t>
            </a:r>
            <a:r>
              <a:rPr lang="tr-TR" sz="1700" b="1" u="sng" dirty="0">
                <a:solidFill>
                  <a:srgbClr val="C00000"/>
                </a:solidFill>
              </a:rPr>
              <a:t> </a:t>
            </a:r>
            <a:r>
              <a:rPr lang="tr-TR" sz="1700" b="1" u="sng" dirty="0" err="1">
                <a:solidFill>
                  <a:srgbClr val="C00000"/>
                </a:solidFill>
              </a:rPr>
              <a:t>Belongingness</a:t>
            </a:r>
            <a:r>
              <a:rPr lang="tr-TR" sz="1700" b="1" dirty="0">
                <a:solidFill>
                  <a:srgbClr val="C00000"/>
                </a:solidFill>
              </a:rPr>
              <a:t>)</a:t>
            </a:r>
            <a:r>
              <a:rPr lang="tr-TR" sz="1700" b="1" dirty="0"/>
              <a:t>: Arkadaşlıklar, yakınlık ve destekleyici bir grubun parçası olma yoluyla kurulan duygusal bağ ihtiyacı</a:t>
            </a:r>
          </a:p>
          <a:p>
            <a:pPr algn="just"/>
            <a:r>
              <a:rPr lang="tr-TR" sz="1700" b="1" u="sng" dirty="0">
                <a:solidFill>
                  <a:srgbClr val="C00000"/>
                </a:solidFill>
              </a:rPr>
              <a:t>Saygı İhtiyaçları (</a:t>
            </a:r>
            <a:r>
              <a:rPr lang="tr-TR" sz="1700" b="1" u="sng" dirty="0" err="1">
                <a:solidFill>
                  <a:srgbClr val="C00000"/>
                </a:solidFill>
              </a:rPr>
              <a:t>Esteem</a:t>
            </a:r>
            <a:r>
              <a:rPr lang="tr-TR" sz="1700" b="1" u="sng" dirty="0">
                <a:solidFill>
                  <a:srgbClr val="C00000"/>
                </a:solidFill>
              </a:rPr>
              <a:t> </a:t>
            </a:r>
            <a:r>
              <a:rPr lang="tr-TR" sz="1700" b="1" u="sng" dirty="0" err="1">
                <a:solidFill>
                  <a:srgbClr val="C00000"/>
                </a:solidFill>
              </a:rPr>
              <a:t>Needs</a:t>
            </a:r>
            <a:r>
              <a:rPr lang="tr-TR" sz="1700" b="1" dirty="0">
                <a:solidFill>
                  <a:srgbClr val="C00000"/>
                </a:solidFill>
              </a:rPr>
              <a:t>):</a:t>
            </a:r>
            <a:r>
              <a:rPr lang="tr-TR" sz="1700" b="1" dirty="0"/>
              <a:t> Öz saygı arayışı ve çevrenizdeki insanlardan statü, tanınma ve takdir görme arzusu</a:t>
            </a:r>
          </a:p>
          <a:p>
            <a:pPr algn="just"/>
            <a:r>
              <a:rPr lang="tr-TR" sz="1700" b="1" u="sng" dirty="0">
                <a:solidFill>
                  <a:srgbClr val="C00000"/>
                </a:solidFill>
              </a:rPr>
              <a:t>Kendini Gerçekleştirme (Self-</a:t>
            </a:r>
            <a:r>
              <a:rPr lang="tr-TR" sz="1700" b="1" u="sng" dirty="0" err="1">
                <a:solidFill>
                  <a:srgbClr val="C00000"/>
                </a:solidFill>
              </a:rPr>
              <a:t>Actualization</a:t>
            </a:r>
            <a:r>
              <a:rPr lang="tr-TR" sz="1700" b="1" dirty="0">
                <a:solidFill>
                  <a:srgbClr val="C00000"/>
                </a:solidFill>
              </a:rPr>
              <a:t>): </a:t>
            </a:r>
            <a:r>
              <a:rPr lang="tr-TR" sz="1700" b="1" dirty="0"/>
              <a:t>Tam potansiyelinize ulaşma, yeteneklerinizi geliştirme ve gerçek öz tatmini bulma yönündeki kişisel dürtü </a:t>
            </a:r>
            <a:r>
              <a:rPr lang="tr-TR" sz="1500" b="1" dirty="0"/>
              <a:t>(</a:t>
            </a:r>
            <a:r>
              <a:rPr lang="tr-TR" sz="1500" b="1" dirty="0" err="1"/>
              <a:t>McLeod</a:t>
            </a:r>
            <a:r>
              <a:rPr lang="tr-TR" sz="1500" b="1" dirty="0"/>
              <a:t> ve </a:t>
            </a:r>
            <a:r>
              <a:rPr lang="tr-TR" sz="1500" b="1" dirty="0" err="1"/>
              <a:t>Guy</a:t>
            </a:r>
            <a:r>
              <a:rPr lang="tr-TR" sz="1500" b="1" dirty="0"/>
              <a:t>-Evans, 2026). </a:t>
            </a:r>
          </a:p>
        </p:txBody>
      </p:sp>
    </p:spTree>
    <p:extLst>
      <p:ext uri="{BB962C8B-B14F-4D97-AF65-F5344CB8AC3E}">
        <p14:creationId xmlns:p14="http://schemas.microsoft.com/office/powerpoint/2010/main" val="1170170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Maslow'un İhtiyaçlar Hiyerarşisi </a:t>
            </a: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900545"/>
            <a:ext cx="9438005" cy="5001492"/>
          </a:xfrm>
        </p:spPr>
        <p:txBody>
          <a:bodyPr>
            <a:noAutofit/>
          </a:bodyPr>
          <a:lstStyle/>
          <a:p>
            <a:pPr marL="0" indent="0" algn="ctr">
              <a:spcBef>
                <a:spcPts val="600"/>
              </a:spcBef>
              <a:buNone/>
            </a:pPr>
            <a:r>
              <a:rPr lang="tr-TR" sz="1900" b="1" u="sng" dirty="0"/>
              <a:t>Önemli Noktalar (</a:t>
            </a:r>
            <a:r>
              <a:rPr lang="tr-TR" sz="1900" b="1" u="sng" dirty="0" err="1"/>
              <a:t>Key</a:t>
            </a:r>
            <a:r>
              <a:rPr lang="tr-TR" sz="1900" b="1" u="sng" dirty="0"/>
              <a:t> </a:t>
            </a:r>
            <a:r>
              <a:rPr lang="tr-TR" sz="1900" b="1" u="sng" dirty="0" err="1"/>
              <a:t>Takeaways</a:t>
            </a:r>
            <a:r>
              <a:rPr lang="tr-TR" sz="1900" b="1" u="sng" dirty="0"/>
              <a:t>)</a:t>
            </a:r>
          </a:p>
          <a:p>
            <a:pPr algn="just">
              <a:spcBef>
                <a:spcPts val="600"/>
              </a:spcBef>
            </a:pPr>
            <a:r>
              <a:rPr lang="tr-TR" sz="1900" b="1" u="sng" dirty="0"/>
              <a:t>Kesin Olarak Doğrusal Değil (Not </a:t>
            </a:r>
            <a:r>
              <a:rPr lang="tr-TR" sz="1900" b="1" u="sng" dirty="0" err="1"/>
              <a:t>Strictly</a:t>
            </a:r>
            <a:r>
              <a:rPr lang="tr-TR" sz="1900" b="1" u="sng" dirty="0"/>
              <a:t> </a:t>
            </a:r>
            <a:r>
              <a:rPr lang="tr-TR" sz="1900" b="1" u="sng" dirty="0" err="1"/>
              <a:t>Linear</a:t>
            </a:r>
            <a:r>
              <a:rPr lang="tr-TR" sz="1900" b="1" dirty="0"/>
              <a:t>): Maslow başlangıçta daha yüksek ihtiyaçlardan önce daha düşük ihtiyaçların görece karşılanması gerektiğini öne sürmüş olsa da modern araştırmalar insanların genellikle aynı anda birden fazla ihtiyacı karşılamaya çalıştığını göstermektedir.</a:t>
            </a:r>
          </a:p>
          <a:p>
            <a:pPr algn="just">
              <a:spcBef>
                <a:spcPts val="600"/>
              </a:spcBef>
            </a:pPr>
            <a:r>
              <a:rPr lang="tr-TR" sz="1900" b="1" u="sng" dirty="0"/>
              <a:t>Kültürel Farklılıklar (</a:t>
            </a:r>
            <a:r>
              <a:rPr lang="en-US" sz="1900" b="1" u="sng" dirty="0"/>
              <a:t>Cultural Variations</a:t>
            </a:r>
            <a:r>
              <a:rPr lang="tr-TR" sz="1900" b="1" dirty="0"/>
              <a:t>): Farklı toplumlarda ihtiyaçlara öncelik verme şekli farklılık gösterebilir. Örneğin, bireyci ve kolektivist kültürler, hangi ihtiyaçların öncelikli olacağını belirleyebilir.</a:t>
            </a:r>
          </a:p>
          <a:p>
            <a:pPr algn="just">
              <a:spcBef>
                <a:spcPts val="600"/>
              </a:spcBef>
            </a:pPr>
            <a:r>
              <a:rPr lang="en-US" sz="1900" b="1" u="sng" dirty="0"/>
              <a:t>Practical Applications</a:t>
            </a:r>
            <a:r>
              <a:rPr lang="tr-TR" sz="1900" b="1" u="sng" dirty="0"/>
              <a:t> (Pratik Uygulamalar</a:t>
            </a:r>
            <a:r>
              <a:rPr lang="tr-TR" sz="1900" b="1" dirty="0"/>
              <a:t>)</a:t>
            </a:r>
            <a:r>
              <a:rPr lang="en-US" sz="1900" b="1" dirty="0"/>
              <a:t>: </a:t>
            </a:r>
            <a:r>
              <a:rPr lang="tr-TR" sz="1900" b="1" dirty="0"/>
              <a:t>Eğitim, sağlık ve iş yeri yönetimi gibi alanlarda Maslow'un çerçevesi, motivasyonun önündeki engelleri belirlemeye ve çeşitli ihtiyaçları karşılamaya yönelik stratejiler geliştirmeye yardımcı olur.</a:t>
            </a:r>
          </a:p>
          <a:p>
            <a:pPr algn="just">
              <a:spcBef>
                <a:spcPts val="600"/>
              </a:spcBef>
            </a:pPr>
            <a:r>
              <a:rPr lang="tr-TR" sz="1900" b="1" u="sng" dirty="0"/>
              <a:t>Eleştiriler (</a:t>
            </a:r>
            <a:r>
              <a:rPr lang="en-US" sz="1900" b="1" u="sng" dirty="0"/>
              <a:t>Criticisms</a:t>
            </a:r>
            <a:r>
              <a:rPr lang="tr-TR" sz="1900" b="1" dirty="0"/>
              <a:t>)</a:t>
            </a:r>
            <a:r>
              <a:rPr lang="en-US" sz="1900" b="1" dirty="0"/>
              <a:t>: </a:t>
            </a:r>
            <a:r>
              <a:rPr lang="tr-TR" sz="1900" b="1" dirty="0"/>
              <a:t>Maslow’un motivasyonel yaklaşımı, kültürel önyargılar ve katı ile esnek sıralama arasındaki tartışma, onun kuramını mutlak bir kuraldan çok bir başlangıç ​​noktası olarak görmenin önemini vurgulamaktadır </a:t>
            </a:r>
            <a:r>
              <a:rPr lang="tr-TR" sz="1500" b="1" dirty="0"/>
              <a:t>(</a:t>
            </a:r>
            <a:r>
              <a:rPr lang="tr-TR" sz="1500" b="1" dirty="0" err="1"/>
              <a:t>McLeod</a:t>
            </a:r>
            <a:r>
              <a:rPr lang="tr-TR" sz="1500" b="1" dirty="0"/>
              <a:t> ve </a:t>
            </a:r>
            <a:r>
              <a:rPr lang="tr-TR" sz="1500" b="1" dirty="0" err="1"/>
              <a:t>Guy</a:t>
            </a:r>
            <a:r>
              <a:rPr lang="tr-TR" sz="1500" b="1" dirty="0"/>
              <a:t>-Evans, 2026). </a:t>
            </a:r>
          </a:p>
        </p:txBody>
      </p:sp>
    </p:spTree>
    <p:extLst>
      <p:ext uri="{BB962C8B-B14F-4D97-AF65-F5344CB8AC3E}">
        <p14:creationId xmlns:p14="http://schemas.microsoft.com/office/powerpoint/2010/main" val="200333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Maslow'un İhtiyaçlar Hiyerarşisi </a:t>
            </a:r>
            <a:br>
              <a:rPr lang="tr-TR" sz="2200" b="1" dirty="0">
                <a:solidFill>
                  <a:schemeClr val="tx1"/>
                </a:solidFill>
              </a:rPr>
            </a:br>
            <a:br>
              <a:rPr lang="tr-TR" sz="2200" b="1" dirty="0">
                <a:solidFill>
                  <a:schemeClr val="tx1"/>
                </a:solidFill>
              </a:rPr>
            </a:br>
            <a:endParaRPr lang="en-US" sz="2200" b="1" dirty="0">
              <a:solidFill>
                <a:schemeClr val="tx1"/>
              </a:solidFill>
            </a:endParaRPr>
          </a:p>
        </p:txBody>
      </p:sp>
      <p:pic>
        <p:nvPicPr>
          <p:cNvPr id="5" name="İçerik Yer Tutucusu 4">
            <a:extLst>
              <a:ext uri="{FF2B5EF4-FFF2-40B4-BE49-F238E27FC236}">
                <a16:creationId xmlns:a16="http://schemas.microsoft.com/office/drawing/2014/main" id="{EA0201FD-B5D3-8C82-ACCD-9281936B1DE5}"/>
              </a:ext>
            </a:extLst>
          </p:cNvPr>
          <p:cNvPicPr>
            <a:picLocks noGrp="1" noChangeAspect="1"/>
          </p:cNvPicPr>
          <p:nvPr>
            <p:ph idx="1"/>
          </p:nvPr>
        </p:nvPicPr>
        <p:blipFill>
          <a:blip r:embed="rId2"/>
          <a:stretch>
            <a:fillRect/>
          </a:stretch>
        </p:blipFill>
        <p:spPr>
          <a:xfrm>
            <a:off x="3280970" y="1692009"/>
            <a:ext cx="5630061" cy="3820058"/>
          </a:xfrm>
        </p:spPr>
      </p:pic>
      <p:pic>
        <p:nvPicPr>
          <p:cNvPr id="7" name="Resim 6">
            <a:extLst>
              <a:ext uri="{FF2B5EF4-FFF2-40B4-BE49-F238E27FC236}">
                <a16:creationId xmlns:a16="http://schemas.microsoft.com/office/drawing/2014/main" id="{8594096B-17CA-FF26-76EC-A8A615F4B138}"/>
              </a:ext>
            </a:extLst>
          </p:cNvPr>
          <p:cNvPicPr>
            <a:picLocks noChangeAspect="1"/>
          </p:cNvPicPr>
          <p:nvPr/>
        </p:nvPicPr>
        <p:blipFill>
          <a:blip r:embed="rId2"/>
          <a:stretch>
            <a:fillRect/>
          </a:stretch>
        </p:blipFill>
        <p:spPr>
          <a:xfrm>
            <a:off x="1676400" y="1191491"/>
            <a:ext cx="7619999" cy="4890654"/>
          </a:xfrm>
          <a:prstGeom prst="rect">
            <a:avLst/>
          </a:prstGeom>
        </p:spPr>
      </p:pic>
    </p:spTree>
    <p:extLst>
      <p:ext uri="{BB962C8B-B14F-4D97-AF65-F5344CB8AC3E}">
        <p14:creationId xmlns:p14="http://schemas.microsoft.com/office/powerpoint/2010/main" val="3952603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716217"/>
          </a:xfrm>
        </p:spPr>
        <p:txBody>
          <a:bodyPr>
            <a:noAutofit/>
          </a:bodyPr>
          <a:lstStyle/>
          <a:p>
            <a:pPr algn="ctr"/>
            <a:r>
              <a:rPr lang="tr-TR" sz="2000" b="1" dirty="0">
                <a:solidFill>
                  <a:schemeClr val="tx1"/>
                </a:solidFill>
              </a:rPr>
              <a:t>YÖNELTME/YÜRÜTME: GÜDÜLEME/MOTİVASYON KURAMLARI:</a:t>
            </a:r>
            <a:br>
              <a:rPr lang="tr-TR" sz="2000" b="1" dirty="0">
                <a:solidFill>
                  <a:schemeClr val="tx1"/>
                </a:solidFill>
              </a:rPr>
            </a:br>
            <a:r>
              <a:rPr lang="tr-TR" sz="2000" b="1" dirty="0">
                <a:solidFill>
                  <a:schemeClr val="tx1"/>
                </a:solidFill>
              </a:rPr>
              <a:t>Herzberg’in Motivasyon-Hijyen Kuramı</a:t>
            </a:r>
            <a:br>
              <a:rPr lang="tr-TR" sz="2200" b="1" dirty="0">
                <a:solidFill>
                  <a:schemeClr val="tx1"/>
                </a:solidFill>
              </a:rPr>
            </a:br>
            <a:br>
              <a:rPr lang="tr-TR" sz="2200" b="1" dirty="0">
                <a:solidFill>
                  <a:schemeClr val="tx1"/>
                </a:solidFill>
              </a:rPr>
            </a:br>
            <a:endParaRPr lang="en-US" sz="2200" b="1" dirty="0">
              <a:solidFill>
                <a:schemeClr val="tx1"/>
              </a:solidFill>
            </a:endParaRPr>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1376997" y="900545"/>
            <a:ext cx="9438005" cy="4738255"/>
          </a:xfrm>
        </p:spPr>
        <p:txBody>
          <a:bodyPr>
            <a:noAutofit/>
          </a:bodyPr>
          <a:lstStyle/>
          <a:p>
            <a:pPr marL="0" indent="0" algn="just">
              <a:spcBef>
                <a:spcPts val="1200"/>
              </a:spcBef>
              <a:buNone/>
            </a:pPr>
            <a:r>
              <a:rPr lang="tr-TR" sz="1700" b="1" dirty="0"/>
              <a:t>Frederick Irving Herzberg </a:t>
            </a:r>
            <a:r>
              <a:rPr lang="tr-TR" sz="1500" b="1" dirty="0"/>
              <a:t>(2026) </a:t>
            </a:r>
            <a:r>
              <a:rPr lang="tr-TR" sz="1700" b="1" dirty="0"/>
              <a:t>(1923-2000), iş yönetimi alanında çalışan Amerikalı bir psikologdu. 1968 yılında yayımlanan "Bir Kez Daha, Çalışanları Nasıl Motive Edersiniz?" adlı eseri 1987 yılına kadar 1,2 milyon kez yeniden basılmış ve Harvard Business </a:t>
            </a:r>
            <a:r>
              <a:rPr lang="tr-TR" sz="1700" b="1" dirty="0" err="1"/>
              <a:t>Review'dan</a:t>
            </a:r>
            <a:r>
              <a:rPr lang="tr-TR" sz="1700" b="1" dirty="0"/>
              <a:t> en çok talep edilen makale olmuştur. Motivasyon-hijyen kuramını ortaya koymasıyla tanınmaktadır.</a:t>
            </a:r>
          </a:p>
          <a:p>
            <a:pPr marL="0" indent="0" algn="ctr">
              <a:spcBef>
                <a:spcPts val="1200"/>
              </a:spcBef>
              <a:buNone/>
            </a:pPr>
            <a:r>
              <a:rPr lang="tr-TR" sz="1700" b="1" u="sng" dirty="0"/>
              <a:t>Kuramının Temel Fikri</a:t>
            </a:r>
          </a:p>
          <a:p>
            <a:pPr algn="just">
              <a:spcBef>
                <a:spcPts val="1200"/>
              </a:spcBef>
            </a:pPr>
            <a:r>
              <a:rPr lang="tr-TR" sz="1700" b="1" dirty="0"/>
              <a:t>Herzberg'in iki faktörlü teorisi, iş memnuniyetinin iki faktörden etkilendiğini öne sürer: </a:t>
            </a:r>
            <a:r>
              <a:rPr lang="tr-TR" sz="1700" b="1" u="sng" dirty="0"/>
              <a:t>motivasyon faktörleri </a:t>
            </a:r>
            <a:r>
              <a:rPr lang="tr-TR" sz="1700" b="1" dirty="0"/>
              <a:t>ve </a:t>
            </a:r>
            <a:r>
              <a:rPr lang="tr-TR" sz="1700" b="1" u="sng" dirty="0"/>
              <a:t>hijyen faktörleri</a:t>
            </a:r>
            <a:endParaRPr lang="tr-TR" sz="1700" b="1" dirty="0"/>
          </a:p>
          <a:p>
            <a:pPr algn="just">
              <a:spcBef>
                <a:spcPts val="1200"/>
              </a:spcBef>
            </a:pPr>
            <a:r>
              <a:rPr lang="tr-TR" sz="1700" b="1" dirty="0"/>
              <a:t>Tanınma ve başarı gibi motivasyon faktörleri, daha yüksek memnuniyet ve motivasyona yol açar.</a:t>
            </a:r>
          </a:p>
          <a:p>
            <a:pPr algn="just">
              <a:spcBef>
                <a:spcPts val="1200"/>
              </a:spcBef>
            </a:pPr>
            <a:r>
              <a:rPr lang="tr-TR" sz="1700" b="1" dirty="0"/>
              <a:t>Maaş ve çalışma koşulları gibi hijyen faktörleri ise memnuniyetsizliği önler ancak mutlaka motive etmez.</a:t>
            </a:r>
          </a:p>
          <a:p>
            <a:pPr algn="just">
              <a:spcBef>
                <a:spcPts val="1200"/>
              </a:spcBef>
            </a:pPr>
            <a:r>
              <a:rPr lang="tr-TR" sz="1700" b="1" dirty="0"/>
              <a:t>Herzberg'e göre, verimli bir çalışma ortamı yaratmak için her iki faktör grubuna da ihtiyaç vardır </a:t>
            </a:r>
            <a:r>
              <a:rPr lang="tr-TR" sz="1500" b="1" dirty="0"/>
              <a:t>(</a:t>
            </a:r>
            <a:r>
              <a:rPr lang="en-US" sz="1500" b="1" dirty="0"/>
              <a:t>Nickerson, 2025). </a:t>
            </a:r>
            <a:endParaRPr lang="tr-TR" sz="1500" b="1" dirty="0"/>
          </a:p>
        </p:txBody>
      </p:sp>
    </p:spTree>
    <p:extLst>
      <p:ext uri="{BB962C8B-B14F-4D97-AF65-F5344CB8AC3E}">
        <p14:creationId xmlns:p14="http://schemas.microsoft.com/office/powerpoint/2010/main" val="2004432927"/>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13579</TotalTime>
  <Words>4283</Words>
  <Application>Microsoft Office PowerPoint</Application>
  <PresentationFormat>Geniş ekran</PresentationFormat>
  <Paragraphs>306</Paragraphs>
  <Slides>31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31</vt:i4>
      </vt:variant>
    </vt:vector>
  </HeadingPairs>
  <TitlesOfParts>
    <vt:vector size="36" baseType="lpstr">
      <vt:lpstr>Arial</vt:lpstr>
      <vt:lpstr>Trebuchet MS</vt:lpstr>
      <vt:lpstr>Wingdings</vt:lpstr>
      <vt:lpstr>Wingdings 3</vt:lpstr>
      <vt:lpstr>Yüzeyler</vt:lpstr>
      <vt:lpstr>BİLGİ VE BELGE MERKEZLERİ YÖNETİMİ 13. HAFTA  Yöneltme ve Yürütme: Motivasyon Kuramları</vt:lpstr>
      <vt:lpstr>KAPSAM</vt:lpstr>
      <vt:lpstr>GİRİŞ</vt:lpstr>
      <vt:lpstr>YÖNELTME/YÜRÜTME: GÜDÜLEME/MOTİVASYON KURAMLARI </vt:lpstr>
      <vt:lpstr>YÖNELTME/YÜRÜTME: GÜDÜLEME/MOTİVASYON KURAMLARI: Maslow'un İhtiyaçlar Hiyerarşisi  </vt:lpstr>
      <vt:lpstr>YÖNELTME/YÜRÜTME: GÜDÜLEME/MOTİVASYON KURAMLARI: Maslow'un İhtiyaçlar Hiyerarşisi   </vt:lpstr>
      <vt:lpstr>YÖNELTME/YÜRÜTME: GÜDÜLEME/MOTİVASYON KURAMLARI: Maslow'un İhtiyaçlar Hiyerarşisi   </vt:lpstr>
      <vt:lpstr>YÖNELTME/YÜRÜTME: GÜDÜLEME/MOTİVASYON KURAMLARI: Maslow'un İhtiyaçlar Hiyerarşisi   </vt:lpstr>
      <vt:lpstr>YÖNELTME/YÜRÜTME: GÜDÜLEME/MOTİVASYON KURAMLARI: Herzberg’in Motivasyon-Hijyen Kuramı  </vt:lpstr>
      <vt:lpstr>YÖNELTME/YÜRÜTME: GÜDÜLEME/MOTİVASYON KURAMLARI: Herzberg’in Motivasyon-Hijyen Kuramı  </vt:lpstr>
      <vt:lpstr>YÖNELTME/YÜRÜTME: GÜDÜLEME/MOTİVASYON KURAMLARI: Herzberg’in Motivasyon-Hijyen Kuramı  </vt:lpstr>
      <vt:lpstr>YÖNELTME/YÜRÜTME: GÜDÜLEME/MOTİVASYON KURAMLARI: Herzberg’in Motivasyon-Hijyen Kuramı  </vt:lpstr>
      <vt:lpstr>YÖNELTME/YÜRÜTME: GÜDÜLEME/MOTİVASYON KURAMLARI: Herzberg’in Motivasyon-Hijyen Kuramı  </vt:lpstr>
      <vt:lpstr>YÖNELTME/YÜRÜTME: GÜDÜLEME/MOTİVASYON KURAMLARI: McClelland’ın İhtiyaç Kuramı  </vt:lpstr>
      <vt:lpstr>YÖNELTME/YÜRÜTME: GÜDÜLEME/MOTİVASYON KURAMLARI: McClelland’ın İhtiyaç Kuramı  </vt:lpstr>
      <vt:lpstr>YÖNELTME/YÜRÜTME: GÜDÜLEME/MOTİVASYON KURAMLARI: Victor Vroom’un Beklenti Kuramı (Expectancy Theory)  </vt:lpstr>
      <vt:lpstr>YÖNELTME/YÜRÜTME: GÜDÜLEME/MOTİVASYON KURAMLARI: Victor Vroom’un Beklenti Kuramı (Expectancy Theory)  </vt:lpstr>
      <vt:lpstr>YÖNELTME/YÜRÜTME: GÜDÜLEME/MOTİVASYON KURAMLARI: Victor Vroom’un Beklenti Kuramı (Expectancy Theory)  </vt:lpstr>
      <vt:lpstr>YÖNELTME/YÜRÜTME: GÜDÜLEME/MOTİVASYON KURAMLARI: McGregor’ın X ve Y Kuramları (İş Yerinde İnsan Doğası Yaklaşımları)    </vt:lpstr>
      <vt:lpstr>YÖNELTME/YÜRÜTME: GÜDÜLEME/MOTİVASYON KURAMLARI: McGregor’ın X ve Y Kuramları (İş Yerinde İnsan Doğası Yaklaşımları)    </vt:lpstr>
      <vt:lpstr>YÖNELTME/YÜRÜTME: GÜDÜLEME/MOTİVASYON KURAMLARI: McGregor’ın X ve Y Kuramları (İş Yerinde İnsan Doğası Yaklaşımları)    </vt:lpstr>
      <vt:lpstr>YÖNELTME/YÜRÜTME: GÜDÜLEME/MOTİVASYON KURAMLARI: McGregor’ın X ve Y Kuramları (İş Yerinde İnsan Doğası Yaklaşımları)    </vt:lpstr>
      <vt:lpstr>YÖNELTME/YÜRÜTME: GÜDÜLEME/MOTİVASYON KURAMLARI: McGregor’ın X ve Y Kuramları (İş Yerinde İnsan Doğası Yaklaşımları)    </vt:lpstr>
      <vt:lpstr>YÖNELTME/YÜRÜTME: GÜDÜLEME/MOTİVASYON KURAMLARI: Alderfer’in ERG Kuramı    </vt:lpstr>
      <vt:lpstr>YÖNELTME/YÜRÜTME: GÜDÜLEME/MOTİVASYON KURAMLARI: Alderfer’in ERG Kuramı    </vt:lpstr>
      <vt:lpstr>YÖNELTME/YÜRÜTME: GÜDÜLEME/MOTİVASYON KURAMLARI: Alderfer’in ERG Kuramı    </vt:lpstr>
      <vt:lpstr>Motivasyon Kuramları: Genel Çerçeve ve Değerlendirme</vt:lpstr>
      <vt:lpstr>Bilgi ve Belge Merkezlerinin Yönetimi Bağlamında Değerlendirme</vt:lpstr>
      <vt:lpstr>SONUÇ VE DEĞERLENDİRME</vt:lpstr>
      <vt:lpstr>Kaynakça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Yazar</cp:lastModifiedBy>
  <cp:revision>87</cp:revision>
  <dcterms:created xsi:type="dcterms:W3CDTF">2025-07-04T07:41:44Z</dcterms:created>
  <dcterms:modified xsi:type="dcterms:W3CDTF">2026-05-14T18:02:25Z</dcterms:modified>
</cp:coreProperties>
</file>