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4"/>
  </p:notesMasterIdLst>
  <p:sldIdLst>
    <p:sldId id="256" r:id="rId3"/>
    <p:sldId id="257" r:id="rId4"/>
    <p:sldId id="269" r:id="rId5"/>
    <p:sldId id="268" r:id="rId6"/>
    <p:sldId id="258" r:id="rId7"/>
    <p:sldId id="259" r:id="rId8"/>
    <p:sldId id="261" r:id="rId9"/>
    <p:sldId id="270" r:id="rId10"/>
    <p:sldId id="262" r:id="rId11"/>
    <p:sldId id="263" r:id="rId12"/>
    <p:sldId id="271" r:id="rId13"/>
    <p:sldId id="272" r:id="rId14"/>
    <p:sldId id="273" r:id="rId15"/>
    <p:sldId id="274" r:id="rId16"/>
    <p:sldId id="275" r:id="rId17"/>
    <p:sldId id="276" r:id="rId18"/>
    <p:sldId id="277" r:id="rId19"/>
    <p:sldId id="260" r:id="rId20"/>
    <p:sldId id="278" r:id="rId21"/>
    <p:sldId id="265" r:id="rId22"/>
    <p:sldId id="26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1" d="100"/>
          <a:sy n="81" d="100"/>
        </p:scale>
        <p:origin x="75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E76EB9-F34A-437E-A5C7-0A0582543751}" type="doc">
      <dgm:prSet loTypeId="urn:microsoft.com/office/officeart/2005/8/layout/hList6" loCatId="list" qsTypeId="urn:microsoft.com/office/officeart/2005/8/quickstyle/simple2" qsCatId="simple" csTypeId="urn:microsoft.com/office/officeart/2005/8/colors/colorful1" csCatId="colorful"/>
      <dgm:spPr/>
      <dgm:t>
        <a:bodyPr/>
        <a:lstStyle/>
        <a:p>
          <a:endParaRPr lang="tr-TR"/>
        </a:p>
      </dgm:t>
    </dgm:pt>
    <dgm:pt modelId="{6FCA03AE-8588-4573-AB3F-E7046EEEFC1C}">
      <dgm:prSet/>
      <dgm:spPr/>
      <dgm:t>
        <a:bodyPr/>
        <a:lstStyle/>
        <a:p>
          <a:r>
            <a:rPr lang="tr-TR"/>
            <a:t>Çizgi</a:t>
          </a:r>
        </a:p>
      </dgm:t>
    </dgm:pt>
    <dgm:pt modelId="{0519BFEC-A3B4-49E2-B960-BEF30B4B4D5D}" type="parTrans" cxnId="{C1BB13E7-6BAA-4402-80A0-540EEA4E5FD9}">
      <dgm:prSet/>
      <dgm:spPr/>
      <dgm:t>
        <a:bodyPr/>
        <a:lstStyle/>
        <a:p>
          <a:endParaRPr lang="tr-TR"/>
        </a:p>
      </dgm:t>
    </dgm:pt>
    <dgm:pt modelId="{30CA7339-4E4D-4494-BC5B-90D1CE79ED05}" type="sibTrans" cxnId="{C1BB13E7-6BAA-4402-80A0-540EEA4E5FD9}">
      <dgm:prSet/>
      <dgm:spPr/>
      <dgm:t>
        <a:bodyPr/>
        <a:lstStyle/>
        <a:p>
          <a:endParaRPr lang="tr-TR"/>
        </a:p>
      </dgm:t>
    </dgm:pt>
    <dgm:pt modelId="{60CFC939-22F7-4F39-9833-C828D0BF952B}">
      <dgm:prSet/>
      <dgm:spPr/>
      <dgm:t>
        <a:bodyPr/>
        <a:lstStyle/>
        <a:p>
          <a:r>
            <a:rPr lang="tr-TR"/>
            <a:t>Şekil</a:t>
          </a:r>
        </a:p>
      </dgm:t>
    </dgm:pt>
    <dgm:pt modelId="{2ADF6299-B22B-428B-BDD2-CA45C3003974}" type="parTrans" cxnId="{41381143-3D91-4244-81D2-4B883DC53AFE}">
      <dgm:prSet/>
      <dgm:spPr/>
      <dgm:t>
        <a:bodyPr/>
        <a:lstStyle/>
        <a:p>
          <a:endParaRPr lang="tr-TR"/>
        </a:p>
      </dgm:t>
    </dgm:pt>
    <dgm:pt modelId="{866EFF9C-86C1-49C2-AA9F-6F99C474D9FB}" type="sibTrans" cxnId="{41381143-3D91-4244-81D2-4B883DC53AFE}">
      <dgm:prSet/>
      <dgm:spPr/>
      <dgm:t>
        <a:bodyPr/>
        <a:lstStyle/>
        <a:p>
          <a:endParaRPr lang="tr-TR"/>
        </a:p>
      </dgm:t>
    </dgm:pt>
    <dgm:pt modelId="{9E03B9A9-F292-41F5-8F63-4F93E08BDE34}">
      <dgm:prSet/>
      <dgm:spPr/>
      <dgm:t>
        <a:bodyPr/>
        <a:lstStyle/>
        <a:p>
          <a:r>
            <a:rPr lang="tr-TR"/>
            <a:t>Alan</a:t>
          </a:r>
        </a:p>
      </dgm:t>
    </dgm:pt>
    <dgm:pt modelId="{FA31CB99-A846-4FA2-82B1-DDB97F8EE85B}" type="parTrans" cxnId="{1736C4F3-DC71-417B-BB63-90CA61AE2427}">
      <dgm:prSet/>
      <dgm:spPr/>
      <dgm:t>
        <a:bodyPr/>
        <a:lstStyle/>
        <a:p>
          <a:endParaRPr lang="tr-TR"/>
        </a:p>
      </dgm:t>
    </dgm:pt>
    <dgm:pt modelId="{74C8A427-CE34-41A8-B765-90A3A2CA083A}" type="sibTrans" cxnId="{1736C4F3-DC71-417B-BB63-90CA61AE2427}">
      <dgm:prSet/>
      <dgm:spPr/>
      <dgm:t>
        <a:bodyPr/>
        <a:lstStyle/>
        <a:p>
          <a:endParaRPr lang="tr-TR"/>
        </a:p>
      </dgm:t>
    </dgm:pt>
    <dgm:pt modelId="{2D9ACFE8-31DB-4E35-9D57-43B52DCAD2AD}">
      <dgm:prSet/>
      <dgm:spPr/>
      <dgm:t>
        <a:bodyPr/>
        <a:lstStyle/>
        <a:p>
          <a:r>
            <a:rPr lang="tr-TR"/>
            <a:t>Boyut</a:t>
          </a:r>
        </a:p>
      </dgm:t>
    </dgm:pt>
    <dgm:pt modelId="{1B8633E5-69FB-48FB-8086-B38636BD8844}" type="parTrans" cxnId="{55F811C3-E64D-4C47-A6B8-C10E92C84F2F}">
      <dgm:prSet/>
      <dgm:spPr/>
      <dgm:t>
        <a:bodyPr/>
        <a:lstStyle/>
        <a:p>
          <a:endParaRPr lang="tr-TR"/>
        </a:p>
      </dgm:t>
    </dgm:pt>
    <dgm:pt modelId="{9D0B4287-C3CC-4C9F-986B-FCEE57778028}" type="sibTrans" cxnId="{55F811C3-E64D-4C47-A6B8-C10E92C84F2F}">
      <dgm:prSet/>
      <dgm:spPr/>
      <dgm:t>
        <a:bodyPr/>
        <a:lstStyle/>
        <a:p>
          <a:endParaRPr lang="tr-TR"/>
        </a:p>
      </dgm:t>
    </dgm:pt>
    <dgm:pt modelId="{BD981255-3982-46CC-A21A-17F3C6171256}">
      <dgm:prSet/>
      <dgm:spPr/>
      <dgm:t>
        <a:bodyPr/>
        <a:lstStyle/>
        <a:p>
          <a:r>
            <a:rPr lang="tr-TR"/>
            <a:t>Doku</a:t>
          </a:r>
        </a:p>
      </dgm:t>
    </dgm:pt>
    <dgm:pt modelId="{CF7F5ABD-024B-4B23-9499-F90F4FD1F8B8}" type="parTrans" cxnId="{ECAF3634-A22B-4D67-ADA6-A437C2697830}">
      <dgm:prSet/>
      <dgm:spPr/>
      <dgm:t>
        <a:bodyPr/>
        <a:lstStyle/>
        <a:p>
          <a:endParaRPr lang="tr-TR"/>
        </a:p>
      </dgm:t>
    </dgm:pt>
    <dgm:pt modelId="{0A1EBBEB-FA09-430B-AAD9-39414E3BE728}" type="sibTrans" cxnId="{ECAF3634-A22B-4D67-ADA6-A437C2697830}">
      <dgm:prSet/>
      <dgm:spPr/>
      <dgm:t>
        <a:bodyPr/>
        <a:lstStyle/>
        <a:p>
          <a:endParaRPr lang="tr-TR"/>
        </a:p>
      </dgm:t>
    </dgm:pt>
    <dgm:pt modelId="{AF550C0E-6B2F-4A1A-ACE3-FF9394450EAC}">
      <dgm:prSet/>
      <dgm:spPr/>
      <dgm:t>
        <a:bodyPr/>
        <a:lstStyle/>
        <a:p>
          <a:r>
            <a:rPr lang="tr-TR"/>
            <a:t>Renk</a:t>
          </a:r>
        </a:p>
      </dgm:t>
    </dgm:pt>
    <dgm:pt modelId="{D3FFD747-52B1-4009-9884-423CA6704D7E}" type="parTrans" cxnId="{6C2B52D6-5DEE-4730-A9AE-5185643D6BC8}">
      <dgm:prSet/>
      <dgm:spPr/>
      <dgm:t>
        <a:bodyPr/>
        <a:lstStyle/>
        <a:p>
          <a:endParaRPr lang="tr-TR"/>
        </a:p>
      </dgm:t>
    </dgm:pt>
    <dgm:pt modelId="{196B5C67-25CD-4DBA-9102-CD37ED248D1C}" type="sibTrans" cxnId="{6C2B52D6-5DEE-4730-A9AE-5185643D6BC8}">
      <dgm:prSet/>
      <dgm:spPr/>
      <dgm:t>
        <a:bodyPr/>
        <a:lstStyle/>
        <a:p>
          <a:endParaRPr lang="tr-TR"/>
        </a:p>
      </dgm:t>
    </dgm:pt>
    <dgm:pt modelId="{302B516F-31A4-4687-98EA-32BC13C9B947}" type="pres">
      <dgm:prSet presAssocID="{83E76EB9-F34A-437E-A5C7-0A0582543751}" presName="Name0" presStyleCnt="0">
        <dgm:presLayoutVars>
          <dgm:dir/>
          <dgm:resizeHandles val="exact"/>
        </dgm:presLayoutVars>
      </dgm:prSet>
      <dgm:spPr/>
    </dgm:pt>
    <dgm:pt modelId="{F797F8EC-6A86-49BF-BC54-0D2EEA1DA684}" type="pres">
      <dgm:prSet presAssocID="{6FCA03AE-8588-4573-AB3F-E7046EEEFC1C}" presName="node" presStyleLbl="node1" presStyleIdx="0" presStyleCnt="6">
        <dgm:presLayoutVars>
          <dgm:bulletEnabled val="1"/>
        </dgm:presLayoutVars>
      </dgm:prSet>
      <dgm:spPr/>
    </dgm:pt>
    <dgm:pt modelId="{B2F62981-56DA-49B7-94AA-86B5D357D63A}" type="pres">
      <dgm:prSet presAssocID="{30CA7339-4E4D-4494-BC5B-90D1CE79ED05}" presName="sibTrans" presStyleCnt="0"/>
      <dgm:spPr/>
    </dgm:pt>
    <dgm:pt modelId="{CA43228D-7A6E-4596-9CB2-57270CDBF927}" type="pres">
      <dgm:prSet presAssocID="{60CFC939-22F7-4F39-9833-C828D0BF952B}" presName="node" presStyleLbl="node1" presStyleIdx="1" presStyleCnt="6">
        <dgm:presLayoutVars>
          <dgm:bulletEnabled val="1"/>
        </dgm:presLayoutVars>
      </dgm:prSet>
      <dgm:spPr/>
    </dgm:pt>
    <dgm:pt modelId="{5CCA6060-4D20-416B-A54A-3F6C6B5B20BB}" type="pres">
      <dgm:prSet presAssocID="{866EFF9C-86C1-49C2-AA9F-6F99C474D9FB}" presName="sibTrans" presStyleCnt="0"/>
      <dgm:spPr/>
    </dgm:pt>
    <dgm:pt modelId="{3903F7F8-A7D7-4444-BEB0-2E8F57468679}" type="pres">
      <dgm:prSet presAssocID="{9E03B9A9-F292-41F5-8F63-4F93E08BDE34}" presName="node" presStyleLbl="node1" presStyleIdx="2" presStyleCnt="6">
        <dgm:presLayoutVars>
          <dgm:bulletEnabled val="1"/>
        </dgm:presLayoutVars>
      </dgm:prSet>
      <dgm:spPr/>
    </dgm:pt>
    <dgm:pt modelId="{621B5AE5-304C-4E4A-A414-3775F92F19E6}" type="pres">
      <dgm:prSet presAssocID="{74C8A427-CE34-41A8-B765-90A3A2CA083A}" presName="sibTrans" presStyleCnt="0"/>
      <dgm:spPr/>
    </dgm:pt>
    <dgm:pt modelId="{5255B213-4576-4816-86F1-DC95B7B09497}" type="pres">
      <dgm:prSet presAssocID="{2D9ACFE8-31DB-4E35-9D57-43B52DCAD2AD}" presName="node" presStyleLbl="node1" presStyleIdx="3" presStyleCnt="6">
        <dgm:presLayoutVars>
          <dgm:bulletEnabled val="1"/>
        </dgm:presLayoutVars>
      </dgm:prSet>
      <dgm:spPr/>
    </dgm:pt>
    <dgm:pt modelId="{44618B46-3B30-4AF8-9762-9BE0D5703D0A}" type="pres">
      <dgm:prSet presAssocID="{9D0B4287-C3CC-4C9F-986B-FCEE57778028}" presName="sibTrans" presStyleCnt="0"/>
      <dgm:spPr/>
    </dgm:pt>
    <dgm:pt modelId="{26B0EC34-3132-4041-AEE9-FA62FF0D0996}" type="pres">
      <dgm:prSet presAssocID="{BD981255-3982-46CC-A21A-17F3C6171256}" presName="node" presStyleLbl="node1" presStyleIdx="4" presStyleCnt="6">
        <dgm:presLayoutVars>
          <dgm:bulletEnabled val="1"/>
        </dgm:presLayoutVars>
      </dgm:prSet>
      <dgm:spPr/>
    </dgm:pt>
    <dgm:pt modelId="{F809E237-AFA9-4056-8B12-2A4438524B52}" type="pres">
      <dgm:prSet presAssocID="{0A1EBBEB-FA09-430B-AAD9-39414E3BE728}" presName="sibTrans" presStyleCnt="0"/>
      <dgm:spPr/>
    </dgm:pt>
    <dgm:pt modelId="{BFFA03E9-C25E-48D5-B2A3-857337F6C4CF}" type="pres">
      <dgm:prSet presAssocID="{AF550C0E-6B2F-4A1A-ACE3-FF9394450EAC}" presName="node" presStyleLbl="node1" presStyleIdx="5" presStyleCnt="6">
        <dgm:presLayoutVars>
          <dgm:bulletEnabled val="1"/>
        </dgm:presLayoutVars>
      </dgm:prSet>
      <dgm:spPr/>
    </dgm:pt>
  </dgm:ptLst>
  <dgm:cxnLst>
    <dgm:cxn modelId="{ECAF3634-A22B-4D67-ADA6-A437C2697830}" srcId="{83E76EB9-F34A-437E-A5C7-0A0582543751}" destId="{BD981255-3982-46CC-A21A-17F3C6171256}" srcOrd="4" destOrd="0" parTransId="{CF7F5ABD-024B-4B23-9499-F90F4FD1F8B8}" sibTransId="{0A1EBBEB-FA09-430B-AAD9-39414E3BE728}"/>
    <dgm:cxn modelId="{A28D6D40-4F18-4C17-AB49-A6B8724F0DCF}" type="presOf" srcId="{9E03B9A9-F292-41F5-8F63-4F93E08BDE34}" destId="{3903F7F8-A7D7-4444-BEB0-2E8F57468679}" srcOrd="0" destOrd="0" presId="urn:microsoft.com/office/officeart/2005/8/layout/hList6"/>
    <dgm:cxn modelId="{41381143-3D91-4244-81D2-4B883DC53AFE}" srcId="{83E76EB9-F34A-437E-A5C7-0A0582543751}" destId="{60CFC939-22F7-4F39-9833-C828D0BF952B}" srcOrd="1" destOrd="0" parTransId="{2ADF6299-B22B-428B-BDD2-CA45C3003974}" sibTransId="{866EFF9C-86C1-49C2-AA9F-6F99C474D9FB}"/>
    <dgm:cxn modelId="{660A9544-52D4-48FF-A712-D4857381AD8B}" type="presOf" srcId="{6FCA03AE-8588-4573-AB3F-E7046EEEFC1C}" destId="{F797F8EC-6A86-49BF-BC54-0D2EEA1DA684}" srcOrd="0" destOrd="0" presId="urn:microsoft.com/office/officeart/2005/8/layout/hList6"/>
    <dgm:cxn modelId="{C2EE9C4B-9615-4595-9080-AA36FBE4EEDA}" type="presOf" srcId="{2D9ACFE8-31DB-4E35-9D57-43B52DCAD2AD}" destId="{5255B213-4576-4816-86F1-DC95B7B09497}" srcOrd="0" destOrd="0" presId="urn:microsoft.com/office/officeart/2005/8/layout/hList6"/>
    <dgm:cxn modelId="{96CDA9A6-9521-4025-9F22-122DF4A85886}" type="presOf" srcId="{AF550C0E-6B2F-4A1A-ACE3-FF9394450EAC}" destId="{BFFA03E9-C25E-48D5-B2A3-857337F6C4CF}" srcOrd="0" destOrd="0" presId="urn:microsoft.com/office/officeart/2005/8/layout/hList6"/>
    <dgm:cxn modelId="{55F811C3-E64D-4C47-A6B8-C10E92C84F2F}" srcId="{83E76EB9-F34A-437E-A5C7-0A0582543751}" destId="{2D9ACFE8-31DB-4E35-9D57-43B52DCAD2AD}" srcOrd="3" destOrd="0" parTransId="{1B8633E5-69FB-48FB-8086-B38636BD8844}" sibTransId="{9D0B4287-C3CC-4C9F-986B-FCEE57778028}"/>
    <dgm:cxn modelId="{548C35D5-D64E-4B46-B718-CA7E53FBFA24}" type="presOf" srcId="{83E76EB9-F34A-437E-A5C7-0A0582543751}" destId="{302B516F-31A4-4687-98EA-32BC13C9B947}" srcOrd="0" destOrd="0" presId="urn:microsoft.com/office/officeart/2005/8/layout/hList6"/>
    <dgm:cxn modelId="{6C2B52D6-5DEE-4730-A9AE-5185643D6BC8}" srcId="{83E76EB9-F34A-437E-A5C7-0A0582543751}" destId="{AF550C0E-6B2F-4A1A-ACE3-FF9394450EAC}" srcOrd="5" destOrd="0" parTransId="{D3FFD747-52B1-4009-9884-423CA6704D7E}" sibTransId="{196B5C67-25CD-4DBA-9102-CD37ED248D1C}"/>
    <dgm:cxn modelId="{D041A2D6-829E-45DA-B5AF-42CE21AAE0E0}" type="presOf" srcId="{BD981255-3982-46CC-A21A-17F3C6171256}" destId="{26B0EC34-3132-4041-AEE9-FA62FF0D0996}" srcOrd="0" destOrd="0" presId="urn:microsoft.com/office/officeart/2005/8/layout/hList6"/>
    <dgm:cxn modelId="{C1BB13E7-6BAA-4402-80A0-540EEA4E5FD9}" srcId="{83E76EB9-F34A-437E-A5C7-0A0582543751}" destId="{6FCA03AE-8588-4573-AB3F-E7046EEEFC1C}" srcOrd="0" destOrd="0" parTransId="{0519BFEC-A3B4-49E2-B960-BEF30B4B4D5D}" sibTransId="{30CA7339-4E4D-4494-BC5B-90D1CE79ED05}"/>
    <dgm:cxn modelId="{82A4ACF3-F7E1-40FE-9E33-D0E244F619EA}" type="presOf" srcId="{60CFC939-22F7-4F39-9833-C828D0BF952B}" destId="{CA43228D-7A6E-4596-9CB2-57270CDBF927}" srcOrd="0" destOrd="0" presId="urn:microsoft.com/office/officeart/2005/8/layout/hList6"/>
    <dgm:cxn modelId="{1736C4F3-DC71-417B-BB63-90CA61AE2427}" srcId="{83E76EB9-F34A-437E-A5C7-0A0582543751}" destId="{9E03B9A9-F292-41F5-8F63-4F93E08BDE34}" srcOrd="2" destOrd="0" parTransId="{FA31CB99-A846-4FA2-82B1-DDB97F8EE85B}" sibTransId="{74C8A427-CE34-41A8-B765-90A3A2CA083A}"/>
    <dgm:cxn modelId="{9ECA910F-B102-4C57-8FD0-6D0E24926276}" type="presParOf" srcId="{302B516F-31A4-4687-98EA-32BC13C9B947}" destId="{F797F8EC-6A86-49BF-BC54-0D2EEA1DA684}" srcOrd="0" destOrd="0" presId="urn:microsoft.com/office/officeart/2005/8/layout/hList6"/>
    <dgm:cxn modelId="{1C50CA9A-93BA-4B99-BF90-58D622C26E44}" type="presParOf" srcId="{302B516F-31A4-4687-98EA-32BC13C9B947}" destId="{B2F62981-56DA-49B7-94AA-86B5D357D63A}" srcOrd="1" destOrd="0" presId="urn:microsoft.com/office/officeart/2005/8/layout/hList6"/>
    <dgm:cxn modelId="{E4D030E1-A6FB-4A9B-B1FD-34D720DD4EAD}" type="presParOf" srcId="{302B516F-31A4-4687-98EA-32BC13C9B947}" destId="{CA43228D-7A6E-4596-9CB2-57270CDBF927}" srcOrd="2" destOrd="0" presId="urn:microsoft.com/office/officeart/2005/8/layout/hList6"/>
    <dgm:cxn modelId="{CB8E403B-5FDB-4F51-ABDC-E59FC2190A07}" type="presParOf" srcId="{302B516F-31A4-4687-98EA-32BC13C9B947}" destId="{5CCA6060-4D20-416B-A54A-3F6C6B5B20BB}" srcOrd="3" destOrd="0" presId="urn:microsoft.com/office/officeart/2005/8/layout/hList6"/>
    <dgm:cxn modelId="{0E9A661C-71B5-400E-B002-ED78BD88FE39}" type="presParOf" srcId="{302B516F-31A4-4687-98EA-32BC13C9B947}" destId="{3903F7F8-A7D7-4444-BEB0-2E8F57468679}" srcOrd="4" destOrd="0" presId="urn:microsoft.com/office/officeart/2005/8/layout/hList6"/>
    <dgm:cxn modelId="{3932C151-B07F-46D4-AE3E-E6DE549A3563}" type="presParOf" srcId="{302B516F-31A4-4687-98EA-32BC13C9B947}" destId="{621B5AE5-304C-4E4A-A414-3775F92F19E6}" srcOrd="5" destOrd="0" presId="urn:microsoft.com/office/officeart/2005/8/layout/hList6"/>
    <dgm:cxn modelId="{8A6CD997-3DD8-4E77-8AFC-1756403ACA6F}" type="presParOf" srcId="{302B516F-31A4-4687-98EA-32BC13C9B947}" destId="{5255B213-4576-4816-86F1-DC95B7B09497}" srcOrd="6" destOrd="0" presId="urn:microsoft.com/office/officeart/2005/8/layout/hList6"/>
    <dgm:cxn modelId="{79AE0B97-F849-4E1A-9E5B-CEADB6F891EE}" type="presParOf" srcId="{302B516F-31A4-4687-98EA-32BC13C9B947}" destId="{44618B46-3B30-4AF8-9762-9BE0D5703D0A}" srcOrd="7" destOrd="0" presId="urn:microsoft.com/office/officeart/2005/8/layout/hList6"/>
    <dgm:cxn modelId="{D1757D72-777E-4AD4-B6D3-97C402569577}" type="presParOf" srcId="{302B516F-31A4-4687-98EA-32BC13C9B947}" destId="{26B0EC34-3132-4041-AEE9-FA62FF0D0996}" srcOrd="8" destOrd="0" presId="urn:microsoft.com/office/officeart/2005/8/layout/hList6"/>
    <dgm:cxn modelId="{0AB81FA3-D2D6-4DB5-863C-240F2E50BEF6}" type="presParOf" srcId="{302B516F-31A4-4687-98EA-32BC13C9B947}" destId="{F809E237-AFA9-4056-8B12-2A4438524B52}" srcOrd="9" destOrd="0" presId="urn:microsoft.com/office/officeart/2005/8/layout/hList6"/>
    <dgm:cxn modelId="{D8DC0894-408D-47C8-8650-63A0AB090069}" type="presParOf" srcId="{302B516F-31A4-4687-98EA-32BC13C9B947}" destId="{BFFA03E9-C25E-48D5-B2A3-857337F6C4CF}"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7F8EC-6A86-49BF-BC54-0D2EEA1DA684}">
      <dsp:nvSpPr>
        <dsp:cNvPr id="0" name=""/>
        <dsp:cNvSpPr/>
      </dsp:nvSpPr>
      <dsp:spPr>
        <a:xfrm rot="16200000">
          <a:off x="-1375007" y="1379040"/>
          <a:ext cx="4351338" cy="1593257"/>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Çizgi</a:t>
          </a:r>
        </a:p>
      </dsp:txBody>
      <dsp:txXfrm rot="5400000">
        <a:off x="4033" y="870268"/>
        <a:ext cx="1593257" cy="2610802"/>
      </dsp:txXfrm>
    </dsp:sp>
    <dsp:sp modelId="{CA43228D-7A6E-4596-9CB2-57270CDBF927}">
      <dsp:nvSpPr>
        <dsp:cNvPr id="0" name=""/>
        <dsp:cNvSpPr/>
      </dsp:nvSpPr>
      <dsp:spPr>
        <a:xfrm rot="16200000">
          <a:off x="337744" y="1379040"/>
          <a:ext cx="4351338" cy="1593257"/>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Şekil</a:t>
          </a:r>
        </a:p>
      </dsp:txBody>
      <dsp:txXfrm rot="5400000">
        <a:off x="1716784" y="870268"/>
        <a:ext cx="1593257" cy="2610802"/>
      </dsp:txXfrm>
    </dsp:sp>
    <dsp:sp modelId="{3903F7F8-A7D7-4444-BEB0-2E8F57468679}">
      <dsp:nvSpPr>
        <dsp:cNvPr id="0" name=""/>
        <dsp:cNvSpPr/>
      </dsp:nvSpPr>
      <dsp:spPr>
        <a:xfrm rot="16200000">
          <a:off x="2050495" y="1379040"/>
          <a:ext cx="4351338" cy="1593257"/>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Alan</a:t>
          </a:r>
        </a:p>
      </dsp:txBody>
      <dsp:txXfrm rot="5400000">
        <a:off x="3429535" y="870268"/>
        <a:ext cx="1593257" cy="2610802"/>
      </dsp:txXfrm>
    </dsp:sp>
    <dsp:sp modelId="{5255B213-4576-4816-86F1-DC95B7B09497}">
      <dsp:nvSpPr>
        <dsp:cNvPr id="0" name=""/>
        <dsp:cNvSpPr/>
      </dsp:nvSpPr>
      <dsp:spPr>
        <a:xfrm rot="16200000">
          <a:off x="3763247" y="1379040"/>
          <a:ext cx="4351338" cy="1593257"/>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Boyut</a:t>
          </a:r>
        </a:p>
      </dsp:txBody>
      <dsp:txXfrm rot="5400000">
        <a:off x="5142287" y="870268"/>
        <a:ext cx="1593257" cy="2610802"/>
      </dsp:txXfrm>
    </dsp:sp>
    <dsp:sp modelId="{26B0EC34-3132-4041-AEE9-FA62FF0D0996}">
      <dsp:nvSpPr>
        <dsp:cNvPr id="0" name=""/>
        <dsp:cNvSpPr/>
      </dsp:nvSpPr>
      <dsp:spPr>
        <a:xfrm rot="16200000">
          <a:off x="5475998" y="1379040"/>
          <a:ext cx="4351338" cy="1593257"/>
        </a:xfrm>
        <a:prstGeom prst="flowChartManualOperati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Doku</a:t>
          </a:r>
        </a:p>
      </dsp:txBody>
      <dsp:txXfrm rot="5400000">
        <a:off x="6855038" y="870268"/>
        <a:ext cx="1593257" cy="2610802"/>
      </dsp:txXfrm>
    </dsp:sp>
    <dsp:sp modelId="{BFFA03E9-C25E-48D5-B2A3-857337F6C4CF}">
      <dsp:nvSpPr>
        <dsp:cNvPr id="0" name=""/>
        <dsp:cNvSpPr/>
      </dsp:nvSpPr>
      <dsp:spPr>
        <a:xfrm rot="16200000">
          <a:off x="7188750" y="1379040"/>
          <a:ext cx="4351338" cy="1593257"/>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34950" tIns="0" rIns="237691" bIns="0" numCol="1" spcCol="1270" anchor="ctr" anchorCtr="0">
          <a:noAutofit/>
        </a:bodyPr>
        <a:lstStyle/>
        <a:p>
          <a:pPr marL="0" lvl="0" indent="0" algn="ctr" defTabSz="1644650">
            <a:lnSpc>
              <a:spcPct val="90000"/>
            </a:lnSpc>
            <a:spcBef>
              <a:spcPct val="0"/>
            </a:spcBef>
            <a:spcAft>
              <a:spcPct val="35000"/>
            </a:spcAft>
            <a:buNone/>
          </a:pPr>
          <a:r>
            <a:rPr lang="tr-TR" sz="3700" kern="1200"/>
            <a:t>Renk</a:t>
          </a:r>
        </a:p>
      </dsp:txBody>
      <dsp:txXfrm rot="5400000">
        <a:off x="8567790" y="870268"/>
        <a:ext cx="1593257" cy="261080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1.07.2026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F2193C88-7702-4986-81AD-A83005FBE129}" type="datetime1">
              <a:rPr lang="tr-TR" smtClean="0"/>
              <a:t>1.07.2026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DA09BBCB-3E62-4183-A6A1-F355610EB95A}" type="datetime1">
              <a:rPr lang="tr-TR" smtClean="0"/>
              <a:t>1.07.2026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02744B49-2258-445C-8DCE-510E8323D7A8}" type="datetime1">
              <a:rPr lang="tr-TR" smtClean="0"/>
              <a:t>1.07.2026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CBB85057-C718-40B0-89B5-AA5659D1E9B4}" type="datetime1">
              <a:rPr lang="tr-TR" smtClean="0"/>
              <a:t>1.07.2026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DB3F7105-FB8C-4431-9AD8-761BBAC0A472}" type="datetime1">
              <a:rPr lang="tr-TR" smtClean="0"/>
              <a:t>1.07.2026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53D4EA91-56E5-45BA-8F60-7F5BAABCD0C5}" type="datetime1">
              <a:rPr lang="tr-TR" smtClean="0"/>
              <a:t>1.07.2026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31F3DA52-F306-40FE-AA16-DA25EDAF6FC5}" type="datetime1">
              <a:rPr lang="tr-TR" smtClean="0"/>
              <a:t>1.07.2026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D256CA38-840B-4108-A22A-B7C0B1AED263}" type="datetime1">
              <a:rPr lang="tr-TR" smtClean="0"/>
              <a:t>1.07.2026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r>
              <a:rPr lang="tr-TR"/>
              <a:t>Öğr. Gör. Ali OLUK</a:t>
            </a: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D4642402-767B-4796-BFB7-3427162EB3B4}" type="datetime1">
              <a:rPr lang="tr-TR" smtClean="0"/>
              <a:t>1.07.2026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r>
              <a:rPr lang="tr-TR"/>
              <a:t>Öğr. Gör. Ali OLUK</a:t>
            </a: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F9449FDC-CA0D-4614-8997-E88553FE4937}" type="datetime1">
              <a:rPr lang="tr-TR" smtClean="0"/>
              <a:t>1.07.2026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r>
              <a:rPr lang="tr-TR"/>
              <a:t>Öğr. Gör. Ali OLUK</a:t>
            </a: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7E56B926-E6FE-45AE-91DA-50F460121CF7}" type="datetime1">
              <a:rPr lang="tr-TR" smtClean="0"/>
              <a:t>1.07.2026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C9C7D2C4-6965-4D42-8767-222ACAE66991}" type="datetime1">
              <a:rPr lang="tr-TR" smtClean="0"/>
              <a:t>1.07.2026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11B91728-447A-417B-B19F-6A7250216057}" type="datetime1">
              <a:rPr lang="tr-TR" smtClean="0"/>
              <a:t>1.07.2026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841D07AF-A366-48CE-B31A-F39E81EC3252}" type="datetime1">
              <a:rPr lang="tr-TR" smtClean="0"/>
              <a:t>1.07.2026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80EE4D60-5EEB-4F59-B45D-3091104EB646}" type="datetime1">
              <a:rPr lang="tr-TR" smtClean="0"/>
              <a:t>1.07.2026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24A75A40-3E70-4458-93BA-67A331985AB1}" type="datetime1">
              <a:rPr lang="tr-TR" smtClean="0"/>
              <a:t>1.07.2026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3BF011A-B319-4D3E-9A69-2213E5F9D5DE}" type="datetime1">
              <a:rPr lang="tr-TR" smtClean="0"/>
              <a:t>1.07.2026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73452A81-93D4-425A-8C17-41051E108AB9}" type="datetime1">
              <a:rPr lang="tr-TR" smtClean="0"/>
              <a:t>1.07.2026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 Gör. Ali OLUK</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39066AF9-093B-41C0-A7AC-6CC0618BEFBA}" type="datetime1">
              <a:rPr lang="tr-TR" smtClean="0"/>
              <a:t>1.07.2026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 Gör. Ali OLUK</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06734347-808D-46A6-825C-DB240A4E0E62}" type="datetime1">
              <a:rPr lang="tr-TR" smtClean="0"/>
              <a:t>1.07.2026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 Gör. Ali OLUK</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8DFC97C-474E-4AFC-A890-DA1C054B9001}" type="datetime1">
              <a:rPr lang="tr-TR" smtClean="0"/>
              <a:t>1.07.2026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AC0AF825-A469-4812-BE79-B4D48AAC9041}" type="datetime1">
              <a:rPr lang="tr-TR" smtClean="0"/>
              <a:t>1.07.2026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EF51F3-C583-449E-B2FA-D2F49AEF3B74}" type="datetime1">
              <a:rPr lang="tr-TR" smtClean="0"/>
              <a:t>1.07.2026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 Gör. Ali OLUK</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2AC38E-6E03-4F6B-9717-485C3D521518}" type="datetime1">
              <a:rPr lang="tr-TR" smtClean="0"/>
              <a:t>1.07.2026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 Gör. Ali OLUK</a:t>
            </a: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madran.net/wp-content/uploads/2013/09/bote205_4_Gorsel_Tasarim_Ilkeleri.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BİLGİSAYARDA DİZGİ TASARIM</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1. HAFTA – Dersin izlencesi ve Görsel Tasarım Öğeleri </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Haftalık Ders Planı</a:t>
            </a:r>
          </a:p>
        </p:txBody>
      </p:sp>
      <p:graphicFrame>
        <p:nvGraphicFramePr>
          <p:cNvPr id="7" name="İçerik Yer Tutucusu 6">
            <a:extLst>
              <a:ext uri="{FF2B5EF4-FFF2-40B4-BE49-F238E27FC236}">
                <a16:creationId xmlns:a16="http://schemas.microsoft.com/office/drawing/2014/main" id="{6501E107-2FF5-4363-A1C8-F61F942B2340}"/>
              </a:ext>
            </a:extLst>
          </p:cNvPr>
          <p:cNvGraphicFramePr>
            <a:graphicFrameLocks noGrp="1"/>
          </p:cNvGraphicFramePr>
          <p:nvPr>
            <p:ph idx="1"/>
            <p:extLst>
              <p:ext uri="{D42A27DB-BD31-4B8C-83A1-F6EECF244321}">
                <p14:modId xmlns:p14="http://schemas.microsoft.com/office/powerpoint/2010/main" val="3379258636"/>
              </p:ext>
            </p:extLst>
          </p:nvPr>
        </p:nvGraphicFramePr>
        <p:xfrm>
          <a:off x="1548525" y="2412917"/>
          <a:ext cx="7937500" cy="127254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093135274"/>
                    </a:ext>
                  </a:extLst>
                </a:gridCol>
                <a:gridCol w="7327900">
                  <a:extLst>
                    <a:ext uri="{9D8B030D-6E8A-4147-A177-3AD203B41FA5}">
                      <a16:colId xmlns:a16="http://schemas.microsoft.com/office/drawing/2014/main" val="1461151197"/>
                    </a:ext>
                  </a:extLst>
                </a:gridCol>
              </a:tblGrid>
              <a:tr h="318135">
                <a:tc>
                  <a:txBody>
                    <a:bodyPr/>
                    <a:lstStyle/>
                    <a:p>
                      <a:pPr algn="r" fontAlgn="b"/>
                      <a:r>
                        <a:rPr lang="tr-TR" sz="1600" u="none" strike="noStrike">
                          <a:effectLst/>
                        </a:rPr>
                        <a:t>11</a:t>
                      </a:r>
                      <a:endParaRPr lang="tr-TR"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600" u="none" strike="noStrike" dirty="0">
                          <a:effectLst/>
                        </a:rPr>
                        <a:t>Temel HTML komutları</a:t>
                      </a:r>
                      <a:endParaRPr lang="tr-TR"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82908574"/>
                  </a:ext>
                </a:extLst>
              </a:tr>
              <a:tr h="318135">
                <a:tc>
                  <a:txBody>
                    <a:bodyPr/>
                    <a:lstStyle/>
                    <a:p>
                      <a:pPr algn="r" fontAlgn="b"/>
                      <a:r>
                        <a:rPr lang="tr-TR" sz="1600" u="none" strike="noStrike">
                          <a:effectLst/>
                        </a:rPr>
                        <a:t>12</a:t>
                      </a:r>
                      <a:endParaRPr lang="tr-TR"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600" u="none" strike="noStrike" dirty="0">
                          <a:effectLst/>
                        </a:rPr>
                        <a:t>Temel HTML komutları</a:t>
                      </a:r>
                      <a:endParaRPr lang="tr-TR"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36159257"/>
                  </a:ext>
                </a:extLst>
              </a:tr>
              <a:tr h="318135">
                <a:tc>
                  <a:txBody>
                    <a:bodyPr/>
                    <a:lstStyle/>
                    <a:p>
                      <a:pPr algn="r" fontAlgn="b"/>
                      <a:r>
                        <a:rPr lang="tr-TR" sz="1600" u="none" strike="noStrike">
                          <a:effectLst/>
                        </a:rPr>
                        <a:t>13</a:t>
                      </a:r>
                      <a:endParaRPr lang="tr-TR"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600" u="none" strike="noStrike" kern="1200">
                          <a:solidFill>
                            <a:schemeClr val="dk1"/>
                          </a:solidFill>
                          <a:effectLst/>
                          <a:latin typeface="+mn-lt"/>
                          <a:ea typeface="+mn-ea"/>
                          <a:cs typeface="+mn-cs"/>
                        </a:rPr>
                        <a:t>web sitesi hazırlama ön hazırlık bilgisine sahip olmak…</a:t>
                      </a:r>
                    </a:p>
                  </a:txBody>
                  <a:tcPr marL="7620" marR="7620" marT="7620" marB="0" anchor="b"/>
                </a:tc>
                <a:extLst>
                  <a:ext uri="{0D108BD9-81ED-4DB2-BD59-A6C34878D82A}">
                    <a16:rowId xmlns:a16="http://schemas.microsoft.com/office/drawing/2014/main" val="4143410922"/>
                  </a:ext>
                </a:extLst>
              </a:tr>
              <a:tr h="318135">
                <a:tc>
                  <a:txBody>
                    <a:bodyPr/>
                    <a:lstStyle/>
                    <a:p>
                      <a:pPr algn="r" fontAlgn="b"/>
                      <a:r>
                        <a:rPr lang="tr-TR" sz="1600" u="none" strike="noStrike" dirty="0">
                          <a:effectLst/>
                        </a:rPr>
                        <a:t>14</a:t>
                      </a:r>
                      <a:endParaRPr lang="tr-TR"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600" u="none" strike="noStrike" kern="1200" dirty="0" err="1">
                          <a:solidFill>
                            <a:schemeClr val="dk1"/>
                          </a:solidFill>
                          <a:effectLst/>
                          <a:latin typeface="+mn-lt"/>
                          <a:ea typeface="+mn-ea"/>
                          <a:cs typeface="+mn-cs"/>
                        </a:rPr>
                        <a:t>Canva</a:t>
                      </a:r>
                      <a:r>
                        <a:rPr lang="tr-TR" sz="1600" u="none" strike="noStrike" kern="1200" dirty="0">
                          <a:solidFill>
                            <a:schemeClr val="dk1"/>
                          </a:solidFill>
                          <a:effectLst/>
                          <a:latin typeface="+mn-lt"/>
                          <a:ea typeface="+mn-ea"/>
                          <a:cs typeface="+mn-cs"/>
                        </a:rPr>
                        <a:t> programı ile hazır web sitesi hazırlar</a:t>
                      </a:r>
                    </a:p>
                  </a:txBody>
                  <a:tcPr marL="7620" marR="7620" marT="7620" marB="0" anchor="b"/>
                </a:tc>
                <a:extLst>
                  <a:ext uri="{0D108BD9-81ED-4DB2-BD59-A6C34878D82A}">
                    <a16:rowId xmlns:a16="http://schemas.microsoft.com/office/drawing/2014/main" val="773340793"/>
                  </a:ext>
                </a:extLst>
              </a:tr>
            </a:tbl>
          </a:graphicData>
        </a:graphic>
      </p:graphicFrame>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8831BC85-3897-48E7-9C75-CA95F37EB3D2}"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194423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90B4D4-5699-4AC9-8D10-EF98D0A0B476}"/>
              </a:ext>
            </a:extLst>
          </p:cNvPr>
          <p:cNvSpPr>
            <a:spLocks noGrp="1"/>
          </p:cNvSpPr>
          <p:nvPr>
            <p:ph type="title"/>
          </p:nvPr>
        </p:nvSpPr>
        <p:spPr/>
        <p:txBody>
          <a:bodyPr/>
          <a:lstStyle/>
          <a:p>
            <a:r>
              <a:rPr lang="tr-TR" dirty="0"/>
              <a:t>Ölçme Değerlendirme</a:t>
            </a:r>
          </a:p>
        </p:txBody>
      </p:sp>
      <p:sp>
        <p:nvSpPr>
          <p:cNvPr id="3" name="İçerik Yer Tutucusu 2">
            <a:extLst>
              <a:ext uri="{FF2B5EF4-FFF2-40B4-BE49-F238E27FC236}">
                <a16:creationId xmlns:a16="http://schemas.microsoft.com/office/drawing/2014/main" id="{3B3B6D1E-4CCB-4D7C-A508-5862C7CDB2B7}"/>
              </a:ext>
            </a:extLst>
          </p:cNvPr>
          <p:cNvSpPr>
            <a:spLocks noGrp="1"/>
          </p:cNvSpPr>
          <p:nvPr>
            <p:ph idx="1"/>
          </p:nvPr>
        </p:nvSpPr>
        <p:spPr/>
        <p:txBody>
          <a:bodyPr/>
          <a:lstStyle/>
          <a:p>
            <a:r>
              <a:rPr lang="tr-TR" dirty="0"/>
              <a:t>Vize </a:t>
            </a:r>
          </a:p>
          <a:p>
            <a:pPr lvl="1"/>
            <a:r>
              <a:rPr lang="tr-TR" dirty="0"/>
              <a:t>Yazılı Sınav</a:t>
            </a:r>
          </a:p>
          <a:p>
            <a:pPr lvl="1"/>
            <a:r>
              <a:rPr lang="tr-TR" dirty="0"/>
              <a:t>Ödev</a:t>
            </a:r>
          </a:p>
          <a:p>
            <a:r>
              <a:rPr lang="tr-TR" dirty="0"/>
              <a:t>Final</a:t>
            </a:r>
          </a:p>
          <a:p>
            <a:pPr lvl="1"/>
            <a:r>
              <a:rPr lang="tr-TR" dirty="0"/>
              <a:t>Yazılı Sınav</a:t>
            </a:r>
          </a:p>
          <a:p>
            <a:pPr lvl="1"/>
            <a:r>
              <a:rPr lang="tr-TR" dirty="0"/>
              <a:t>Ödev</a:t>
            </a:r>
          </a:p>
        </p:txBody>
      </p:sp>
      <p:sp>
        <p:nvSpPr>
          <p:cNvPr id="4" name="Veri Yer Tutucusu 3">
            <a:extLst>
              <a:ext uri="{FF2B5EF4-FFF2-40B4-BE49-F238E27FC236}">
                <a16:creationId xmlns:a16="http://schemas.microsoft.com/office/drawing/2014/main" id="{95FFF3F4-403E-4E39-B3B7-21492AF1A9F5}"/>
              </a:ext>
            </a:extLst>
          </p:cNvPr>
          <p:cNvSpPr>
            <a:spLocks noGrp="1"/>
          </p:cNvSpPr>
          <p:nvPr>
            <p:ph type="dt" sz="half" idx="10"/>
          </p:nvPr>
        </p:nvSpPr>
        <p:spPr/>
        <p:txBody>
          <a:bodyPr/>
          <a:lstStyle/>
          <a:p>
            <a:fld id="{C9C7D2C4-6965-4D42-8767-222ACAE66991}" type="datetime1">
              <a:rPr lang="tr-TR" smtClean="0"/>
              <a:t>1.07.2026</a:t>
            </a:fld>
            <a:endParaRPr lang="tr-TR"/>
          </a:p>
        </p:txBody>
      </p:sp>
      <p:sp>
        <p:nvSpPr>
          <p:cNvPr id="5" name="Alt Bilgi Yer Tutucusu 4">
            <a:extLst>
              <a:ext uri="{FF2B5EF4-FFF2-40B4-BE49-F238E27FC236}">
                <a16:creationId xmlns:a16="http://schemas.microsoft.com/office/drawing/2014/main" id="{407C0F11-FC2B-421D-A9C4-DA8D28CC3F07}"/>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ADD0246E-E284-44E9-85F2-677909308EF4}"/>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68619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fontScale="70000" lnSpcReduction="20000"/>
          </a:bodyPr>
          <a:lstStyle/>
          <a:p>
            <a:r>
              <a:rPr lang="tr-TR" dirty="0"/>
              <a:t>Meslek hayatınıza adım attığınızda, görevinizin sadece veri girişi yapmak ya da telefonlara bakmak olmadığını göreceksiniz. Tıbbi sekreterler, sağlık kurumları ile hastalar, hasta yakınları ve diğer sağlık profesyonelleri arasındaki en önemli </a:t>
            </a:r>
            <a:r>
              <a:rPr lang="tr-TR" b="1" dirty="0"/>
              <a:t>iletişim köprüsüdür</a:t>
            </a:r>
            <a:r>
              <a:rPr lang="tr-TR" dirty="0"/>
              <a:t>. Bu köprünün sağlam olması, sadece sözlü değil, yazılı ve görsel olarak da mesajı ne kadar doğru ilettiğinize bağlıdır.</a:t>
            </a:r>
          </a:p>
          <a:p>
            <a:r>
              <a:rPr lang="tr-TR" dirty="0"/>
              <a:t>Eğitsel ve bilgilendirici materyallerin (broşürler, yönlendirme tabelaları, hasta bilgilendirme formları, sunumlar veya hastane içi afişler) tasarlanması, öğrenme ve algılama sürecini doğrudan etkiler. Bu süreçte en kritik aşamalardan biri </a:t>
            </a:r>
            <a:r>
              <a:rPr lang="tr-TR" b="1" dirty="0"/>
              <a:t>görsel tasarımdır</a:t>
            </a:r>
            <a:r>
              <a:rPr lang="tr-TR" dirty="0"/>
              <a:t>. Hazırladığınız bir materyalin, belirlenen amaçlar doğrultusunda mesajı hastaya veya çalışma arkadaşlarınıza istenilen şekilde iletebilmesi; </a:t>
            </a:r>
            <a:r>
              <a:rPr lang="tr-TR" b="1" dirty="0"/>
              <a:t>tasarım öğelerinin</a:t>
            </a:r>
            <a:r>
              <a:rPr lang="tr-TR" dirty="0"/>
              <a:t> doğru kullanılmasına ve </a:t>
            </a:r>
            <a:r>
              <a:rPr lang="tr-TR" b="1" dirty="0"/>
              <a:t>tasarım ilkelerinin</a:t>
            </a:r>
            <a:r>
              <a:rPr lang="tr-TR" dirty="0"/>
              <a:t> başarıyla uygulanmasına bağlıdır.</a:t>
            </a:r>
          </a:p>
          <a:p>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1F7A74AA-C056-4B88-872E-3477A58548A6}" type="datetime1">
              <a:rPr lang="tr-TR" smtClean="0"/>
              <a:t>1.07.2026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a:t>ÖĞR. GÖR. ALİ OLUK</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1137384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r>
              <a:rPr lang="tr-TR" dirty="0"/>
              <a:t>Görsel Tasarım Öğeleri</a:t>
            </a:r>
          </a:p>
        </p:txBody>
      </p:sp>
      <p:graphicFrame>
        <p:nvGraphicFramePr>
          <p:cNvPr id="9" name="İçerik Yer Tutucusu 8">
            <a:extLst>
              <a:ext uri="{FF2B5EF4-FFF2-40B4-BE49-F238E27FC236}">
                <a16:creationId xmlns:a16="http://schemas.microsoft.com/office/drawing/2014/main" id="{D6CF6D44-AD48-4B58-AADC-6098AF0A16F5}"/>
              </a:ext>
            </a:extLst>
          </p:cNvPr>
          <p:cNvGraphicFramePr>
            <a:graphicFrameLocks noGrp="1"/>
          </p:cNvGraphicFramePr>
          <p:nvPr>
            <p:ph idx="1"/>
          </p:nvPr>
        </p:nvGraphicFramePr>
        <p:xfrm>
          <a:off x="1188718" y="1825625"/>
          <a:ext cx="1016508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CF5BE91F-FD7E-4D6C-8C3A-C188EFD91655}"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2763236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r>
              <a:rPr lang="tr-TR" dirty="0"/>
              <a:t>ÇİZGİ</a:t>
            </a:r>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lstStyle/>
          <a:p>
            <a:r>
              <a:rPr lang="tr-TR" dirty="0"/>
              <a:t>En fazla kullanılan öğedir.</a:t>
            </a:r>
          </a:p>
          <a:p>
            <a:r>
              <a:rPr lang="tr-TR" dirty="0"/>
              <a:t>Tasarımın en temel ve en çok yönlü öğesidir. </a:t>
            </a:r>
          </a:p>
          <a:p>
            <a:r>
              <a:rPr lang="tr-TR" dirty="0"/>
              <a:t>İki noktanın birleşmesiyle oluşur. </a:t>
            </a:r>
          </a:p>
          <a:p>
            <a:r>
              <a:rPr lang="tr-TR" dirty="0"/>
              <a:t>Çizgiler düz, eğri, kalın, ince, kesikli veya sürekli olabilir.</a:t>
            </a: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80BE42C8-41A3-468F-8962-51014243A8B6}"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874999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47D5CE-F7B7-4FFE-9791-B4F1159E8299}"/>
              </a:ext>
            </a:extLst>
          </p:cNvPr>
          <p:cNvSpPr>
            <a:spLocks noGrp="1"/>
          </p:cNvSpPr>
          <p:nvPr>
            <p:ph type="title"/>
          </p:nvPr>
        </p:nvSpPr>
        <p:spPr/>
        <p:txBody>
          <a:bodyPr/>
          <a:lstStyle/>
          <a:p>
            <a:r>
              <a:rPr lang="tr-TR" dirty="0"/>
              <a:t>ŞEKİL</a:t>
            </a:r>
          </a:p>
        </p:txBody>
      </p:sp>
      <p:sp>
        <p:nvSpPr>
          <p:cNvPr id="3" name="İçerik Yer Tutucusu 2">
            <a:extLst>
              <a:ext uri="{FF2B5EF4-FFF2-40B4-BE49-F238E27FC236}">
                <a16:creationId xmlns:a16="http://schemas.microsoft.com/office/drawing/2014/main" id="{E0DD8B42-6855-47FA-A0E4-9AB11C08AFBD}"/>
              </a:ext>
            </a:extLst>
          </p:cNvPr>
          <p:cNvSpPr>
            <a:spLocks noGrp="1"/>
          </p:cNvSpPr>
          <p:nvPr>
            <p:ph idx="1"/>
          </p:nvPr>
        </p:nvSpPr>
        <p:spPr/>
        <p:txBody>
          <a:bodyPr/>
          <a:lstStyle/>
          <a:p>
            <a:r>
              <a:rPr lang="tr-TR" dirty="0"/>
              <a:t>Çizgilerin kapanmasıyla oluşan iki boyutlu (genişlik ve yükseklik) alanlara </a:t>
            </a:r>
            <a:r>
              <a:rPr lang="tr-TR" b="1" dirty="0"/>
              <a:t>şekil</a:t>
            </a:r>
            <a:r>
              <a:rPr lang="tr-TR" dirty="0"/>
              <a:t> denir. </a:t>
            </a:r>
          </a:p>
          <a:p>
            <a:r>
              <a:rPr lang="tr-TR" dirty="0"/>
              <a:t>Üç boyutlu (genişlik, yükseklik ve derinlik) hacim kazandığında ise </a:t>
            </a:r>
            <a:r>
              <a:rPr lang="tr-TR" b="1" dirty="0"/>
              <a:t>form</a:t>
            </a:r>
            <a:r>
              <a:rPr lang="tr-TR" dirty="0"/>
              <a:t> adını alır.</a:t>
            </a:r>
          </a:p>
        </p:txBody>
      </p:sp>
      <p:sp>
        <p:nvSpPr>
          <p:cNvPr id="4" name="Veri Yer Tutucusu 3">
            <a:extLst>
              <a:ext uri="{FF2B5EF4-FFF2-40B4-BE49-F238E27FC236}">
                <a16:creationId xmlns:a16="http://schemas.microsoft.com/office/drawing/2014/main" id="{3183D3CC-9646-4F27-9719-09C3846364EB}"/>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6566640D-B311-421F-B458-F6E6F9FEF375}"/>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B51265E-7253-4F96-8D80-6FEF3A4E0A62}"/>
              </a:ext>
            </a:extLst>
          </p:cNvPr>
          <p:cNvSpPr>
            <a:spLocks noGrp="1"/>
          </p:cNvSpPr>
          <p:nvPr>
            <p:ph type="sldNum" sz="quarter" idx="12"/>
          </p:nvPr>
        </p:nvSpPr>
        <p:spPr/>
        <p:txBody>
          <a:bodyPr/>
          <a:lstStyle/>
          <a:p>
            <a:fld id="{98D1A948-F723-44D0-9112-FAEB9D266EE7}" type="slidenum">
              <a:rPr lang="tr-TR" smtClean="0"/>
              <a:t>15</a:t>
            </a:fld>
            <a:endParaRPr lang="tr-TR"/>
          </a:p>
        </p:txBody>
      </p:sp>
    </p:spTree>
    <p:extLst>
      <p:ext uri="{BB962C8B-B14F-4D97-AF65-F5344CB8AC3E}">
        <p14:creationId xmlns:p14="http://schemas.microsoft.com/office/powerpoint/2010/main" val="3484606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54943F-A980-4536-8FB8-3E9963BCD383}"/>
              </a:ext>
            </a:extLst>
          </p:cNvPr>
          <p:cNvSpPr>
            <a:spLocks noGrp="1"/>
          </p:cNvSpPr>
          <p:nvPr>
            <p:ph type="title"/>
          </p:nvPr>
        </p:nvSpPr>
        <p:spPr/>
        <p:txBody>
          <a:bodyPr/>
          <a:lstStyle/>
          <a:p>
            <a:r>
              <a:rPr lang="tr-TR" dirty="0"/>
              <a:t>ALAN</a:t>
            </a:r>
          </a:p>
        </p:txBody>
      </p:sp>
      <p:sp>
        <p:nvSpPr>
          <p:cNvPr id="3" name="İçerik Yer Tutucusu 2">
            <a:extLst>
              <a:ext uri="{FF2B5EF4-FFF2-40B4-BE49-F238E27FC236}">
                <a16:creationId xmlns:a16="http://schemas.microsoft.com/office/drawing/2014/main" id="{C55ABF4F-821A-4D79-9788-1CE19EC6A25D}"/>
              </a:ext>
            </a:extLst>
          </p:cNvPr>
          <p:cNvSpPr>
            <a:spLocks noGrp="1"/>
          </p:cNvSpPr>
          <p:nvPr>
            <p:ph idx="1"/>
          </p:nvPr>
        </p:nvSpPr>
        <p:spPr/>
        <p:txBody>
          <a:bodyPr>
            <a:normAutofit fontScale="92500"/>
          </a:bodyPr>
          <a:lstStyle/>
          <a:p>
            <a:r>
              <a:rPr lang="tr-TR" dirty="0"/>
              <a:t>Görsel materyallerde alan kullanımı materyalin anlaşılabilir olması açısından büyük önem taşır. </a:t>
            </a:r>
          </a:p>
          <a:p>
            <a:r>
              <a:rPr lang="tr-TR" dirty="0"/>
              <a:t>Kapalı (dolu) ya da açık (boş) alanlar olarak ikiye ayırabileceğimiz alan kullanımına en güzel örneklerden biri dergi ya da kitap tasarımlarıdır. </a:t>
            </a:r>
          </a:p>
          <a:p>
            <a:r>
              <a:rPr lang="tr-TR" dirty="0"/>
              <a:t>Tasarım öğelerinin etrafındaki, arasındaki veya içindeki boşluklardır. Tasarım dünyasında buna </a:t>
            </a:r>
            <a:r>
              <a:rPr lang="tr-TR" b="1" dirty="0"/>
              <a:t>Negatif Alan (Beyaz Boşluk)</a:t>
            </a:r>
            <a:r>
              <a:rPr lang="tr-TR" dirty="0"/>
              <a:t> da denir.</a:t>
            </a:r>
          </a:p>
          <a:p>
            <a:endParaRPr lang="tr-TR" dirty="0"/>
          </a:p>
        </p:txBody>
      </p:sp>
      <p:sp>
        <p:nvSpPr>
          <p:cNvPr id="4" name="Veri Yer Tutucusu 3">
            <a:extLst>
              <a:ext uri="{FF2B5EF4-FFF2-40B4-BE49-F238E27FC236}">
                <a16:creationId xmlns:a16="http://schemas.microsoft.com/office/drawing/2014/main" id="{0CD61152-EC69-4BF4-A57A-6F38A887902A}"/>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1924B09A-FB60-4FC0-96BA-1E6E0056D295}"/>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01DDE47E-B688-43FB-B2B2-E17F062B16A0}"/>
              </a:ext>
            </a:extLst>
          </p:cNvPr>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4274179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E779A3-AD9A-48D2-BF46-94F16D7CC4F0}"/>
              </a:ext>
            </a:extLst>
          </p:cNvPr>
          <p:cNvSpPr>
            <a:spLocks noGrp="1"/>
          </p:cNvSpPr>
          <p:nvPr>
            <p:ph type="title"/>
          </p:nvPr>
        </p:nvSpPr>
        <p:spPr/>
        <p:txBody>
          <a:bodyPr/>
          <a:lstStyle/>
          <a:p>
            <a:r>
              <a:rPr lang="tr-TR" dirty="0"/>
              <a:t>BOYUT</a:t>
            </a:r>
          </a:p>
        </p:txBody>
      </p:sp>
      <p:sp>
        <p:nvSpPr>
          <p:cNvPr id="3" name="İçerik Yer Tutucusu 2">
            <a:extLst>
              <a:ext uri="{FF2B5EF4-FFF2-40B4-BE49-F238E27FC236}">
                <a16:creationId xmlns:a16="http://schemas.microsoft.com/office/drawing/2014/main" id="{23FA23C7-340F-4DEB-9FB5-46F18202EB7E}"/>
              </a:ext>
            </a:extLst>
          </p:cNvPr>
          <p:cNvSpPr>
            <a:spLocks noGrp="1"/>
          </p:cNvSpPr>
          <p:nvPr>
            <p:ph idx="1"/>
          </p:nvPr>
        </p:nvSpPr>
        <p:spPr/>
        <p:txBody>
          <a:bodyPr/>
          <a:lstStyle/>
          <a:p>
            <a:r>
              <a:rPr lang="tr-TR" dirty="0"/>
              <a:t>Bir tasarım öğesinin, diğer öğelere veya genel tasarıma göre ne kadar büyük veya küçük olduğudur.</a:t>
            </a:r>
          </a:p>
          <a:p>
            <a:r>
              <a:rPr lang="tr-TR" dirty="0"/>
              <a:t>Görsel tasarım içerisinde kullanılan bir cismin boyutu çoğu zaman yanıltıcı olabilir. </a:t>
            </a:r>
          </a:p>
          <a:p>
            <a:pPr marL="0" indent="0">
              <a:buNone/>
            </a:pPr>
            <a:endParaRPr lang="tr-TR" dirty="0"/>
          </a:p>
        </p:txBody>
      </p:sp>
      <p:sp>
        <p:nvSpPr>
          <p:cNvPr id="4" name="Veri Yer Tutucusu 3">
            <a:extLst>
              <a:ext uri="{FF2B5EF4-FFF2-40B4-BE49-F238E27FC236}">
                <a16:creationId xmlns:a16="http://schemas.microsoft.com/office/drawing/2014/main" id="{D7D561BF-C5DC-49A3-A2D7-C88FF3B05177}"/>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252DC1E6-165C-43F0-8742-CF0F80BC423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B0DD93A-CB74-45A7-85DF-E75F6EB144A5}"/>
              </a:ext>
            </a:extLst>
          </p:cNvPr>
          <p:cNvSpPr>
            <a:spLocks noGrp="1"/>
          </p:cNvSpPr>
          <p:nvPr>
            <p:ph type="sldNum" sz="quarter" idx="12"/>
          </p:nvPr>
        </p:nvSpPr>
        <p:spPr/>
        <p:txBody>
          <a:bodyPr/>
          <a:lstStyle/>
          <a:p>
            <a:fld id="{98D1A948-F723-44D0-9112-FAEB9D266EE7}" type="slidenum">
              <a:rPr lang="tr-TR" smtClean="0"/>
              <a:t>17</a:t>
            </a:fld>
            <a:endParaRPr lang="tr-TR"/>
          </a:p>
        </p:txBody>
      </p:sp>
    </p:spTree>
    <p:extLst>
      <p:ext uri="{BB962C8B-B14F-4D97-AF65-F5344CB8AC3E}">
        <p14:creationId xmlns:p14="http://schemas.microsoft.com/office/powerpoint/2010/main" val="3851317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r>
              <a:rPr lang="tr-TR" dirty="0"/>
              <a:t>DOKU</a:t>
            </a:r>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lstStyle/>
          <a:p>
            <a:r>
              <a:rPr lang="tr-TR" dirty="0"/>
              <a:t>Bir yüzeyin dokunma veya görme duyusuyla algılanan kalitesidir.</a:t>
            </a:r>
          </a:p>
          <a:p>
            <a:r>
              <a:rPr lang="tr-TR" dirty="0"/>
              <a:t> Dijital tasarımlarda doku, görsele derinlik ve gerçekçilik katmak için </a:t>
            </a:r>
            <a:r>
              <a:rPr lang="tr-TR" b="1" dirty="0"/>
              <a:t>görsel olarak</a:t>
            </a:r>
            <a:r>
              <a:rPr lang="tr-TR" dirty="0"/>
              <a:t> taklit edilir (</a:t>
            </a:r>
            <a:r>
              <a:rPr lang="tr-TR" dirty="0" err="1"/>
              <a:t>Örn</a:t>
            </a:r>
            <a:r>
              <a:rPr lang="tr-TR" dirty="0"/>
              <a:t>: Ahşap, metal, kağıt veya pürüzlü yüzey efektleri).</a:t>
            </a:r>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5156B4F8-AD7F-4294-880D-6FDB8E9C5352}" type="datetime1">
              <a:rPr lang="tr-TR" smtClean="0"/>
              <a:t>1.07.2026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18</a:t>
            </a:fld>
            <a:endParaRPr lang="tr-TR"/>
          </a:p>
        </p:txBody>
      </p:sp>
    </p:spTree>
    <p:extLst>
      <p:ext uri="{BB962C8B-B14F-4D97-AF65-F5344CB8AC3E}">
        <p14:creationId xmlns:p14="http://schemas.microsoft.com/office/powerpoint/2010/main" val="788982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r>
              <a:rPr lang="tr-TR" dirty="0"/>
              <a:t>RENK</a:t>
            </a:r>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p:txBody>
          <a:bodyPr>
            <a:normAutofit fontScale="92500" lnSpcReduction="10000"/>
          </a:bodyPr>
          <a:lstStyle/>
          <a:p>
            <a:r>
              <a:rPr lang="tr-TR" dirty="0"/>
              <a:t>Tasarımın en güçlü ve en hızlı tepki alan öğesidir. Işığın nesnelere çarparak gözümüze yansıyan dalga boylarıyla oluşur.</a:t>
            </a:r>
          </a:p>
          <a:p>
            <a:pPr>
              <a:buFont typeface="Arial" panose="020B0604020202020204" pitchFamily="34" charset="0"/>
              <a:buChar char="•"/>
            </a:pPr>
            <a:r>
              <a:rPr lang="tr-TR" b="1" dirty="0"/>
              <a:t>Renk Teorisi:</a:t>
            </a:r>
            <a:r>
              <a:rPr lang="tr-TR" dirty="0"/>
              <a:t> Renkler; bir tasarımın </a:t>
            </a:r>
            <a:r>
              <a:rPr lang="tr-TR" dirty="0" err="1"/>
              <a:t>modunu</a:t>
            </a:r>
            <a:r>
              <a:rPr lang="tr-TR" dirty="0"/>
              <a:t>, duygusunu ve tonunu belirler. Örneğin, sıcak renkler (kırmızı, turuncu, sarı) enerji ve dikkat çekerken; soğuk renkler (mavi, yeşil, mor) güven ve sakinlik verir.</a:t>
            </a:r>
          </a:p>
          <a:p>
            <a:pPr>
              <a:buFont typeface="Arial" panose="020B0604020202020204" pitchFamily="34" charset="0"/>
              <a:buChar char="•"/>
            </a:pPr>
            <a:r>
              <a:rPr lang="tr-TR" b="1" dirty="0"/>
              <a:t>Kontrast:</a:t>
            </a:r>
            <a:r>
              <a:rPr lang="tr-TR" dirty="0"/>
              <a:t> Tasarımda okunabilirliği ve odak noktasını artırmak için zıt renklerin (açık-koyu, sıcak-soğuk) bir arada kullanılması kritik önem taşır.</a:t>
            </a:r>
          </a:p>
          <a:p>
            <a:endParaRPr lang="tr-TR" dirty="0"/>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8B0A0625-E2AA-4225-A925-80E02C2E7546}" type="datetime1">
              <a:rPr lang="tr-TR" smtClean="0"/>
              <a:t>1.07.2026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19</a:t>
            </a:fld>
            <a:endParaRPr lang="tr-TR"/>
          </a:p>
        </p:txBody>
      </p:sp>
    </p:spTree>
    <p:extLst>
      <p:ext uri="{BB962C8B-B14F-4D97-AF65-F5344CB8AC3E}">
        <p14:creationId xmlns:p14="http://schemas.microsoft.com/office/powerpoint/2010/main" val="3782116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r>
              <a:rPr lang="tr-TR" dirty="0"/>
              <a:t>TIBS110 – BİLGİSAYARDA DİZGİ TASARIM</a:t>
            </a:r>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01DEC4D9-CC00-466C-9AE7-D6B4E195AF58}" type="datetime1">
              <a:rPr lang="tr-TR" smtClean="0"/>
              <a:t>1.07.2026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graphicFrame>
        <p:nvGraphicFramePr>
          <p:cNvPr id="8" name="İçerik Yer Tutucusu 7">
            <a:extLst>
              <a:ext uri="{FF2B5EF4-FFF2-40B4-BE49-F238E27FC236}">
                <a16:creationId xmlns:a16="http://schemas.microsoft.com/office/drawing/2014/main" id="{B91018E9-D1AA-4490-9998-45FC396875D5}"/>
              </a:ext>
            </a:extLst>
          </p:cNvPr>
          <p:cNvGraphicFramePr>
            <a:graphicFrameLocks noGrp="1"/>
          </p:cNvGraphicFramePr>
          <p:nvPr>
            <p:ph idx="1"/>
            <p:extLst>
              <p:ext uri="{D42A27DB-BD31-4B8C-83A1-F6EECF244321}">
                <p14:modId xmlns:p14="http://schemas.microsoft.com/office/powerpoint/2010/main" val="2388008235"/>
              </p:ext>
            </p:extLst>
          </p:nvPr>
        </p:nvGraphicFramePr>
        <p:xfrm>
          <a:off x="1189038" y="1825625"/>
          <a:ext cx="9747316" cy="2621280"/>
        </p:xfrm>
        <a:graphic>
          <a:graphicData uri="http://schemas.openxmlformats.org/drawingml/2006/table">
            <a:tbl>
              <a:tblPr/>
              <a:tblGrid>
                <a:gridCol w="2140574">
                  <a:extLst>
                    <a:ext uri="{9D8B030D-6E8A-4147-A177-3AD203B41FA5}">
                      <a16:colId xmlns:a16="http://schemas.microsoft.com/office/drawing/2014/main" val="3655520293"/>
                    </a:ext>
                  </a:extLst>
                </a:gridCol>
                <a:gridCol w="97039">
                  <a:extLst>
                    <a:ext uri="{9D8B030D-6E8A-4147-A177-3AD203B41FA5}">
                      <a16:colId xmlns:a16="http://schemas.microsoft.com/office/drawing/2014/main" val="2924668094"/>
                    </a:ext>
                  </a:extLst>
                </a:gridCol>
                <a:gridCol w="7509703">
                  <a:extLst>
                    <a:ext uri="{9D8B030D-6E8A-4147-A177-3AD203B41FA5}">
                      <a16:colId xmlns:a16="http://schemas.microsoft.com/office/drawing/2014/main" val="3848259676"/>
                    </a:ext>
                  </a:extLst>
                </a:gridCol>
              </a:tblGrid>
              <a:tr h="2319693">
                <a:tc>
                  <a:txBody>
                    <a:bodyPr/>
                    <a:lstStyle/>
                    <a:p>
                      <a:pPr algn="r" fontAlgn="t"/>
                      <a:r>
                        <a:rPr lang="tr-TR" sz="2400" b="1" dirty="0">
                          <a:solidFill>
                            <a:srgbClr val="CD1E58"/>
                          </a:solidFill>
                          <a:effectLst/>
                        </a:rPr>
                        <a:t>Dersin Amacı</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9F9F9"/>
                    </a:solidFill>
                  </a:tcPr>
                </a:tc>
                <a:tc>
                  <a:txBody>
                    <a:bodyPr/>
                    <a:lstStyle/>
                    <a:p>
                      <a:pPr fontAlgn="t"/>
                      <a:r>
                        <a:rPr lang="tr-TR" sz="2400">
                          <a:effectLst/>
                        </a:rPr>
                        <a:t>:</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9F9F9"/>
                    </a:solidFill>
                  </a:tcPr>
                </a:tc>
                <a:tc>
                  <a:txBody>
                    <a:bodyPr/>
                    <a:lstStyle/>
                    <a:p>
                      <a:pPr fontAlgn="t"/>
                      <a:r>
                        <a:rPr lang="tr-TR" sz="2400" dirty="0">
                          <a:effectLst/>
                        </a:rPr>
                        <a:t>Görsel tasarım ilkelerini bilerek bir dizgi programı yardımı ile mesleği ile ilgili dokümanlar oluşturabilme. HTML komutları yardımı ile basit web siteleri tasarlamak ve düzenleyebilme. Hazırladığı dokümanları web sitesinde yayınlayabilme. HTML komutları yardımı ile basit web siteleri tasarlamak ve düzenlemek Hazırladığı dokümanları web sitesinde yayınlamak</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9F9F9"/>
                    </a:solidFill>
                  </a:tcPr>
                </a:tc>
                <a:extLst>
                  <a:ext uri="{0D108BD9-81ED-4DB2-BD59-A6C34878D82A}">
                    <a16:rowId xmlns:a16="http://schemas.microsoft.com/office/drawing/2014/main" val="1725586183"/>
                  </a:ext>
                </a:extLst>
              </a:tr>
            </a:tbl>
          </a:graphicData>
        </a:graphic>
      </p:graphicFrame>
    </p:spTree>
    <p:extLst>
      <p:ext uri="{BB962C8B-B14F-4D97-AF65-F5344CB8AC3E}">
        <p14:creationId xmlns:p14="http://schemas.microsoft.com/office/powerpoint/2010/main" val="515315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2000" dirty="0">
                <a:hlinkClick r:id="rId2"/>
              </a:rPr>
              <a:t>https://madran.net/wp-content/uploads/2013/09/bote205_4_Gorsel_Tasarim_Ilkeleri.pdf</a:t>
            </a:r>
            <a:endParaRPr lang="tr-TR" sz="2000" dirty="0"/>
          </a:p>
          <a:p>
            <a:endParaRPr lang="tr-TR" sz="2000" dirty="0"/>
          </a:p>
          <a:p>
            <a:r>
              <a:rPr lang="tr-TR" sz="1400" b="0" i="0" dirty="0">
                <a:solidFill>
                  <a:srgbClr val="222222"/>
                </a:solidFill>
                <a:effectLst/>
                <a:latin typeface="Arial" panose="020B0604020202020204" pitchFamily="34" charset="0"/>
              </a:rPr>
              <a:t>Gezer, Ü. (2019). Çağdaş Sanat ve </a:t>
            </a:r>
            <a:r>
              <a:rPr lang="tr-TR" sz="1400" b="0" i="0" dirty="0" err="1">
                <a:solidFill>
                  <a:srgbClr val="222222"/>
                </a:solidFill>
                <a:effectLst/>
                <a:latin typeface="Arial" panose="020B0604020202020204" pitchFamily="34" charset="0"/>
              </a:rPr>
              <a:t>Tasarim</a:t>
            </a:r>
            <a:r>
              <a:rPr lang="tr-TR" sz="1400" b="0" i="0" dirty="0">
                <a:solidFill>
                  <a:srgbClr val="222222"/>
                </a:solidFill>
                <a:effectLst/>
                <a:latin typeface="Arial" panose="020B0604020202020204" pitchFamily="34" charset="0"/>
              </a:rPr>
              <a:t> Eğitiminde Görsel </a:t>
            </a:r>
            <a:r>
              <a:rPr lang="tr-TR" sz="1400" b="0" i="0" dirty="0" err="1">
                <a:solidFill>
                  <a:srgbClr val="222222"/>
                </a:solidFill>
                <a:effectLst/>
                <a:latin typeface="Arial" panose="020B0604020202020204" pitchFamily="34" charset="0"/>
              </a:rPr>
              <a:t>Tasarim</a:t>
            </a:r>
            <a:r>
              <a:rPr lang="tr-TR" sz="1400" b="0" i="0" dirty="0">
                <a:solidFill>
                  <a:srgbClr val="222222"/>
                </a:solidFill>
                <a:effectLst/>
                <a:latin typeface="Arial" panose="020B0604020202020204" pitchFamily="34" charset="0"/>
              </a:rPr>
              <a:t> Ögeleri ve İlkeleri. </a:t>
            </a:r>
            <a:r>
              <a:rPr lang="tr-TR" sz="1400" b="0" i="1" dirty="0" err="1">
                <a:solidFill>
                  <a:srgbClr val="222222"/>
                </a:solidFill>
                <a:effectLst/>
                <a:latin typeface="Arial" panose="020B0604020202020204" pitchFamily="34" charset="0"/>
              </a:rPr>
              <a:t>Ulakbilge</a:t>
            </a:r>
            <a:r>
              <a:rPr lang="tr-TR" sz="1400" b="0" i="1" dirty="0">
                <a:solidFill>
                  <a:srgbClr val="222222"/>
                </a:solidFill>
                <a:effectLst/>
                <a:latin typeface="Arial" panose="020B0604020202020204" pitchFamily="34" charset="0"/>
              </a:rPr>
              <a:t> Sosyal Bilimler Dergisi</a:t>
            </a:r>
            <a:r>
              <a:rPr lang="tr-TR" sz="1400" b="0" i="0" dirty="0">
                <a:solidFill>
                  <a:srgbClr val="222222"/>
                </a:solidFill>
                <a:effectLst/>
                <a:latin typeface="Arial" panose="020B0604020202020204" pitchFamily="34" charset="0"/>
              </a:rPr>
              <a:t>, </a:t>
            </a:r>
            <a:r>
              <a:rPr lang="tr-TR" sz="1400" b="0" i="1" dirty="0">
                <a:solidFill>
                  <a:srgbClr val="222222"/>
                </a:solidFill>
                <a:effectLst/>
                <a:latin typeface="Arial" panose="020B0604020202020204" pitchFamily="34" charset="0"/>
              </a:rPr>
              <a:t>7</a:t>
            </a:r>
            <a:r>
              <a:rPr lang="tr-TR" sz="1400" b="0" i="0" dirty="0">
                <a:solidFill>
                  <a:srgbClr val="222222"/>
                </a:solidFill>
                <a:effectLst/>
                <a:latin typeface="Arial" panose="020B0604020202020204" pitchFamily="34" charset="0"/>
              </a:rPr>
              <a:t>(40), 595-614.</a:t>
            </a:r>
            <a:endParaRPr lang="tr-TR" sz="2000" dirty="0"/>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F487FEB8-DA6C-4210-8685-7BBD9965A764}" type="datetime1">
              <a:rPr lang="tr-TR" smtClean="0"/>
              <a:t>1.07.2026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20</a:t>
            </a:fld>
            <a:endParaRPr lang="tr-TR"/>
          </a:p>
        </p:txBody>
      </p:sp>
    </p:spTree>
    <p:extLst>
      <p:ext uri="{BB962C8B-B14F-4D97-AF65-F5344CB8AC3E}">
        <p14:creationId xmlns:p14="http://schemas.microsoft.com/office/powerpoint/2010/main" val="2831725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 GÖR. ALİ OLUK</a:t>
            </a:r>
          </a:p>
        </p:txBody>
      </p:sp>
      <p:sp>
        <p:nvSpPr>
          <p:cNvPr id="2" name="Veri Yer Tutucusu 1">
            <a:extLst>
              <a:ext uri="{FF2B5EF4-FFF2-40B4-BE49-F238E27FC236}">
                <a16:creationId xmlns:a16="http://schemas.microsoft.com/office/drawing/2014/main" id="{FB1C46A8-0EDF-45CB-84B9-2D158514948B}"/>
              </a:ext>
            </a:extLst>
          </p:cNvPr>
          <p:cNvSpPr>
            <a:spLocks noGrp="1"/>
          </p:cNvSpPr>
          <p:nvPr>
            <p:ph type="dt" sz="half" idx="10"/>
          </p:nvPr>
        </p:nvSpPr>
        <p:spPr/>
        <p:txBody>
          <a:bodyPr/>
          <a:lstStyle/>
          <a:p>
            <a:fld id="{861533B4-A510-4353-8DAE-25AB4841504A}" type="datetime1">
              <a:rPr lang="tr-TR" smtClean="0"/>
              <a:t>1.07.2026</a:t>
            </a:fld>
            <a:endParaRPr lang="tr-TR"/>
          </a:p>
        </p:txBody>
      </p:sp>
      <p:sp>
        <p:nvSpPr>
          <p:cNvPr id="4" name="Slayt Numarası Yer Tutucusu 3">
            <a:extLst>
              <a:ext uri="{FF2B5EF4-FFF2-40B4-BE49-F238E27FC236}">
                <a16:creationId xmlns:a16="http://schemas.microsoft.com/office/drawing/2014/main" id="{E43FA579-DA45-46E7-B32D-5488888DD62A}"/>
              </a:ext>
            </a:extLst>
          </p:cNvPr>
          <p:cNvSpPr>
            <a:spLocks noGrp="1"/>
          </p:cNvSpPr>
          <p:nvPr>
            <p:ph type="sldNum" sz="quarter" idx="12"/>
          </p:nvPr>
        </p:nvSpPr>
        <p:spPr/>
        <p:txBody>
          <a:bodyPr/>
          <a:lstStyle/>
          <a:p>
            <a:fld id="{103B77E9-3C67-4C35-BBFC-711811075755}" type="slidenum">
              <a:rPr lang="tr-TR" smtClean="0"/>
              <a:t>21</a:t>
            </a:fld>
            <a:endParaRPr lang="tr-TR"/>
          </a:p>
        </p:txBody>
      </p:sp>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r>
              <a:rPr lang="tr-TR" dirty="0"/>
              <a:t>TIBS110 – BİLGİSAYARDA DİZGİ TASARIM</a:t>
            </a:r>
          </a:p>
        </p:txBody>
      </p:sp>
      <p:graphicFrame>
        <p:nvGraphicFramePr>
          <p:cNvPr id="8" name="İçerik Yer Tutucusu 7">
            <a:extLst>
              <a:ext uri="{FF2B5EF4-FFF2-40B4-BE49-F238E27FC236}">
                <a16:creationId xmlns:a16="http://schemas.microsoft.com/office/drawing/2014/main" id="{87B9265B-768B-4367-8ABD-A0D69E748A42}"/>
              </a:ext>
            </a:extLst>
          </p:cNvPr>
          <p:cNvGraphicFramePr>
            <a:graphicFrameLocks noGrp="1"/>
          </p:cNvGraphicFramePr>
          <p:nvPr>
            <p:ph idx="1"/>
            <p:extLst>
              <p:ext uri="{D42A27DB-BD31-4B8C-83A1-F6EECF244321}">
                <p14:modId xmlns:p14="http://schemas.microsoft.com/office/powerpoint/2010/main" val="3286151958"/>
              </p:ext>
            </p:extLst>
          </p:nvPr>
        </p:nvGraphicFramePr>
        <p:xfrm>
          <a:off x="1188719" y="1996439"/>
          <a:ext cx="9209046" cy="2255520"/>
        </p:xfrm>
        <a:graphic>
          <a:graphicData uri="http://schemas.openxmlformats.org/drawingml/2006/table">
            <a:tbl>
              <a:tblPr/>
              <a:tblGrid>
                <a:gridCol w="2022366">
                  <a:extLst>
                    <a:ext uri="{9D8B030D-6E8A-4147-A177-3AD203B41FA5}">
                      <a16:colId xmlns:a16="http://schemas.microsoft.com/office/drawing/2014/main" val="307682543"/>
                    </a:ext>
                  </a:extLst>
                </a:gridCol>
                <a:gridCol w="91681">
                  <a:extLst>
                    <a:ext uri="{9D8B030D-6E8A-4147-A177-3AD203B41FA5}">
                      <a16:colId xmlns:a16="http://schemas.microsoft.com/office/drawing/2014/main" val="151249824"/>
                    </a:ext>
                  </a:extLst>
                </a:gridCol>
                <a:gridCol w="7094999">
                  <a:extLst>
                    <a:ext uri="{9D8B030D-6E8A-4147-A177-3AD203B41FA5}">
                      <a16:colId xmlns:a16="http://schemas.microsoft.com/office/drawing/2014/main" val="3384131512"/>
                    </a:ext>
                  </a:extLst>
                </a:gridCol>
              </a:tblGrid>
              <a:tr h="1953391">
                <a:tc>
                  <a:txBody>
                    <a:bodyPr/>
                    <a:lstStyle/>
                    <a:p>
                      <a:pPr algn="r" fontAlgn="t"/>
                      <a:r>
                        <a:rPr lang="tr-TR" sz="2400" b="1" dirty="0">
                          <a:solidFill>
                            <a:srgbClr val="CD1E58"/>
                          </a:solidFill>
                          <a:effectLst/>
                        </a:rPr>
                        <a:t>Dersin İçeriği</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fontAlgn="t"/>
                      <a:r>
                        <a:rPr lang="tr-TR" sz="2400">
                          <a:effectLst/>
                        </a:rPr>
                        <a:t>:</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FFFFF"/>
                    </a:solidFill>
                  </a:tcPr>
                </a:tc>
                <a:tc>
                  <a:txBody>
                    <a:bodyPr/>
                    <a:lstStyle/>
                    <a:p>
                      <a:pPr fontAlgn="t"/>
                      <a:r>
                        <a:rPr lang="tr-TR" sz="2400" dirty="0">
                          <a:effectLst/>
                        </a:rPr>
                        <a:t>Görsel tasarım ilkeleri hakkında bilgi sahibi olmak, Bir dizgi tasarım programı kullanarak (Afiş, broşür, </a:t>
                      </a:r>
                      <a:r>
                        <a:rPr lang="tr-TR" sz="2400" dirty="0" err="1">
                          <a:effectLst/>
                        </a:rPr>
                        <a:t>karvizit</a:t>
                      </a:r>
                      <a:r>
                        <a:rPr lang="tr-TR" sz="2400" dirty="0">
                          <a:effectLst/>
                        </a:rPr>
                        <a:t> </a:t>
                      </a:r>
                      <a:r>
                        <a:rPr lang="tr-TR" sz="2400" dirty="0" err="1">
                          <a:effectLst/>
                        </a:rPr>
                        <a:t>v.b</a:t>
                      </a:r>
                      <a:r>
                        <a:rPr lang="tr-TR" sz="2400" dirty="0">
                          <a:effectLst/>
                        </a:rPr>
                        <a:t>.)örnekler yapabilmek, Temel HTML komutlarını bilmek ve bir web sitesi oluşturabilmek, bir web tasarım aracı ile web sitesi yapabilmek, Bilgisayar ağlarını tanımak, kurmak, yönetmek ve sorun gidermek</a:t>
                      </a:r>
                    </a:p>
                  </a:txBody>
                  <a:tcPr marL="30480" marR="30480" marT="30480" marB="30480">
                    <a:lnL>
                      <a:noFill/>
                    </a:lnL>
                    <a:lnR>
                      <a:noFill/>
                    </a:lnR>
                    <a:lnT w="7620" cap="flat" cmpd="sng" algn="ctr">
                      <a:solidFill>
                        <a:srgbClr val="DDDDDD"/>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562714200"/>
                  </a:ext>
                </a:extLst>
              </a:tr>
            </a:tbl>
          </a:graphicData>
        </a:graphic>
      </p:graphicFrame>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01DEC4D9-CC00-466C-9AE7-D6B4E195AF58}" type="datetime1">
              <a:rPr lang="tr-TR" smtClean="0"/>
              <a:t>1.07.2026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1681779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44050E-0239-4508-823D-B99F0DC35B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03D724-2143-403E-9D91-439C78FDE4CA}"/>
              </a:ext>
            </a:extLst>
          </p:cNvPr>
          <p:cNvSpPr>
            <a:spLocks noGrp="1"/>
          </p:cNvSpPr>
          <p:nvPr>
            <p:ph idx="1"/>
          </p:nvPr>
        </p:nvSpPr>
        <p:spPr/>
        <p:txBody>
          <a:bodyPr/>
          <a:lstStyle/>
          <a:p>
            <a:pPr algn="l">
              <a:buFont typeface="Arial" panose="020B0604020202020204" pitchFamily="34" charset="0"/>
              <a:buChar char="•"/>
            </a:pPr>
            <a:r>
              <a:rPr lang="tr-TR" b="1" i="0" dirty="0">
                <a:solidFill>
                  <a:srgbClr val="000000"/>
                </a:solidFill>
                <a:effectLst/>
                <a:latin typeface="Helvetica Neue"/>
              </a:rPr>
              <a:t>1</a:t>
            </a:r>
            <a:r>
              <a:rPr lang="tr-TR" b="0" i="0" dirty="0">
                <a:solidFill>
                  <a:srgbClr val="333333"/>
                </a:solidFill>
                <a:effectLst/>
                <a:latin typeface="Helvetica Neue"/>
              </a:rPr>
              <a:t> Genel dizgi tasarım kurallarını kavrar</a:t>
            </a:r>
          </a:p>
          <a:p>
            <a:pPr algn="l">
              <a:buFont typeface="Arial" panose="020B0604020202020204" pitchFamily="34" charset="0"/>
              <a:buChar char="•"/>
            </a:pPr>
            <a:r>
              <a:rPr lang="tr-TR" b="1" i="0" dirty="0">
                <a:solidFill>
                  <a:srgbClr val="000000"/>
                </a:solidFill>
                <a:effectLst/>
                <a:latin typeface="Helvetica Neue"/>
              </a:rPr>
              <a:t>2</a:t>
            </a:r>
            <a:r>
              <a:rPr lang="tr-TR" b="0" i="0" dirty="0">
                <a:solidFill>
                  <a:srgbClr val="333333"/>
                </a:solidFill>
                <a:effectLst/>
                <a:latin typeface="Helvetica Neue"/>
              </a:rPr>
              <a:t> Publisher programının ana menülerinin kavrar ve tasarım geliştirir</a:t>
            </a:r>
          </a:p>
          <a:p>
            <a:pPr algn="l">
              <a:buFont typeface="Arial" panose="020B0604020202020204" pitchFamily="34" charset="0"/>
              <a:buChar char="•"/>
            </a:pPr>
            <a:r>
              <a:rPr lang="tr-TR" b="1" i="0" dirty="0">
                <a:solidFill>
                  <a:srgbClr val="000000"/>
                </a:solidFill>
                <a:effectLst/>
                <a:latin typeface="Helvetica Neue"/>
              </a:rPr>
              <a:t>3</a:t>
            </a:r>
            <a:r>
              <a:rPr lang="tr-TR" b="0" i="0" dirty="0">
                <a:solidFill>
                  <a:srgbClr val="333333"/>
                </a:solidFill>
                <a:effectLst/>
                <a:latin typeface="Helvetica Neue"/>
              </a:rPr>
              <a:t> Online tasarım programlarını kullanarak tasarımlar yapar</a:t>
            </a:r>
          </a:p>
          <a:p>
            <a:pPr algn="l">
              <a:buFont typeface="Arial" panose="020B0604020202020204" pitchFamily="34" charset="0"/>
              <a:buChar char="•"/>
            </a:pPr>
            <a:r>
              <a:rPr lang="tr-TR" b="1" i="0" dirty="0">
                <a:solidFill>
                  <a:srgbClr val="000000"/>
                </a:solidFill>
                <a:effectLst/>
                <a:latin typeface="Helvetica Neue"/>
              </a:rPr>
              <a:t>4</a:t>
            </a:r>
            <a:r>
              <a:rPr lang="tr-TR" b="0" i="0" dirty="0">
                <a:solidFill>
                  <a:srgbClr val="333333"/>
                </a:solidFill>
                <a:effectLst/>
                <a:latin typeface="Helvetica Neue"/>
              </a:rPr>
              <a:t> Temel HTML komutlarını bilir</a:t>
            </a:r>
          </a:p>
          <a:p>
            <a:endParaRPr lang="tr-TR" dirty="0"/>
          </a:p>
        </p:txBody>
      </p:sp>
      <p:sp>
        <p:nvSpPr>
          <p:cNvPr id="4" name="Veri Yer Tutucusu 3">
            <a:extLst>
              <a:ext uri="{FF2B5EF4-FFF2-40B4-BE49-F238E27FC236}">
                <a16:creationId xmlns:a16="http://schemas.microsoft.com/office/drawing/2014/main" id="{E07DF048-F511-4ED8-9CE9-2ECFFC6943A8}"/>
              </a:ext>
            </a:extLst>
          </p:cNvPr>
          <p:cNvSpPr>
            <a:spLocks noGrp="1"/>
          </p:cNvSpPr>
          <p:nvPr>
            <p:ph type="dt" sz="half" idx="10"/>
          </p:nvPr>
        </p:nvSpPr>
        <p:spPr/>
        <p:txBody>
          <a:bodyPr/>
          <a:lstStyle/>
          <a:p>
            <a:fld id="{C9C7D2C4-6965-4D42-8767-222ACAE66991}" type="datetime1">
              <a:rPr lang="tr-TR" smtClean="0"/>
              <a:t>1.07.2026</a:t>
            </a:fld>
            <a:endParaRPr lang="tr-TR"/>
          </a:p>
        </p:txBody>
      </p:sp>
      <p:sp>
        <p:nvSpPr>
          <p:cNvPr id="5" name="Alt Bilgi Yer Tutucusu 4">
            <a:extLst>
              <a:ext uri="{FF2B5EF4-FFF2-40B4-BE49-F238E27FC236}">
                <a16:creationId xmlns:a16="http://schemas.microsoft.com/office/drawing/2014/main" id="{E1DC328D-AB76-4B31-9D2B-EE7587AAE657}"/>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A51DD463-AD2A-4A04-87DC-ABB1E869F030}"/>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478502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F2C724B4-26BD-42DB-A3B9-8EA710080D1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254776" y="704490"/>
            <a:ext cx="9682447" cy="5285632"/>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EA0C1406-965C-4A98-AFF6-D6F66577B00A}"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04214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r>
              <a:rPr lang="tr-TR" dirty="0"/>
              <a:t>Derse Hazırlık</a:t>
            </a:r>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lstStyle/>
          <a:p>
            <a:r>
              <a:rPr lang="tr-TR" dirty="0"/>
              <a:t>Mail adresi </a:t>
            </a:r>
          </a:p>
          <a:p>
            <a:r>
              <a:rPr lang="tr-TR" dirty="0" err="1"/>
              <a:t>Canva</a:t>
            </a:r>
            <a:r>
              <a:rPr lang="tr-TR" dirty="0"/>
              <a:t> kullanıcı kaydı</a:t>
            </a:r>
          </a:p>
          <a:p>
            <a:r>
              <a:rPr lang="tr-TR" dirty="0"/>
              <a:t>Publisher programı</a:t>
            </a:r>
          </a:p>
          <a:p>
            <a:r>
              <a:rPr lang="tr-TR" dirty="0" err="1"/>
              <a:t>Notepad</a:t>
            </a:r>
            <a:r>
              <a:rPr lang="tr-TR" dirty="0"/>
              <a:t>++</a:t>
            </a: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80309F35-D6E6-49B3-B81F-31FC798B8954}"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6</a:t>
            </a:fld>
            <a:endParaRPr lang="tr-TR"/>
          </a:p>
        </p:txBody>
      </p:sp>
      <p:pic>
        <p:nvPicPr>
          <p:cNvPr id="3074" name="Picture 2" descr="Notepad++ - Vikipedi">
            <a:extLst>
              <a:ext uri="{FF2B5EF4-FFF2-40B4-BE49-F238E27FC236}">
                <a16:creationId xmlns:a16="http://schemas.microsoft.com/office/drawing/2014/main" id="{FD86F3E0-7355-40D6-8D19-0CD3E214E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563" y="3705864"/>
            <a:ext cx="2381250" cy="20669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icrosoft Publisher - Vikipedi">
            <a:extLst>
              <a:ext uri="{FF2B5EF4-FFF2-40B4-BE49-F238E27FC236}">
                <a16:creationId xmlns:a16="http://schemas.microsoft.com/office/drawing/2014/main" id="{A750E29A-7C61-4259-B4D1-D64D887564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3894" y="1870075"/>
            <a:ext cx="2257425" cy="20288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anva - Windows'ta indir ve yükle | Microsoft Store">
            <a:extLst>
              <a:ext uri="{FF2B5EF4-FFF2-40B4-BE49-F238E27FC236}">
                <a16:creationId xmlns:a16="http://schemas.microsoft.com/office/drawing/2014/main" id="{6A2233E1-4F03-4628-B578-E2A6591FAC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9145" y="4057351"/>
            <a:ext cx="2066925" cy="20669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Kurumsal E-Posta Servislerinin Önemi ve 2026'da Öne Çıkan En Güvenilir  Çözümler - Evoset Bilgi Teknolojileri ve Yazılım Hizmetleri - izmir netsis  bayi - netsis bayileri izmir - izmir bilgisayar firmaları - IT">
            <a:extLst>
              <a:ext uri="{FF2B5EF4-FFF2-40B4-BE49-F238E27FC236}">
                <a16:creationId xmlns:a16="http://schemas.microsoft.com/office/drawing/2014/main" id="{6AB2F5C7-1813-4EDA-BA1E-52BBC0435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1014" y="1940441"/>
            <a:ext cx="2898642" cy="163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30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r>
              <a:rPr lang="tr-TR" dirty="0"/>
              <a:t>Haftalık Ders Planı</a:t>
            </a:r>
          </a:p>
        </p:txBody>
      </p:sp>
      <p:graphicFrame>
        <p:nvGraphicFramePr>
          <p:cNvPr id="7" name="İçerik Yer Tutucusu 6">
            <a:extLst>
              <a:ext uri="{FF2B5EF4-FFF2-40B4-BE49-F238E27FC236}">
                <a16:creationId xmlns:a16="http://schemas.microsoft.com/office/drawing/2014/main" id="{597E40C1-A51F-4CA9-BF73-BB7397E19487}"/>
              </a:ext>
            </a:extLst>
          </p:cNvPr>
          <p:cNvGraphicFramePr>
            <a:graphicFrameLocks noGrp="1"/>
          </p:cNvGraphicFramePr>
          <p:nvPr>
            <p:ph idx="1"/>
            <p:extLst>
              <p:ext uri="{D42A27DB-BD31-4B8C-83A1-F6EECF244321}">
                <p14:modId xmlns:p14="http://schemas.microsoft.com/office/powerpoint/2010/main" val="286359911"/>
              </p:ext>
            </p:extLst>
          </p:nvPr>
        </p:nvGraphicFramePr>
        <p:xfrm>
          <a:off x="2302669" y="1933416"/>
          <a:ext cx="7937500" cy="127254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180314873"/>
                    </a:ext>
                  </a:extLst>
                </a:gridCol>
                <a:gridCol w="7327900">
                  <a:extLst>
                    <a:ext uri="{9D8B030D-6E8A-4147-A177-3AD203B41FA5}">
                      <a16:colId xmlns:a16="http://schemas.microsoft.com/office/drawing/2014/main" val="2283641940"/>
                    </a:ext>
                  </a:extLst>
                </a:gridCol>
              </a:tblGrid>
              <a:tr h="318135">
                <a:tc>
                  <a:txBody>
                    <a:bodyPr/>
                    <a:lstStyle/>
                    <a:p>
                      <a:pPr algn="r" fontAlgn="b"/>
                      <a:r>
                        <a:rPr lang="tr-TR" sz="1600" u="none" strike="noStrike" kern="1200">
                          <a:solidFill>
                            <a:schemeClr val="dk1"/>
                          </a:solidFill>
                          <a:effectLst/>
                          <a:latin typeface="+mn-lt"/>
                          <a:ea typeface="+mn-ea"/>
                          <a:cs typeface="+mn-cs"/>
                        </a:rPr>
                        <a:t>1</a:t>
                      </a:r>
                    </a:p>
                  </a:txBody>
                  <a:tcPr marL="7620" marR="7620" marT="7620" marB="0" anchor="b"/>
                </a:tc>
                <a:tc>
                  <a:txBody>
                    <a:bodyPr/>
                    <a:lstStyle/>
                    <a:p>
                      <a:pPr algn="l" fontAlgn="b"/>
                      <a:r>
                        <a:rPr lang="tr-TR" sz="1600" u="none" strike="noStrike" kern="1200" dirty="0">
                          <a:solidFill>
                            <a:schemeClr val="dk1"/>
                          </a:solidFill>
                          <a:effectLst/>
                          <a:latin typeface="+mn-lt"/>
                          <a:ea typeface="+mn-ea"/>
                          <a:cs typeface="+mn-cs"/>
                        </a:rPr>
                        <a:t>Dersin tanıtımı ve Görsel Tasarım Öğeleri</a:t>
                      </a:r>
                    </a:p>
                  </a:txBody>
                  <a:tcPr marL="7620" marR="7620" marT="7620" marB="0" anchor="b"/>
                </a:tc>
                <a:extLst>
                  <a:ext uri="{0D108BD9-81ED-4DB2-BD59-A6C34878D82A}">
                    <a16:rowId xmlns:a16="http://schemas.microsoft.com/office/drawing/2014/main" val="1052709731"/>
                  </a:ext>
                </a:extLst>
              </a:tr>
              <a:tr h="318135">
                <a:tc>
                  <a:txBody>
                    <a:bodyPr/>
                    <a:lstStyle/>
                    <a:p>
                      <a:pPr algn="r" fontAlgn="b"/>
                      <a:r>
                        <a:rPr lang="tr-TR" sz="1600" u="none" strike="noStrike" kern="1200">
                          <a:solidFill>
                            <a:schemeClr val="dk1"/>
                          </a:solidFill>
                          <a:effectLst/>
                          <a:latin typeface="+mn-lt"/>
                          <a:ea typeface="+mn-ea"/>
                          <a:cs typeface="+mn-cs"/>
                        </a:rPr>
                        <a:t>2</a:t>
                      </a:r>
                    </a:p>
                  </a:txBody>
                  <a:tcPr marL="7620" marR="7620" marT="7620" marB="0" anchor="b"/>
                </a:tc>
                <a:tc>
                  <a:txBody>
                    <a:bodyPr/>
                    <a:lstStyle/>
                    <a:p>
                      <a:pPr algn="l" fontAlgn="b"/>
                      <a:r>
                        <a:rPr lang="tr-TR" sz="1600" u="none" strike="noStrike" kern="1200">
                          <a:solidFill>
                            <a:schemeClr val="dk1"/>
                          </a:solidFill>
                          <a:effectLst/>
                          <a:latin typeface="+mn-lt"/>
                          <a:ea typeface="+mn-ea"/>
                          <a:cs typeface="+mn-cs"/>
                        </a:rPr>
                        <a:t>Görsel Tasarım İlkeleri</a:t>
                      </a:r>
                    </a:p>
                  </a:txBody>
                  <a:tcPr marL="7620" marR="7620" marT="7620" marB="0" anchor="b"/>
                </a:tc>
                <a:extLst>
                  <a:ext uri="{0D108BD9-81ED-4DB2-BD59-A6C34878D82A}">
                    <a16:rowId xmlns:a16="http://schemas.microsoft.com/office/drawing/2014/main" val="2551634005"/>
                  </a:ext>
                </a:extLst>
              </a:tr>
              <a:tr h="318135">
                <a:tc>
                  <a:txBody>
                    <a:bodyPr/>
                    <a:lstStyle/>
                    <a:p>
                      <a:pPr algn="r" fontAlgn="b"/>
                      <a:r>
                        <a:rPr lang="tr-TR" sz="1600" u="none" strike="noStrike" kern="1200">
                          <a:solidFill>
                            <a:schemeClr val="dk1"/>
                          </a:solidFill>
                          <a:effectLst/>
                          <a:latin typeface="+mn-lt"/>
                          <a:ea typeface="+mn-ea"/>
                          <a:cs typeface="+mn-cs"/>
                        </a:rPr>
                        <a:t>3</a:t>
                      </a:r>
                    </a:p>
                  </a:txBody>
                  <a:tcPr marL="7620" marR="7620" marT="7620" marB="0" anchor="b"/>
                </a:tc>
                <a:tc>
                  <a:txBody>
                    <a:bodyPr/>
                    <a:lstStyle/>
                    <a:p>
                      <a:pPr algn="l" fontAlgn="b"/>
                      <a:r>
                        <a:rPr lang="tr-TR" sz="1600" u="none" strike="noStrike" kern="1200">
                          <a:solidFill>
                            <a:schemeClr val="dk1"/>
                          </a:solidFill>
                          <a:effectLst/>
                          <a:latin typeface="+mn-lt"/>
                          <a:ea typeface="+mn-ea"/>
                          <a:cs typeface="+mn-cs"/>
                        </a:rPr>
                        <a:t>Web tabanlı görüntü düzenleme ve depolama siteleri</a:t>
                      </a:r>
                    </a:p>
                  </a:txBody>
                  <a:tcPr marL="7620" marR="7620" marT="7620" marB="0" anchor="b"/>
                </a:tc>
                <a:extLst>
                  <a:ext uri="{0D108BD9-81ED-4DB2-BD59-A6C34878D82A}">
                    <a16:rowId xmlns:a16="http://schemas.microsoft.com/office/drawing/2014/main" val="2400451561"/>
                  </a:ext>
                </a:extLst>
              </a:tr>
              <a:tr h="318135">
                <a:tc>
                  <a:txBody>
                    <a:bodyPr/>
                    <a:lstStyle/>
                    <a:p>
                      <a:pPr algn="r" fontAlgn="b"/>
                      <a:r>
                        <a:rPr lang="tr-TR" sz="1600" u="none" strike="noStrike" kern="1200">
                          <a:solidFill>
                            <a:schemeClr val="dk1"/>
                          </a:solidFill>
                          <a:effectLst/>
                          <a:latin typeface="+mn-lt"/>
                          <a:ea typeface="+mn-ea"/>
                          <a:cs typeface="+mn-cs"/>
                        </a:rPr>
                        <a:t>4</a:t>
                      </a:r>
                    </a:p>
                  </a:txBody>
                  <a:tcPr marL="7620" marR="7620" marT="7620" marB="0" anchor="b"/>
                </a:tc>
                <a:tc>
                  <a:txBody>
                    <a:bodyPr/>
                    <a:lstStyle/>
                    <a:p>
                      <a:pPr algn="l" fontAlgn="b"/>
                      <a:r>
                        <a:rPr lang="tr-TR" sz="1600" u="none" strike="noStrike" kern="1200" dirty="0">
                          <a:solidFill>
                            <a:schemeClr val="dk1"/>
                          </a:solidFill>
                          <a:effectLst/>
                          <a:latin typeface="+mn-lt"/>
                          <a:ea typeface="+mn-ea"/>
                          <a:cs typeface="+mn-cs"/>
                        </a:rPr>
                        <a:t>Publisher dosya giriş ve ekle menüleri ve örnek uygulamalar</a:t>
                      </a:r>
                    </a:p>
                  </a:txBody>
                  <a:tcPr marL="7620" marR="7620" marT="7620" marB="0" anchor="b"/>
                </a:tc>
                <a:extLst>
                  <a:ext uri="{0D108BD9-81ED-4DB2-BD59-A6C34878D82A}">
                    <a16:rowId xmlns:a16="http://schemas.microsoft.com/office/drawing/2014/main" val="2528841140"/>
                  </a:ext>
                </a:extLst>
              </a:tr>
            </a:tbl>
          </a:graphicData>
        </a:graphic>
      </p:graphicFrame>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AEA6372E-6C5B-44E0-9D43-86BA11A716AA}" type="datetime1">
              <a:rPr lang="tr-TR" smtClean="0"/>
              <a:t>1.07.2026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70880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r>
              <a:rPr lang="tr-TR" dirty="0"/>
              <a:t>Haftalık Ders Planı</a:t>
            </a:r>
          </a:p>
        </p:txBody>
      </p:sp>
      <p:graphicFrame>
        <p:nvGraphicFramePr>
          <p:cNvPr id="7" name="İçerik Yer Tutucusu 6">
            <a:extLst>
              <a:ext uri="{FF2B5EF4-FFF2-40B4-BE49-F238E27FC236}">
                <a16:creationId xmlns:a16="http://schemas.microsoft.com/office/drawing/2014/main" id="{597E40C1-A51F-4CA9-BF73-BB7397E19487}"/>
              </a:ext>
            </a:extLst>
          </p:cNvPr>
          <p:cNvGraphicFramePr>
            <a:graphicFrameLocks noGrp="1"/>
          </p:cNvGraphicFramePr>
          <p:nvPr>
            <p:ph idx="1"/>
            <p:extLst>
              <p:ext uri="{D42A27DB-BD31-4B8C-83A1-F6EECF244321}">
                <p14:modId xmlns:p14="http://schemas.microsoft.com/office/powerpoint/2010/main" val="190093393"/>
              </p:ext>
            </p:extLst>
          </p:nvPr>
        </p:nvGraphicFramePr>
        <p:xfrm>
          <a:off x="2302669" y="2218531"/>
          <a:ext cx="7937500" cy="1336894"/>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180314873"/>
                    </a:ext>
                  </a:extLst>
                </a:gridCol>
                <a:gridCol w="7327900">
                  <a:extLst>
                    <a:ext uri="{9D8B030D-6E8A-4147-A177-3AD203B41FA5}">
                      <a16:colId xmlns:a16="http://schemas.microsoft.com/office/drawing/2014/main" val="2283641940"/>
                    </a:ext>
                  </a:extLst>
                </a:gridCol>
              </a:tblGrid>
              <a:tr h="318135">
                <a:tc>
                  <a:txBody>
                    <a:bodyPr/>
                    <a:lstStyle/>
                    <a:p>
                      <a:pPr algn="r" fontAlgn="b"/>
                      <a:r>
                        <a:rPr lang="tr-TR" sz="1600" u="none" strike="noStrike" kern="1200">
                          <a:solidFill>
                            <a:schemeClr val="dk1"/>
                          </a:solidFill>
                          <a:effectLst/>
                          <a:latin typeface="+mn-lt"/>
                          <a:ea typeface="+mn-ea"/>
                          <a:cs typeface="+mn-cs"/>
                        </a:rPr>
                        <a:t>5</a:t>
                      </a:r>
                    </a:p>
                  </a:txBody>
                  <a:tcPr marL="7620" marR="7620" marT="7620" marB="0" anchor="b"/>
                </a:tc>
                <a:tc>
                  <a:txBody>
                    <a:bodyPr/>
                    <a:lstStyle/>
                    <a:p>
                      <a:pPr algn="l" fontAlgn="b"/>
                      <a:r>
                        <a:rPr lang="tr-TR" sz="1600" u="none" strike="noStrike" kern="1200" dirty="0">
                          <a:solidFill>
                            <a:schemeClr val="dk1"/>
                          </a:solidFill>
                          <a:effectLst/>
                          <a:latin typeface="+mn-lt"/>
                          <a:ea typeface="+mn-ea"/>
                          <a:cs typeface="+mn-cs"/>
                        </a:rPr>
                        <a:t>Publisher sayfa tasarımı, postalar, gözden geçir, görünüm menüleri ve örnek uygulamalar</a:t>
                      </a:r>
                    </a:p>
                  </a:txBody>
                  <a:tcPr marL="7620" marR="7620" marT="7620" marB="0" anchor="b"/>
                </a:tc>
                <a:extLst>
                  <a:ext uri="{0D108BD9-81ED-4DB2-BD59-A6C34878D82A}">
                    <a16:rowId xmlns:a16="http://schemas.microsoft.com/office/drawing/2014/main" val="1600363718"/>
                  </a:ext>
                </a:extLst>
              </a:tr>
              <a:tr h="318135">
                <a:tc>
                  <a:txBody>
                    <a:bodyPr/>
                    <a:lstStyle/>
                    <a:p>
                      <a:pPr algn="r" fontAlgn="b"/>
                      <a:r>
                        <a:rPr lang="tr-TR" sz="1600" u="none" strike="noStrike" kern="1200">
                          <a:solidFill>
                            <a:schemeClr val="dk1"/>
                          </a:solidFill>
                          <a:effectLst/>
                          <a:latin typeface="+mn-lt"/>
                          <a:ea typeface="+mn-ea"/>
                          <a:cs typeface="+mn-cs"/>
                        </a:rPr>
                        <a:t>6</a:t>
                      </a:r>
                    </a:p>
                  </a:txBody>
                  <a:tcPr marL="7620" marR="7620" marT="7620" marB="0" anchor="b"/>
                </a:tc>
                <a:tc>
                  <a:txBody>
                    <a:bodyPr/>
                    <a:lstStyle/>
                    <a:p>
                      <a:pPr algn="l" fontAlgn="b"/>
                      <a:r>
                        <a:rPr lang="tr-TR" sz="1600" u="none" strike="noStrike" kern="1200" dirty="0" err="1">
                          <a:solidFill>
                            <a:schemeClr val="dk1"/>
                          </a:solidFill>
                          <a:effectLst/>
                          <a:latin typeface="+mn-lt"/>
                          <a:ea typeface="+mn-ea"/>
                          <a:cs typeface="+mn-cs"/>
                        </a:rPr>
                        <a:t>Canva</a:t>
                      </a:r>
                      <a:r>
                        <a:rPr lang="tr-TR" sz="1600" u="none" strike="noStrike" kern="1200" dirty="0">
                          <a:solidFill>
                            <a:schemeClr val="dk1"/>
                          </a:solidFill>
                          <a:effectLst/>
                          <a:latin typeface="+mn-lt"/>
                          <a:ea typeface="+mn-ea"/>
                          <a:cs typeface="+mn-cs"/>
                        </a:rPr>
                        <a:t> Programı temel özelliklerini bilir</a:t>
                      </a:r>
                    </a:p>
                  </a:txBody>
                  <a:tcPr marL="7620" marR="7620" marT="7620" marB="0" anchor="b"/>
                </a:tc>
                <a:extLst>
                  <a:ext uri="{0D108BD9-81ED-4DB2-BD59-A6C34878D82A}">
                    <a16:rowId xmlns:a16="http://schemas.microsoft.com/office/drawing/2014/main" val="3161239457"/>
                  </a:ext>
                </a:extLst>
              </a:tr>
              <a:tr h="350312">
                <a:tc>
                  <a:txBody>
                    <a:bodyPr/>
                    <a:lstStyle/>
                    <a:p>
                      <a:pPr algn="r" fontAlgn="b"/>
                      <a:r>
                        <a:rPr lang="tr-TR" sz="1600" u="none" strike="noStrike" kern="1200">
                          <a:solidFill>
                            <a:schemeClr val="dk1"/>
                          </a:solidFill>
                          <a:effectLst/>
                          <a:latin typeface="+mn-lt"/>
                          <a:ea typeface="+mn-ea"/>
                          <a:cs typeface="+mn-cs"/>
                        </a:rPr>
                        <a:t>7</a:t>
                      </a:r>
                    </a:p>
                  </a:txBody>
                  <a:tcPr marL="7620" marR="7620" marT="7620" marB="0" anchor="b"/>
                </a:tc>
                <a:tc>
                  <a:txBody>
                    <a:bodyPr/>
                    <a:lstStyle/>
                    <a:p>
                      <a:pPr algn="l" fontAlgn="b"/>
                      <a:r>
                        <a:rPr lang="nb-NO" sz="1100" b="0" i="0" u="none" strike="noStrike" dirty="0">
                          <a:solidFill>
                            <a:srgbClr val="000000"/>
                          </a:solidFill>
                          <a:effectLst/>
                          <a:latin typeface="Calibri" panose="020F0502020204030204" pitchFamily="34" charset="0"/>
                        </a:rPr>
                        <a:t>Afiş ve Antet temel özelliklerini bilir</a:t>
                      </a:r>
                    </a:p>
                  </a:txBody>
                  <a:tcPr marL="7620" marR="7620" marT="7620" marB="0" anchor="b"/>
                </a:tc>
                <a:extLst>
                  <a:ext uri="{0D108BD9-81ED-4DB2-BD59-A6C34878D82A}">
                    <a16:rowId xmlns:a16="http://schemas.microsoft.com/office/drawing/2014/main" val="1141977624"/>
                  </a:ext>
                </a:extLst>
              </a:tr>
              <a:tr h="350312">
                <a:tc>
                  <a:txBody>
                    <a:bodyPr/>
                    <a:lstStyle/>
                    <a:p>
                      <a:pPr algn="r" fontAlgn="b"/>
                      <a:endParaRPr lang="tr-TR" sz="1600" u="none" strike="noStrike" kern="1200">
                        <a:solidFill>
                          <a:schemeClr val="dk1"/>
                        </a:solidFill>
                        <a:effectLst/>
                        <a:latin typeface="+mn-lt"/>
                        <a:ea typeface="+mn-ea"/>
                        <a:cs typeface="+mn-cs"/>
                      </a:endParaRPr>
                    </a:p>
                  </a:txBody>
                  <a:tcPr marL="7620" marR="7620" marT="7620" marB="0" anchor="b"/>
                </a:tc>
                <a:tc>
                  <a:txBody>
                    <a:bodyPr/>
                    <a:lstStyle/>
                    <a:p>
                      <a:pPr algn="l" fontAlgn="b"/>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95389788"/>
                  </a:ext>
                </a:extLst>
              </a:tr>
            </a:tbl>
          </a:graphicData>
        </a:graphic>
      </p:graphicFrame>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AEA6372E-6C5B-44E0-9D43-86BA11A716AA}" type="datetime1">
              <a:rPr lang="tr-TR" smtClean="0"/>
              <a:t>1.07.2026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770555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lstStyle/>
          <a:p>
            <a:r>
              <a:rPr lang="tr-TR" dirty="0"/>
              <a:t>Haftalık Ders Planı</a:t>
            </a:r>
          </a:p>
        </p:txBody>
      </p:sp>
      <p:graphicFrame>
        <p:nvGraphicFramePr>
          <p:cNvPr id="7" name="İçerik Yer Tutucusu 6">
            <a:extLst>
              <a:ext uri="{FF2B5EF4-FFF2-40B4-BE49-F238E27FC236}">
                <a16:creationId xmlns:a16="http://schemas.microsoft.com/office/drawing/2014/main" id="{C3ABF6E0-9ECC-4200-A29A-2BDBFE61E554}"/>
              </a:ext>
            </a:extLst>
          </p:cNvPr>
          <p:cNvGraphicFramePr>
            <a:graphicFrameLocks noGrp="1"/>
          </p:cNvGraphicFramePr>
          <p:nvPr>
            <p:ph idx="1"/>
            <p:extLst>
              <p:ext uri="{D42A27DB-BD31-4B8C-83A1-F6EECF244321}">
                <p14:modId xmlns:p14="http://schemas.microsoft.com/office/powerpoint/2010/main" val="1750338959"/>
              </p:ext>
            </p:extLst>
          </p:nvPr>
        </p:nvGraphicFramePr>
        <p:xfrm>
          <a:off x="2302669" y="1933416"/>
          <a:ext cx="7937500" cy="954405"/>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978947482"/>
                    </a:ext>
                  </a:extLst>
                </a:gridCol>
                <a:gridCol w="7327900">
                  <a:extLst>
                    <a:ext uri="{9D8B030D-6E8A-4147-A177-3AD203B41FA5}">
                      <a16:colId xmlns:a16="http://schemas.microsoft.com/office/drawing/2014/main" val="531462750"/>
                    </a:ext>
                  </a:extLst>
                </a:gridCol>
              </a:tblGrid>
              <a:tr h="318135">
                <a:tc>
                  <a:txBody>
                    <a:bodyPr/>
                    <a:lstStyle/>
                    <a:p>
                      <a:pPr algn="r" fontAlgn="b"/>
                      <a:r>
                        <a:rPr lang="tr-TR" sz="1600" u="none" strike="noStrike" kern="1200">
                          <a:solidFill>
                            <a:schemeClr val="dk1"/>
                          </a:solidFill>
                          <a:effectLst/>
                          <a:latin typeface="+mn-lt"/>
                          <a:ea typeface="+mn-ea"/>
                          <a:cs typeface="+mn-cs"/>
                        </a:rPr>
                        <a:t>8</a:t>
                      </a:r>
                    </a:p>
                  </a:txBody>
                  <a:tcPr marL="7620" marR="7620" marT="7620" marB="0" anchor="b"/>
                </a:tc>
                <a:tc>
                  <a:txBody>
                    <a:bodyPr/>
                    <a:lstStyle/>
                    <a:p>
                      <a:pPr algn="l" fontAlgn="b"/>
                      <a:r>
                        <a:rPr lang="tr-TR" sz="1600" b="0" i="0" u="none" strike="noStrike" dirty="0">
                          <a:solidFill>
                            <a:srgbClr val="000000"/>
                          </a:solidFill>
                          <a:effectLst/>
                          <a:latin typeface="Calibri" panose="020F0502020204030204" pitchFamily="34" charset="0"/>
                        </a:rPr>
                        <a:t>Broşür ve Kartvizit temel özelliklerini bilir</a:t>
                      </a:r>
                    </a:p>
                  </a:txBody>
                  <a:tcPr marL="7620" marR="7620" marT="7620" marB="0" anchor="b"/>
                </a:tc>
                <a:extLst>
                  <a:ext uri="{0D108BD9-81ED-4DB2-BD59-A6C34878D82A}">
                    <a16:rowId xmlns:a16="http://schemas.microsoft.com/office/drawing/2014/main" val="3841447323"/>
                  </a:ext>
                </a:extLst>
              </a:tr>
              <a:tr h="318135">
                <a:tc>
                  <a:txBody>
                    <a:bodyPr/>
                    <a:lstStyle/>
                    <a:p>
                      <a:pPr algn="r" fontAlgn="b"/>
                      <a:r>
                        <a:rPr lang="tr-TR" sz="1600" u="none" strike="noStrike" kern="1200">
                          <a:solidFill>
                            <a:schemeClr val="dk1"/>
                          </a:solidFill>
                          <a:effectLst/>
                          <a:latin typeface="+mn-lt"/>
                          <a:ea typeface="+mn-ea"/>
                          <a:cs typeface="+mn-cs"/>
                        </a:rPr>
                        <a:t>9</a:t>
                      </a:r>
                    </a:p>
                  </a:txBody>
                  <a:tcPr marL="7620" marR="7620" marT="7620" marB="0" anchor="b"/>
                </a:tc>
                <a:tc>
                  <a:txBody>
                    <a:bodyPr/>
                    <a:lstStyle/>
                    <a:p>
                      <a:pPr algn="l" fontAlgn="b"/>
                      <a:r>
                        <a:rPr lang="tr-TR" sz="1600" b="0" i="0" u="none" strike="noStrike" kern="1200">
                          <a:solidFill>
                            <a:srgbClr val="000000"/>
                          </a:solidFill>
                          <a:effectLst/>
                          <a:latin typeface="Calibri" panose="020F0502020204030204" pitchFamily="34" charset="0"/>
                          <a:ea typeface="+mn-ea"/>
                          <a:cs typeface="+mn-cs"/>
                        </a:rPr>
                        <a:t>Canva ve Publisher Programı ile örnek çalışmalar hazırlar (Afiş)</a:t>
                      </a:r>
                    </a:p>
                  </a:txBody>
                  <a:tcPr marL="7620" marR="7620" marT="7620" marB="0" anchor="b"/>
                </a:tc>
                <a:extLst>
                  <a:ext uri="{0D108BD9-81ED-4DB2-BD59-A6C34878D82A}">
                    <a16:rowId xmlns:a16="http://schemas.microsoft.com/office/drawing/2014/main" val="3121627777"/>
                  </a:ext>
                </a:extLst>
              </a:tr>
              <a:tr h="318135">
                <a:tc>
                  <a:txBody>
                    <a:bodyPr/>
                    <a:lstStyle/>
                    <a:p>
                      <a:pPr algn="r" fontAlgn="b"/>
                      <a:r>
                        <a:rPr lang="tr-TR" sz="1600" u="none" strike="noStrike" kern="1200">
                          <a:solidFill>
                            <a:schemeClr val="dk1"/>
                          </a:solidFill>
                          <a:effectLst/>
                          <a:latin typeface="+mn-lt"/>
                          <a:ea typeface="+mn-ea"/>
                          <a:cs typeface="+mn-cs"/>
                        </a:rPr>
                        <a:t>10</a:t>
                      </a:r>
                    </a:p>
                  </a:txBody>
                  <a:tcPr marL="7620" marR="7620" marT="7620" marB="0" anchor="b"/>
                </a:tc>
                <a:tc>
                  <a:txBody>
                    <a:bodyPr/>
                    <a:lstStyle/>
                    <a:p>
                      <a:pPr algn="l" fontAlgn="b"/>
                      <a:r>
                        <a:rPr lang="tr-TR" sz="1600" b="0" i="0" u="none" strike="noStrike" kern="1200" dirty="0" err="1">
                          <a:solidFill>
                            <a:srgbClr val="000000"/>
                          </a:solidFill>
                          <a:effectLst/>
                          <a:latin typeface="Calibri" panose="020F0502020204030204" pitchFamily="34" charset="0"/>
                          <a:ea typeface="+mn-ea"/>
                          <a:cs typeface="+mn-cs"/>
                        </a:rPr>
                        <a:t>Canva</a:t>
                      </a:r>
                      <a:r>
                        <a:rPr lang="tr-TR" sz="1600" b="0" i="0" u="none" strike="noStrike" kern="1200" dirty="0">
                          <a:solidFill>
                            <a:srgbClr val="000000"/>
                          </a:solidFill>
                          <a:effectLst/>
                          <a:latin typeface="Calibri" panose="020F0502020204030204" pitchFamily="34" charset="0"/>
                          <a:ea typeface="+mn-ea"/>
                          <a:cs typeface="+mn-cs"/>
                        </a:rPr>
                        <a:t> ve Publisher Programı ile örnek çalışmalar hazırlar (Broşür)</a:t>
                      </a:r>
                    </a:p>
                  </a:txBody>
                  <a:tcPr marL="7620" marR="7620" marT="7620" marB="0" anchor="b"/>
                </a:tc>
                <a:extLst>
                  <a:ext uri="{0D108BD9-81ED-4DB2-BD59-A6C34878D82A}">
                    <a16:rowId xmlns:a16="http://schemas.microsoft.com/office/drawing/2014/main" val="1966129995"/>
                  </a:ext>
                </a:extLst>
              </a:tr>
            </a:tbl>
          </a:graphicData>
        </a:graphic>
      </p:graphicFrame>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fld id="{C69915C3-3BE2-44CB-851A-CD04B64BFB41}" type="datetime1">
              <a:rPr lang="tr-TR" smtClean="0"/>
              <a:t>1.07.2026</a:t>
            </a:fld>
            <a:endParaRPr lang="tr-TR"/>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23269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TotalTime>
  <Words>927</Words>
  <Application>Microsoft Office PowerPoint</Application>
  <PresentationFormat>Geniş ekran</PresentationFormat>
  <Paragraphs>154</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21</vt:i4>
      </vt:variant>
    </vt:vector>
  </HeadingPairs>
  <TitlesOfParts>
    <vt:vector size="28" baseType="lpstr">
      <vt:lpstr>Aptos</vt:lpstr>
      <vt:lpstr>Aptos Display</vt:lpstr>
      <vt:lpstr>Arial</vt:lpstr>
      <vt:lpstr>Calibri</vt:lpstr>
      <vt:lpstr>Helvetica Neue</vt:lpstr>
      <vt:lpstr>Office Teması</vt:lpstr>
      <vt:lpstr>Özel Tasarım</vt:lpstr>
      <vt:lpstr>BİLGİSAYARDA DİZGİ TASARIM</vt:lpstr>
      <vt:lpstr>TIBS110 – BİLGİSAYARDA DİZGİ TASARIM</vt:lpstr>
      <vt:lpstr>TIBS110 – BİLGİSAYARDA DİZGİ TASARIM</vt:lpstr>
      <vt:lpstr>PowerPoint Sunusu</vt:lpstr>
      <vt:lpstr>PowerPoint Sunusu</vt:lpstr>
      <vt:lpstr>Derse Hazırlık</vt:lpstr>
      <vt:lpstr>Haftalık Ders Planı</vt:lpstr>
      <vt:lpstr>Haftalık Ders Planı</vt:lpstr>
      <vt:lpstr>Haftalık Ders Planı</vt:lpstr>
      <vt:lpstr>Haftalık Ders Planı</vt:lpstr>
      <vt:lpstr>Ölçme Değerlendirme</vt:lpstr>
      <vt:lpstr>PowerPoint Sunusu</vt:lpstr>
      <vt:lpstr>Görsel Tasarım Öğeleri</vt:lpstr>
      <vt:lpstr>ÇİZGİ</vt:lpstr>
      <vt:lpstr>ŞEKİL</vt:lpstr>
      <vt:lpstr>ALAN</vt:lpstr>
      <vt:lpstr>BOYUT</vt:lpstr>
      <vt:lpstr>DOKU</vt:lpstr>
      <vt:lpstr>RENK</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BİLGİSAYARDA DİZGİ TASARIM</dc:title>
  <dc:creator>EÖ</dc:creator>
  <cp:lastModifiedBy>ali oluk</cp:lastModifiedBy>
  <cp:revision>14</cp:revision>
  <dcterms:created xsi:type="dcterms:W3CDTF">2026-04-02T07:47:59Z</dcterms:created>
  <dcterms:modified xsi:type="dcterms:W3CDTF">2026-07-01T19:33:51Z</dcterms:modified>
</cp:coreProperties>
</file>