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6" r:id="rId2"/>
    <p:sldId id="267" r:id="rId3"/>
    <p:sldId id="268" r:id="rId4"/>
    <p:sldId id="269" r:id="rId5"/>
    <p:sldId id="270" r:id="rId6"/>
    <p:sldId id="271" r:id="rId7"/>
    <p:sldId id="272" r:id="rId8"/>
    <p:sldId id="274" r:id="rId9"/>
    <p:sldId id="275" r:id="rId10"/>
    <p:sldId id="276" r:id="rId11"/>
    <p:sldId id="277" r:id="rId12"/>
    <p:sldId id="278" r:id="rId13"/>
    <p:sldId id="279" r:id="rId14"/>
    <p:sldId id="280"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355025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1989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059142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777521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906265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983090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8" name="Altbilgi Yer Tutucusu 7"/>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9" name="Slayt Numarası Yer Tutucusu 8"/>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499150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4" name="Altbilgi Yer Tutucusu 3"/>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5" name="Slayt Numarası Yer Tutucusu 4"/>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757885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3" name="Altbilgi Yer Tutucusu 2"/>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4" name="Slayt Numarası Yer Tutucusu 3"/>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431796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075068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994992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7909196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7886700" cy="4962654"/>
          </a:xfrm>
        </p:spPr>
        <p:txBody>
          <a:bodyPr/>
          <a:lstStyle/>
          <a:p>
            <a:pPr algn="ctr"/>
            <a:r>
              <a:rPr lang="tr-TR" b="1" dirty="0"/>
              <a:t>1938-1950 Dönemi Türk Dış Politikası</a:t>
            </a:r>
            <a:br>
              <a:rPr lang="tr-TR" b="1" dirty="0"/>
            </a:br>
            <a:endParaRPr lang="tr-TR" b="1" dirty="0"/>
          </a:p>
        </p:txBody>
      </p:sp>
    </p:spTree>
    <p:extLst>
      <p:ext uri="{BB962C8B-B14F-4D97-AF65-F5344CB8AC3E}">
        <p14:creationId xmlns:p14="http://schemas.microsoft.com/office/powerpoint/2010/main" val="4172725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11967"/>
            <a:ext cx="7886700" cy="6064996"/>
          </a:xfrm>
        </p:spPr>
        <p:txBody>
          <a:bodyPr>
            <a:normAutofit fontScale="92500" lnSpcReduction="20000"/>
          </a:bodyPr>
          <a:lstStyle/>
          <a:p>
            <a:pPr lvl="0"/>
            <a:r>
              <a:rPr lang="tr-TR" dirty="0"/>
              <a:t> Bu mektup değişiminden sonra Almanya, Ege adalarında ve boğazlarda Türkiye lehine düzenlemeler yapmak karşılığında Türkiye’yi kendi tarafında savaşa sokmaya çalışmıştır. </a:t>
            </a:r>
          </a:p>
          <a:p>
            <a:pPr lvl="0"/>
            <a:r>
              <a:rPr lang="tr-TR" dirty="0"/>
              <a:t>Türkiye ise mevcut statükonun devamından yana politika izlemiştir. Nisan 1940’ta Almanya, Yunanistan ve Yugoslavya başta olmak üzere Balkanları neredeyse bütünüyle işgal etmiş ve Irak ve Suriye’de Alman yanlısı iktidarlar kurulmuştu. </a:t>
            </a:r>
          </a:p>
          <a:p>
            <a:pPr lvl="0"/>
            <a:r>
              <a:rPr lang="tr-TR" dirty="0"/>
              <a:t>Türkiye ve Almanya 18 Haziran 1941’de karşılıklı olarak birbirlerinin toprak bütünlüğüne saygı göstermelerini öngören bir saldırmazlık paktı imzaladılar. </a:t>
            </a:r>
          </a:p>
          <a:p>
            <a:pPr lvl="0"/>
            <a:r>
              <a:rPr lang="tr-TR" dirty="0"/>
              <a:t>Pakt, birbirlerine karşı harekâttan kaçınmalarını öngörmekteydi ve böylelikle Almanya, SSCB’yi işgal ettiğinde Türkiye toprakları üzerinden Sovyetlere yapılacak İngiliz yardımını da engellemiş oluyordu.</a:t>
            </a:r>
          </a:p>
          <a:p>
            <a:pPr lvl="0"/>
            <a:r>
              <a:rPr lang="tr-TR" dirty="0"/>
              <a:t> Bu dönemde </a:t>
            </a:r>
            <a:r>
              <a:rPr lang="tr-TR" dirty="0" err="1"/>
              <a:t>TDP’de</a:t>
            </a:r>
            <a:r>
              <a:rPr lang="tr-TR" dirty="0"/>
              <a:t> “</a:t>
            </a:r>
            <a:r>
              <a:rPr lang="tr-TR" i="1" dirty="0"/>
              <a:t>İngiltere ile müttefikiz, Almanya ile de dost</a:t>
            </a:r>
            <a:r>
              <a:rPr lang="tr-TR" dirty="0"/>
              <a:t>” havası hâkimdi.  </a:t>
            </a:r>
          </a:p>
          <a:p>
            <a:pPr lvl="0"/>
            <a:r>
              <a:rPr lang="tr-TR" dirty="0"/>
              <a:t>Almanya, Türkiye’yi savaşa çekebilmek için bir taraftan SSCB’nin kendisi ile yaptığı Boğazlar üzerindeki pazarlıkları açıklarken diğer taraftan da ellerindeki Ege adalarının bir kısmını Türkiye’ye vermeyi önermişti. Fakat Türkiye kabul etmedi. </a:t>
            </a:r>
          </a:p>
          <a:p>
            <a:pPr lvl="0"/>
            <a:r>
              <a:rPr lang="tr-TR" dirty="0"/>
              <a:t>Almanya 1942’nin sonlarında Stalingrad cephesinde SSCB’ye yenilerek geri çekilmeye başladı. </a:t>
            </a:r>
          </a:p>
          <a:p>
            <a:pPr lvl="0"/>
            <a:r>
              <a:rPr lang="tr-TR" dirty="0"/>
              <a:t>Türkiye de BM’nin kurucusu üyesi olmak için 23 Şubat 1945’te Almanya’ya savaş ilan etti. Bu tarihten sonra iki ülke ilişkileri Batı Almanya’nın 1960’larda Türkiye’den iş gücü talep etmesine kadar uzun bir sakinlik dönemine girmiştir. </a:t>
            </a:r>
          </a:p>
          <a:p>
            <a:endParaRPr lang="tr-TR" dirty="0"/>
          </a:p>
        </p:txBody>
      </p:sp>
    </p:spTree>
    <p:extLst>
      <p:ext uri="{BB962C8B-B14F-4D97-AF65-F5344CB8AC3E}">
        <p14:creationId xmlns:p14="http://schemas.microsoft.com/office/powerpoint/2010/main" val="509954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2555" y="0"/>
            <a:ext cx="8649477" cy="6680718"/>
          </a:xfrm>
        </p:spPr>
        <p:txBody>
          <a:bodyPr>
            <a:noAutofit/>
          </a:bodyPr>
          <a:lstStyle/>
          <a:p>
            <a:r>
              <a:rPr lang="tr-TR" sz="1800" b="1" dirty="0" smtClean="0"/>
              <a:t>SSCB ile İlişkiler</a:t>
            </a:r>
            <a:endParaRPr lang="tr-TR" sz="1800" dirty="0" smtClean="0"/>
          </a:p>
          <a:p>
            <a:pPr lvl="0"/>
            <a:r>
              <a:rPr lang="tr-TR" sz="1800" dirty="0" smtClean="0"/>
              <a:t>II. Dünya Savaşı öncesinde Türkiye’nin temel politikası Fransa ve İngiltere’nin yanı sıra SSCB’nin de Almanya ve İtalya yayılmacılığına karşı bir ittifaka dahil etmekti. </a:t>
            </a:r>
          </a:p>
          <a:p>
            <a:pPr lvl="0"/>
            <a:r>
              <a:rPr lang="tr-TR" sz="1800" dirty="0" smtClean="0"/>
              <a:t>Fakat Ekim 1939’da yapılan görüşmelerde Moskova yönetimi, hem boğazların ortak savunulmasını talep etmiş, hem de Türkiye’ye Almanya’nın yanında savaşa girmeyi önermiştir. </a:t>
            </a:r>
          </a:p>
          <a:p>
            <a:pPr lvl="0"/>
            <a:r>
              <a:rPr lang="tr-TR" sz="1800" dirty="0" smtClean="0"/>
              <a:t>SSCB’nin bu tavrı Türkiye’yi İngiltere’ye daha da yakınlaştırdı. </a:t>
            </a:r>
          </a:p>
          <a:p>
            <a:pPr lvl="0"/>
            <a:r>
              <a:rPr lang="tr-TR" sz="1800" dirty="0" smtClean="0"/>
              <a:t>Türk-İngiliz-Fransız ittifakından sonra SSCB’nin Türkiye’ye karşı politikası da sertleşmiş ve Türkiye’ye petrol sevkiyatını durdurmuştur.</a:t>
            </a:r>
          </a:p>
          <a:p>
            <a:pPr lvl="0"/>
            <a:r>
              <a:rPr lang="tr-TR" sz="1800" dirty="0" smtClean="0"/>
              <a:t> Kasım 1940’da SSCB’nin Almanya ile Boğazlar üzerinde pazarlık yapması Türkiye’nin SSCB’ye karşı tedirginliğinin daha da artmasına neden oldu.</a:t>
            </a:r>
          </a:p>
          <a:p>
            <a:pPr lvl="0"/>
            <a:r>
              <a:rPr lang="tr-TR" sz="1800" dirty="0" smtClean="0"/>
              <a:t> Fakat Almanya Balkanlar’a saldırmaya başlayınca SSCB’nin politikası değişmiş Stalin yönetimi 25 Mart 1941’de Türkiye’nin önerdiği saldırmazlık bildirisini kabul etmiştir. </a:t>
            </a:r>
          </a:p>
          <a:p>
            <a:pPr lvl="0"/>
            <a:r>
              <a:rPr lang="tr-TR" sz="1800" dirty="0" smtClean="0"/>
              <a:t>Haziran 1941’de Almanya SSCB’ye saldırınca Moskova Türkiye ile iyi ilişkiler kurmaya çalışarak Türkiye’yi Almanya’ya karşı ikinci cephenin açılması konusunda ikna etmeye uğraşmıştır. </a:t>
            </a:r>
          </a:p>
          <a:p>
            <a:pPr lvl="0"/>
            <a:r>
              <a:rPr lang="tr-TR" sz="1800" dirty="0" smtClean="0"/>
              <a:t>Alman saldırısından sonra Türkiye bu kez Boğazlar konusunda bir Sovyet-İngiliz pazarlığından endişe etmeye başlamıştır. </a:t>
            </a:r>
          </a:p>
          <a:p>
            <a:pPr lvl="0"/>
            <a:r>
              <a:rPr lang="tr-TR" sz="1800" dirty="0" smtClean="0"/>
              <a:t>Alman yenilgisinden sonra SSCB eski politikasına dönerek Türkiye’ye karşı baskı kurmaya çalışmıştır. </a:t>
            </a:r>
          </a:p>
          <a:p>
            <a:pPr lvl="0"/>
            <a:r>
              <a:rPr lang="tr-TR" sz="1800" dirty="0" smtClean="0"/>
              <a:t>Savaşın sona ermesine kısa bir süre kala Moskova, 19 Mart 1945’te Türkiye’ye bir nota vererek 1925 Dostluk ve Tarafsızlık Antlaşmasını uzatmayacağını bildirmiştir. </a:t>
            </a:r>
          </a:p>
          <a:p>
            <a:endParaRPr lang="tr-TR" sz="1800" dirty="0" smtClean="0"/>
          </a:p>
          <a:p>
            <a:endParaRPr lang="tr-TR" sz="1800" dirty="0"/>
          </a:p>
        </p:txBody>
      </p:sp>
    </p:spTree>
    <p:extLst>
      <p:ext uri="{BB962C8B-B14F-4D97-AF65-F5344CB8AC3E}">
        <p14:creationId xmlns:p14="http://schemas.microsoft.com/office/powerpoint/2010/main" val="2792384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65314"/>
            <a:ext cx="7886700" cy="6111649"/>
          </a:xfrm>
        </p:spPr>
        <p:txBody>
          <a:bodyPr>
            <a:normAutofit fontScale="70000" lnSpcReduction="20000"/>
          </a:bodyPr>
          <a:lstStyle/>
          <a:p>
            <a:pPr lvl="0"/>
            <a:r>
              <a:rPr lang="tr-TR" sz="2400" dirty="0" smtClean="0"/>
              <a:t>1945’teki </a:t>
            </a:r>
            <a:r>
              <a:rPr lang="tr-TR" sz="2400" dirty="0" err="1" smtClean="0"/>
              <a:t>Potsdam</a:t>
            </a:r>
            <a:r>
              <a:rPr lang="tr-TR" sz="2400" dirty="0" smtClean="0"/>
              <a:t> konferansında Boğazlar konusunda Montrö Boğazlar sözleşmesinde değişiklik yapılması gerektiği konusunda görüş birliği oluştu. </a:t>
            </a:r>
          </a:p>
          <a:p>
            <a:pPr lvl="0"/>
            <a:r>
              <a:rPr lang="tr-TR" sz="2400" dirty="0" smtClean="0"/>
              <a:t>Konferansta alınan karar gereğince önce ABD 2 Kasım 1945’te, ardından 21 Kasım 1945’te İngiltere Türkiye’ye bir nota vererek Montrö’nün gözden geçirilmesi taleplerini ilettiler. </a:t>
            </a:r>
          </a:p>
          <a:p>
            <a:pPr lvl="0"/>
            <a:r>
              <a:rPr lang="tr-TR" sz="2400" dirty="0" smtClean="0"/>
              <a:t>Türkiye bu notalardaki istekleri kabul etmeyince bu kez SSCB tekrar 24 Eylül 1945’te benzer içerikli bir nota Türkiye’ye gönderdi.</a:t>
            </a:r>
          </a:p>
          <a:p>
            <a:pPr lvl="0"/>
            <a:r>
              <a:rPr lang="tr-TR" sz="2400" dirty="0" smtClean="0"/>
              <a:t> ABD ve İngiltere boğazlardan geçiş konusunda SSCB ile aynı fikirde olmasına rağmen Boğazların savunulması konusunda SSCB’nin isteklerine sıcak bakmadılar. </a:t>
            </a:r>
          </a:p>
          <a:p>
            <a:pPr lvl="0"/>
            <a:r>
              <a:rPr lang="tr-TR" sz="2400" dirty="0" smtClean="0"/>
              <a:t>Stalin’in Boğazlar konusundaki ısrarı Türkiye’yi tedirgin etmeye ve bir güvenlik krizine sokmaya yeterli olmuştur. </a:t>
            </a:r>
          </a:p>
          <a:p>
            <a:pPr lvl="0"/>
            <a:r>
              <a:rPr lang="tr-TR" sz="2400" dirty="0" smtClean="0"/>
              <a:t>SSCB’den gelen bu notaların Türk dış politikası bağlamında etkisi büyük oldu. </a:t>
            </a:r>
          </a:p>
          <a:p>
            <a:pPr lvl="0"/>
            <a:r>
              <a:rPr lang="tr-TR" sz="2400" dirty="0" smtClean="0"/>
              <a:t>Savaş sırasında bozulan ikili ilişkiler üzerine Türkiye, SSCB’ye sırtını döndü. </a:t>
            </a:r>
          </a:p>
          <a:p>
            <a:pPr lvl="0"/>
            <a:r>
              <a:rPr lang="tr-TR" sz="2400" dirty="0" smtClean="0"/>
              <a:t>Türkiye, 1925 dostluk ve tarafsızlık antlaşmasını yeniden canlandırma çabalarından vazgeçti. </a:t>
            </a:r>
          </a:p>
          <a:p>
            <a:pPr lvl="0"/>
            <a:r>
              <a:rPr lang="tr-TR" sz="2400" dirty="0" smtClean="0"/>
              <a:t>Bu notalar Ankara hükümetini ABD’ye yakınlaştıran önemli nedenlerden birisi olmuş ve Türkiye 1980’lerin sonuna kadar devam edecek olan ABD ve SSCB arasındaki Soğuk Savaş’ta ABD’nin yanında yerini almıştır. </a:t>
            </a:r>
          </a:p>
          <a:p>
            <a:pPr lvl="0"/>
            <a:r>
              <a:rPr lang="tr-TR" sz="2400" dirty="0" smtClean="0"/>
              <a:t>Diğer bir etki ise Türkiye yönünü Batıya çevirdiği için Türkiye’de otoriter siyasal yapılanma yerini demokrasiye bırakmıştır.</a:t>
            </a:r>
          </a:p>
          <a:p>
            <a:pPr lvl="0"/>
            <a:r>
              <a:rPr lang="tr-TR" sz="2400" dirty="0" smtClean="0"/>
              <a:t> Ayrıca Türkiye’de komünizm karşıtlığı kendisine önemli bir dayanak bulmuş ve komünizmimle mücadele devletin önemli müdahale aygıtlarından birine dönüşmüştür. </a:t>
            </a:r>
          </a:p>
          <a:p>
            <a:pPr lvl="0"/>
            <a:r>
              <a:rPr lang="tr-TR" sz="2400" dirty="0" smtClean="0"/>
              <a:t>Son olarak SSCB tehdidi Türkiye’de orduya kaynak aktarımının ve ordunun modern tarzda yeniden örgütlenmesinin dayanak noktası olmuş bu ayrıcalıklı konumu zamanla orduya siyasal alanın en önemli aktörlerinden birine dönüştürmüştür. </a:t>
            </a:r>
          </a:p>
          <a:p>
            <a:endParaRPr lang="tr-TR" dirty="0"/>
          </a:p>
        </p:txBody>
      </p:sp>
    </p:spTree>
    <p:extLst>
      <p:ext uri="{BB962C8B-B14F-4D97-AF65-F5344CB8AC3E}">
        <p14:creationId xmlns:p14="http://schemas.microsoft.com/office/powerpoint/2010/main" val="3405343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2637" y="0"/>
            <a:ext cx="8808097" cy="6858000"/>
          </a:xfrm>
        </p:spPr>
        <p:txBody>
          <a:bodyPr>
            <a:noAutofit/>
          </a:bodyPr>
          <a:lstStyle/>
          <a:p>
            <a:r>
              <a:rPr lang="tr-TR" sz="1400" b="1" dirty="0"/>
              <a:t>ABD ile İlişkiler </a:t>
            </a:r>
            <a:endParaRPr lang="tr-TR" sz="1400" dirty="0"/>
          </a:p>
          <a:p>
            <a:pPr lvl="0"/>
            <a:r>
              <a:rPr lang="tr-TR" sz="1400" dirty="0"/>
              <a:t>II. Dünya savaşının ilk yıllarında Türk-Amerikan ilişkileri büyük ölçüde İngiltere üzerinden gelişirken ABD’nin Aralık 1941’de savaşa girmesiyle Türk-ABD arasında direkt ilişkiler kurulmaya başlandı.</a:t>
            </a:r>
          </a:p>
          <a:p>
            <a:pPr lvl="0"/>
            <a:r>
              <a:rPr lang="tr-TR" sz="1400" dirty="0"/>
              <a:t> İki ülke arasındaki yakınlığın en önemli göstergesi Mart 1941’de çıkarılan ve İngiltere safındaki ülkelere askeri malzeme yardımını öngören “Ödünç Verme ve Kiralama” kanunu çerçevesinde Türkiye’ye 95 milyon dolar değerinde yardımda bulunmasıydı. </a:t>
            </a:r>
          </a:p>
          <a:p>
            <a:pPr lvl="0"/>
            <a:r>
              <a:rPr lang="tr-TR" sz="1400" dirty="0"/>
              <a:t>Haziran 1941’de Türkiye Almanya ile saldırmazlık paktı imzalayınca bu yardım bir süre askıya alınsa da daha sonra Alman yanlısı bir politika izlenmediği için bu yardım Aralık 1941’de tekrar devreye sokuldu. </a:t>
            </a:r>
          </a:p>
          <a:p>
            <a:pPr lvl="0"/>
            <a:r>
              <a:rPr lang="tr-TR" sz="1400" dirty="0"/>
              <a:t>Türkiye’nin Almanya safında yer almamasını yeterli gören Washington, İngiltere’den farklı olarak Ankara’yı savaşa girme konusunda zorlamamış üstelik konuya ilişkin yapılan çeşitli toplantılarda Almanya’nın Ege’de gücünü artırdığı bir ortamda Türkiye’yi savaşa dahil olma konusunda zorlamanın doğru olmadığını savunmuştur.</a:t>
            </a:r>
          </a:p>
          <a:p>
            <a:pPr lvl="0"/>
            <a:r>
              <a:rPr lang="tr-TR" sz="1400" dirty="0"/>
              <a:t> 1943’e gelindiğinde Londra, Türkiye’yi savaşa dahil etmek için uğraşırken, Almanya’yı üzerine çekmek istemeyen Ankara, ABD’ye Türkiye topraklarında üs ve transit geçişi hakkı vermektense Adana’da gizli bir haberleşme istasyonun kurulmasına göz yummayı tercih etmiştir.</a:t>
            </a:r>
          </a:p>
          <a:p>
            <a:pPr lvl="0"/>
            <a:r>
              <a:rPr lang="tr-TR" sz="1400" dirty="0"/>
              <a:t> Şubat 1945’te Türk-Amerikan Askeri Yardım Antlaşması gibi yakın ilişkilere rağmen Yalta ve </a:t>
            </a:r>
            <a:r>
              <a:rPr lang="tr-TR" sz="1400" dirty="0" err="1"/>
              <a:t>Potsdam</a:t>
            </a:r>
            <a:r>
              <a:rPr lang="tr-TR" sz="1400" dirty="0"/>
              <a:t> konferanslarında Washington, Türkiye’yi desteklememiş ve bir süre SSCB’den gelen talepler karşısında yalnız bırakmıştır. </a:t>
            </a:r>
          </a:p>
          <a:p>
            <a:pPr lvl="0"/>
            <a:r>
              <a:rPr lang="tr-TR" sz="1400" dirty="0"/>
              <a:t>Türkiye’nin yalnızlığı, 19 Ağustos 1946’da ABD’nin SSCB’ye nota göndererek Boğazlar üzerinde Moskova’nın önerdiği değişiklikleri kabul etmeyeceğini bildirmeye kadar devam etmiştir. </a:t>
            </a:r>
          </a:p>
          <a:p>
            <a:pPr lvl="0"/>
            <a:r>
              <a:rPr lang="tr-TR" sz="1400" dirty="0"/>
              <a:t>Bu politikanın değişmesinin nedeni: Yakındoğu ve Akdeniz bölgesinde SSCB’yi çevreleme politikasıydı ve bu politikada SSCB ile Akdeniz arasındaki Türkiye önemli bir role sahipti.  </a:t>
            </a:r>
          </a:p>
          <a:p>
            <a:pPr lvl="0"/>
            <a:r>
              <a:rPr lang="tr-TR" sz="1400" dirty="0"/>
              <a:t> Türkiye Batı ittifakı içerisinde yer almak için siyasal sistemini demokratikleşmesi gerektiğinin farkındaydı. Savaştan sonra ABD’ye giden Türk heyeti Türkiye’de her türlü demokratik cereyanların gelişmesine müsaade edileceğini açıklamıştı. </a:t>
            </a:r>
          </a:p>
          <a:p>
            <a:pPr lvl="0"/>
            <a:r>
              <a:rPr lang="tr-TR" sz="1400" dirty="0"/>
              <a:t>11 Mayıs 1946’da CHP tüzüğünden Milli Şef ibaresi çıkarıldı.</a:t>
            </a:r>
          </a:p>
          <a:p>
            <a:pPr lvl="0"/>
            <a:r>
              <a:rPr lang="tr-TR" sz="1400" dirty="0"/>
              <a:t> Dış politikanın etkisiyle iç siyasette de değişim yaşanmasını sağladı.</a:t>
            </a:r>
          </a:p>
          <a:p>
            <a:pPr lvl="0"/>
            <a:r>
              <a:rPr lang="tr-TR" sz="1400" dirty="0"/>
              <a:t> 12 Mart 1947’de Harry Truman savaş sonrasında Türkiye ve Yunanistan’ın askeri gücünün yeniden restore edilmesi amacıyla bu ülkelere 400 milyon dolar değerinde yardım yapacağını açıkladı. </a:t>
            </a:r>
          </a:p>
          <a:p>
            <a:endParaRPr lang="tr-TR" sz="1400" dirty="0"/>
          </a:p>
        </p:txBody>
      </p:sp>
    </p:spTree>
    <p:extLst>
      <p:ext uri="{BB962C8B-B14F-4D97-AF65-F5344CB8AC3E}">
        <p14:creationId xmlns:p14="http://schemas.microsoft.com/office/powerpoint/2010/main" val="4385748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39959"/>
            <a:ext cx="7886700" cy="6037004"/>
          </a:xfrm>
        </p:spPr>
        <p:txBody>
          <a:bodyPr>
            <a:normAutofit fontScale="70000" lnSpcReduction="20000"/>
          </a:bodyPr>
          <a:lstStyle/>
          <a:p>
            <a:pPr lvl="0"/>
            <a:r>
              <a:rPr lang="tr-TR" dirty="0" smtClean="0"/>
              <a:t>1947-1951 arasında Türkiye’nin ABD’den aldığı askeri yardımın toplamı 400 milyon dolara kadar çıkmıştır.</a:t>
            </a:r>
          </a:p>
          <a:p>
            <a:pPr lvl="0"/>
            <a:r>
              <a:rPr lang="tr-TR" dirty="0" smtClean="0"/>
              <a:t> Fakat bu yardımlar yoluyla gelen askeri teçhizatın yedek parçaları tümüyle ABD’den alındığı için Türkiye’de döviz açığı oluşmuş ve bu açık II. Dünya Savaşı sırasında ciddi sıkıntılar yaşayan Türkiye ekonomisinin dışarıdan borçlanma ihtiyacını daha da artırdı. </a:t>
            </a:r>
          </a:p>
          <a:p>
            <a:pPr lvl="0"/>
            <a:r>
              <a:rPr lang="tr-TR" dirty="0" smtClean="0"/>
              <a:t>Dönemin dışişleri bakanı N. Sadak dış borç almak için ABD’ye giderek görüşmeler yapmıştır. Bu görüşmeler neticesinde Avrupa’nın yeniden kalkınmasını öngören Marshall Planına Türkiye de (8 Temmuz 1948) dâhil edilmiştir. </a:t>
            </a:r>
          </a:p>
          <a:p>
            <a:pPr lvl="0"/>
            <a:r>
              <a:rPr lang="tr-TR" dirty="0" smtClean="0"/>
              <a:t>Bu kapsamda 1948-52 arasında ABD’den 350 milyon dolar değerinde Türkiye ekonomik yardım almıştır. </a:t>
            </a:r>
          </a:p>
          <a:p>
            <a:pPr lvl="0"/>
            <a:r>
              <a:rPr lang="tr-TR" dirty="0" smtClean="0"/>
              <a:t>İnönü Türkiye’nin güvenliğini artırmak için ABD ve Avrupa ülkeleri arasında oluşturulan askeri ittifaka da dâhil olmak istedi.</a:t>
            </a:r>
          </a:p>
          <a:p>
            <a:pPr lvl="0"/>
            <a:r>
              <a:rPr lang="tr-TR" dirty="0" smtClean="0"/>
              <a:t> SSCB’nin yayılması karşısında askeri bir örgüt olan NATO oluşturmaya başlayınca Türkiye, Haziran 1948’den itibaren ABD ile askeri bir ittifak içinde yer alma isteğini açıkça dile getirdi. </a:t>
            </a:r>
          </a:p>
          <a:p>
            <a:pPr lvl="0"/>
            <a:r>
              <a:rPr lang="tr-TR" dirty="0" smtClean="0"/>
              <a:t>Fakat Washington Türkiye’ye gönderdiği yazıda ittifakın Kuzey Atlantik ülkeleri ile sınırlı tutulacağını ve bu nedenle Türkiye’nin alınmayacağını bildirdi. </a:t>
            </a:r>
          </a:p>
          <a:p>
            <a:pPr lvl="0"/>
            <a:r>
              <a:rPr lang="tr-TR" dirty="0" smtClean="0"/>
              <a:t>ABD’nin temel politikası Türkiye’nin toprak ve güvenliğini garanti etmek yerine Türkiye’de bazı üs ayrıcalıkları elde edebilmekti. Bunu da askeri ve ekonomik yardımlar sayesinde elde edebileceğini düşünüyordu. </a:t>
            </a:r>
          </a:p>
          <a:p>
            <a:pPr lvl="0"/>
            <a:r>
              <a:rPr lang="tr-TR" dirty="0" smtClean="0"/>
              <a:t>Fakat Ankara SSCB’ye karşı bir güvenlik garantisi sağlama konusunda kararlıydı. </a:t>
            </a:r>
          </a:p>
          <a:p>
            <a:pPr lvl="0"/>
            <a:r>
              <a:rPr lang="tr-TR" dirty="0" smtClean="0"/>
              <a:t>Mart 1949’da dönemin Başbakanı N. Sadak’ın ağzından Türkiye, Yunanistan, Fransa, İtalya ve İngiltere arasında bir Akdeniz paktı kurulması önerisi ortaya atmıştır. </a:t>
            </a:r>
          </a:p>
          <a:p>
            <a:pPr lvl="0"/>
            <a:r>
              <a:rPr lang="tr-TR" dirty="0" smtClean="0"/>
              <a:t>Fakat bu öneri ABD başta olmak üzere batılı devletler kabul etmedi.</a:t>
            </a:r>
          </a:p>
          <a:p>
            <a:pPr lvl="0"/>
            <a:r>
              <a:rPr lang="tr-TR" dirty="0" smtClean="0"/>
              <a:t> Bu kez Türkiye 15 Şubat 1945’te ABD tarafından desteklenen bölgesel bir düzlemde bir Yakındoğu Paktı kurulması önerisi ortaya atıldı. </a:t>
            </a:r>
          </a:p>
          <a:p>
            <a:pPr lvl="0"/>
            <a:r>
              <a:rPr lang="tr-TR" dirty="0" smtClean="0"/>
              <a:t>Bütün güvenlik önerileri ABD tarafından reddedilen İnönü, iktidarının son günlerinden 11 Mayıs 1950’de NATO’ya üyelik başvurusu yaptı.</a:t>
            </a:r>
          </a:p>
          <a:p>
            <a:pPr lvl="0"/>
            <a:r>
              <a:rPr lang="tr-TR" dirty="0" smtClean="0"/>
              <a:t> Fakat CHP iktidarı kaybedince NATO’ya katılma süreci DP dönemine kaldı. </a:t>
            </a:r>
          </a:p>
          <a:p>
            <a:endParaRPr lang="tr-TR" dirty="0"/>
          </a:p>
        </p:txBody>
      </p:sp>
    </p:spTree>
    <p:extLst>
      <p:ext uri="{BB962C8B-B14F-4D97-AF65-F5344CB8AC3E}">
        <p14:creationId xmlns:p14="http://schemas.microsoft.com/office/powerpoint/2010/main" val="2278761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 </a:t>
            </a:r>
            <a:endParaRPr lang="tr-TR" dirty="0"/>
          </a:p>
        </p:txBody>
      </p:sp>
      <p:sp>
        <p:nvSpPr>
          <p:cNvPr id="3" name="İçerik Yer Tutucusu 2"/>
          <p:cNvSpPr>
            <a:spLocks noGrp="1"/>
          </p:cNvSpPr>
          <p:nvPr>
            <p:ph idx="1"/>
          </p:nvPr>
        </p:nvSpPr>
        <p:spPr/>
        <p:txBody>
          <a:bodyPr>
            <a:normAutofit/>
          </a:bodyPr>
          <a:lstStyle/>
          <a:p>
            <a:pPr algn="just"/>
            <a:r>
              <a:rPr lang="tr-TR" dirty="0"/>
              <a:t>Balcı, A. (2021). Türkiye dış politikası. Alfa Yayınları.</a:t>
            </a:r>
          </a:p>
          <a:p>
            <a:pPr algn="just"/>
            <a:r>
              <a:rPr lang="tr-TR" dirty="0" err="1"/>
              <a:t>Kösebalaban</a:t>
            </a:r>
            <a:r>
              <a:rPr lang="tr-TR" dirty="0"/>
              <a:t>, H. (2021). Türk dış politikası. </a:t>
            </a:r>
            <a:r>
              <a:rPr lang="tr-TR" dirty="0" err="1"/>
              <a:t>Big</a:t>
            </a:r>
            <a:r>
              <a:rPr lang="tr-TR" dirty="0"/>
              <a:t> </a:t>
            </a:r>
            <a:r>
              <a:rPr lang="tr-TR" dirty="0" err="1"/>
              <a:t>Bang</a:t>
            </a:r>
            <a:r>
              <a:rPr lang="tr-TR" dirty="0"/>
              <a:t> Yayınevi.</a:t>
            </a:r>
          </a:p>
          <a:p>
            <a:pPr algn="just"/>
            <a:r>
              <a:rPr lang="tr-TR" dirty="0"/>
              <a:t>Oran, B. </a:t>
            </a:r>
            <a:r>
              <a:rPr lang="tr-TR" dirty="0" err="1"/>
              <a:t>Edt</a:t>
            </a:r>
            <a:r>
              <a:rPr lang="tr-TR" dirty="0"/>
              <a:t>. (2020). Türk dış politikası: Cilt 1-3. İletişim Yayınları.</a:t>
            </a:r>
          </a:p>
          <a:p>
            <a:pPr algn="just"/>
            <a:r>
              <a:rPr lang="tr-TR" dirty="0"/>
              <a:t>Gözen, R. (2006).Dış Politika Nedir, </a:t>
            </a:r>
            <a:r>
              <a:rPr lang="tr-TR" dirty="0" err="1"/>
              <a:t>Edt</a:t>
            </a:r>
            <a:r>
              <a:rPr lang="tr-TR" dirty="0"/>
              <a:t>. İ. Bal, 21. Yüzyılda Türk Dış Politikası, AGAM Yayınları. </a:t>
            </a:r>
          </a:p>
          <a:p>
            <a:pPr algn="just"/>
            <a:r>
              <a:rPr lang="en-US" dirty="0"/>
              <a:t>Hale, W. (2012) Turkish Foreign Policy since 1774, Routledge.</a:t>
            </a:r>
            <a:endParaRPr lang="tr-TR" dirty="0"/>
          </a:p>
          <a:p>
            <a:pPr algn="just"/>
            <a:r>
              <a:rPr lang="tr-TR" dirty="0"/>
              <a:t>Erdoğan, M.M.-Yakut, K.-Bağcı H. Türk Dış Politikası I, Anadolu </a:t>
            </a:r>
            <a:r>
              <a:rPr lang="tr-TR" dirty="0" err="1"/>
              <a:t>Ünv</a:t>
            </a:r>
            <a:r>
              <a:rPr lang="tr-TR" dirty="0"/>
              <a:t>. Yayınları. </a:t>
            </a:r>
          </a:p>
          <a:p>
            <a:pPr algn="just"/>
            <a:r>
              <a:rPr lang="en-US" dirty="0" err="1"/>
              <a:t>Özkeçeci-Taner</a:t>
            </a:r>
            <a:r>
              <a:rPr lang="en-US" dirty="0"/>
              <a:t>, B.  </a:t>
            </a:r>
            <a:r>
              <a:rPr lang="en-US" dirty="0" err="1"/>
              <a:t>Açıkmeşe</a:t>
            </a:r>
            <a:r>
              <a:rPr lang="en-US" dirty="0"/>
              <a:t>, S.A. (2023). One Hundred Years of Turkish Foreign Policy (1923-2023) Historical and Theoretical Reflections, Palgrave Macmillan.</a:t>
            </a:r>
            <a:endParaRPr lang="tr-TR" dirty="0"/>
          </a:p>
          <a:p>
            <a:endParaRPr lang="tr-TR" dirty="0"/>
          </a:p>
        </p:txBody>
      </p:sp>
    </p:spTree>
    <p:extLst>
      <p:ext uri="{BB962C8B-B14F-4D97-AF65-F5344CB8AC3E}">
        <p14:creationId xmlns:p14="http://schemas.microsoft.com/office/powerpoint/2010/main" val="3705370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4005" y="289248"/>
            <a:ext cx="7886700" cy="6419461"/>
          </a:xfrm>
        </p:spPr>
        <p:txBody>
          <a:bodyPr/>
          <a:lstStyle/>
          <a:p>
            <a:pPr lvl="0" algn="just"/>
            <a:endParaRPr lang="tr-TR" dirty="0" smtClean="0"/>
          </a:p>
          <a:p>
            <a:pPr lvl="0" algn="just"/>
            <a:r>
              <a:rPr lang="tr-TR" dirty="0" smtClean="0"/>
              <a:t>Lozan </a:t>
            </a:r>
            <a:r>
              <a:rPr lang="tr-TR" dirty="0"/>
              <a:t>Antlaşması ile oluşan statükonun devam ettirilmesi, II. Dünya Savaşı yıllarında tehlikeye girince dış politik dile yeni bir ilke daha dâhil olmuştur: “Aktif Tarafsızlık”. </a:t>
            </a:r>
            <a:endParaRPr lang="tr-TR" dirty="0" smtClean="0"/>
          </a:p>
          <a:p>
            <a:pPr lvl="0" algn="just"/>
            <a:endParaRPr lang="tr-TR" dirty="0"/>
          </a:p>
          <a:p>
            <a:pPr lvl="0" algn="just"/>
            <a:r>
              <a:rPr lang="tr-TR" dirty="0"/>
              <a:t>Tarafsızlık, II. Dünya Savaşı sırasında herhangi bir cephenin yanında savaşa girmemek anlamına gelirken, bunun aktif bir şekilde yerine getirilmesi ise savaşa dâhil olmamak adına savaşan ülkelerle ittifaklara gidilerek ülkeleri birbirlerine karşı dengelemeye çalışmaktı</a:t>
            </a:r>
            <a:r>
              <a:rPr lang="tr-TR" dirty="0" smtClean="0"/>
              <a:t>.</a:t>
            </a:r>
          </a:p>
          <a:p>
            <a:pPr lvl="0" algn="just"/>
            <a:endParaRPr lang="tr-TR" dirty="0"/>
          </a:p>
          <a:p>
            <a:pPr lvl="0" algn="just"/>
            <a:r>
              <a:rPr lang="tr-TR" dirty="0"/>
              <a:t> Bu ilke Türkiye’nin savaş boyunca birbiri ile çelişen ittifaklar ve pazarlıklara dâhil olmasını neden olduğu gibi içinde bulunduğu ittifakların öngördüğü davranışları da yerine getirmemesi ile sonuçlanmıştır. </a:t>
            </a:r>
          </a:p>
          <a:p>
            <a:pPr algn="just"/>
            <a:endParaRPr lang="tr-TR" dirty="0"/>
          </a:p>
        </p:txBody>
      </p:sp>
    </p:spTree>
    <p:extLst>
      <p:ext uri="{BB962C8B-B14F-4D97-AF65-F5344CB8AC3E}">
        <p14:creationId xmlns:p14="http://schemas.microsoft.com/office/powerpoint/2010/main" val="543245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77282"/>
            <a:ext cx="7886700" cy="5999681"/>
          </a:xfrm>
        </p:spPr>
        <p:txBody>
          <a:bodyPr>
            <a:normAutofit fontScale="92500" lnSpcReduction="10000"/>
          </a:bodyPr>
          <a:lstStyle/>
          <a:p>
            <a:r>
              <a:rPr lang="tr-TR" dirty="0"/>
              <a:t>Dönemin Dışişleri Bakanı Ş. Saraçoğlu’nun “</a:t>
            </a:r>
            <a:r>
              <a:rPr lang="tr-TR" i="1" dirty="0"/>
              <a:t>bitaraf değil sadece harp harici</a:t>
            </a:r>
            <a:r>
              <a:rPr lang="tr-TR" dirty="0"/>
              <a:t>” olarak tanımladığı II. Dünya Savaşı sırasındaki Türkiye Dış politikası, yine kendisinin ifadeleriyle “</a:t>
            </a:r>
            <a:r>
              <a:rPr lang="tr-TR" i="1" dirty="0"/>
              <a:t>herhangi bir harp alevinin saçağı sarmaması için icap eden bütün tedbirleri almak</a:t>
            </a:r>
            <a:r>
              <a:rPr lang="tr-TR" dirty="0"/>
              <a:t>” üzerine temellenmiştir. </a:t>
            </a:r>
          </a:p>
          <a:p>
            <a:pPr lvl="0">
              <a:buFont typeface="Wingdings" panose="05000000000000000000" pitchFamily="2" charset="2"/>
              <a:buChar char="Ø"/>
            </a:pPr>
            <a:r>
              <a:rPr lang="tr-TR" dirty="0"/>
              <a:t>İngiltere ve Fransa ile yaptığı üçlü ittifak antlaşması Türkiye’nin savaşa girmesini gerektiren bir aşamaya geldiğinde Ankara Hükümeti, böyle bir durumun kendisini Sovyetler ile savaşa sokacağını gerekçe göstererek savaş dışı kalmaya azami gayret göstermiştir. </a:t>
            </a:r>
          </a:p>
          <a:p>
            <a:pPr lvl="0">
              <a:buFont typeface="Wingdings" panose="05000000000000000000" pitchFamily="2" charset="2"/>
              <a:buChar char="Ø"/>
            </a:pPr>
            <a:r>
              <a:rPr lang="tr-TR" dirty="0"/>
              <a:t>İnönü, askeri olarak yenilmiş bir tarafın lehine savaşa girerek askeri gücü bir hayli yetersiz olan ülkesini işgal tehlikesi ile karşı karşıya bırakmak istemiyordu. </a:t>
            </a:r>
          </a:p>
          <a:p>
            <a:pPr lvl="0">
              <a:buFont typeface="Wingdings" panose="05000000000000000000" pitchFamily="2" charset="2"/>
              <a:buChar char="Ø"/>
            </a:pPr>
            <a:r>
              <a:rPr lang="tr-TR" dirty="0"/>
              <a:t>Türkiye, bu politikasına anlayış gösterilmediği takdirde o tarihe kadar İngiltere ve müttefiklerinden alınan yardımı iade etmeye hazır olduğunu dile getirmiştir. </a:t>
            </a:r>
          </a:p>
          <a:p>
            <a:pPr lvl="0">
              <a:buFont typeface="Wingdings" panose="05000000000000000000" pitchFamily="2" charset="2"/>
              <a:buChar char="Ø"/>
            </a:pPr>
            <a:r>
              <a:rPr lang="tr-TR" dirty="0"/>
              <a:t>Almanya ile de dostluk antlaşması imzalayan Türkiye’de Almanya ile ticaretin toplam dış ticaret hacmi içindeki payı % 50’nin üzerine çıktığında, Türkiye benzer ticaret antlaşmalarını İngiltere ile de yapmış hatta önemli yatırım ihalelerini İngiltere’ye vererek Almanya’nın ülkedeki ekonomik nüfuzunu dengelemeye çalışmıştır. </a:t>
            </a:r>
          </a:p>
          <a:p>
            <a:pPr lvl="0">
              <a:buFont typeface="Wingdings" panose="05000000000000000000" pitchFamily="2" charset="2"/>
              <a:buChar char="Ø"/>
            </a:pPr>
            <a:r>
              <a:rPr lang="tr-TR" dirty="0"/>
              <a:t>SSCB’nin Türkiye’den toprak talebinde bulunması ve boğazların statüsünde değişiklik istemesiyle birlikte yerini Sovyetleri dengeleyecek bir ittifak arayışına bırakmıştır. </a:t>
            </a:r>
          </a:p>
          <a:p>
            <a:endParaRPr lang="tr-TR" dirty="0"/>
          </a:p>
        </p:txBody>
      </p:sp>
    </p:spTree>
    <p:extLst>
      <p:ext uri="{BB962C8B-B14F-4D97-AF65-F5344CB8AC3E}">
        <p14:creationId xmlns:p14="http://schemas.microsoft.com/office/powerpoint/2010/main" val="544693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95943"/>
            <a:ext cx="7886700" cy="5981020"/>
          </a:xfrm>
        </p:spPr>
        <p:txBody>
          <a:bodyPr>
            <a:normAutofit fontScale="92500"/>
          </a:bodyPr>
          <a:lstStyle/>
          <a:p>
            <a:pPr lvl="0">
              <a:buFont typeface="Wingdings" panose="05000000000000000000" pitchFamily="2" charset="2"/>
              <a:buChar char="Ø"/>
            </a:pPr>
            <a:r>
              <a:rPr lang="tr-TR" dirty="0"/>
              <a:t>II. Dünya Savaşı sonrasında Batı ile ilişkiler Türkiye’nin batıcı kimliğini sağlamlaştıran, normalleştiren ve sürekli kılan bir işlev üstlenmeye devam ettiği gibi aynı zamanda ilişkilerin kendisini sağlamlaştırmış, normalleştirmiş ve sürekli kılmıştır. </a:t>
            </a:r>
          </a:p>
          <a:p>
            <a:r>
              <a:rPr lang="tr-TR" b="1" dirty="0"/>
              <a:t>Dış Politika Yapımı </a:t>
            </a:r>
            <a:endParaRPr lang="tr-TR" dirty="0"/>
          </a:p>
          <a:p>
            <a:pPr lvl="0"/>
            <a:r>
              <a:rPr lang="tr-TR" dirty="0"/>
              <a:t>Bu dönemde meclis ve hükümetin, hukuki varlıkları dışında hiçbir işlevleri yoktu ve politika bizzat ve doğrudan İsmet İnönü’nün tekelinde olduğundan devlet bir anlamda Milli Şef’in şahsında vücut bulmuştu. </a:t>
            </a:r>
          </a:p>
          <a:p>
            <a:pPr lvl="0"/>
            <a:r>
              <a:rPr lang="tr-TR" dirty="0" err="1"/>
              <a:t>TDP’nin</a:t>
            </a:r>
            <a:r>
              <a:rPr lang="tr-TR" dirty="0"/>
              <a:t> de tek karar vericisi olmuş ve bu bağlamda yönetimin en ayrıntısını bile elinde tutmuştur.</a:t>
            </a:r>
          </a:p>
          <a:p>
            <a:pPr lvl="0"/>
            <a:r>
              <a:rPr lang="tr-TR" dirty="0"/>
              <a:t> İnönü’nün tek belirleyici olduğu böylesi bir ortamda Dışişleri Bakanlığı Kurumu kendisinin belirlediği siyaseti izlemekten sorumlu iken, meclis ve bakanlar kurulu gibi yapılanmalar da birer onay mekanizmaları olarak işlev görmüşlerdir. </a:t>
            </a:r>
          </a:p>
          <a:p>
            <a:pPr lvl="0"/>
            <a:r>
              <a:rPr lang="tr-TR" dirty="0"/>
              <a:t>Dönem boyunca başta Numan Menemencioğlu olmak üzere dışişleri bakanları öne çıksa da İnönü her bakımdan dizginleri elinde tutmuş ve gerektiğinde başbakan ve dışişleri bakanlarını istediği şekilde değiştirmiştir. </a:t>
            </a:r>
          </a:p>
          <a:p>
            <a:pPr lvl="0"/>
            <a:r>
              <a:rPr lang="tr-TR" dirty="0"/>
              <a:t>İnönü’nün izlediği dış politikaya ilişkin eleştirilerin dile getirebileceği tek mecra basındı. </a:t>
            </a:r>
          </a:p>
          <a:p>
            <a:endParaRPr lang="tr-TR" dirty="0"/>
          </a:p>
        </p:txBody>
      </p:sp>
    </p:spTree>
    <p:extLst>
      <p:ext uri="{BB962C8B-B14F-4D97-AF65-F5344CB8AC3E}">
        <p14:creationId xmlns:p14="http://schemas.microsoft.com/office/powerpoint/2010/main" val="1070648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86612"/>
            <a:ext cx="7886700" cy="5990351"/>
          </a:xfrm>
        </p:spPr>
        <p:txBody>
          <a:bodyPr/>
          <a:lstStyle/>
          <a:p>
            <a:pPr lvl="0"/>
            <a:r>
              <a:rPr lang="tr-TR" dirty="0"/>
              <a:t>Fakat 1925 Takrir-i Sükûn Kanun’undan itibaren sıkı bir denetim altında tutulan basın, 1931 matbuat kanunu ve daha sonra bu kanunda 1938’de yapılan yeni düzenlemelerle bütünüyle kontrol altına alınmıştır. </a:t>
            </a:r>
          </a:p>
          <a:p>
            <a:pPr lvl="0"/>
            <a:r>
              <a:rPr lang="tr-TR" dirty="0"/>
              <a:t>Basının neyi, ne zaman, nasıl, hangi sayfa, kaç sütun üzerine ve ne büyüklükte yazacağını belirleyen temel kurum Matbuat Umum Müdürlüğü olmuştur. </a:t>
            </a:r>
          </a:p>
          <a:p>
            <a:pPr lvl="0"/>
            <a:r>
              <a:rPr lang="tr-TR" dirty="0"/>
              <a:t>Matbuat Umum Müdürlüğü dış politikaya dair yorumları denetleyen ve bunların nasıl yazılması gerektiğine dahi karar veren bir yapıya sahipti. </a:t>
            </a:r>
          </a:p>
          <a:p>
            <a:pPr lvl="0"/>
            <a:r>
              <a:rPr lang="tr-TR" dirty="0"/>
              <a:t>Dış basından hangi makalelerin içeride aktarılacağı ve hangi haberlerin yayımlanacağı konularında devletin Anadolu Ajansı tek yetkiye sahipti. </a:t>
            </a:r>
          </a:p>
          <a:p>
            <a:pPr lvl="0"/>
            <a:r>
              <a:rPr lang="tr-TR" dirty="0"/>
              <a:t>1947’den itibaren basında hükümetin dış politikasına yönelik muhalif yazılar çıkmaya başlamış ve dış politika açık bir tartışmaya tabi tutulmuştur.</a:t>
            </a:r>
          </a:p>
          <a:p>
            <a:endParaRPr lang="tr-TR" dirty="0"/>
          </a:p>
        </p:txBody>
      </p:sp>
    </p:spTree>
    <p:extLst>
      <p:ext uri="{BB962C8B-B14F-4D97-AF65-F5344CB8AC3E}">
        <p14:creationId xmlns:p14="http://schemas.microsoft.com/office/powerpoint/2010/main" val="255691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51927"/>
            <a:ext cx="7886700" cy="5925036"/>
          </a:xfrm>
        </p:spPr>
        <p:txBody>
          <a:bodyPr/>
          <a:lstStyle/>
          <a:p>
            <a:pPr lvl="0"/>
            <a:r>
              <a:rPr lang="tr-TR" dirty="0"/>
              <a:t> Örneğin dönemin solcu yazarların M. Ali Aybar Nisan 1947’de kaleme aldığı yazılarda hükümetin ABD yanlısı politikasını şiddetle eleştirmiş ve Türkiye’nin Yakın Şark’ta bir Amerikan ileri karakolu haline geldiğini öne sürmüştür. </a:t>
            </a:r>
          </a:p>
          <a:p>
            <a:pPr lvl="0"/>
            <a:r>
              <a:rPr lang="tr-TR" dirty="0"/>
              <a:t>Bu dönemde DP başta olmak üzere kurulan yeni siyasi partiler de dış politika konusunda İnönü’nün konuşma tekelini sona erdirmiştir. </a:t>
            </a:r>
          </a:p>
          <a:p>
            <a:r>
              <a:rPr lang="tr-TR" b="1" dirty="0"/>
              <a:t>Üçlü İttifak Antlaşması ve İngiltere </a:t>
            </a:r>
            <a:endParaRPr lang="tr-TR" dirty="0"/>
          </a:p>
          <a:p>
            <a:pPr lvl="0"/>
            <a:r>
              <a:rPr lang="tr-TR" dirty="0"/>
              <a:t>İtalya 1936’da Ege Denizi’ndeki </a:t>
            </a:r>
            <a:r>
              <a:rPr lang="tr-TR" dirty="0" err="1"/>
              <a:t>Oniki</a:t>
            </a:r>
            <a:r>
              <a:rPr lang="tr-TR" dirty="0"/>
              <a:t> Adaları silahlandırmaya başlayınca, Türkiye İtalya’nın yayılmacı politikası karşısında kendisini güvenceye almak için İngiltere ve Fransa ile yakınlaştı. </a:t>
            </a:r>
          </a:p>
          <a:p>
            <a:pPr lvl="0"/>
            <a:r>
              <a:rPr lang="tr-TR" dirty="0"/>
              <a:t>7 Nisan 1939’da İtalya’nın Arnavutluk’u işgal etmeye başlaması Türkiye’nin korkularını daha da artırdı. </a:t>
            </a:r>
          </a:p>
          <a:p>
            <a:pPr lvl="0"/>
            <a:r>
              <a:rPr lang="tr-TR" dirty="0"/>
              <a:t>İnönü başkanlığındaki Bakanlar Kurulu, Fransa ve İngiltere ile ilişkilerin geliştirilmesini temel politika olarak benimsemiştir. </a:t>
            </a:r>
          </a:p>
          <a:p>
            <a:pPr lvl="0"/>
            <a:r>
              <a:rPr lang="tr-TR" dirty="0"/>
              <a:t>Mart 1939’da Londra Büyükelçisi T.R. Aras, İngiltere Dışişleri Bakanına Almanya ve İtalya yayılmacılığı karşısında İngiltere ile bir ittifaka gidebileceğini dile getirmiştir.</a:t>
            </a:r>
          </a:p>
          <a:p>
            <a:endParaRPr lang="tr-TR" dirty="0"/>
          </a:p>
        </p:txBody>
      </p:sp>
    </p:spTree>
    <p:extLst>
      <p:ext uri="{BB962C8B-B14F-4D97-AF65-F5344CB8AC3E}">
        <p14:creationId xmlns:p14="http://schemas.microsoft.com/office/powerpoint/2010/main" val="1756493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21298"/>
            <a:ext cx="7886700" cy="6055665"/>
          </a:xfrm>
        </p:spPr>
        <p:txBody>
          <a:bodyPr>
            <a:normAutofit fontScale="92500"/>
          </a:bodyPr>
          <a:lstStyle/>
          <a:p>
            <a:pPr lvl="0"/>
            <a:r>
              <a:rPr lang="tr-TR" dirty="0"/>
              <a:t> Görüşmeler neticesinde 12 Mayıs 1939’da Türk-İngiliz Ortak Deklarasyonun ilan edilmesi ile sonuçlanmış ve buna göre Akdeniz’de bir savaş çıkması durumunda İngiltere ve Türkiye karşılıklı olarak birbirlerine yardım etmeyi taahhüt etmişlerdir. </a:t>
            </a:r>
          </a:p>
          <a:p>
            <a:pPr lvl="0"/>
            <a:r>
              <a:rPr lang="tr-TR" dirty="0"/>
              <a:t>23 Haziran 1939’da Hatay meselesinin çözülmesinden sonra Türk-Fransız Ortak Deklarasyonu da ilan edildi. </a:t>
            </a:r>
          </a:p>
          <a:p>
            <a:pPr lvl="0"/>
            <a:r>
              <a:rPr lang="tr-TR" dirty="0"/>
              <a:t>Türk-İngiliz-Fransız görüşmeleri devam ederken 23 Ağustos 1939’da SSCB’nin Almanya ile saldırmazlık paktı imzalaması ve ardından Türkiye’nin yakınlaşma çabalarına olumlu cevap vermemesi Türkiye’yi İngiltere ve Fransa’ya daha da yakınlaştırdı. </a:t>
            </a:r>
          </a:p>
          <a:p>
            <a:pPr lvl="0"/>
            <a:r>
              <a:rPr lang="tr-TR" dirty="0"/>
              <a:t>Tam bu sırada Almanya, Polonya’yı işgal etmiş ve 3 Eylül 1939’da İngiltere ve Fransa’nın Almanya’ya savaş ilan etmesiyle II. Dünya Savaşı başlamıştı. </a:t>
            </a:r>
          </a:p>
          <a:p>
            <a:pPr lvl="0"/>
            <a:r>
              <a:rPr lang="tr-TR" dirty="0"/>
              <a:t>19 Ekim 1939’da Türk-İngiliz-Fransız Üçlü İttifak Antlaşması imzalanmıştır. </a:t>
            </a:r>
          </a:p>
          <a:p>
            <a:pPr lvl="0"/>
            <a:r>
              <a:rPr lang="tr-TR" dirty="0"/>
              <a:t>İttifaka göre Türkiye kendisi SSCB ile savaşa sokacak bir yükümlülükten muaf tutmuş ve daha sonra Ankara yönetimi kendisine tanınan bu muafiyeti savaşa girmemenin temel gerekçesi olarak kullanmıştır. </a:t>
            </a:r>
          </a:p>
          <a:p>
            <a:pPr lvl="0"/>
            <a:r>
              <a:rPr lang="tr-TR" dirty="0"/>
              <a:t>İttifaktan sonra Türkiye her iki devletle askeri ve mali antlaşmalar imzalamıştır. </a:t>
            </a:r>
          </a:p>
          <a:p>
            <a:endParaRPr lang="tr-TR" dirty="0"/>
          </a:p>
        </p:txBody>
      </p:sp>
    </p:spTree>
    <p:extLst>
      <p:ext uri="{BB962C8B-B14F-4D97-AF65-F5344CB8AC3E}">
        <p14:creationId xmlns:p14="http://schemas.microsoft.com/office/powerpoint/2010/main" val="398050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7352" y="167951"/>
            <a:ext cx="7886700" cy="6400800"/>
          </a:xfrm>
        </p:spPr>
        <p:txBody>
          <a:bodyPr/>
          <a:lstStyle/>
          <a:p>
            <a:pPr lvl="0"/>
            <a:r>
              <a:rPr lang="tr-TR" dirty="0"/>
              <a:t>Türkiye yardımların tam olarak kendisine ulaştırılmadığını ve bu nedenle askeri hazırlığını tamamlayamadığını daha sonraki dönemlerde sıklıkla savaş dışı kalmanın gerekçesi olarak kullanacaktır.</a:t>
            </a:r>
          </a:p>
          <a:p>
            <a:pPr lvl="0"/>
            <a:r>
              <a:rPr lang="tr-TR" dirty="0"/>
              <a:t> Türkiye’yi askeri uçaklar ve nakliye için ileri bir üs olarak gören İngiltere, Türkiye’nin savaşa girmesiyle SSCB’ye yardım imkânı elde edebileceğini düşünüyordu.</a:t>
            </a:r>
          </a:p>
          <a:p>
            <a:pPr lvl="0"/>
            <a:r>
              <a:rPr lang="tr-TR" dirty="0"/>
              <a:t> Bu bağlamda Churchill, 30-31 Ocak 1943’te Adana’da görüştüler.</a:t>
            </a:r>
          </a:p>
          <a:p>
            <a:pPr lvl="0"/>
            <a:r>
              <a:rPr lang="tr-TR" dirty="0"/>
              <a:t> İnönü, ancak Aralık 1943’te Kahire Konferansı’nda savaşa girmeyi prensip olarak kabul etmiştir.</a:t>
            </a:r>
          </a:p>
          <a:p>
            <a:pPr lvl="0"/>
            <a:r>
              <a:rPr lang="tr-TR" dirty="0"/>
              <a:t> Prensip kararına rağmen Türkiye’nin Almanya’ya savaş ilan etmekte acele etmemesi İngiltere’yi rahatsız etmiş ve Londra Hükümeti Türkiye’yi savaşa sokma gayretlerinden Şubat 1944’te resmen vazgeçmiştir. </a:t>
            </a:r>
          </a:p>
          <a:p>
            <a:pPr lvl="0"/>
            <a:r>
              <a:rPr lang="tr-TR" dirty="0"/>
              <a:t>Savaştan sonra Türkiye, uluslararası dengede yerini almak ve SSCB’den gelen tehditleri bertaraf etmek için artık İngiltere’ye değil Batı dünyasının yeni gücü olan ABD’ye yakınlaşmaya çalışacaktır. </a:t>
            </a:r>
          </a:p>
          <a:p>
            <a:endParaRPr lang="tr-TR" dirty="0"/>
          </a:p>
        </p:txBody>
      </p:sp>
    </p:spTree>
    <p:extLst>
      <p:ext uri="{BB962C8B-B14F-4D97-AF65-F5344CB8AC3E}">
        <p14:creationId xmlns:p14="http://schemas.microsoft.com/office/powerpoint/2010/main" val="41626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21298"/>
            <a:ext cx="7886700" cy="6055665"/>
          </a:xfrm>
        </p:spPr>
        <p:txBody>
          <a:bodyPr>
            <a:normAutofit fontScale="92500" lnSpcReduction="10000"/>
          </a:bodyPr>
          <a:lstStyle/>
          <a:p>
            <a:r>
              <a:rPr lang="tr-TR" b="1" dirty="0"/>
              <a:t>Almanya ile İlişkiler </a:t>
            </a:r>
            <a:endParaRPr lang="tr-TR" dirty="0"/>
          </a:p>
          <a:p>
            <a:pPr lvl="0"/>
            <a:r>
              <a:rPr lang="tr-TR" dirty="0"/>
              <a:t>1933 yılında A. Hitler’in iktidara gelmesiyle Almanya dış politikada saldırgan ve yayılmacı bir amaç gütmeye başladı.</a:t>
            </a:r>
          </a:p>
          <a:p>
            <a:pPr lvl="0"/>
            <a:r>
              <a:rPr lang="tr-TR" dirty="0"/>
              <a:t> Diğer devletleri da yanına alarak mevcut statükoyu tehdit etmeye başladı. </a:t>
            </a:r>
          </a:p>
          <a:p>
            <a:pPr lvl="0"/>
            <a:r>
              <a:rPr lang="tr-TR" dirty="0"/>
              <a:t>Almanya 1939’da Çekoslovakya ve Avusturya’yı ilhak edince o güne kadar sadece İtalyan yayılmacılığını tehdit olarak gören Türkiye, Alman yayılmacı politikasını dengeleyebilecek ittifak arayışlarına yöneldi. </a:t>
            </a:r>
          </a:p>
          <a:p>
            <a:pPr lvl="0"/>
            <a:r>
              <a:rPr lang="tr-TR" dirty="0"/>
              <a:t>Almanya’nın “hayat alanı” politikası ve bunun sınırlarının nerede biteceğinin belli olmadığı ortaya çıktı. </a:t>
            </a:r>
          </a:p>
          <a:p>
            <a:pPr lvl="0"/>
            <a:r>
              <a:rPr lang="tr-TR" dirty="0"/>
              <a:t>Alman tehlikesine rağmen 1939’daki dış ticaret hacminin neredeyse yarısını Almanya oluşturmaktaydı.</a:t>
            </a:r>
          </a:p>
          <a:p>
            <a:pPr lvl="0"/>
            <a:r>
              <a:rPr lang="tr-TR" dirty="0"/>
              <a:t> Sadece Alman yayılmacılığını değil, Alman ekonomisinin Türkiye üzerindeki nüfuzunu dengelemek de dönemin politika yapımcılarının önceliklerinden birisi olmuştur. </a:t>
            </a:r>
          </a:p>
          <a:p>
            <a:pPr lvl="0"/>
            <a:r>
              <a:rPr lang="tr-TR" dirty="0"/>
              <a:t>Türkiye 1940’ta Almanya’nın gücünü dengelemeye çalışan ama aynı zamanda bu ülkeyi karşısına da almak istemeyen bir dış politika izlemiştir. </a:t>
            </a:r>
          </a:p>
          <a:p>
            <a:pPr lvl="0"/>
            <a:r>
              <a:rPr lang="tr-TR" dirty="0"/>
              <a:t>Almanya Mart 1941’de Bulgaristan’ı işgal edince Türkiye ile komşu oldu. Hitler, İnönü’ye gönderdiği mektupta Türkiye’nin toprak bütünlüğüne ve bağımsızlığına saygı duyduğunu, İnönü ise verdiği cevapta saldırmaması durumunda tarafsızlığını koruyacağını belirtmiştir.</a:t>
            </a:r>
          </a:p>
          <a:p>
            <a:endParaRPr lang="tr-TR" dirty="0"/>
          </a:p>
        </p:txBody>
      </p:sp>
    </p:spTree>
    <p:extLst>
      <p:ext uri="{BB962C8B-B14F-4D97-AF65-F5344CB8AC3E}">
        <p14:creationId xmlns:p14="http://schemas.microsoft.com/office/powerpoint/2010/main" val="15887432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43</TotalTime>
  <Words>2506</Words>
  <Application>Microsoft Office PowerPoint</Application>
  <PresentationFormat>Ekran Gösterisi (4:3)</PresentationFormat>
  <Paragraphs>120</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Calibri Light</vt:lpstr>
      <vt:lpstr>Wingdings</vt:lpstr>
      <vt:lpstr>Office Teması</vt:lpstr>
      <vt:lpstr>1938-1950 Dönemi Türk Dış Politikası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DIŞ POLİTİKASI (Güz 2018)</dc:title>
  <dc:creator>Ozge</dc:creator>
  <cp:lastModifiedBy>123 1</cp:lastModifiedBy>
  <cp:revision>20</cp:revision>
  <dcterms:created xsi:type="dcterms:W3CDTF">2019-01-06T16:46:42Z</dcterms:created>
  <dcterms:modified xsi:type="dcterms:W3CDTF">2025-09-10T12:38:35Z</dcterms:modified>
</cp:coreProperties>
</file>