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00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12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928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06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84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4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603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84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5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38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10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2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4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8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60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13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3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7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27A00C-5A41-4D56-AF4A-292E23E1E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2741" y="1348032"/>
            <a:ext cx="3466514" cy="1041713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11.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9B70ADD-1B61-4534-971B-B171A59E4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5966" y="3155692"/>
            <a:ext cx="1800063" cy="538410"/>
          </a:xfrm>
        </p:spPr>
        <p:txBody>
          <a:bodyPr>
            <a:noAutofit/>
          </a:bodyPr>
          <a:lstStyle/>
          <a:p>
            <a:r>
              <a:rPr lang="tr-TR" sz="2400" b="1" i="0" u="none" strike="noStrike" baseline="0" dirty="0"/>
              <a:t>GEÇERLİLİK</a:t>
            </a:r>
            <a:endParaRPr lang="tr-TR" sz="2400" b="1" dirty="0">
              <a:cs typeface="Times New Roman" panose="02020603050405020304" pitchFamily="18" charset="0"/>
            </a:endParaRP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865429CC-3322-4980-AC50-3EC497D638E1}"/>
              </a:ext>
            </a:extLst>
          </p:cNvPr>
          <p:cNvSpPr txBox="1">
            <a:spLocks/>
          </p:cNvSpPr>
          <p:nvPr/>
        </p:nvSpPr>
        <p:spPr>
          <a:xfrm>
            <a:off x="3920485" y="4971558"/>
            <a:ext cx="4351023" cy="538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latin typeface="+mn-lt"/>
                <a:cs typeface="Times New Roman" panose="02020603050405020304" pitchFamily="18" charset="0"/>
              </a:rPr>
              <a:t>ÖĞR. GÖR. SELAMİ KARAKAŞ</a:t>
            </a:r>
          </a:p>
        </p:txBody>
      </p:sp>
    </p:spTree>
    <p:extLst>
      <p:ext uri="{BB962C8B-B14F-4D97-AF65-F5344CB8AC3E}">
        <p14:creationId xmlns:p14="http://schemas.microsoft.com/office/powerpoint/2010/main" val="213984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Geçerlik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Bir ölçeğin ölçmeyi amaçladığı olguyu veya değişkeni sistematik hatalardan uzak, tarafsız, amacına uygun ve doğru bir şekilde ölçebilme derecesidir.</a:t>
            </a:r>
          </a:p>
        </p:txBody>
      </p:sp>
    </p:spTree>
    <p:extLst>
      <p:ext uri="{BB962C8B-B14F-4D97-AF65-F5344CB8AC3E}">
        <p14:creationId xmlns:p14="http://schemas.microsoft.com/office/powerpoint/2010/main" val="294742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Bir testin geçerli olabilmesi için tutarlı sonuçlar vermesi (güvenilir olması) şarttır; ancak her güvenilir test, ölçmek istediği hedefi her zaman doğru ve amacına uygun şekilde ölçemeyebileceği için güvenirlik geçerlik adına tek başına yeterli değildir.</a:t>
            </a:r>
          </a:p>
        </p:txBody>
      </p:sp>
    </p:spTree>
    <p:extLst>
      <p:ext uri="{BB962C8B-B14F-4D97-AF65-F5344CB8AC3E}">
        <p14:creationId xmlns:p14="http://schemas.microsoft.com/office/powerpoint/2010/main" val="279321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Davranışsal özelliklerin ölçülmesinde geçerlik ise davranışsal özellikleri ölçen hiçbir ölçeğin geçerliği tam ve kusursuz olmasa da, bu ölçeklerin geçerlik düzeyleri bilimsel yöntemlerle kabul edilebilir ve yeterli bir doğruluk derecesine ulaştırılabilir.</a:t>
            </a:r>
          </a:p>
        </p:txBody>
      </p:sp>
    </p:spTree>
    <p:extLst>
      <p:ext uri="{BB962C8B-B14F-4D97-AF65-F5344CB8AC3E}">
        <p14:creationId xmlns:p14="http://schemas.microsoft.com/office/powerpoint/2010/main" val="4281772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Bir ölçüm sürecinin amaca hizmet etme derecesi ile geçerliği arasında doğru orantı vardır; uygulama hedeften uzaklaştıkça geçerlik düşer, amaca yaklaştıkça ise yükselir.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Ölçme sonuçlarının doğru şekilde yorumlanabilmesi ve pratikte uygulanabilmesi tamamen testin amacına hizmet etmesine bağlı olduğundan, geçerlik bir ölçme aracında aranan en kritik ve birincil özelliktir.</a:t>
            </a:r>
          </a:p>
        </p:txBody>
      </p:sp>
    </p:spTree>
    <p:extLst>
      <p:ext uri="{BB962C8B-B14F-4D97-AF65-F5344CB8AC3E}">
        <p14:creationId xmlns:p14="http://schemas.microsoft.com/office/powerpoint/2010/main" val="341999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Bir ölçme aracının geçerliği o aracın değişmez, sabit bir niteliği değildir; aksine, elde edilen sonuçların hangi spesifik amaca hizmet edeceğine, testin hangi öğrenci veya hedef kitle grubuna uygulandığına, uygulama esnasındaki koşullara ve puanlama standartlarına bağlı olarak dinamik bir şekilde değişiklik gösterir.</a:t>
            </a:r>
          </a:p>
        </p:txBody>
      </p:sp>
    </p:spTree>
    <p:extLst>
      <p:ext uri="{BB962C8B-B14F-4D97-AF65-F5344CB8AC3E}">
        <p14:creationId xmlns:p14="http://schemas.microsoft.com/office/powerpoint/2010/main" val="3101350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/>
              <a:t>Geçerliğin yüksek seviyede gerçekleşmesi ölçülmek istenen özelliğin net bir şekilde ortaya konulabilmesi ile ilişkilidir; bu doğrultuda, gözle görülebilen somut özelliklerin doğrudan ölçülmesinde geçerlik payı oldukça yüksek olurken, psikolojik ve davranışsal faktörlerin dolaylı yoldan ölçüldüğü durumlarda kavramsal karmaşa ve ölçüt yetersizliği yüzünden geçerlik düzeyi zayıflayabilmektedir.</a:t>
            </a:r>
          </a:p>
        </p:txBody>
      </p:sp>
    </p:spTree>
    <p:extLst>
      <p:ext uri="{BB962C8B-B14F-4D97-AF65-F5344CB8AC3E}">
        <p14:creationId xmlns:p14="http://schemas.microsoft.com/office/powerpoint/2010/main" val="275045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Geçerlik Türleri</a:t>
            </a:r>
          </a:p>
          <a:p>
            <a:pPr algn="just"/>
            <a:endParaRPr lang="tr-TR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800" i="0" u="none" strike="noStrike" baseline="0" dirty="0"/>
              <a:t>Kapsam Geçerliği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800" i="0" u="none" strike="noStrike" baseline="0" dirty="0"/>
              <a:t>Kriter Geçerliği</a:t>
            </a:r>
            <a:endParaRPr lang="tr-TR" sz="28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800" i="0" u="none" strike="noStrike" baseline="0" dirty="0"/>
              <a:t>Yapı Geçerliği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800" i="0" u="none" strike="noStrike" baseline="0" dirty="0"/>
              <a:t>Görünüş Geçerliği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45546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Kaynakça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b="0" i="0" dirty="0">
                <a:solidFill>
                  <a:srgbClr val="333333"/>
                </a:solidFill>
                <a:effectLst/>
              </a:rPr>
              <a:t>Okumuş, Prof. A. (2021). Bilimsel Araştırma </a:t>
            </a:r>
            <a:r>
              <a:rPr lang="tr-TR" sz="2800" dirty="0">
                <a:solidFill>
                  <a:srgbClr val="333333"/>
                </a:solidFill>
              </a:rPr>
              <a:t>T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eknikleri. İstanbul Üniversitesi </a:t>
            </a:r>
            <a:r>
              <a:rPr lang="tr-TR" sz="2800" b="0" i="0" dirty="0" err="1">
                <a:solidFill>
                  <a:srgbClr val="333333"/>
                </a:solidFill>
                <a:effectLst/>
              </a:rPr>
              <a:t>Açıköğretim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 Fakültesi</a:t>
            </a:r>
          </a:p>
        </p:txBody>
      </p:sp>
    </p:spTree>
    <p:extLst>
      <p:ext uri="{BB962C8B-B14F-4D97-AF65-F5344CB8AC3E}">
        <p14:creationId xmlns:p14="http://schemas.microsoft.com/office/powerpoint/2010/main" val="151678112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755</TotalTime>
  <Words>279</Words>
  <Application>Microsoft Office PowerPoint</Application>
  <PresentationFormat>Geniş ekran</PresentationFormat>
  <Paragraphs>22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Wingdings 3</vt:lpstr>
      <vt:lpstr>Duman</vt:lpstr>
      <vt:lpstr>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SELAMI KARAKAS</dc:creator>
  <cp:lastModifiedBy>SELAMI KARAKAS</cp:lastModifiedBy>
  <cp:revision>98</cp:revision>
  <dcterms:created xsi:type="dcterms:W3CDTF">2026-06-18T10:15:39Z</dcterms:created>
  <dcterms:modified xsi:type="dcterms:W3CDTF">2026-06-28T05:43:22Z</dcterms:modified>
</cp:coreProperties>
</file>