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3" r:id="rId2"/>
    <p:sldId id="267" r:id="rId3"/>
    <p:sldId id="268" r:id="rId4"/>
    <p:sldId id="269" r:id="rId5"/>
    <p:sldId id="270" r:id="rId6"/>
    <p:sldId id="271" r:id="rId7"/>
    <p:sldId id="272" r:id="rId8"/>
    <p:sldId id="274" r:id="rId9"/>
    <p:sldId id="27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2" d="100"/>
          <a:sy n="82" d="100"/>
        </p:scale>
        <p:origin x="1474"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859141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191549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297171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059385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452493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412208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8" name="Altbilgi Yer Tutucusu 7"/>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9" name="Slayt Numarası Yer Tutucusu 8"/>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524562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4" name="Altbilgi Yer Tutucusu 3"/>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5" name="Slayt Numarası Yer Tutucusu 4"/>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644944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3" name="Altbilgi Yer Tutucusu 2"/>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4" name="Slayt Numarası Yer Tutucusu 3"/>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190614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99288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39334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40878306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7886700" cy="5550482"/>
          </a:xfrm>
        </p:spPr>
        <p:txBody>
          <a:bodyPr/>
          <a:lstStyle/>
          <a:p>
            <a:pPr algn="ctr"/>
            <a:r>
              <a:rPr lang="tr-TR" b="1" i="1" dirty="0" smtClean="0"/>
              <a:t>DEMOKRAT PARTİ DÖNEMİ TÜRK DIŞ POLİTİKASI 1950-60</a:t>
            </a:r>
            <a:br>
              <a:rPr lang="tr-TR" b="1" i="1" dirty="0" smtClean="0"/>
            </a:br>
            <a:endParaRPr lang="tr-TR" b="1" i="1" dirty="0"/>
          </a:p>
        </p:txBody>
      </p:sp>
    </p:spTree>
    <p:extLst>
      <p:ext uri="{BB962C8B-B14F-4D97-AF65-F5344CB8AC3E}">
        <p14:creationId xmlns:p14="http://schemas.microsoft.com/office/powerpoint/2010/main" val="2303184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p:txBody>
          <a:bodyPr>
            <a:normAutofit/>
          </a:bodyPr>
          <a:lstStyle/>
          <a:p>
            <a:pPr algn="just"/>
            <a:r>
              <a:rPr lang="tr-TR" dirty="0"/>
              <a:t>Balcı, A. (2021). Türkiye dış politikası. Alfa Yayınları.</a:t>
            </a:r>
          </a:p>
          <a:p>
            <a:pPr algn="just"/>
            <a:r>
              <a:rPr lang="tr-TR" dirty="0" err="1"/>
              <a:t>Kösebalaban</a:t>
            </a:r>
            <a:r>
              <a:rPr lang="tr-TR" dirty="0"/>
              <a:t>, H. (2021). Türk dış politikası. </a:t>
            </a:r>
            <a:r>
              <a:rPr lang="tr-TR" dirty="0" err="1"/>
              <a:t>Big</a:t>
            </a:r>
            <a:r>
              <a:rPr lang="tr-TR" dirty="0"/>
              <a:t> </a:t>
            </a:r>
            <a:r>
              <a:rPr lang="tr-TR" dirty="0" err="1"/>
              <a:t>Bang</a:t>
            </a:r>
            <a:r>
              <a:rPr lang="tr-TR" dirty="0"/>
              <a:t> Yayınevi.</a:t>
            </a:r>
          </a:p>
          <a:p>
            <a:pPr algn="just"/>
            <a:r>
              <a:rPr lang="tr-TR" dirty="0"/>
              <a:t>Oran, B. </a:t>
            </a:r>
            <a:r>
              <a:rPr lang="tr-TR" dirty="0" err="1"/>
              <a:t>Edt</a:t>
            </a:r>
            <a:r>
              <a:rPr lang="tr-TR" dirty="0"/>
              <a:t>. (2020). Türk dış politikası: Cilt 1-3. İletişim Yayınları.</a:t>
            </a:r>
          </a:p>
          <a:p>
            <a:pPr algn="just"/>
            <a:r>
              <a:rPr lang="tr-TR" dirty="0"/>
              <a:t>Gözen, R. (2006).Dış Politika Nedir, </a:t>
            </a:r>
            <a:r>
              <a:rPr lang="tr-TR" dirty="0" err="1"/>
              <a:t>Edt</a:t>
            </a:r>
            <a:r>
              <a:rPr lang="tr-TR" dirty="0"/>
              <a:t>. İ. Bal, 21. Yüzyılda Türk Dış Politikası, AGAM Yayınları. </a:t>
            </a:r>
          </a:p>
          <a:p>
            <a:pPr algn="just"/>
            <a:r>
              <a:rPr lang="en-US" dirty="0"/>
              <a:t>Hale, W. (2012) Turkish Foreign Policy since 1774, Routledge.</a:t>
            </a:r>
            <a:endParaRPr lang="tr-TR" dirty="0"/>
          </a:p>
          <a:p>
            <a:pPr algn="just"/>
            <a:r>
              <a:rPr lang="tr-TR" dirty="0"/>
              <a:t>Erdoğan, M.M.-Yakut, K.-Bağcı H. Türk Dış Politikası I, Anadolu </a:t>
            </a:r>
            <a:r>
              <a:rPr lang="tr-TR" dirty="0" err="1"/>
              <a:t>Ünv</a:t>
            </a:r>
            <a:r>
              <a:rPr lang="tr-TR" dirty="0"/>
              <a:t>. Yayınları. </a:t>
            </a:r>
          </a:p>
          <a:p>
            <a:pPr algn="just"/>
            <a:r>
              <a:rPr lang="en-US" dirty="0" err="1"/>
              <a:t>Özkeçeci-Taner</a:t>
            </a:r>
            <a:r>
              <a:rPr lang="en-US" dirty="0"/>
              <a:t>, B.  </a:t>
            </a:r>
            <a:r>
              <a:rPr lang="en-US" dirty="0" err="1"/>
              <a:t>Açıkmeşe</a:t>
            </a:r>
            <a:r>
              <a:rPr lang="en-US" dirty="0"/>
              <a:t>, S.A. (2023). One Hundred Years of Turkish Foreign Policy (1923-2023) Historical and Theoretical Reflections, Palgrave Macmillan.</a:t>
            </a:r>
            <a:endParaRPr lang="tr-TR" dirty="0"/>
          </a:p>
          <a:p>
            <a:endParaRPr lang="tr-TR" dirty="0"/>
          </a:p>
        </p:txBody>
      </p:sp>
    </p:spTree>
    <p:extLst>
      <p:ext uri="{BB962C8B-B14F-4D97-AF65-F5344CB8AC3E}">
        <p14:creationId xmlns:p14="http://schemas.microsoft.com/office/powerpoint/2010/main" val="2006007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86612"/>
            <a:ext cx="7886700" cy="5990351"/>
          </a:xfrm>
        </p:spPr>
        <p:txBody>
          <a:bodyPr>
            <a:normAutofit fontScale="92500"/>
          </a:bodyPr>
          <a:lstStyle/>
          <a:p>
            <a:pPr algn="just"/>
            <a:r>
              <a:rPr lang="tr-TR" dirty="0" err="1"/>
              <a:t>TDP’de</a:t>
            </a:r>
            <a:r>
              <a:rPr lang="tr-TR" dirty="0"/>
              <a:t>, 1950’liere gelindiğinde  “Aktif Amerikancılık” ön plana çıkmıştır. </a:t>
            </a:r>
            <a:endParaRPr lang="tr-TR" dirty="0" smtClean="0"/>
          </a:p>
          <a:p>
            <a:pPr algn="just"/>
            <a:r>
              <a:rPr lang="tr-TR" dirty="0" smtClean="0"/>
              <a:t>Türkiye’nin </a:t>
            </a:r>
            <a:r>
              <a:rPr lang="tr-TR" dirty="0"/>
              <a:t>1952’de NATO’ya üye olmasıyla birlikte Ankara kendi çıkarlarını genelde Batı’nın özelde ise ABD’nin çıkarlarıyla özdeş görmeye başlamış ve Menderes Hükümeti, Washington’un dikte ettiği politikayı harfiyen izlemekle Türkiye’nin çıkarlarına en iyi hizmet edeceğine inanmıştır.  </a:t>
            </a:r>
            <a:endParaRPr lang="tr-TR" dirty="0" smtClean="0"/>
          </a:p>
          <a:p>
            <a:pPr algn="just"/>
            <a:r>
              <a:rPr lang="tr-TR" dirty="0" smtClean="0"/>
              <a:t>Genelde </a:t>
            </a:r>
            <a:r>
              <a:rPr lang="tr-TR" dirty="0"/>
              <a:t>Türkiye ve ABD arasında dış politika konularında bir ayrılık olmadığı gibi NATO kapsamında yapılan askeri antlaşmalarla Türkiye, SSCB ile Ortadoğu arasında konumlandırılan ve Soğuk Savaş mantığı içinde çalışan Amerika’nın ileri karakoluna dönüşmüştür. Türkiye, bir savunma tabyası ve cephe hattını müdafaa eden bir ileri karakol konumundaydı. </a:t>
            </a:r>
          </a:p>
          <a:p>
            <a:pPr algn="just"/>
            <a:r>
              <a:rPr lang="tr-TR" dirty="0"/>
              <a:t>Cumhuriyetin başından itibaren sürdürülen Batıcılık idealinin esin kaynağı Avrupa’dan ABD’ye kaymıştır. </a:t>
            </a:r>
            <a:endParaRPr lang="tr-TR" dirty="0" smtClean="0"/>
          </a:p>
          <a:p>
            <a:pPr algn="just"/>
            <a:r>
              <a:rPr lang="tr-TR" dirty="0" smtClean="0"/>
              <a:t>Bu </a:t>
            </a:r>
            <a:r>
              <a:rPr lang="tr-TR" dirty="0"/>
              <a:t>dönemin Aktif Amerikancılığı ile Atatürk döneminde başlayan Batıcılık arasında bir süreklilik olduğu söylenebilir. </a:t>
            </a:r>
            <a:endParaRPr lang="tr-TR" dirty="0" smtClean="0"/>
          </a:p>
          <a:p>
            <a:pPr algn="just"/>
            <a:r>
              <a:rPr lang="tr-TR" dirty="0" smtClean="0"/>
              <a:t>Aktif </a:t>
            </a:r>
            <a:r>
              <a:rPr lang="tr-TR" dirty="0"/>
              <a:t>Amerikancılık Menderes iktidarının mümkün olan en kısa sürede kalkınmayı öngören kalkınma anlayışı ile de yakından ilişkiliydi ve bu ilişki ABD’den umduğu ekonomik desteği alamayan Menderes’in 1950’lerin sonunda o güne kadar hiçbir şekilde yanaşmayı kabul etmediği SSCB’ye yönelik ilgisini de açıklamaktadır. </a:t>
            </a:r>
          </a:p>
          <a:p>
            <a:pPr algn="just"/>
            <a:endParaRPr lang="tr-TR" dirty="0"/>
          </a:p>
        </p:txBody>
      </p:sp>
    </p:spTree>
    <p:extLst>
      <p:ext uri="{BB962C8B-B14F-4D97-AF65-F5344CB8AC3E}">
        <p14:creationId xmlns:p14="http://schemas.microsoft.com/office/powerpoint/2010/main" val="3679294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23935"/>
            <a:ext cx="7886700" cy="5953028"/>
          </a:xfrm>
        </p:spPr>
        <p:txBody>
          <a:bodyPr/>
          <a:lstStyle/>
          <a:p>
            <a:pPr algn="just"/>
            <a:r>
              <a:rPr lang="tr-TR" dirty="0"/>
              <a:t>Dış politikanın bir başka ilkesi, ekonomik kalkınmayı hızlı ve sürekli kılabilecek dış yardım kaynaklarının güvence altına alınmasıydı. </a:t>
            </a:r>
            <a:endParaRPr lang="tr-TR" dirty="0" smtClean="0"/>
          </a:p>
          <a:p>
            <a:pPr algn="just"/>
            <a:r>
              <a:rPr lang="tr-TR" dirty="0" smtClean="0"/>
              <a:t>Kore </a:t>
            </a:r>
            <a:r>
              <a:rPr lang="tr-TR" dirty="0"/>
              <a:t>savaşına asker yollanması, NATO’ya katılmakta ısrar edilmesi ve daha sonra Türkiye’de Amerikan üslerinin kurulmasının kabul edilmesi gibi adımların ardındaki en önemli dinamiklerden biri Amerika’dan gelen dış yardımın devam etmesini hatta artırılmasını sağlamaktı. </a:t>
            </a:r>
          </a:p>
          <a:p>
            <a:pPr algn="just"/>
            <a:r>
              <a:rPr lang="tr-TR" dirty="0"/>
              <a:t>ABD yönetimi 1950’lerin ikinci yarısı ile birlikte dış yardımlar konusunda isteksiz davranmaya ve Ankara’nın yardımlarını geri çevirmeye başlayınca kalkınmayı dış politikanın öncelikli hedefi olarak gören Menderes hükümeti uzun süredir reddettiği SSCB’den gelen yakınlaşma çağrılarını kabul etmiştir. </a:t>
            </a:r>
          </a:p>
          <a:p>
            <a:pPr algn="just"/>
            <a:endParaRPr lang="tr-TR" dirty="0"/>
          </a:p>
        </p:txBody>
      </p:sp>
    </p:spTree>
    <p:extLst>
      <p:ext uri="{BB962C8B-B14F-4D97-AF65-F5344CB8AC3E}">
        <p14:creationId xmlns:p14="http://schemas.microsoft.com/office/powerpoint/2010/main" val="1735035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67951"/>
            <a:ext cx="7886700" cy="6009012"/>
          </a:xfrm>
        </p:spPr>
        <p:txBody>
          <a:bodyPr/>
          <a:lstStyle/>
          <a:p>
            <a:pPr algn="just"/>
            <a:r>
              <a:rPr lang="tr-TR" b="1" dirty="0"/>
              <a:t>Dış Politika Yapımı </a:t>
            </a:r>
            <a:endParaRPr lang="tr-TR" dirty="0"/>
          </a:p>
          <a:p>
            <a:pPr algn="just"/>
            <a:r>
              <a:rPr lang="tr-TR" dirty="0"/>
              <a:t>1950’lerde dış politika kararlarının alınmasında Başbakan </a:t>
            </a:r>
            <a:r>
              <a:rPr lang="tr-TR" u="sng" dirty="0"/>
              <a:t>Menderes,</a:t>
            </a:r>
            <a:r>
              <a:rPr lang="tr-TR" dirty="0"/>
              <a:t> dönemin iki Dışişleri bakanı </a:t>
            </a:r>
            <a:r>
              <a:rPr lang="tr-TR" u="sng" dirty="0"/>
              <a:t>Fuat Köprülü</a:t>
            </a:r>
            <a:r>
              <a:rPr lang="tr-TR" dirty="0"/>
              <a:t> (1950-56) ile </a:t>
            </a:r>
            <a:r>
              <a:rPr lang="tr-TR" u="sng" dirty="0"/>
              <a:t>Fatin Rüştü Zorlu</a:t>
            </a:r>
            <a:r>
              <a:rPr lang="tr-TR" dirty="0"/>
              <a:t> (1957-60) ve Cumhurbaşkanı </a:t>
            </a:r>
            <a:r>
              <a:rPr lang="tr-TR" u="sng" dirty="0"/>
              <a:t>Bayar</a:t>
            </a:r>
            <a:r>
              <a:rPr lang="tr-TR" dirty="0"/>
              <a:t> en önemli isimler olarak ön plana çıkmaktadır. </a:t>
            </a:r>
            <a:endParaRPr lang="tr-TR" dirty="0" smtClean="0"/>
          </a:p>
          <a:p>
            <a:pPr algn="just"/>
            <a:r>
              <a:rPr lang="tr-TR" dirty="0" smtClean="0"/>
              <a:t>Bu </a:t>
            </a:r>
            <a:r>
              <a:rPr lang="tr-TR" dirty="0"/>
              <a:t>dönemde dış politikanın tartışılması sıkı bir denetime tabi tutulmuş ve hükümet yetkilileri belirleyici güç olmuştur. </a:t>
            </a:r>
            <a:endParaRPr lang="tr-TR" dirty="0" smtClean="0"/>
          </a:p>
          <a:p>
            <a:pPr algn="just"/>
            <a:r>
              <a:rPr lang="tr-TR" dirty="0" smtClean="0"/>
              <a:t>Temmuz </a:t>
            </a:r>
            <a:r>
              <a:rPr lang="tr-TR" dirty="0"/>
              <a:t>1950’de Kore’ye asker gönderme kararı meclise başvuru yapılmaksızın alınmış ve söz konusu süreç bütünüyle Menderes ve ekibi tarafından yönetilmiştir. </a:t>
            </a:r>
          </a:p>
          <a:p>
            <a:pPr algn="just"/>
            <a:r>
              <a:rPr lang="tr-TR" dirty="0"/>
              <a:t>DP iktidarı boyunca meclisin ve kamuoyunun karar verme süreci dışında tutulduğu bir başka önemli alan ise ABD ile yapılan silah antlaşmaları olmuştur</a:t>
            </a:r>
            <a:r>
              <a:rPr lang="tr-TR" dirty="0" smtClean="0"/>
              <a:t>.</a:t>
            </a:r>
          </a:p>
          <a:p>
            <a:pPr algn="just"/>
            <a:r>
              <a:rPr lang="tr-TR" dirty="0" smtClean="0"/>
              <a:t> </a:t>
            </a:r>
            <a:r>
              <a:rPr lang="tr-TR" dirty="0"/>
              <a:t>1959’da NATO kapsamında nükleer başlıklı Jüpiter füzelerinin Türkiye’ye yerleştirilmesi gündeme geldiğinde hükümet bundan meclisi haberdar edeceğini söylemiş fakat füzelerin yerleştirilmesine yönelik antlaşma Ekim 1959'da yapıldığında kamuoyunun bundan hiç haberi olmamıştır. </a:t>
            </a:r>
          </a:p>
          <a:p>
            <a:pPr algn="just"/>
            <a:endParaRPr lang="tr-TR" dirty="0"/>
          </a:p>
        </p:txBody>
      </p:sp>
    </p:spTree>
    <p:extLst>
      <p:ext uri="{BB962C8B-B14F-4D97-AF65-F5344CB8AC3E}">
        <p14:creationId xmlns:p14="http://schemas.microsoft.com/office/powerpoint/2010/main" val="101255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14604"/>
            <a:ext cx="7886700" cy="5962359"/>
          </a:xfrm>
        </p:spPr>
        <p:txBody>
          <a:bodyPr>
            <a:normAutofit fontScale="85000" lnSpcReduction="20000"/>
          </a:bodyPr>
          <a:lstStyle/>
          <a:p>
            <a:pPr algn="just"/>
            <a:r>
              <a:rPr lang="tr-TR" dirty="0"/>
              <a:t>F. Köprülü döneminde, Menderes ve dışişleri bakanlığı bürokratları dış politika yapımı noktasında öne çıkarken, 1957’den sonra bakanlık görevini üstlenen F. R. Zorlu dış politikanın belirlenmesinde Köprülü’ye kıyasla etkin bir rol üstlenmiştir. </a:t>
            </a:r>
            <a:endParaRPr lang="tr-TR" dirty="0" smtClean="0"/>
          </a:p>
          <a:p>
            <a:pPr algn="just"/>
            <a:r>
              <a:rPr lang="tr-TR" dirty="0" smtClean="0"/>
              <a:t>DP </a:t>
            </a:r>
            <a:r>
              <a:rPr lang="tr-TR" dirty="0"/>
              <a:t>hükümeti Köprülü döneminde dışişleri bakanlığı bürokrasisinin görüşlerine önem verse de gerek kritik kararlarda gerekse Menderes’in yapacağı dış politikaya ilişkin konuşmalarda belirleyici olan Menderes ve etrafındaki isimler olmuştur. </a:t>
            </a:r>
            <a:endParaRPr lang="tr-TR" dirty="0" smtClean="0"/>
          </a:p>
          <a:p>
            <a:pPr algn="just"/>
            <a:r>
              <a:rPr lang="tr-TR" dirty="0" smtClean="0"/>
              <a:t>Köprülü’den </a:t>
            </a:r>
            <a:r>
              <a:rPr lang="tr-TR" dirty="0"/>
              <a:t>boşalan dışişleri bakanlığına vekâleten yabancı dil bilmeyen Ethem Menderes’in atanmasıyla dış politika bütünüyle A. Menderes ve dışişleri bürokrasinin kontrolüne geçmiştir. </a:t>
            </a:r>
            <a:endParaRPr lang="tr-TR" dirty="0" smtClean="0"/>
          </a:p>
          <a:p>
            <a:pPr algn="just"/>
            <a:r>
              <a:rPr lang="tr-TR" dirty="0" smtClean="0"/>
              <a:t>Zorlu </a:t>
            </a:r>
            <a:r>
              <a:rPr lang="tr-TR" dirty="0"/>
              <a:t>döneminde ise inisiyatif büyük ölçüde kendisine geçmiştir. Bakanlıktan önce Türkiye’nin NATO daimi temsilciliği görevinde bulunan Zorlu, bakanlığı döneminde dış politika konularında Menderes’in sağ kolu olmuş hatta Kıbrıs meselesinde Türkiye’nin dış politikasını bütünüyle yöneten isim olarak ön plana çıkmıştır. </a:t>
            </a:r>
            <a:endParaRPr lang="tr-TR" dirty="0" smtClean="0"/>
          </a:p>
          <a:p>
            <a:pPr algn="just"/>
            <a:r>
              <a:rPr lang="tr-TR" dirty="0" smtClean="0"/>
              <a:t>1959 </a:t>
            </a:r>
            <a:r>
              <a:rPr lang="tr-TR" dirty="0"/>
              <a:t>Zürih ve Londra konferanslarında Kıbrıs konusunun görüşülmesi, Avrupa Ekonomik Topluluğu ortak pazarına 1959 yılında yapılan üyelik başvurusu ve Menderes döneminin son yıllarında SSCB ile temasa geçilmesi gibi dış politikanın önemli konularında Zorlu, kişisel inisiyatifler alarak belirleyici isim olmuştur. </a:t>
            </a:r>
          </a:p>
          <a:p>
            <a:pPr algn="just"/>
            <a:r>
              <a:rPr lang="tr-TR" dirty="0"/>
              <a:t>İnönü’nün liderliğindeki muhalefet partisi CHP ve basın DP dış politikası üzerinde sınırlı ölçüde etkili olmuştur. </a:t>
            </a:r>
            <a:endParaRPr lang="tr-TR" dirty="0" smtClean="0"/>
          </a:p>
          <a:p>
            <a:pPr algn="just"/>
            <a:r>
              <a:rPr lang="tr-TR" dirty="0" smtClean="0"/>
              <a:t>CHP </a:t>
            </a:r>
            <a:r>
              <a:rPr lang="tr-TR" dirty="0"/>
              <a:t>dış politikanın temel eksenine yani ABD ile yakın ilişkilerde bir eleştiri getirmezken daha çok dış politika konularının meclis dışında kalmasına ve Menderes’in yakın çevresi tarafından belirlenmesine itiraz etmiştir. </a:t>
            </a:r>
          </a:p>
          <a:p>
            <a:pPr algn="just"/>
            <a:endParaRPr lang="tr-TR" dirty="0"/>
          </a:p>
        </p:txBody>
      </p:sp>
    </p:spTree>
    <p:extLst>
      <p:ext uri="{BB962C8B-B14F-4D97-AF65-F5344CB8AC3E}">
        <p14:creationId xmlns:p14="http://schemas.microsoft.com/office/powerpoint/2010/main" val="3178618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05273"/>
            <a:ext cx="7886700" cy="5971690"/>
          </a:xfrm>
        </p:spPr>
        <p:txBody>
          <a:bodyPr/>
          <a:lstStyle/>
          <a:p>
            <a:pPr algn="just"/>
            <a:endParaRPr lang="tr-TR" dirty="0" smtClean="0"/>
          </a:p>
          <a:p>
            <a:pPr algn="just"/>
            <a:endParaRPr lang="tr-TR" dirty="0"/>
          </a:p>
          <a:p>
            <a:pPr algn="just"/>
            <a:endParaRPr lang="tr-TR" dirty="0" smtClean="0"/>
          </a:p>
          <a:p>
            <a:pPr algn="just"/>
            <a:r>
              <a:rPr lang="tr-TR" dirty="0" smtClean="0"/>
              <a:t>1950’lerin </a:t>
            </a:r>
            <a:r>
              <a:rPr lang="tr-TR" dirty="0"/>
              <a:t>ikinci yarısından itibaren muhalefet sindirilmeye çalışılmış bu doğrultuda 1954’te Millet Partisi basit bir dernek gibi kapatılırken 1956’da muhalefetin toplantı ve gösteri yapmasını yasaklayan bir kanun da meclisten geçirilmiştir. </a:t>
            </a:r>
            <a:endParaRPr lang="tr-TR" dirty="0" smtClean="0"/>
          </a:p>
          <a:p>
            <a:pPr algn="just"/>
            <a:r>
              <a:rPr lang="tr-TR" dirty="0" smtClean="0"/>
              <a:t>Yine </a:t>
            </a:r>
            <a:r>
              <a:rPr lang="tr-TR" dirty="0"/>
              <a:t>1956’da çıkarılan basın kanunu ile hükümet ve temsilcilerini eleştirmek ve kamuoyu nezdinde hükümetin güvenini sarsacak yayınlar yapmak suç haline getirilmiştir. Bu sert önlemeler 1957 seçimlerinde oylarını artıran CHP’yi daha sert bir muhalefete itmiştir. </a:t>
            </a:r>
          </a:p>
          <a:p>
            <a:pPr algn="just"/>
            <a:r>
              <a:rPr lang="tr-TR" dirty="0"/>
              <a:t>1958’de Irak’ta yaşanan darbenin ardından CHP, Menderes hükümetini Bağdat Paktını kötü yönetmekle suçlamış, Adana’daki İncirlik Üssünün NATO amaçları dışında kullanılmasına ve hükümetin Ortadoğu’daki gelişmeler sırasında sınıra asker sevk etmesine karşı çıkmıştır. </a:t>
            </a:r>
          </a:p>
          <a:p>
            <a:pPr algn="just"/>
            <a:endParaRPr lang="tr-TR" dirty="0"/>
          </a:p>
        </p:txBody>
      </p:sp>
    </p:spTree>
    <p:extLst>
      <p:ext uri="{BB962C8B-B14F-4D97-AF65-F5344CB8AC3E}">
        <p14:creationId xmlns:p14="http://schemas.microsoft.com/office/powerpoint/2010/main" val="2293299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86612"/>
            <a:ext cx="7886700" cy="5990351"/>
          </a:xfrm>
        </p:spPr>
        <p:txBody>
          <a:bodyPr>
            <a:normAutofit fontScale="92500"/>
          </a:bodyPr>
          <a:lstStyle/>
          <a:p>
            <a:pPr algn="just"/>
            <a:r>
              <a:rPr lang="tr-TR" b="1" dirty="0"/>
              <a:t>Kore Savaşı ve NATO’ya Giriş</a:t>
            </a:r>
            <a:endParaRPr lang="tr-TR" dirty="0"/>
          </a:p>
          <a:p>
            <a:pPr algn="just"/>
            <a:r>
              <a:rPr lang="tr-TR" dirty="0"/>
              <a:t>Türkiye, NATO’ya girmek istediğinde İngiltere’nin buna kaşı çıkma gerekçelerinden biri “Türkiye gibi Müslüman bir ülkenin özgür devletlerin Hristiyan demokratik topluluk idealini zayıflatacak” olmasıydı. </a:t>
            </a:r>
          </a:p>
          <a:p>
            <a:pPr algn="just"/>
            <a:r>
              <a:rPr lang="tr-TR" dirty="0"/>
              <a:t>Ankara, 1945’ten itibaren Türkiye’den çeşitli taleplerde bulunan SSCB’nin Kore örneğini başka bölgelerde tekrarlanmasının önüne geçmekti. Menderes’e göre Kore örneği yeni ihlallere kapı açabilecek bir öneme sahipti ve bu açıdan Kore’de sessiz kalma, Moskova yönetimine yeşil ışık yakmak anlamına gelecekti. Örneğin Dönemin Washington Büyükelçisi F.C. Erkin : “</a:t>
            </a:r>
            <a:r>
              <a:rPr lang="tr-TR" i="1" dirty="0"/>
              <a:t>Bugün bu saldırıya ilgisiz kalırsak yarın Kuzey komşumuz bize saldırdığında kimse yardımımıza koşmaz</a:t>
            </a:r>
            <a:r>
              <a:rPr lang="tr-TR" dirty="0"/>
              <a:t>” demiştir. </a:t>
            </a:r>
          </a:p>
          <a:p>
            <a:pPr algn="just"/>
            <a:r>
              <a:rPr lang="tr-TR" dirty="0"/>
              <a:t>Batı kampına dâhil olma ve Sovyet tehdidi gibi iki temel nedenden dolayı BM Haziran 1950’de uluslararası bir güç göndererek Kore’den kuzeyden gelen komünist işgali durdurmak yönünde bir karara varınca Menderes hükümeti hemen harekete geçerek 25 Temmuz 1950’de yaklaşık 5 bin kişilik bir askeri birliğin Kore’ye gönderileceğini açıklamıştır. </a:t>
            </a:r>
            <a:endParaRPr lang="tr-TR" dirty="0" smtClean="0"/>
          </a:p>
          <a:p>
            <a:pPr algn="just"/>
            <a:r>
              <a:rPr lang="tr-TR" dirty="0" smtClean="0"/>
              <a:t>Kore </a:t>
            </a:r>
            <a:r>
              <a:rPr lang="tr-TR" dirty="0"/>
              <a:t>savaşı ve NATO üyeliği arasında kurulan bağlantı o kadar güçlüydü ki Türkiye’nin ikinci başvurusu reddedildiğinde Millet Partisi Genel Başkanı Hikmet </a:t>
            </a:r>
            <a:r>
              <a:rPr lang="tr-TR" dirty="0" err="1"/>
              <a:t>Bayur</a:t>
            </a:r>
            <a:r>
              <a:rPr lang="tr-TR" dirty="0"/>
              <a:t> Kore’ye gönderilen askerleri geri çekme seçeneğini dahi gündeme getirmiştir.</a:t>
            </a:r>
          </a:p>
        </p:txBody>
      </p:sp>
    </p:spTree>
    <p:extLst>
      <p:ext uri="{BB962C8B-B14F-4D97-AF65-F5344CB8AC3E}">
        <p14:creationId xmlns:p14="http://schemas.microsoft.com/office/powerpoint/2010/main" val="2219752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58620"/>
            <a:ext cx="7886700" cy="6018343"/>
          </a:xfrm>
        </p:spPr>
        <p:txBody>
          <a:bodyPr>
            <a:normAutofit fontScale="92500"/>
          </a:bodyPr>
          <a:lstStyle/>
          <a:p>
            <a:pPr algn="just"/>
            <a:r>
              <a:rPr lang="tr-TR" dirty="0"/>
              <a:t>Kore’de </a:t>
            </a:r>
            <a:r>
              <a:rPr lang="tr-TR" dirty="0" smtClean="0"/>
              <a:t>Türk askeri kaybı Amerikan </a:t>
            </a:r>
            <a:r>
              <a:rPr lang="tr-TR" dirty="0"/>
              <a:t>kamuoyunda SSCB ile girilen mücadelede Türkiye’nin sadık bir müttefik olacağı düşüncesi güçlenmiştir. </a:t>
            </a:r>
            <a:endParaRPr lang="tr-TR" dirty="0" smtClean="0"/>
          </a:p>
          <a:p>
            <a:pPr algn="just"/>
            <a:r>
              <a:rPr lang="tr-TR" dirty="0" smtClean="0"/>
              <a:t>Washington </a:t>
            </a:r>
            <a:r>
              <a:rPr lang="tr-TR" dirty="0"/>
              <a:t>yönetimi 15 Mayıs 1951’de Türkiye’nin Yunanistan ile birlikte NATO’ya alınmasını önermiş ve İngiltere’yi bu karara katılması konusunda ikna etmiştir. </a:t>
            </a:r>
            <a:endParaRPr lang="tr-TR" dirty="0" smtClean="0"/>
          </a:p>
          <a:p>
            <a:pPr algn="just"/>
            <a:r>
              <a:rPr lang="tr-TR" dirty="0" smtClean="0"/>
              <a:t>Sonunda </a:t>
            </a:r>
            <a:r>
              <a:rPr lang="tr-TR" dirty="0"/>
              <a:t>18 Şubat 1952’de NATO’ya üye olmuş ve dönemin Zafer gazetesi: “Kore’de dökülen Türk kanları heba olmadı. Türkiye’nin Atlantik Paktına kabul edilişi için Ottowa’daki imzacıların mürekkebinde Kore kahramanlarımıza ait kanın onurlu bir payı vardır. </a:t>
            </a:r>
          </a:p>
          <a:p>
            <a:pPr algn="just"/>
            <a:r>
              <a:rPr lang="tr-TR" b="1" dirty="0"/>
              <a:t>NATO üyeliğinin Türkiye siyasetini kısa ve uzun vadede etkileyen önemli sonuçları olmuştur: </a:t>
            </a:r>
            <a:endParaRPr lang="tr-TR" b="1" dirty="0" smtClean="0"/>
          </a:p>
          <a:p>
            <a:pPr algn="just"/>
            <a:r>
              <a:rPr lang="tr-TR" dirty="0" smtClean="0"/>
              <a:t>ilk </a:t>
            </a:r>
            <a:r>
              <a:rPr lang="tr-TR" dirty="0"/>
              <a:t>olarak bu üyelik Türkiye’de Batı yanlısı dış politikanın kurumsal bir çerçeve kazanması anlamına geliyordu. Üyelik sadece karşılıklı askeri ilişkileri sağlamlaştırmakla kalmamış aynı zamanda Türkiye’nin Amerika ve Avrupa’da siyasi ve diplomatik çevrelere girmesinin de zeminini oluşturmuştur. </a:t>
            </a:r>
            <a:endParaRPr lang="tr-TR" dirty="0" smtClean="0"/>
          </a:p>
          <a:p>
            <a:pPr algn="just"/>
            <a:r>
              <a:rPr lang="tr-TR" dirty="0" smtClean="0"/>
              <a:t>İkincisi</a:t>
            </a:r>
            <a:r>
              <a:rPr lang="tr-TR" dirty="0"/>
              <a:t>, Türkiye’nin hızla militarizme kayan yapısını desteklemesi ve yönetmesi olmuştur. Soğuk savaş dönemi boyunca bir çok NATO ülkesinde olduğu gibi CIA desteğinde kontrgerilla tarzı yapılar kurulduğu gibi, NATO’dan gelen askeri yardımlar ve yeniden yapılandırma destekleri TSK’yı Türkiye’deki iktidar ilişkileri bağlamında ayrıcalıklı bir yere taşımıştır. </a:t>
            </a:r>
          </a:p>
          <a:p>
            <a:pPr algn="just"/>
            <a:endParaRPr lang="tr-TR" dirty="0"/>
          </a:p>
        </p:txBody>
      </p:sp>
    </p:spTree>
    <p:extLst>
      <p:ext uri="{BB962C8B-B14F-4D97-AF65-F5344CB8AC3E}">
        <p14:creationId xmlns:p14="http://schemas.microsoft.com/office/powerpoint/2010/main" val="3372202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14604"/>
            <a:ext cx="7886700" cy="5962359"/>
          </a:xfrm>
        </p:spPr>
        <p:txBody>
          <a:bodyPr/>
          <a:lstStyle/>
          <a:p>
            <a:pPr algn="just"/>
            <a:endParaRPr lang="tr-TR" dirty="0" smtClean="0"/>
          </a:p>
          <a:p>
            <a:pPr algn="just"/>
            <a:r>
              <a:rPr lang="tr-TR" dirty="0" smtClean="0"/>
              <a:t>Üçüncüsü </a:t>
            </a:r>
            <a:r>
              <a:rPr lang="tr-TR" dirty="0"/>
              <a:t>ülkenin kuruluşundan itibaren izlenen ihtiyatlı tarafsızlık ilkesinin bütünüyle terk edilmesiydi. Soğuk savaş dönemi boyunca dış politikada farklı arayışlara gidilse de NATO, Türk dış politikası bağlamında her zaman öncelikli tercihi olmuştur. </a:t>
            </a:r>
          </a:p>
          <a:p>
            <a:pPr algn="just"/>
            <a:r>
              <a:rPr lang="tr-TR" dirty="0"/>
              <a:t>Dördüncüsü, SSCB’den gelen tehditler doğrultusunda dış politikasını şekillendiren Türkiye, NATO’ya üye olduktan sonra bölgesinde Sovyet nüfuzunu ABD lehine engellemeyi öncelikli gören bir dış politika izlemeye başlamıştır. </a:t>
            </a:r>
          </a:p>
          <a:p>
            <a:pPr algn="just"/>
            <a:r>
              <a:rPr lang="tr-TR" dirty="0"/>
              <a:t>Beşincisi, NATO üyeliği SSCB’nin Türkiye’ye yönelik politikasının değişmesine neden olmuştur. İzlediği saldırgan politikanın Türkiye’nin NATO üyeliği ile bir fiyaskoya dönüştüğünü fark eden SSCB, 30 Mayıs 1953’te Türkiye’ye bir nota göndererek Kars ve Ardahan’a ilişkin iddialarından ve boğazların ortak savunulması talebinden vazgeçtiğini açıklamıştır. Bu politika değişikliği 1960’larda başlayan Türk-SSCB yakınlaşmasının temeli olmuştur. </a:t>
            </a:r>
          </a:p>
          <a:p>
            <a:pPr algn="just"/>
            <a:endParaRPr lang="tr-TR" dirty="0"/>
          </a:p>
        </p:txBody>
      </p:sp>
    </p:spTree>
    <p:extLst>
      <p:ext uri="{BB962C8B-B14F-4D97-AF65-F5344CB8AC3E}">
        <p14:creationId xmlns:p14="http://schemas.microsoft.com/office/powerpoint/2010/main" val="382129409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TotalTime>
  <Words>1331</Words>
  <Application>Microsoft Office PowerPoint</Application>
  <PresentationFormat>Ekran Gösterisi (4:3)</PresentationFormat>
  <Paragraphs>52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DEMOKRAT PARTİ DÖNEMİ TÜRK DIŞ POLİTİKASI 1950-60 </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DIŞ POLİTİKASI (Güz 2018)</dc:title>
  <dc:creator>Ozge</dc:creator>
  <cp:lastModifiedBy>123 1</cp:lastModifiedBy>
  <cp:revision>16</cp:revision>
  <dcterms:created xsi:type="dcterms:W3CDTF">2019-01-06T16:19:07Z</dcterms:created>
  <dcterms:modified xsi:type="dcterms:W3CDTF">2025-09-10T12:49:30Z</dcterms:modified>
</cp:coreProperties>
</file>