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85" r:id="rId3"/>
    <p:sldId id="286" r:id="rId4"/>
    <p:sldId id="287" r:id="rId5"/>
    <p:sldId id="288" r:id="rId6"/>
    <p:sldId id="289" r:id="rId7"/>
    <p:sldId id="290" r:id="rId8"/>
    <p:sldId id="292" r:id="rId9"/>
    <p:sldId id="268"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2096000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3850123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0265F43-FE9D-47BD-B2DE-DA9FD49E9CA9}"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292869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19500665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265F43-FE9D-47BD-B2DE-DA9FD49E9CA9}"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19840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400144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32986038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3338841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2356955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2555382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16651041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F84ACA39-2760-486D-9C05-F9D470694AFF}" type="datetimeFigureOut">
              <a:rPr lang="tr-TR" smtClean="0"/>
              <a:t>28.06.2026</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311925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F84ACA39-2760-486D-9C05-F9D470694AFF}" type="datetimeFigureOut">
              <a:rPr lang="tr-TR" smtClean="0"/>
              <a:t>28.06.2026</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2601048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4ACA39-2760-486D-9C05-F9D470694AFF}" type="datetimeFigureOut">
              <a:rPr lang="tr-TR" smtClean="0"/>
              <a:t>28.06.2026</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126186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965604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1278138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alphaModFix amt="32000"/>
          </a:blip>
          <a:srcRect/>
          <a:tile tx="0" ty="0" sx="100000" sy="100000" flip="none" algn="tl"/>
        </a:blip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84ACA39-2760-486D-9C05-F9D470694AFF}" type="datetimeFigureOut">
              <a:rPr lang="tr-TR" smtClean="0"/>
              <a:t>28.06.2026</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0265F43-FE9D-47BD-B2DE-DA9FD49E9CA9}" type="slidenum">
              <a:rPr lang="tr-TR" smtClean="0"/>
              <a:t>‹#›</a:t>
            </a:fld>
            <a:endParaRPr lang="tr-TR"/>
          </a:p>
        </p:txBody>
      </p:sp>
    </p:spTree>
    <p:extLst>
      <p:ext uri="{BB962C8B-B14F-4D97-AF65-F5344CB8AC3E}">
        <p14:creationId xmlns:p14="http://schemas.microsoft.com/office/powerpoint/2010/main" val="1502474760"/>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 id="2147483792" r:id="rId12"/>
    <p:sldLayoutId id="2147483793" r:id="rId13"/>
    <p:sldLayoutId id="2147483794" r:id="rId14"/>
    <p:sldLayoutId id="2147483795" r:id="rId15"/>
    <p:sldLayoutId id="214748379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027A00C-5A41-4D56-AF4A-292E23E1E1C2}"/>
              </a:ext>
            </a:extLst>
          </p:cNvPr>
          <p:cNvSpPr>
            <a:spLocks noGrp="1"/>
          </p:cNvSpPr>
          <p:nvPr>
            <p:ph type="ctrTitle"/>
          </p:nvPr>
        </p:nvSpPr>
        <p:spPr>
          <a:xfrm>
            <a:off x="4566138" y="1321130"/>
            <a:ext cx="3059723" cy="1041713"/>
          </a:xfrm>
        </p:spPr>
        <p:txBody>
          <a:bodyPr>
            <a:normAutofit fontScale="90000"/>
          </a:bodyPr>
          <a:lstStyle/>
          <a:p>
            <a:r>
              <a:rPr lang="tr-TR" sz="6000" dirty="0"/>
              <a:t>8. HAFTA</a:t>
            </a:r>
          </a:p>
        </p:txBody>
      </p:sp>
      <p:sp>
        <p:nvSpPr>
          <p:cNvPr id="3" name="Alt Başlık 2">
            <a:extLst>
              <a:ext uri="{FF2B5EF4-FFF2-40B4-BE49-F238E27FC236}">
                <a16:creationId xmlns:a16="http://schemas.microsoft.com/office/drawing/2014/main" id="{99B70ADD-1B61-4534-971B-B171A59E4225}"/>
              </a:ext>
            </a:extLst>
          </p:cNvPr>
          <p:cNvSpPr>
            <a:spLocks noGrp="1"/>
          </p:cNvSpPr>
          <p:nvPr>
            <p:ph type="subTitle" idx="1"/>
          </p:nvPr>
        </p:nvSpPr>
        <p:spPr>
          <a:xfrm>
            <a:off x="3420865" y="3142241"/>
            <a:ext cx="5350268" cy="538410"/>
          </a:xfrm>
        </p:spPr>
        <p:txBody>
          <a:bodyPr>
            <a:noAutofit/>
          </a:bodyPr>
          <a:lstStyle/>
          <a:p>
            <a:r>
              <a:rPr lang="tr-TR" sz="2400" b="1" i="0" u="none" strike="noStrike" baseline="0" dirty="0">
                <a:latin typeface="TimesNewRoman,Bold"/>
              </a:rPr>
              <a:t>ÖLÇEKLEME VE ÖLÇEK TÜRLERİ</a:t>
            </a:r>
            <a:endParaRPr lang="tr-TR" sz="2400" b="1" dirty="0">
              <a:cs typeface="Times New Roman" panose="02020603050405020304" pitchFamily="18" charset="0"/>
            </a:endParaRPr>
          </a:p>
        </p:txBody>
      </p:sp>
      <p:sp>
        <p:nvSpPr>
          <p:cNvPr id="4" name="Alt Başlık 2">
            <a:extLst>
              <a:ext uri="{FF2B5EF4-FFF2-40B4-BE49-F238E27FC236}">
                <a16:creationId xmlns:a16="http://schemas.microsoft.com/office/drawing/2014/main" id="{865429CC-3322-4980-AC50-3EC497D638E1}"/>
              </a:ext>
            </a:extLst>
          </p:cNvPr>
          <p:cNvSpPr txBox="1">
            <a:spLocks/>
          </p:cNvSpPr>
          <p:nvPr/>
        </p:nvSpPr>
        <p:spPr>
          <a:xfrm>
            <a:off x="3907005" y="4998460"/>
            <a:ext cx="4351023" cy="538410"/>
          </a:xfrm>
          <a:prstGeom prst="rect">
            <a:avLst/>
          </a:prstGeom>
        </p:spPr>
        <p:txBody>
          <a:bodyPr vert="horz" lIns="91440" tIns="45720" rIns="91440" bIns="45720" rtlCol="0">
            <a:normAutofit fontScale="85000" lnSpcReduction="10000"/>
          </a:bodyPr>
          <a:lstStyle>
            <a:lvl1pPr marL="0" indent="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None/>
              <a:defRPr sz="2400" kern="1200" cap="all" spc="200" baseline="0">
                <a:solidFill>
                  <a:schemeClr val="tx2"/>
                </a:solidFill>
                <a:latin typeface="+mj-lt"/>
                <a:ea typeface="+mn-ea"/>
                <a:cs typeface="+mn-cs"/>
              </a:defRPr>
            </a:lvl1pPr>
            <a:lvl2pPr marL="457200" indent="0" algn="ctr" defTabSz="914400" rtl="0" eaLnBrk="1" latinLnBrk="0" hangingPunct="1">
              <a:lnSpc>
                <a:spcPct val="90000"/>
              </a:lnSpc>
              <a:spcBef>
                <a:spcPts val="200"/>
              </a:spcBef>
              <a:spcAft>
                <a:spcPts val="400"/>
              </a:spcAft>
              <a:buClr>
                <a:schemeClr val="accent1"/>
              </a:buClr>
              <a:buFont typeface="Calibri" pitchFamily="34" charset="0"/>
              <a:buNone/>
              <a:defRPr sz="2400" kern="1200">
                <a:solidFill>
                  <a:schemeClr val="tx1">
                    <a:lumMod val="75000"/>
                    <a:lumOff val="25000"/>
                  </a:schemeClr>
                </a:solidFill>
                <a:latin typeface="+mn-lt"/>
                <a:ea typeface="+mn-ea"/>
                <a:cs typeface="+mn-cs"/>
              </a:defRPr>
            </a:lvl2pPr>
            <a:lvl3pPr marL="914400" indent="0" algn="ctr" defTabSz="914400" rtl="0" eaLnBrk="1" latinLnBrk="0" hangingPunct="1">
              <a:lnSpc>
                <a:spcPct val="90000"/>
              </a:lnSpc>
              <a:spcBef>
                <a:spcPts val="200"/>
              </a:spcBef>
              <a:spcAft>
                <a:spcPts val="400"/>
              </a:spcAft>
              <a:buClr>
                <a:schemeClr val="accent1"/>
              </a:buClr>
              <a:buFont typeface="Calibri" pitchFamily="34" charset="0"/>
              <a:buNone/>
              <a:defRPr sz="2400" kern="1200">
                <a:solidFill>
                  <a:schemeClr val="tx1">
                    <a:lumMod val="75000"/>
                    <a:lumOff val="25000"/>
                  </a:schemeClr>
                </a:solidFill>
                <a:latin typeface="+mn-lt"/>
                <a:ea typeface="+mn-ea"/>
                <a:cs typeface="+mn-cs"/>
              </a:defRPr>
            </a:lvl3pPr>
            <a:lvl4pPr marL="13716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4pPr>
            <a:lvl5pPr marL="18288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5pPr>
            <a:lvl6pPr marL="22860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6pPr>
            <a:lvl7pPr marL="27432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7pPr>
            <a:lvl8pPr marL="32004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8pPr>
            <a:lvl9pPr marL="36576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9pPr>
          </a:lstStyle>
          <a:p>
            <a:r>
              <a:rPr lang="tr-TR" b="1" dirty="0">
                <a:cs typeface="Times New Roman" panose="02020603050405020304" pitchFamily="18" charset="0"/>
              </a:rPr>
              <a:t>ÖĞR. GÖR. SELAMİ KARAKAŞ</a:t>
            </a:r>
          </a:p>
        </p:txBody>
      </p:sp>
    </p:spTree>
    <p:extLst>
      <p:ext uri="{BB962C8B-B14F-4D97-AF65-F5344CB8AC3E}">
        <p14:creationId xmlns:p14="http://schemas.microsoft.com/office/powerpoint/2010/main" val="2139845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3970318"/>
          </a:xfrm>
          <a:prstGeom prst="rect">
            <a:avLst/>
          </a:prstGeom>
          <a:noFill/>
        </p:spPr>
        <p:txBody>
          <a:bodyPr wrap="square" rtlCol="0">
            <a:spAutoFit/>
          </a:bodyPr>
          <a:lstStyle/>
          <a:p>
            <a:pPr algn="just"/>
            <a:r>
              <a:rPr lang="tr-TR" sz="2800" b="1" dirty="0"/>
              <a:t>Ölçme, Ölçekleme ve Ölçmenin Önemi</a:t>
            </a:r>
          </a:p>
          <a:p>
            <a:pPr algn="just"/>
            <a:endParaRPr lang="tr-TR" sz="2800" dirty="0"/>
          </a:p>
          <a:p>
            <a:pPr algn="just"/>
            <a:r>
              <a:rPr lang="tr-TR" sz="2800" dirty="0"/>
              <a:t>Ölçme, bireylerin veya nesnelerin belirli özelliklerinin önceden belirlenmiş kurallara göre sayılar ya da sembollerle ifade edilmesidir. Ölçekleme ise ölçülen özelliklerin belirli bir düzende sınıflandırılması ve karşılaştırılmasını sağlayan bir süreçtir. Araştırmalarda doğrudan nesneler değil, onların sahip olduğu özellikler ölçülmektedir.</a:t>
            </a:r>
          </a:p>
        </p:txBody>
      </p:sp>
    </p:spTree>
    <p:extLst>
      <p:ext uri="{BB962C8B-B14F-4D97-AF65-F5344CB8AC3E}">
        <p14:creationId xmlns:p14="http://schemas.microsoft.com/office/powerpoint/2010/main" val="42199572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3108543"/>
          </a:xfrm>
          <a:prstGeom prst="rect">
            <a:avLst/>
          </a:prstGeom>
          <a:noFill/>
        </p:spPr>
        <p:txBody>
          <a:bodyPr wrap="square" rtlCol="0">
            <a:spAutoFit/>
          </a:bodyPr>
          <a:lstStyle/>
          <a:p>
            <a:pPr algn="just"/>
            <a:r>
              <a:rPr lang="tr-TR" sz="2800" dirty="0"/>
              <a:t>Ölçme ve ölçekleme sayesinde veriler sayısal hale getirilerek özetlenebilir, karşılaştırılabilir ve istatistiksel yöntemlerle analiz edilebilir. Bu süreç, araştırma sonuçlarının daha objektif ve güvenilir biçimde değerlendirilmesine katkı sağlar. Ayrıca kullanılan ölçek türü, veri analizinde uygulanabilecek istatistiksel tekniklerin belirlenmesinde önemli bir rol oynar.</a:t>
            </a:r>
          </a:p>
        </p:txBody>
      </p:sp>
    </p:spTree>
    <p:extLst>
      <p:ext uri="{BB962C8B-B14F-4D97-AF65-F5344CB8AC3E}">
        <p14:creationId xmlns:p14="http://schemas.microsoft.com/office/powerpoint/2010/main" val="10269714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2677656"/>
          </a:xfrm>
          <a:prstGeom prst="rect">
            <a:avLst/>
          </a:prstGeom>
          <a:noFill/>
        </p:spPr>
        <p:txBody>
          <a:bodyPr wrap="square" rtlCol="0">
            <a:spAutoFit/>
          </a:bodyPr>
          <a:lstStyle/>
          <a:p>
            <a:pPr algn="just"/>
            <a:r>
              <a:rPr lang="tr-TR" sz="2800" b="1" dirty="0"/>
              <a:t>Temel Ölçüm Seviyeleri</a:t>
            </a:r>
          </a:p>
          <a:p>
            <a:pPr algn="just"/>
            <a:endParaRPr lang="tr-TR" sz="2800" dirty="0"/>
          </a:p>
          <a:p>
            <a:pPr algn="just"/>
            <a:r>
              <a:rPr lang="tr-TR" sz="2800" dirty="0"/>
              <a:t>Araştırmalarda kullanılan ölçüm seviyeleri, verilerin nasıl sınıflandırılacağını ve hangi istatistiksel analizlerin uygulanabileceğini belirler. Ölçekler, sahip oldukları özelliklere göre dört temel ölçüm düzeyine ayrılır.</a:t>
            </a:r>
          </a:p>
        </p:txBody>
      </p:sp>
    </p:spTree>
    <p:extLst>
      <p:ext uri="{BB962C8B-B14F-4D97-AF65-F5344CB8AC3E}">
        <p14:creationId xmlns:p14="http://schemas.microsoft.com/office/powerpoint/2010/main" val="5004014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3108543"/>
          </a:xfrm>
          <a:prstGeom prst="rect">
            <a:avLst/>
          </a:prstGeom>
          <a:noFill/>
        </p:spPr>
        <p:txBody>
          <a:bodyPr wrap="square" rtlCol="0">
            <a:spAutoFit/>
          </a:bodyPr>
          <a:lstStyle/>
          <a:p>
            <a:pPr algn="just"/>
            <a:r>
              <a:rPr lang="tr-TR" sz="2800" dirty="0"/>
              <a:t>Ölçüm seviyeleri, </a:t>
            </a:r>
            <a:r>
              <a:rPr lang="tr-TR" sz="2800" b="1" dirty="0"/>
              <a:t>metrik olmayan ölçekler</a:t>
            </a:r>
            <a:r>
              <a:rPr lang="tr-TR" sz="2800" dirty="0"/>
              <a:t> ve </a:t>
            </a:r>
            <a:r>
              <a:rPr lang="tr-TR" sz="2800" b="1" dirty="0"/>
              <a:t>metrik ölçekler</a:t>
            </a:r>
            <a:r>
              <a:rPr lang="tr-TR" sz="2800" dirty="0"/>
              <a:t> olmak üzere iki grupta incelenir. Metrik olmayan ölçekler; </a:t>
            </a:r>
            <a:r>
              <a:rPr lang="tr-TR" sz="2800" b="1" dirty="0"/>
              <a:t>sınıflandırma (nominal)</a:t>
            </a:r>
            <a:r>
              <a:rPr lang="tr-TR" sz="2800" dirty="0"/>
              <a:t> ve </a:t>
            </a:r>
            <a:r>
              <a:rPr lang="tr-TR" sz="2800" b="1" dirty="0"/>
              <a:t>sıralama (</a:t>
            </a:r>
            <a:r>
              <a:rPr lang="tr-TR" sz="2800" b="1" dirty="0" err="1"/>
              <a:t>ordinal</a:t>
            </a:r>
            <a:r>
              <a:rPr lang="tr-TR" sz="2800" b="1" dirty="0"/>
              <a:t>)</a:t>
            </a:r>
            <a:r>
              <a:rPr lang="tr-TR" sz="2800" dirty="0"/>
              <a:t> ölçeklerden oluşurken, metrik ölçekler; </a:t>
            </a:r>
            <a:r>
              <a:rPr lang="tr-TR" sz="2800" b="1" dirty="0"/>
              <a:t>eşit aralıklı (</a:t>
            </a:r>
            <a:r>
              <a:rPr lang="tr-TR" sz="2800" b="1" dirty="0" err="1"/>
              <a:t>interval</a:t>
            </a:r>
            <a:r>
              <a:rPr lang="tr-TR" sz="2800" b="1" dirty="0"/>
              <a:t>)</a:t>
            </a:r>
            <a:r>
              <a:rPr lang="tr-TR" sz="2800" dirty="0"/>
              <a:t> ve </a:t>
            </a:r>
            <a:r>
              <a:rPr lang="tr-TR" sz="2800" b="1" dirty="0"/>
              <a:t>oransal (</a:t>
            </a:r>
            <a:r>
              <a:rPr lang="tr-TR" sz="2800" b="1" dirty="0" err="1"/>
              <a:t>rasyo</a:t>
            </a:r>
            <a:r>
              <a:rPr lang="tr-TR" sz="2800" b="1" dirty="0"/>
              <a:t>)</a:t>
            </a:r>
            <a:r>
              <a:rPr lang="tr-TR" sz="2800" dirty="0"/>
              <a:t> ölçekleri kapsar. Bu ölçekler, istatistiksel güç bakımından en basitten en gelişmişe doğru sıralanmaktadır.</a:t>
            </a:r>
          </a:p>
        </p:txBody>
      </p:sp>
    </p:spTree>
    <p:extLst>
      <p:ext uri="{BB962C8B-B14F-4D97-AF65-F5344CB8AC3E}">
        <p14:creationId xmlns:p14="http://schemas.microsoft.com/office/powerpoint/2010/main" val="12398993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3539430"/>
          </a:xfrm>
          <a:prstGeom prst="rect">
            <a:avLst/>
          </a:prstGeom>
          <a:noFill/>
        </p:spPr>
        <p:txBody>
          <a:bodyPr wrap="square" rtlCol="0">
            <a:spAutoFit/>
          </a:bodyPr>
          <a:lstStyle/>
          <a:p>
            <a:pPr algn="just"/>
            <a:r>
              <a:rPr lang="tr-TR" sz="2800" b="1" dirty="0"/>
              <a:t>Sınıflama (Nominal) Ölçek</a:t>
            </a:r>
          </a:p>
          <a:p>
            <a:pPr algn="just"/>
            <a:endParaRPr lang="tr-TR" sz="2800" dirty="0"/>
          </a:p>
          <a:p>
            <a:pPr algn="just"/>
            <a:r>
              <a:rPr lang="tr-TR" sz="2800" dirty="0"/>
              <a:t>Nominal ölçek, ölçüm düzeyleri içerisinde en temel ve en basit olanıdır. Bu ölçekte bireyler, nesneler veya olaylar belirli özelliklerine göre sınıflandırılır ve kategorilere ayrılır. Kullanılan sayı veya semboller yalnızca birer etiket görevi görür; herhangi bir büyüklük, sıralama ya da miktar ifade etmez.</a:t>
            </a:r>
          </a:p>
        </p:txBody>
      </p:sp>
    </p:spTree>
    <p:extLst>
      <p:ext uri="{BB962C8B-B14F-4D97-AF65-F5344CB8AC3E}">
        <p14:creationId xmlns:p14="http://schemas.microsoft.com/office/powerpoint/2010/main" val="23278554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2246769"/>
          </a:xfrm>
          <a:prstGeom prst="rect">
            <a:avLst/>
          </a:prstGeom>
          <a:noFill/>
        </p:spPr>
        <p:txBody>
          <a:bodyPr wrap="square" rtlCol="0">
            <a:spAutoFit/>
          </a:bodyPr>
          <a:lstStyle/>
          <a:p>
            <a:pPr algn="just"/>
            <a:r>
              <a:rPr lang="tr-TR" sz="2800" dirty="0"/>
              <a:t>Cinsiyet, göz rengi, medeni durum, meslek grupları ve illere verilen plaka kodları nominal ölçeğe örnek olarak gösterilebilir. Örneğin kadın ve erkek gruplarını ayırmak için verilen sayılar, sadece grupları tanımlamak amacıyla kullanılır ve sayısal bir anlam taşımaz.</a:t>
            </a:r>
          </a:p>
        </p:txBody>
      </p:sp>
    </p:spTree>
    <p:extLst>
      <p:ext uri="{BB962C8B-B14F-4D97-AF65-F5344CB8AC3E}">
        <p14:creationId xmlns:p14="http://schemas.microsoft.com/office/powerpoint/2010/main" val="32768976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2677656"/>
          </a:xfrm>
          <a:prstGeom prst="rect">
            <a:avLst/>
          </a:prstGeom>
          <a:noFill/>
        </p:spPr>
        <p:txBody>
          <a:bodyPr wrap="square" rtlCol="0">
            <a:spAutoFit/>
          </a:bodyPr>
          <a:lstStyle/>
          <a:p>
            <a:pPr algn="just"/>
            <a:r>
              <a:rPr lang="tr-TR" sz="2800" dirty="0"/>
              <a:t>Nominal ölçekte elde edilen veriler üzerinde toplama, çıkarma, ortalama veya standart sapma gibi aritmetik işlemler yapılamaz. Ancak frekans, yüzde, </a:t>
            </a:r>
            <a:r>
              <a:rPr lang="tr-TR" sz="2800" dirty="0" err="1"/>
              <a:t>mod</a:t>
            </a:r>
            <a:r>
              <a:rPr lang="tr-TR" sz="2800" dirty="0"/>
              <a:t> ve ki-kare gibi istatistiksel analizler uygulanabilir. Bu nedenle nominal ölçek, verilerin sınıflandırılması ve kategorik olarak incelenmesinde yaygın şekilde kullanılmaktadır.</a:t>
            </a:r>
          </a:p>
        </p:txBody>
      </p:sp>
    </p:spTree>
    <p:extLst>
      <p:ext uri="{BB962C8B-B14F-4D97-AF65-F5344CB8AC3E}">
        <p14:creationId xmlns:p14="http://schemas.microsoft.com/office/powerpoint/2010/main" val="29474287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tile tx="0" ty="0" sx="100000" sy="100000" flip="none" algn="tl"/>
        </a:blipFill>
        <a:effectLst/>
      </p:bgPr>
    </p:bg>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1815882"/>
          </a:xfrm>
          <a:prstGeom prst="rect">
            <a:avLst/>
          </a:prstGeom>
          <a:noFill/>
        </p:spPr>
        <p:txBody>
          <a:bodyPr wrap="square" rtlCol="0">
            <a:spAutoFit/>
          </a:bodyPr>
          <a:lstStyle/>
          <a:p>
            <a:pPr algn="just"/>
            <a:r>
              <a:rPr lang="tr-TR" sz="2800" b="1" dirty="0"/>
              <a:t>Kaynakça</a:t>
            </a:r>
          </a:p>
          <a:p>
            <a:pPr algn="just"/>
            <a:endParaRPr lang="tr-TR" sz="2800" dirty="0"/>
          </a:p>
          <a:p>
            <a:pPr algn="just"/>
            <a:r>
              <a:rPr lang="tr-TR" sz="2800" b="0" i="0" dirty="0">
                <a:solidFill>
                  <a:srgbClr val="333333"/>
                </a:solidFill>
                <a:effectLst/>
              </a:rPr>
              <a:t>Okumuş, Prof. A. (2021). Bilimsel Araştırma </a:t>
            </a:r>
            <a:r>
              <a:rPr lang="tr-TR" sz="2800" dirty="0">
                <a:solidFill>
                  <a:srgbClr val="333333"/>
                </a:solidFill>
              </a:rPr>
              <a:t>T</a:t>
            </a:r>
            <a:r>
              <a:rPr lang="tr-TR" sz="2800" b="0" i="0" dirty="0">
                <a:solidFill>
                  <a:srgbClr val="333333"/>
                </a:solidFill>
                <a:effectLst/>
              </a:rPr>
              <a:t>eknikleri. İstanbul Üniversitesi </a:t>
            </a:r>
            <a:r>
              <a:rPr lang="tr-TR" sz="2800" b="0" i="0" dirty="0" err="1">
                <a:solidFill>
                  <a:srgbClr val="333333"/>
                </a:solidFill>
                <a:effectLst/>
              </a:rPr>
              <a:t>Açıköğretim</a:t>
            </a:r>
            <a:r>
              <a:rPr lang="tr-TR" sz="2800" b="0" i="0" dirty="0">
                <a:solidFill>
                  <a:srgbClr val="333333"/>
                </a:solidFill>
                <a:effectLst/>
              </a:rPr>
              <a:t> Fakültesi</a:t>
            </a:r>
          </a:p>
        </p:txBody>
      </p:sp>
    </p:spTree>
    <p:extLst>
      <p:ext uri="{BB962C8B-B14F-4D97-AF65-F5344CB8AC3E}">
        <p14:creationId xmlns:p14="http://schemas.microsoft.com/office/powerpoint/2010/main" val="151678112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620</TotalTime>
  <Words>360</Words>
  <Application>Microsoft Office PowerPoint</Application>
  <PresentationFormat>Geniş ekran</PresentationFormat>
  <Paragraphs>19</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Arial</vt:lpstr>
      <vt:lpstr>Calibri</vt:lpstr>
      <vt:lpstr>Century Gothic</vt:lpstr>
      <vt:lpstr>TimesNewRoman,Bold</vt:lpstr>
      <vt:lpstr>Wingdings 3</vt:lpstr>
      <vt:lpstr>Duman</vt:lpstr>
      <vt:lpstr>8. HAFTA</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HAFTA</dc:title>
  <dc:creator>SELAMI KARAKAS</dc:creator>
  <cp:lastModifiedBy>SELAMI KARAKAS</cp:lastModifiedBy>
  <cp:revision>72</cp:revision>
  <dcterms:created xsi:type="dcterms:W3CDTF">2026-06-18T10:15:39Z</dcterms:created>
  <dcterms:modified xsi:type="dcterms:W3CDTF">2026-06-28T05:39:39Z</dcterms:modified>
</cp:coreProperties>
</file>