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2" r:id="rId2"/>
    <p:sldMasterId id="2147483660" r:id="rId3"/>
  </p:sldMasterIdLst>
  <p:notesMasterIdLst>
    <p:notesMasterId r:id="rId24"/>
  </p:notesMasterIdLst>
  <p:sldIdLst>
    <p:sldId id="256" r:id="rId4"/>
    <p:sldId id="257" r:id="rId5"/>
    <p:sldId id="258" r:id="rId6"/>
    <p:sldId id="268" r:id="rId7"/>
    <p:sldId id="269" r:id="rId8"/>
    <p:sldId id="270" r:id="rId9"/>
    <p:sldId id="283" r:id="rId10"/>
    <p:sldId id="286" r:id="rId11"/>
    <p:sldId id="271" r:id="rId12"/>
    <p:sldId id="287" r:id="rId13"/>
    <p:sldId id="272" r:id="rId14"/>
    <p:sldId id="273" r:id="rId15"/>
    <p:sldId id="274" r:id="rId16"/>
    <p:sldId id="275" r:id="rId17"/>
    <p:sldId id="276" r:id="rId18"/>
    <p:sldId id="288" r:id="rId19"/>
    <p:sldId id="289" r:id="rId20"/>
    <p:sldId id="290" r:id="rId21"/>
    <p:sldId id="285" r:id="rId22"/>
    <p:sldId id="267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10" autoAdjust="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04647F-F4EB-4552-8656-61940BEC9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2D0B4AB-3411-4839-8E33-AD07B4711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07839FF-59D6-456C-AA91-BDA419581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2B61944-24BE-48B5-99C3-962946F42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259A6F-137E-42D4-A2DB-2024FB06D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1755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CD16AE-8781-40DB-A879-CAB1BE422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94233C-CF34-44EE-9802-D8524CD31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82B9BC-2468-43E2-8203-D9A9DFCDA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1AD5AC6-77DF-40A5-BC7E-B50153BD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35B464-150A-4505-9875-548CBBC8E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296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1CD5FB-6A80-4DBD-BED0-C4B2EA508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7B7BA20-6CB6-406A-8E48-77E29C76A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F9ED909-B384-4DC4-A57F-76EA7916E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86E7C8-B75C-4793-BD41-C00FCDAF2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5BC6A3-7B90-4955-878E-16969141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097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C1794A-0B07-43A5-87BF-26C05E503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F1EF28-9AE7-4E5F-ACBF-66E85DFF76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0C1EDF0-284A-4479-BCBF-DCAE6FCC8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0F33A89-B213-457A-B74A-146F1B42F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0D2E1B9-6648-4E5E-A6B2-BFEF7801C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3DB94C-8957-439D-9658-FDCB664B2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009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AF5942-7DF5-401C-9650-4A26526B1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FFE696D-5F1A-48C2-A593-6C0C29701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83B053A-8BF2-4C46-9DBF-A54961280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C1AAD70-A543-4385-B30D-93966EF981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BE7F8D0-09DD-4B65-A749-FC482C2088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217E4BF-FB41-41F6-BCB6-E08CCC558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289867F-E6E3-4F6E-8C18-C6297773D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772E8C8-9167-4743-B54B-2DC3ADDB1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3092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688BDD-CA84-4B17-A93E-4A0D8298B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97FAFD7-B349-4507-84D0-91BCFB5D4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AD2F1FA-986C-42BC-BFD2-8153BB47D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848410-B12B-4988-8A35-79858DAC5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285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1AA6025-9E37-4C2C-9322-8881C1F60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2E2BF9C-303E-4E54-9B12-D8631FC7B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D5B05C9-37CA-42ED-9909-B8F93525D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94763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F3E36-1E3C-4A76-B886-D5C222BBF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03E2E1-D3A0-4BC5-890C-45A85ED1F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5D4CE5-DD77-4B08-A5A2-BA160AFF2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D66E2B1-F3B7-483A-B149-010C94B17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C2B74B7-C9D0-45CC-B045-345AF8DB4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46ABD26-A6B7-40E9-B543-7118E0581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41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E300DDD-70F0-4C6B-8D49-3D61D563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24.06.2026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8873149-14C0-48B2-8B98-2FA739EB7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ETİN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AADC9F1-7E2B-4327-8FF0-74BD9DD96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685A40-FAAD-4FCE-A41D-66546485D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73238FD-E7BF-47EC-A228-182E155486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133FAF6-845A-40CA-A94D-512611501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54BFD8C-E3D6-4630-982D-32F0DFCFF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BDC9B60-B715-427F-9F35-533F36774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DBB2642-B4C6-4255-A235-5456C773A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8072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3A4B31-DDCF-4017-8859-346C8B773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D72DD2C-0057-41BB-BA6C-26C65E436D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6C9C07-3981-4837-A6FB-7A92573C0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2126A9-6ABA-46EC-BD77-326BEA80D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21940B-C63B-42DC-93B5-779762D72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54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72877E3-6FA7-48EE-93EC-086FA2BBC1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EA2641C-9106-4094-A50F-0ADF8177E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4C88AC-425C-4776-86F4-304914F66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87CFA1-7E1B-4304-98AF-BB07D3228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CD1725-6886-43A4-ABAB-3E3851FEC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01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24.06.2026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24.06.2026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24.06.2026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8641B33-8722-4492-84ED-BB6CE058D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9851835-54DC-4523-8E77-2246B610A7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0F2CF36-93C6-4B2A-9764-170572CDEC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672F2-D4AE-441B-A71B-E15F2A99837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4E3B4EA-6489-404F-9E38-2C1A93716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290BE0-1062-40F5-BC50-527540241C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145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MATEMATİK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5. HAFTA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Soru:  </a:t>
            </a:r>
            <a:r>
              <a:rPr lang="tr-TR" dirty="0"/>
              <a:t>f doğrusal fonksiyon; f(1) = 5 ve f(2) = 7 ise f(4) kaçtır?</a:t>
            </a:r>
          </a:p>
          <a:p>
            <a:pPr marL="0" indent="0" algn="l">
              <a:buNone/>
            </a:pPr>
            <a:r>
              <a:rPr lang="tr-TR" dirty="0"/>
              <a:t>f(x) = </a:t>
            </a:r>
            <a:r>
              <a:rPr lang="tr-TR" dirty="0" err="1"/>
              <a:t>ax</a:t>
            </a:r>
            <a:r>
              <a:rPr lang="tr-TR" dirty="0"/>
              <a:t> + b olsun.</a:t>
            </a:r>
            <a:br>
              <a:rPr lang="tr-TR" dirty="0"/>
            </a:br>
            <a:r>
              <a:rPr lang="tr-TR" dirty="0"/>
              <a:t> a(1) + b = 5 =&gt; a + b = 5</a:t>
            </a:r>
            <a:br>
              <a:rPr lang="tr-TR" dirty="0"/>
            </a:br>
            <a:r>
              <a:rPr lang="tr-TR" dirty="0"/>
              <a:t> a(2) + b = 7 =&gt; 2a + b = 7</a:t>
            </a:r>
            <a:br>
              <a:rPr lang="tr-TR" dirty="0"/>
            </a:br>
            <a:r>
              <a:rPr lang="tr-TR" dirty="0"/>
              <a:t> Taraf tarafa çıkarırsak a = 2 ve b = 3 bulunur.</a:t>
            </a:r>
            <a:br>
              <a:rPr lang="tr-TR" dirty="0"/>
            </a:br>
            <a:r>
              <a:rPr lang="tr-TR" dirty="0"/>
              <a:t> f(x) = 2x + 3 =&gt; f(4) = 2(4) + 3 = 11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6883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Fonksiyonlarda İşlemler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TERS FONKSIYON: Bir fonksiyonun tersinin olması için fonksiyonun birebir ve örten olması gerekir.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 algn="l">
              <a:buNone/>
            </a:pPr>
            <a:r>
              <a:rPr lang="sv-SE" dirty="0"/>
              <a:t>Grafikler y = x doğrusuna göre simetriktir.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  <p:pic>
        <p:nvPicPr>
          <p:cNvPr id="7" name="Google Shape;293;p24" descr="image.png">
            <a:extLst>
              <a:ext uri="{FF2B5EF4-FFF2-40B4-BE49-F238E27FC236}">
                <a16:creationId xmlns:a16="http://schemas.microsoft.com/office/drawing/2014/main" id="{334E0D23-F030-4123-88C0-82A5AE4B28F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00400" y="3337719"/>
            <a:ext cx="495300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377;p29" descr="image.png">
            <a:extLst>
              <a:ext uri="{FF2B5EF4-FFF2-40B4-BE49-F238E27FC236}">
                <a16:creationId xmlns:a16="http://schemas.microsoft.com/office/drawing/2014/main" id="{4ADC0375-24E8-49C2-9764-8D1CC266150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20058" y="3551957"/>
            <a:ext cx="2551807" cy="2573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4674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Ters Fonksiyon Bulma Algoritması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  <p:pic>
        <p:nvPicPr>
          <p:cNvPr id="21" name="Google Shape;325;p25" descr="image.png">
            <a:extLst>
              <a:ext uri="{FF2B5EF4-FFF2-40B4-BE49-F238E27FC236}">
                <a16:creationId xmlns:a16="http://schemas.microsoft.com/office/drawing/2014/main" id="{28D6242A-13E8-439B-AC2C-966A5F6F38A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35416" y="4614862"/>
            <a:ext cx="373186" cy="145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326;p25" descr="image.png">
            <a:extLst>
              <a:ext uri="{FF2B5EF4-FFF2-40B4-BE49-F238E27FC236}">
                <a16:creationId xmlns:a16="http://schemas.microsoft.com/office/drawing/2014/main" id="{CB7EDD1D-ACE4-47E3-B928-9AD1127A21A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84325" y="4614862"/>
            <a:ext cx="409971" cy="1457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Tablo 6">
            <a:extLst>
              <a:ext uri="{FF2B5EF4-FFF2-40B4-BE49-F238E27FC236}">
                <a16:creationId xmlns:a16="http://schemas.microsoft.com/office/drawing/2014/main" id="{B9967E00-76A6-486D-913D-D1F9450119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135376"/>
              </p:ext>
            </p:extLst>
          </p:nvPr>
        </p:nvGraphicFramePr>
        <p:xfrm>
          <a:off x="1671638" y="1967230"/>
          <a:ext cx="9486899" cy="3108960"/>
        </p:xfrm>
        <a:graphic>
          <a:graphicData uri="http://schemas.openxmlformats.org/drawingml/2006/table">
            <a:tbl>
              <a:tblPr/>
              <a:tblGrid>
                <a:gridCol w="1200150">
                  <a:extLst>
                    <a:ext uri="{9D8B030D-6E8A-4147-A177-3AD203B41FA5}">
                      <a16:colId xmlns:a16="http://schemas.microsoft.com/office/drawing/2014/main" val="3706841723"/>
                    </a:ext>
                  </a:extLst>
                </a:gridCol>
                <a:gridCol w="8286749">
                  <a:extLst>
                    <a:ext uri="{9D8B030D-6E8A-4147-A177-3AD203B41FA5}">
                      <a16:colId xmlns:a16="http://schemas.microsoft.com/office/drawing/2014/main" val="17705912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Adım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İşlem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26973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(f(x)) yerine (y) yazılır.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573498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(x) ve (y) yer değiştirilir.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6396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Yeni denklemde (y) yalnız bırakılır.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784352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Elde edilen ifade (f</a:t>
                      </a:r>
                      <a:r>
                        <a:rPr lang="tr-TR" sz="2800" kern="120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</a:t>
                      </a:r>
                      <a:r>
                        <a:rPr lang="tr-TR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x)) olarak yazılır.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371286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Gerekirse tanım ve değer kümeleri kontrol edilir.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4015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6090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Verilen fonksiyon: f(x)=2x−5</a:t>
            </a:r>
          </a:p>
          <a:p>
            <a:pPr marL="514350" indent="-514350">
              <a:buAutoNum type="arabicPeriod"/>
            </a:pPr>
            <a:r>
              <a:rPr lang="tr-TR" dirty="0"/>
              <a:t>y=2x−5 </a:t>
            </a:r>
          </a:p>
          <a:p>
            <a:pPr marL="514350" indent="-514350">
              <a:buAutoNum type="arabicPeriod"/>
            </a:pPr>
            <a:r>
              <a:rPr lang="tr-TR" dirty="0"/>
              <a:t>Değiştir: x=2y−5</a:t>
            </a:r>
          </a:p>
          <a:p>
            <a:pPr marL="514350" indent="-514350">
              <a:buAutoNum type="arabicPeriod"/>
            </a:pPr>
            <a:r>
              <a:rPr lang="tr-TR" dirty="0"/>
              <a:t> y'yi yalnız bırak: x+5=2y   y=2x+5	​</a:t>
            </a:r>
          </a:p>
          <a:p>
            <a:pPr marL="514350" indent="-514350">
              <a:buAutoNum type="arabicPeriod"/>
            </a:pPr>
            <a:r>
              <a:rPr lang="tr-TR" dirty="0"/>
              <a:t>Sonuç: f</a:t>
            </a:r>
            <a:r>
              <a:rPr lang="tr-TR" baseline="30000" dirty="0"/>
              <a:t>−1</a:t>
            </a:r>
            <a:r>
              <a:rPr lang="tr-TR" dirty="0"/>
              <a:t>(x)=2x+5	​	​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9543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BILEŞKE FONKSIYON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1557338"/>
            <a:ext cx="10165081" cy="4799012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İki veya daha fazla fonksiyonun ardışık olarak uygulanmasıdır.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Dikkat: f ∘ g ≠ g ∘ f (Değişme özelliği yoktur)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 dirty="0"/>
          </a:p>
        </p:txBody>
      </p:sp>
      <p:pic>
        <p:nvPicPr>
          <p:cNvPr id="9" name="Google Shape;403;p31" descr="image.png">
            <a:extLst>
              <a:ext uri="{FF2B5EF4-FFF2-40B4-BE49-F238E27FC236}">
                <a16:creationId xmlns:a16="http://schemas.microsoft.com/office/drawing/2014/main" id="{4A85D050-964E-4F79-8AA7-A234EB54E5A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14713" y="2743200"/>
            <a:ext cx="5195888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413;p31" descr="image.png">
            <a:extLst>
              <a:ext uri="{FF2B5EF4-FFF2-40B4-BE49-F238E27FC236}">
                <a16:creationId xmlns:a16="http://schemas.microsoft.com/office/drawing/2014/main" id="{E53D25E1-3C9A-419D-852F-264284BE96C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30650" y="3000375"/>
            <a:ext cx="2730549" cy="209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166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Soru: </a:t>
            </a:r>
            <a:r>
              <a:rPr lang="tr-TR" dirty="0"/>
              <a:t>f(x) = 2x + 1 ve g(x) = x² ise (f ∘ g)(3) kaçtır?</a:t>
            </a:r>
          </a:p>
          <a:p>
            <a:pPr marL="0" indent="0" algn="l">
              <a:buNone/>
            </a:pPr>
            <a:r>
              <a:rPr lang="tr-TR" dirty="0"/>
              <a:t>1. Önce g(3) bulunur: 3² = 9</a:t>
            </a:r>
            <a:br>
              <a:rPr lang="tr-TR" dirty="0"/>
            </a:br>
            <a:r>
              <a:rPr lang="tr-TR" dirty="0"/>
              <a:t> 2. Sonra f(9) bulunur: 2(9) + 1 = 19</a:t>
            </a:r>
            <a:br>
              <a:rPr lang="tr-TR" dirty="0"/>
            </a:br>
            <a:r>
              <a:rPr lang="tr-TR" dirty="0"/>
              <a:t> Cevap: 19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6628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Soru: </a:t>
            </a:r>
            <a:r>
              <a:rPr lang="tr-TR" dirty="0"/>
              <a:t>f(x+2) = 3x - 1 ise f(5) kaçtır?</a:t>
            </a:r>
          </a:p>
          <a:p>
            <a:pPr marL="0" indent="0" algn="l">
              <a:buNone/>
            </a:pPr>
            <a:r>
              <a:rPr lang="tr-TR" dirty="0"/>
              <a:t>Parantez içini 5 yapmak için x+2=5 =&gt; x=3 yazılmalıdır.</a:t>
            </a:r>
            <a:br>
              <a:rPr lang="tr-TR" dirty="0"/>
            </a:br>
            <a:r>
              <a:rPr lang="tr-TR" dirty="0"/>
              <a:t> x=3 için: f(3+2) = 3(3) - 1 = 8</a:t>
            </a:r>
            <a:br>
              <a:rPr lang="tr-TR" dirty="0"/>
            </a:br>
            <a:r>
              <a:rPr lang="tr-TR" dirty="0"/>
              <a:t> Cevap: 8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5835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Soru: </a:t>
            </a:r>
            <a:r>
              <a:rPr lang="tr-TR" dirty="0"/>
              <a:t>f(x) = (a-2)x² + (b+3)x + 5 bir sabit fonksiyon ise </a:t>
            </a:r>
            <a:r>
              <a:rPr lang="tr-TR" dirty="0" err="1"/>
              <a:t>a+b</a:t>
            </a:r>
            <a:r>
              <a:rPr lang="tr-TR" dirty="0"/>
              <a:t> nedir?</a:t>
            </a:r>
          </a:p>
          <a:p>
            <a:pPr marL="0" indent="0" algn="l">
              <a:buNone/>
            </a:pPr>
            <a:r>
              <a:rPr lang="tr-TR" dirty="0"/>
              <a:t>Sabit fonksiyonda </a:t>
            </a:r>
            <a:r>
              <a:rPr lang="tr-TR" dirty="0" err="1"/>
              <a:t>x'li</a:t>
            </a:r>
            <a:r>
              <a:rPr lang="tr-TR" dirty="0"/>
              <a:t> terimlerin katsayısı 0 olmalıdır.</a:t>
            </a:r>
            <a:br>
              <a:rPr lang="tr-TR" dirty="0"/>
            </a:br>
            <a:r>
              <a:rPr lang="tr-TR" dirty="0"/>
              <a:t> a - 2 = 0 =&gt; a = 2</a:t>
            </a:r>
            <a:br>
              <a:rPr lang="tr-TR" dirty="0"/>
            </a:br>
            <a:r>
              <a:rPr lang="tr-TR" dirty="0"/>
              <a:t> b + 3 = 0 =&gt; b = -3</a:t>
            </a:r>
            <a:br>
              <a:rPr lang="tr-TR" dirty="0"/>
            </a:br>
            <a:r>
              <a:rPr lang="tr-TR" dirty="0"/>
              <a:t> a + b = 2 - 3 = -1</a:t>
            </a:r>
          </a:p>
          <a:p>
            <a:pPr marL="0" indent="0" algn="l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8684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Soru: </a:t>
            </a:r>
            <a:r>
              <a:rPr lang="tr-TR" dirty="0"/>
              <a:t>f(x) çift, g(x) tek fonksiyon ise f(-2) + g(-3) ifadesinin eşiti nedir? (f(2)=5, g(3)=4)</a:t>
            </a:r>
          </a:p>
          <a:p>
            <a:pPr marL="0" indent="0">
              <a:buNone/>
            </a:pPr>
            <a:endParaRPr lang="tr-TR" dirty="0"/>
          </a:p>
          <a:p>
            <a:pPr marL="0" indent="0" algn="l">
              <a:buNone/>
            </a:pPr>
            <a:r>
              <a:rPr lang="tr-TR" dirty="0"/>
              <a:t>f çift ise f(-2) = f(2) = 5</a:t>
            </a:r>
            <a:br>
              <a:rPr lang="tr-TR" dirty="0"/>
            </a:br>
            <a:r>
              <a:rPr lang="tr-TR" dirty="0"/>
              <a:t>g tek ise g(-3) = -g(3) = -4</a:t>
            </a:r>
            <a:br>
              <a:rPr lang="tr-TR" dirty="0"/>
            </a:br>
            <a:r>
              <a:rPr lang="tr-TR" dirty="0"/>
              <a:t> Sonuç: 5 + (-4) = 1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6298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1825625"/>
            <a:ext cx="10165081" cy="4351338"/>
          </a:xfrm>
        </p:spPr>
        <p:txBody>
          <a:bodyPr>
            <a:normAutofit fontScale="40000" lnSpcReduction="20000"/>
          </a:bodyPr>
          <a:lstStyle/>
          <a:p>
            <a:pPr marL="0" indent="0" algn="l">
              <a:buNone/>
            </a:pPr>
            <a:r>
              <a:rPr lang="tr-TR" sz="4500" dirty="0"/>
              <a:t>Nesin, A. (2020). Analiz I. Nesin Yayınevi.</a:t>
            </a:r>
          </a:p>
          <a:p>
            <a:pPr marL="0" indent="0" algn="l">
              <a:buNone/>
            </a:pPr>
            <a:r>
              <a:rPr lang="tr-TR" sz="4500" dirty="0"/>
              <a:t>Balcı, M. (2014). Genel matematik (Cilt 1). Sürat Üniversite Yayınları.</a:t>
            </a:r>
          </a:p>
          <a:p>
            <a:pPr marL="0" indent="0" algn="l">
              <a:buNone/>
            </a:pPr>
            <a:r>
              <a:rPr lang="tr-TR" sz="4500" dirty="0"/>
              <a:t>Sabuncuoğlu, A. (Ed.). (2015). </a:t>
            </a:r>
            <a:r>
              <a:rPr lang="tr-TR" sz="4500" dirty="0" err="1"/>
              <a:t>Calculus</a:t>
            </a:r>
            <a:r>
              <a:rPr lang="tr-TR" sz="4500" dirty="0"/>
              <a:t>: Genel matematik. Nobel Akademik Yayıncılık.</a:t>
            </a:r>
          </a:p>
          <a:p>
            <a:pPr marL="0" indent="0" algn="l">
              <a:buNone/>
            </a:pPr>
            <a:r>
              <a:rPr lang="tr-TR" sz="4500" dirty="0"/>
              <a:t>Tektaş, M., Tektaş, N., Onat, N., &amp; Atış, S. (2014). Uygulamalı genel matematik. Marmara Üniversitesi Yayınları.</a:t>
            </a:r>
          </a:p>
          <a:p>
            <a:pPr marL="0" indent="0" algn="l">
              <a:buNone/>
            </a:pPr>
            <a:r>
              <a:rPr lang="tr-TR" sz="4500" dirty="0" err="1"/>
              <a:t>Stewart</a:t>
            </a:r>
            <a:r>
              <a:rPr lang="tr-TR" sz="4500" dirty="0"/>
              <a:t>, J. (2016). </a:t>
            </a:r>
            <a:r>
              <a:rPr lang="tr-TR" sz="4500" dirty="0" err="1"/>
              <a:t>Calculus</a:t>
            </a:r>
            <a:r>
              <a:rPr lang="tr-TR" sz="4500" dirty="0"/>
              <a:t>: </a:t>
            </a:r>
            <a:r>
              <a:rPr lang="tr-TR" sz="4500" dirty="0" err="1"/>
              <a:t>Early</a:t>
            </a:r>
            <a:r>
              <a:rPr lang="tr-TR" sz="4500" dirty="0"/>
              <a:t> </a:t>
            </a:r>
            <a:r>
              <a:rPr lang="tr-TR" sz="4500" dirty="0" err="1"/>
              <a:t>transcendentals</a:t>
            </a:r>
            <a:r>
              <a:rPr lang="tr-TR" sz="4500" dirty="0"/>
              <a:t> (8th ed.). </a:t>
            </a:r>
            <a:r>
              <a:rPr lang="tr-TR" sz="4500" dirty="0" err="1"/>
              <a:t>Cengage</a:t>
            </a:r>
            <a:r>
              <a:rPr lang="tr-TR" sz="4500" dirty="0"/>
              <a:t> Learning.</a:t>
            </a:r>
          </a:p>
          <a:p>
            <a:pPr marL="0" indent="0" algn="l">
              <a:buNone/>
            </a:pPr>
            <a:r>
              <a:rPr lang="en-US" sz="4500" dirty="0"/>
              <a:t>Thomas, G. B., Weir, M. D., &amp; Hass, J. (2018). Thomas' calculus (14th ed.). </a:t>
            </a:r>
            <a:r>
              <a:rPr lang="en-US" sz="4500" dirty="0" err="1"/>
              <a:t>Pearson.Spiegel</a:t>
            </a:r>
            <a:r>
              <a:rPr lang="en-US" sz="4500" dirty="0"/>
              <a:t>, M. R., &amp; Moyer, R. E. (2009). </a:t>
            </a:r>
            <a:r>
              <a:rPr lang="en-US" sz="4500" dirty="0" err="1"/>
              <a:t>Schaum's</a:t>
            </a:r>
            <a:r>
              <a:rPr lang="en-US" sz="4500" dirty="0"/>
              <a:t> outline of college algebra (4th ed.). McGraw-Hill Education.</a:t>
            </a:r>
            <a:br>
              <a:rPr lang="tr-TR" sz="4500" dirty="0"/>
            </a:br>
            <a:br>
              <a:rPr lang="tr-TR" dirty="0"/>
            </a:b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397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Fonksiyon Kavramı ve Tanım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/>
              <a:t>Tanım Koşulları: </a:t>
            </a:r>
            <a:r>
              <a:rPr lang="tr-TR" dirty="0"/>
              <a:t>A ve B boş olmayan iki küme olsun. A'nın her elemanını B'nin yalnız bir elemanına eşleyen kurala fonksiyon denir.</a:t>
            </a:r>
          </a:p>
          <a:p>
            <a:r>
              <a:rPr lang="tr-TR" dirty="0"/>
              <a:t>Tanım kümesinde boşta eleman kalmamalı.</a:t>
            </a:r>
          </a:p>
          <a:p>
            <a:r>
              <a:rPr lang="tr-TR" dirty="0"/>
              <a:t>Bir eleman birden fazla yere gidemez.</a:t>
            </a:r>
          </a:p>
          <a:p>
            <a:pPr marL="0" indent="0">
              <a:buNone/>
            </a:pPr>
            <a:r>
              <a:rPr lang="tr-TR" dirty="0"/>
              <a:t>Kümeler;       </a:t>
            </a:r>
            <a:r>
              <a:rPr lang="tr-TR" b="1" dirty="0"/>
              <a:t> A: </a:t>
            </a:r>
            <a:r>
              <a:rPr lang="tr-TR" dirty="0"/>
              <a:t>Tanım Kümesi (Domain)</a:t>
            </a:r>
          </a:p>
          <a:p>
            <a:pPr marL="0" indent="0">
              <a:buNone/>
            </a:pPr>
            <a:r>
              <a:rPr lang="tr-TR" dirty="0"/>
              <a:t>                        </a:t>
            </a:r>
            <a:r>
              <a:rPr lang="tr-TR" b="1" dirty="0"/>
              <a:t>B: </a:t>
            </a:r>
            <a:r>
              <a:rPr lang="tr-TR" dirty="0"/>
              <a:t>Değer Kümesi (</a:t>
            </a:r>
            <a:r>
              <a:rPr lang="tr-TR" dirty="0" err="1"/>
              <a:t>Codomain</a:t>
            </a:r>
            <a:r>
              <a:rPr lang="tr-TR" dirty="0"/>
              <a:t>) </a:t>
            </a:r>
          </a:p>
          <a:p>
            <a:pPr marL="0" indent="0">
              <a:buNone/>
            </a:pPr>
            <a:r>
              <a:rPr lang="tr-TR" dirty="0"/>
              <a:t>                     </a:t>
            </a:r>
            <a:r>
              <a:rPr lang="tr-TR" b="1" dirty="0"/>
              <a:t>f(A): </a:t>
            </a:r>
            <a:r>
              <a:rPr lang="tr-TR" dirty="0"/>
              <a:t>Görüntü Kümesi (</a:t>
            </a:r>
            <a:r>
              <a:rPr lang="tr-TR" dirty="0" err="1"/>
              <a:t>Range</a:t>
            </a:r>
            <a:r>
              <a:rPr lang="tr-TR" dirty="0"/>
              <a:t>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DÜŞEY DOĞRU TESTI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Bir grafiğin fonksiyon olup olmadığını anlamak için y eksenine paralel doğrular çizilir. Eğer doğrular grafiği en fazla bir noktada kesiyorsa bu bir fonksiyondur.</a:t>
            </a:r>
          </a:p>
          <a:p>
            <a:pPr marL="0" indent="0">
              <a:buNone/>
            </a:pPr>
            <a:r>
              <a:rPr lang="tr-TR" b="1" dirty="0"/>
              <a:t>BIREBIR (1-1) FONKSIYON: </a:t>
            </a:r>
            <a:r>
              <a:rPr lang="tr-TR" dirty="0"/>
              <a:t>Tanım kümesindeki her farklı elemanın görüntüsünün de farklı olmasıdır.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  <p:pic>
        <p:nvPicPr>
          <p:cNvPr id="7" name="Google Shape;175;p18" descr="image.png">
            <a:extLst>
              <a:ext uri="{FF2B5EF4-FFF2-40B4-BE49-F238E27FC236}">
                <a16:creationId xmlns:a16="http://schemas.microsoft.com/office/drawing/2014/main" id="{5771BF66-FE92-4F4A-B4EB-F929B3CD1BC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57550" y="5314950"/>
            <a:ext cx="7215188" cy="608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85;p18" descr="image.png">
            <a:extLst>
              <a:ext uri="{FF2B5EF4-FFF2-40B4-BE49-F238E27FC236}">
                <a16:creationId xmlns:a16="http://schemas.microsoft.com/office/drawing/2014/main" id="{8E575EDD-97C6-4CFE-B5F8-05873DAF384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07322" y="5495132"/>
            <a:ext cx="2710755" cy="214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ÖRTEN VE İÇINE FONKSIYON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  <p:pic>
        <p:nvPicPr>
          <p:cNvPr id="17" name="Google Shape;193;p19" descr="image.png">
            <a:extLst>
              <a:ext uri="{FF2B5EF4-FFF2-40B4-BE49-F238E27FC236}">
                <a16:creationId xmlns:a16="http://schemas.microsoft.com/office/drawing/2014/main" id="{1638273F-4086-4366-8CCF-F2A05DBB1D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88719" y="2686050"/>
            <a:ext cx="3950020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94;p19" descr="image.png">
            <a:extLst>
              <a:ext uri="{FF2B5EF4-FFF2-40B4-BE49-F238E27FC236}">
                <a16:creationId xmlns:a16="http://schemas.microsoft.com/office/drawing/2014/main" id="{580D017D-770A-4EE7-8855-10909A1D03A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951344" y="2686050"/>
            <a:ext cx="3950020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202;p19">
            <a:extLst>
              <a:ext uri="{FF2B5EF4-FFF2-40B4-BE49-F238E27FC236}">
                <a16:creationId xmlns:a16="http://schemas.microsoft.com/office/drawing/2014/main" id="{796F3CC7-3E8E-4813-A11F-E24182BD99BC}"/>
              </a:ext>
            </a:extLst>
          </p:cNvPr>
          <p:cNvSpPr txBox="1"/>
          <p:nvPr/>
        </p:nvSpPr>
        <p:spPr>
          <a:xfrm>
            <a:off x="1521358" y="3019425"/>
            <a:ext cx="35795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Örten Fonksiyon</a:t>
            </a:r>
            <a:endParaRPr/>
          </a:p>
        </p:txBody>
      </p:sp>
      <p:sp>
        <p:nvSpPr>
          <p:cNvPr id="20" name="Google Shape;203;p19">
            <a:extLst>
              <a:ext uri="{FF2B5EF4-FFF2-40B4-BE49-F238E27FC236}">
                <a16:creationId xmlns:a16="http://schemas.microsoft.com/office/drawing/2014/main" id="{A7A82CE6-7A48-4D69-9522-33CB221AEE27}"/>
              </a:ext>
            </a:extLst>
          </p:cNvPr>
          <p:cNvSpPr txBox="1"/>
          <p:nvPr/>
        </p:nvSpPr>
        <p:spPr>
          <a:xfrm>
            <a:off x="1494724" y="3552824"/>
            <a:ext cx="3409116" cy="76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Değer kümesinde boşta eleman kalmıyorsa fonksiyon </a:t>
            </a:r>
            <a:r>
              <a:rPr lang="en-US" sz="1650" b="1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örtendir</a:t>
            </a: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21" name="Google Shape;204;p19">
            <a:extLst>
              <a:ext uri="{FF2B5EF4-FFF2-40B4-BE49-F238E27FC236}">
                <a16:creationId xmlns:a16="http://schemas.microsoft.com/office/drawing/2014/main" id="{6E1A054E-E224-4887-8FF5-6B05BD498101}"/>
              </a:ext>
            </a:extLst>
          </p:cNvPr>
          <p:cNvSpPr txBox="1"/>
          <p:nvPr/>
        </p:nvSpPr>
        <p:spPr>
          <a:xfrm>
            <a:off x="7283983" y="3019425"/>
            <a:ext cx="35795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İçine Fonksiyon</a:t>
            </a:r>
            <a:endParaRPr/>
          </a:p>
        </p:txBody>
      </p:sp>
      <p:sp>
        <p:nvSpPr>
          <p:cNvPr id="22" name="Google Shape;205;p19">
            <a:extLst>
              <a:ext uri="{FF2B5EF4-FFF2-40B4-BE49-F238E27FC236}">
                <a16:creationId xmlns:a16="http://schemas.microsoft.com/office/drawing/2014/main" id="{27B9C1E5-5510-4D09-ACDD-C802F673537C}"/>
              </a:ext>
            </a:extLst>
          </p:cNvPr>
          <p:cNvSpPr txBox="1"/>
          <p:nvPr/>
        </p:nvSpPr>
        <p:spPr>
          <a:xfrm>
            <a:off x="7257349" y="3552824"/>
            <a:ext cx="3409116" cy="76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Değer kümesinde en az bir eleman boşta kalıyorsa fonksiyon </a:t>
            </a:r>
            <a:r>
              <a:rPr lang="en-US" sz="1650" b="1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içinedir</a:t>
            </a: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pic>
        <p:nvPicPr>
          <p:cNvPr id="23" name="Google Shape;206;p19" descr="image.png">
            <a:extLst>
              <a:ext uri="{FF2B5EF4-FFF2-40B4-BE49-F238E27FC236}">
                <a16:creationId xmlns:a16="http://schemas.microsoft.com/office/drawing/2014/main" id="{58C79884-13C8-486B-AFB8-EB979687A09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0958" y="4381373"/>
            <a:ext cx="723391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07;p19" descr="image.png">
            <a:extLst>
              <a:ext uri="{FF2B5EF4-FFF2-40B4-BE49-F238E27FC236}">
                <a16:creationId xmlns:a16="http://schemas.microsoft.com/office/drawing/2014/main" id="{FD6CCC97-17DA-408D-9169-878AA6A4315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22233" y="4354258"/>
            <a:ext cx="720945" cy="190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8466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Soru:                                   </a:t>
            </a:r>
            <a:r>
              <a:rPr lang="tr-TR" dirty="0"/>
              <a:t>fonksiyonu örten ve </a:t>
            </a:r>
            <a:r>
              <a:rPr lang="tr-TR" dirty="0" err="1"/>
              <a:t>birebirmidir</a:t>
            </a:r>
            <a:r>
              <a:rPr lang="tr-TR" dirty="0"/>
              <a:t>?</a:t>
            </a:r>
          </a:p>
          <a:p>
            <a:pPr marL="0" indent="0">
              <a:buNone/>
            </a:pPr>
            <a:r>
              <a:rPr lang="tr-TR" dirty="0"/>
              <a:t>1. </a:t>
            </a:r>
            <a:r>
              <a:rPr lang="tr-TR" dirty="0" err="1"/>
              <a:t>Birebirlik</a:t>
            </a:r>
            <a:r>
              <a:rPr lang="tr-TR" dirty="0"/>
              <a:t>: 2x₁ + 3 = 2x₂ + 3 yazarsak x₁ = x₂ çıkar. Birebirdir.</a:t>
            </a:r>
            <a:br>
              <a:rPr lang="tr-TR" dirty="0"/>
            </a:br>
            <a:r>
              <a:rPr lang="tr-TR" dirty="0"/>
              <a:t>2. </a:t>
            </a:r>
            <a:r>
              <a:rPr lang="tr-TR" dirty="0" err="1"/>
              <a:t>Örtenlik</a:t>
            </a:r>
            <a:r>
              <a:rPr lang="tr-TR" dirty="0"/>
              <a:t>: Her y reel sayısı için bir x değeri bulunabilir (x = (y-3)/2). Değer kümesinde boşta eleman kalmaz. Örtendir.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  <p:pic>
        <p:nvPicPr>
          <p:cNvPr id="9" name="Google Shape;223;p20" descr="image.png">
            <a:extLst>
              <a:ext uri="{FF2B5EF4-FFF2-40B4-BE49-F238E27FC236}">
                <a16:creationId xmlns:a16="http://schemas.microsoft.com/office/drawing/2014/main" id="{6CFFD673-8A6E-4757-8A50-596169B7AEF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09800" y="2100263"/>
            <a:ext cx="2533650" cy="2714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246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SABIT FONKSIYON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tr-TR" dirty="0"/>
              <a:t>Tanım kümesindeki tüm elemanların değer kümesinde tek bir elemana gitmesidir.</a:t>
            </a:r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r>
              <a:rPr lang="tr-TR" dirty="0"/>
              <a:t>Örnek: f(x) = 5 ise f(100) = 5 ve f(-1) = 5 olur.</a:t>
            </a:r>
            <a:br>
              <a:rPr lang="tr-TR" dirty="0"/>
            </a:br>
            <a:r>
              <a:rPr lang="tr-TR" dirty="0"/>
              <a:t> Rasyonel biçimde ise:                      sabit ise a/c = b/d olmalıdır.</a:t>
            </a:r>
          </a:p>
          <a:p>
            <a:pPr marL="0" indent="0" algn="l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pic>
        <p:nvPicPr>
          <p:cNvPr id="9" name="Google Shape;231;p21" descr="image.png">
            <a:extLst>
              <a:ext uri="{FF2B5EF4-FFF2-40B4-BE49-F238E27FC236}">
                <a16:creationId xmlns:a16="http://schemas.microsoft.com/office/drawing/2014/main" id="{E80FC3D2-856F-42B7-AF4B-A2535D1E292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17093" y="3081337"/>
            <a:ext cx="5357814" cy="628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41;p21" descr="image.png">
            <a:extLst>
              <a:ext uri="{FF2B5EF4-FFF2-40B4-BE49-F238E27FC236}">
                <a16:creationId xmlns:a16="http://schemas.microsoft.com/office/drawing/2014/main" id="{F2F8CAE1-1546-4EF9-90D4-A77E2A857E8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9080" y="3290886"/>
            <a:ext cx="953839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44;p21" descr="image.png">
            <a:extLst>
              <a:ext uri="{FF2B5EF4-FFF2-40B4-BE49-F238E27FC236}">
                <a16:creationId xmlns:a16="http://schemas.microsoft.com/office/drawing/2014/main" id="{9F24BA07-BC5F-47A1-B8DF-34E0E5E8F31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29744" y="4894167"/>
            <a:ext cx="1466256" cy="4002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427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BIRIM (ÖZDEŞLIK) FONKSIYON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Her elemanı kendisine eşleyen fonksiyondur.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 algn="l">
              <a:buNone/>
            </a:pPr>
            <a:r>
              <a:rPr lang="tr-TR" dirty="0"/>
              <a:t>İçerisi neyse dışarısı odur.</a:t>
            </a:r>
            <a:br>
              <a:rPr lang="tr-TR" dirty="0"/>
            </a:br>
            <a:r>
              <a:rPr lang="tr-TR" dirty="0"/>
              <a:t> f(2x + 5) = 2x + 5 ise bu bir birim fonksiyondur.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pic>
        <p:nvPicPr>
          <p:cNvPr id="11" name="Google Shape;250;p22" descr="image.png">
            <a:extLst>
              <a:ext uri="{FF2B5EF4-FFF2-40B4-BE49-F238E27FC236}">
                <a16:creationId xmlns:a16="http://schemas.microsoft.com/office/drawing/2014/main" id="{F41135EF-6BC3-43A6-BD1D-AD213DE53D0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71849" y="2800350"/>
            <a:ext cx="5238751" cy="814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60;p22" descr="image.png">
            <a:extLst>
              <a:ext uri="{FF2B5EF4-FFF2-40B4-BE49-F238E27FC236}">
                <a16:creationId xmlns:a16="http://schemas.microsoft.com/office/drawing/2014/main" id="{EB332183-A75A-40B1-A57B-929750C94A2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2606" y="3186112"/>
            <a:ext cx="966638" cy="209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58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Soru:  </a:t>
            </a:r>
            <a:r>
              <a:rPr lang="tr-TR" dirty="0"/>
              <a:t>f(x) sabit fonksiyon ve f(1) + f(2) + f(3) = 12 ise f(50) kaçtır?</a:t>
            </a:r>
          </a:p>
          <a:p>
            <a:pPr marL="0" indent="0" algn="l">
              <a:buNone/>
            </a:pPr>
            <a:r>
              <a:rPr lang="tr-TR" dirty="0"/>
              <a:t>f(x) sabit ise f(1)=c, f(2)=c, f(3)=c olur.</a:t>
            </a:r>
            <a:br>
              <a:rPr lang="tr-TR" dirty="0"/>
            </a:br>
            <a:r>
              <a:rPr lang="tr-TR" dirty="0"/>
              <a:t> c + c + c = 12 =&gt; 3c = 12 =&gt; c = 4</a:t>
            </a:r>
            <a:br>
              <a:rPr lang="tr-TR" dirty="0"/>
            </a:br>
            <a:r>
              <a:rPr lang="tr-TR" dirty="0"/>
              <a:t> Fonksiyonumuz f(x) = 4 tür. Dolayısıyla f(50) = 4 olur.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182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DOĞRUSAL (LINEER) FONKSIYON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Grafiği düz bir doğru belirten fonksiyonlardır.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Burada a doğrunun eğimidir.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pic>
        <p:nvPicPr>
          <p:cNvPr id="12" name="Google Shape;285;p24" descr="image.png">
            <a:extLst>
              <a:ext uri="{FF2B5EF4-FFF2-40B4-BE49-F238E27FC236}">
                <a16:creationId xmlns:a16="http://schemas.microsoft.com/office/drawing/2014/main" id="{D4EF23D1-5B2A-4B86-96B9-A3188E27D4F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28949" y="2857499"/>
            <a:ext cx="6186489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95;p24" descr="image.png">
            <a:extLst>
              <a:ext uri="{FF2B5EF4-FFF2-40B4-BE49-F238E27FC236}">
                <a16:creationId xmlns:a16="http://schemas.microsoft.com/office/drawing/2014/main" id="{67AD64D8-7F40-469B-9920-1C741DC08D6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91162" y="3114674"/>
            <a:ext cx="1438275" cy="209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1327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Özel Tasarı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1282</Words>
  <Application>Microsoft Office PowerPoint</Application>
  <PresentationFormat>Geniş ekran</PresentationFormat>
  <Paragraphs>159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20</vt:i4>
      </vt:variant>
    </vt:vector>
  </HeadingPairs>
  <TitlesOfParts>
    <vt:vector size="30" baseType="lpstr">
      <vt:lpstr>Aptos</vt:lpstr>
      <vt:lpstr>Aptos Display</vt:lpstr>
      <vt:lpstr>Arial</vt:lpstr>
      <vt:lpstr>Calibri</vt:lpstr>
      <vt:lpstr>Calibri Light</vt:lpstr>
      <vt:lpstr>Inter</vt:lpstr>
      <vt:lpstr>Wingdings</vt:lpstr>
      <vt:lpstr>Office Teması</vt:lpstr>
      <vt:lpstr>1_Özel Tasarım</vt:lpstr>
      <vt:lpstr>Özel Tasarım</vt:lpstr>
      <vt:lpstr>MATEMATİK I</vt:lpstr>
      <vt:lpstr>Fonksiyon Kavramı ve Tanım</vt:lpstr>
      <vt:lpstr>DÜŞEY DOĞRU TESTI</vt:lpstr>
      <vt:lpstr>ÖRTEN VE İÇINE FONKSIYON</vt:lpstr>
      <vt:lpstr>ÖRNEK ÇÖZÜM</vt:lpstr>
      <vt:lpstr>SABIT FONKSIYON </vt:lpstr>
      <vt:lpstr>BIRIM (ÖZDEŞLIK) FONKSIYON </vt:lpstr>
      <vt:lpstr>ÖRNEK ÇÖZÜM</vt:lpstr>
      <vt:lpstr>DOĞRUSAL (LINEER) FONKSIYON</vt:lpstr>
      <vt:lpstr>ÖRNEK ÇÖZÜM</vt:lpstr>
      <vt:lpstr>Fonksiyonlarda İşlemler</vt:lpstr>
      <vt:lpstr>Genel Ters Fonksiyon Bulma Algoritması</vt:lpstr>
      <vt:lpstr>ÖRNEK ÇÖZÜM</vt:lpstr>
      <vt:lpstr>BILEŞKE FONKSIYON</vt:lpstr>
      <vt:lpstr>ÖRNEK ÇÖZÜM</vt:lpstr>
      <vt:lpstr>ÖRNEK ÇÖZÜM</vt:lpstr>
      <vt:lpstr>ÖRNEK ÇÖZÜM</vt:lpstr>
      <vt:lpstr>ÖRNEK ÇÖZÜM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EÖ</dc:creator>
  <cp:lastModifiedBy>ONUR METIN</cp:lastModifiedBy>
  <cp:revision>33</cp:revision>
  <dcterms:created xsi:type="dcterms:W3CDTF">2026-04-02T07:47:59Z</dcterms:created>
  <dcterms:modified xsi:type="dcterms:W3CDTF">2026-06-25T05:36:14Z</dcterms:modified>
</cp:coreProperties>
</file>