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72" r:id="rId2"/>
    <p:sldMasterId id="2147483660" r:id="rId3"/>
  </p:sldMasterIdLst>
  <p:notesMasterIdLst>
    <p:notesMasterId r:id="rId24"/>
  </p:notesMasterIdLst>
  <p:sldIdLst>
    <p:sldId id="256" r:id="rId4"/>
    <p:sldId id="257" r:id="rId5"/>
    <p:sldId id="258" r:id="rId6"/>
    <p:sldId id="268" r:id="rId7"/>
    <p:sldId id="269" r:id="rId8"/>
    <p:sldId id="270" r:id="rId9"/>
    <p:sldId id="283" r:id="rId10"/>
    <p:sldId id="286" r:id="rId11"/>
    <p:sldId id="271" r:id="rId12"/>
    <p:sldId id="287" r:id="rId13"/>
    <p:sldId id="272" r:id="rId14"/>
    <p:sldId id="273" r:id="rId15"/>
    <p:sldId id="274" r:id="rId16"/>
    <p:sldId id="275" r:id="rId17"/>
    <p:sldId id="276" r:id="rId18"/>
    <p:sldId id="288" r:id="rId19"/>
    <p:sldId id="289" r:id="rId20"/>
    <p:sldId id="290" r:id="rId21"/>
    <p:sldId id="285" r:id="rId22"/>
    <p:sldId id="267" r:id="rId2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710" autoAdjust="0"/>
  </p:normalViewPr>
  <p:slideViewPr>
    <p:cSldViewPr snapToGrid="0">
      <p:cViewPr varScale="1">
        <p:scale>
          <a:sx n="67" d="100"/>
          <a:sy n="67" d="100"/>
        </p:scale>
        <p:origin x="858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C0EA4C-3CB9-41B9-993F-C5E9FE752049}" type="datetimeFigureOut">
              <a:rPr lang="tr-TR" smtClean="0"/>
              <a:t>24.06.2026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2732D3-B5C6-46FE-A7A4-D7AB75A976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200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C183C16-B983-A090-02DD-3A327714FD4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dirty="0"/>
              <a:t>DERS</a:t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2EA4D01-3725-4321-55A4-B35FBE578C8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dirty="0"/>
              <a:t>HAFTA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C83165B-D989-8151-23EE-E777C9C83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EA893-7C0C-4563-A7B3-3AAF4E7619B5}" type="datetime1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0A4A97C-EC8E-82D0-C4BB-7F1837304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D1CB181-A1FD-268C-8ED4-254453547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27AED295-D59B-09B4-5BFA-2A4858A94B96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4" y="99980"/>
            <a:ext cx="885781" cy="915004"/>
          </a:xfrm>
          <a:prstGeom prst="rect">
            <a:avLst/>
          </a:prstGeom>
          <a:noFill/>
        </p:spPr>
      </p:pic>
      <p:pic>
        <p:nvPicPr>
          <p:cNvPr id="8" name="Picture 2" descr="Kastamonu Üniversitesi Taşköprü Meslek Yüksekokulu">
            <a:extLst>
              <a:ext uri="{FF2B5EF4-FFF2-40B4-BE49-F238E27FC236}">
                <a16:creationId xmlns:a16="http://schemas.microsoft.com/office/drawing/2014/main" id="{E49264DF-D7EC-DFAA-1227-B39A33FD0AE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0428" y="58213"/>
            <a:ext cx="2557940" cy="998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6815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502F156-400A-90E5-A7C9-9E05BA612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BC458E96-9093-DBBA-8D4C-AC6F07ACDC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D0A213C-EC03-CEEC-1D2A-10DDFA079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28792-112C-4D2E-BF3A-8D7530A05941}" type="datetime1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026C095-364E-776F-17C0-CE0AF13FC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8920B3B-DC51-ADF6-D80C-83C469903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0730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243C74F6-8890-DF90-10AA-DD0D35CCB0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11D8111-6F95-80E0-D149-9B8750AA06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6A0BBE2-E88D-2A28-C6B2-E616A188F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8C00E-8FAA-43A5-A41E-ACD841201B1F}" type="datetime1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CB2C068-5E5C-1EF0-BFE9-72D724CD2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D20562E-E7D7-682D-3C14-4A86A830E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6386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604647F-F4EB-4552-8656-61940BEC94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2D0B4AB-3411-4839-8E33-AD07B4711C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07839FF-59D6-456C-AA91-BDA4195812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2B61944-24BE-48B5-99C3-962946F42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C259A6F-137E-42D4-A2DB-2024FB06D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17559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BCD16AE-8781-40DB-A879-CAB1BE4225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594233C-CF34-44EE-9802-D8524CD316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A82B9BC-2468-43E2-8203-D9A9DFCDA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1AD5AC6-77DF-40A5-BC7E-B50153BDA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535B464-150A-4505-9875-548CBBC8EF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02967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E1CD5FB-6A80-4DBD-BED0-C4B2EA508D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7B7BA20-6CB6-406A-8E48-77E29C76AC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F9ED909-B384-4DC4-A57F-76EA7916E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686E7C8-B75C-4793-BD41-C00FCDAF29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15BC6A3-7B90-4955-878E-169691414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60974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6C1794A-0B07-43A5-87BF-26C05E503A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9F1EF28-9AE7-4E5F-ACBF-66E85DFF76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50C1EDF0-284A-4479-BCBF-DCAE6FCC8D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70F33A89-B213-457A-B74A-146F1B42FF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24.06.2026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0D2E1B9-6648-4E5E-A6B2-BFEF7801C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73DB94C-8957-439D-9658-FDCB664B2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80094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FAF5942-7DF5-401C-9650-4A26526B13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FFE696D-5F1A-48C2-A593-6C0C297012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A83B053A-8BF2-4C46-9DBF-A549612808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CC1AAD70-A543-4385-B30D-93966EF981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EBE7F8D0-09DD-4B65-A749-FC482C2088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2217E4BF-FB41-41F6-BCB6-E08CCC558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24.06.2026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B289867F-E6E3-4F6E-8C18-C6297773D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F772E8C8-9167-4743-B54B-2DC3ADDB1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23092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F688BDD-CA84-4B17-A93E-4A0D8298B1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A97FAFD7-B349-4507-84D0-91BCFB5D42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24.06.2026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2AD2F1FA-986C-42BC-BFD2-8153BB47D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15848410-B12B-4988-8A35-79858DAC50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34285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61AA6025-9E37-4C2C-9322-8881C1F60C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24.06.2026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D2E2BF9C-303E-4E54-9B12-D8631FC7B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9D5B05C9-37CA-42ED-9909-B8F93525D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94763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84F3E36-1E3C-4A76-B886-D5C222BBF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D03E2E1-D3A0-4BC5-890C-45A85ED1F5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F5D4CE5-DD77-4B08-A5A2-BA160AFF2E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0D66E2B1-F3B7-483A-B149-010C94B177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24.06.2026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AC2B74B7-C9D0-45CC-B045-345AF8DB4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F46ABD26-A6B7-40E9-B543-7118E0581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8410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1E66603-00C2-D304-0F49-DBD968F61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C40F2B9-BED7-A6AC-DA50-3E4CCB2B4C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/>
              <a:t>Asıl metin stillerini düzenlemek için tıklayın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6E300DDD-70F0-4C6B-8D49-3D61D563A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3AAA5-FDBF-4123-A916-9B2C93523EBE}" type="datetime1">
              <a:rPr lang="tr-TR" smtClean="0"/>
              <a:t>24.06.2026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98873149-14C0-48B2-8B98-2FA739EB7B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ETİN</a:t>
            </a:r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8AADC9F1-7E2B-4327-8FF0-74BD9DD96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64349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D685A40-FAAD-4FCE-A41D-66546485D2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173238FD-E7BF-47EC-A228-182E155486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3133FAF6-845A-40CA-A94D-5126115015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A54BFD8C-E3D6-4630-982D-32F0DFCFFF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24.06.2026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ABDC9B60-B715-427F-9F35-533F36774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8DBB2642-B4C6-4255-A235-5456C773A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80722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83A4B31-DDCF-4017-8859-346C8B773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BD72DD2C-0057-41BB-BA6C-26C65E436D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16C9C07-3981-4837-A6FB-7A92573C0D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D2126A9-6ABA-46EC-BD77-326BEA80D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921940B-C63B-42DC-93B5-779762D72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65430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A72877E3-6FA7-48EE-93EC-086FA2BBC1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1EA2641C-9106-4094-A50F-0ADF8177E7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F4C88AC-425C-4776-86F4-304914F665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672F2-D4AE-441B-A71B-E15F2A998379}" type="datetimeFigureOut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387CFA1-7E1B-4304-98AF-BB07D32288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ACD1725-6886-43A4-ABAB-3E3851FEC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50012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21B9ACB-9341-6ABF-F527-A0073888CE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6E234E5-AEF1-E78C-9E4F-B14B0C4920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313EF8F-B148-565D-A225-56D0439A9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09D099B-73EE-280C-DDB0-173B94BF8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7A15AC2-4B12-53D4-8E7D-1BAC8831C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696620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ADC8647-F32A-CFA5-6EAC-522FA4725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1F18EFC-E7A4-2522-5DD1-CB1A6EC7A6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E8C32FA-F273-5B4F-4C6D-694D0EFFD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9CA7EA8-50A1-E323-9D33-450C3E74E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DB86F0D-545A-8D1D-643E-2C8764ABA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565683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C086450-734F-D756-C5F5-435D9D9C6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F87F6EF-8E8C-A9AC-A50E-CAFDA4E8EA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171B36E-B4FA-AD6A-F70E-E5EA71E10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36BFAC0-CF17-D37F-20F9-DF6100256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86EF2D6-94FA-DE3E-4454-48A7533BF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109658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DB06F8A-7D76-179A-49FE-855471DE0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9F24245-439E-B5BC-9AD8-B20A55A070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4622A3D-8688-FBB6-54FB-78E3AEF59A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631EC54-AE94-BC55-69BB-8A1E19E14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24.06.2026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FC1BEE6-67C2-3221-015B-7922A632C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62CEED0-67B7-B03D-3428-FCEB6D913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823567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BB72CDF-F43C-9BA0-DD72-81232FBD5D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56AE4B6-0687-7911-A70F-3AD9D90768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7095ABB-EAD2-4E1C-83CC-BC29A3A024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284F174C-F2D0-6B9F-F3DA-AA1E2F407A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1703A831-DCE7-7479-73BD-84D9174817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1F8C6109-7F67-493E-3420-B6E4DB2EC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24.06.2026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BAE46383-270F-2CF7-B05E-F665FBD5E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23096FB7-6438-74C1-5D65-8ABE7A363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201691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241D141-05F2-ACE1-84DB-E3E6CCF1D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56441D00-0E66-956B-8E77-66A408930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24.06.2026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ADB79452-032D-D2FF-C22D-BD05590D9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FEF24E4-1689-DB56-C4EA-699C23054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996675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8568CE5D-5E89-0F77-9041-9CC18EB3C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24.06.2026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87425017-AFAB-88E9-8E05-A38923ED5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E686E839-3407-8988-783D-47515BD6F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5366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8FFA3E6-C620-28D2-3955-B214AA557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1E0D841-1A1A-E8E0-5FD6-C3EC3087F4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514C637-476D-F3D1-DE9D-2D701735F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19CC4-FED9-449D-BCEC-9104E45EF66F}" type="datetime1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656D0AB-3513-3F58-ECB2-3D3C040DF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1FE0E90-8D99-5294-EBBB-49EE9A40E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110316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5205FA7-0FD4-9C76-C496-64EE61C94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4EDF812-C791-7952-EC89-7D640268DD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FF33595-2B8E-81C7-E575-58CFAE7E8C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C55534C-4534-E10F-C35E-E56B69477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24.06.2026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34B669D-95B1-D80E-A214-1155CDA7B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BA84C5-0BF1-41C8-E0D1-8922F820C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348394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25CD60B-B77B-BCC5-61C6-3ED9A00BF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D9697742-523F-D85C-114C-DA464EDEAA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5617908-7BCF-3739-9A82-7EB8F10DE7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060CE51-AD79-409B-DC03-9AA6FD27A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24.06.2026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EF05653-3957-BF56-FB90-2AB31CBAD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94FDD86-E92B-A8A2-7DC4-9BB98FC9D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054552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4A3106D-E665-028D-ED5B-B08B8B769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71C2C65-99FE-F9EE-F026-9D2B2405E1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73A877F-3573-2751-0561-546A738F9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8F6D856-9200-DC5A-EE21-1AC20D566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4B5CE31-C758-CE15-77D8-1DA746B38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334205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904110B2-4CAE-A572-F077-DD3E9FF6B8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802D4A9-0FB5-8F7F-AE3A-041DF2ECBB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A6699DA-4364-C8E9-98C5-6CE1D0F3D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50371E0-DFDE-95E1-1D1D-95BBDFDAF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48D49F3-1C9B-C23D-F70D-A90D4C3D5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2782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BB2CBE-DC94-8057-739F-D4F1AC7FA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D876134-D3D6-B384-2C25-BF339A5EBC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6B81846B-0935-EB88-BE32-4AADF3BB96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EA9E647-15D9-3529-A510-CB332E1DE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E88C6-7C08-4873-BD38-E8952F2790FA}" type="datetime1">
              <a:rPr lang="tr-TR" smtClean="0"/>
              <a:t>24.06.2026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6E11F2B-5AFF-0685-481D-7845E8D35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1029C08-CF4B-53F5-98E5-D8D3505F2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8921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8851378-62E5-FD11-7D3D-6395E44E2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9620259-66F4-680B-EF21-0F38AAAA79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F2E9394-47E0-600B-B2C5-7AF7BC4940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4AD5C2BC-7A56-033A-613C-9950B35546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74B5B5C0-C876-AD3E-BBA6-1431ABB3E4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E50D5FFB-C8B6-E2C6-6972-35E2F1E40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C05CB-9D74-4EB3-B932-F2415694B02B}" type="datetime1">
              <a:rPr lang="tr-TR" smtClean="0"/>
              <a:t>24.06.2026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1FE20207-F2AE-B89E-4947-CC05F51B1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4DBE0AC6-BFA3-19CE-89AD-1311EE3E8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0528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46B43B-B12F-4ADD-0B7C-C87FD8D8A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27294FEE-7A8A-BBC0-C3F2-417A23838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EA6FF-6278-4042-A2D2-2EB48B45FDC2}" type="datetime1">
              <a:rPr lang="tr-TR" smtClean="0"/>
              <a:t>24.06.2026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FCD0CA0E-BED6-C6FD-BEF0-18F6AC68A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29496F7-A38F-385C-0B03-AEAB847A5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3972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0459AEC1-9127-AE52-9601-3ED7209FD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FA50D-93F4-4D4C-9F56-C634CE3364E7}" type="datetime1">
              <a:rPr lang="tr-TR" smtClean="0"/>
              <a:t>24.06.2026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594F2669-6387-1FDA-CD98-18E841C08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321AF9F5-AD89-2C62-88AD-481C8B8C7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74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7691C1B-918B-B1F8-4ECE-83551E5D0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C95D609-431F-E148-54C1-97EC5DB95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E71A3DE-E8B2-105E-EC91-EFBB268FD1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43D87BB-DEBB-E6BF-C830-9033600FC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0030C-6F07-469E-90FE-15247EC78970}" type="datetime1">
              <a:rPr lang="tr-TR" smtClean="0"/>
              <a:t>24.06.2026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BA4F310-FE9D-CC16-70B4-D041ACAAA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B96A9E-9BEE-E670-968F-07F2C3880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5392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C11DA66-4CCE-0CB4-CEDC-B5AA1A2F1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F018BCED-8DE2-E630-5E15-A3245F1DCE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7C6CEDD-56D7-BC1D-BDDF-2E1B2B31A8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4875058-3196-77D7-17DB-F7178CD53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E3729-A6D0-495D-9E61-3AF7C98C397D}" type="datetime1">
              <a:rPr lang="tr-TR" smtClean="0"/>
              <a:t>24.06.2026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44AB686-4DE8-EDCC-5632-54208EEDB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D545446-2DBC-404F-F411-E91F31B68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5138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6D8BB320-C01A-B5BA-12FD-ACB20B5D2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720" y="365125"/>
            <a:ext cx="1016508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Örnek: Yaratıcı Drama Nedir?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8128440-113F-0F80-D1AC-FA752BE186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88718" y="1825625"/>
            <a:ext cx="10165081" cy="4351338"/>
          </a:xfrm>
          <a:prstGeom prst="rect">
            <a:avLst/>
          </a:prstGeom>
          <a:ln w="38100">
            <a:solidFill>
              <a:srgbClr val="FF000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algn="just" rtl="0">
              <a:lnSpc>
                <a:spcPct val="150000"/>
              </a:lnSpc>
            </a:pPr>
            <a:r>
              <a:rPr lang="tr-TR" dirty="0"/>
              <a:t>Öğrencinin yaratıcılığını geliştiren, onu yetiştiren ve hayata hazırlayan drama, eğitimde hem bir alanı hem bir dersi hem de bir öğretim yöntemini ifade etmektedir.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831AEE0-5E25-4FE1-CF64-2294D1C6C5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AF3AAA5-FDBF-4123-A916-9B2C93523EBE}" type="datetime1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F9C75FE-F87C-1F36-7D66-0644FA4FF8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BDA2A62-1CBE-7898-AB5C-1903001AE3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722D2BD5-3696-0BBF-09CA-69AB4753533B}"/>
              </a:ext>
            </a:extLst>
          </p:cNvPr>
          <p:cNvPicPr/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4" y="99980"/>
            <a:ext cx="885781" cy="91500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89275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just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D8641B33-8722-4492-84ED-BB6CE058DF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9851835-54DC-4523-8E77-2246B610A7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0F2CF36-93C6-4B2A-9764-170572CDEC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9672F2-D4AE-441B-A71B-E15F2A998379}" type="datetimeFigureOut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4E3B4EA-6489-404F-9E38-2C1A93716F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A290BE0-1062-40F5-BC50-527540241C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A80F75-4CC4-428D-99BB-F9C9FB03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6145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95D34CA6-FDA0-E955-66CA-DB52D022F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Kaynaklar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C7EB061-EB1F-DC63-13F9-FE0326806E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4"/>
            <a:r>
              <a:rPr lang="tr-TR" dirty="0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1847DA7-9457-2F13-92E2-D3127D3F2C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518641-3DC2-4FDE-A7C3-A837FBA3D6E8}" type="datetimeFigureOut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36D99CD-621F-DB9D-2CD9-9C432FFE99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3F08739-1DC1-C634-E855-9B80C65B4C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9728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E65487D-5BCD-F4CC-009E-7744BFF3DC2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MATEMATİK I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A3BE055-7531-60B0-E21B-FEE6BCB910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5. HAFTA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580744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 ÇÖZÜM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/>
              <a:t>Soru:  </a:t>
            </a:r>
            <a:r>
              <a:rPr lang="tr-TR" dirty="0"/>
              <a:t>f doğrusal fonksiyon; f(1) = 5 ve f(2) = 7 ise f(4) kaçtır?</a:t>
            </a:r>
          </a:p>
          <a:p>
            <a:pPr marL="0" indent="0" algn="l">
              <a:buNone/>
            </a:pPr>
            <a:r>
              <a:rPr lang="tr-TR" dirty="0"/>
              <a:t>f(x) = </a:t>
            </a:r>
            <a:r>
              <a:rPr lang="tr-TR" dirty="0" err="1"/>
              <a:t>ax</a:t>
            </a:r>
            <a:r>
              <a:rPr lang="tr-TR" dirty="0"/>
              <a:t> + b olsun.</a:t>
            </a:r>
            <a:br>
              <a:rPr lang="tr-TR" dirty="0"/>
            </a:br>
            <a:r>
              <a:rPr lang="tr-TR" dirty="0"/>
              <a:t> a(1) + b = 5 =&gt; a + b = 5</a:t>
            </a:r>
            <a:br>
              <a:rPr lang="tr-TR" dirty="0"/>
            </a:br>
            <a:r>
              <a:rPr lang="tr-TR" dirty="0"/>
              <a:t> a(2) + b = 7 =&gt; 2a + b = 7</a:t>
            </a:r>
            <a:br>
              <a:rPr lang="tr-TR" dirty="0"/>
            </a:br>
            <a:r>
              <a:rPr lang="tr-TR" dirty="0"/>
              <a:t> Taraf tarafa çıkarırsak a = 2 ve b = 3 bulunur.</a:t>
            </a:r>
            <a:br>
              <a:rPr lang="tr-TR" dirty="0"/>
            </a:br>
            <a:r>
              <a:rPr lang="tr-TR" dirty="0"/>
              <a:t> f(x) = 2x + 3 =&gt; f(4) = 2(4) + 3 = 11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68839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Fonksiyonlarda İşlemler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TERS FONKSIYON: Bir fonksiyonun tersinin olması için fonksiyonun birebir ve örten olması gerekir.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 algn="l">
              <a:buNone/>
            </a:pPr>
            <a:r>
              <a:rPr lang="sv-SE" dirty="0"/>
              <a:t>Grafikler y = x doğrusuna göre simetriktir.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11</a:t>
            </a:fld>
            <a:endParaRPr lang="tr-TR"/>
          </a:p>
        </p:txBody>
      </p:sp>
      <p:pic>
        <p:nvPicPr>
          <p:cNvPr id="7" name="Google Shape;293;p24" descr="image.png">
            <a:extLst>
              <a:ext uri="{FF2B5EF4-FFF2-40B4-BE49-F238E27FC236}">
                <a16:creationId xmlns:a16="http://schemas.microsoft.com/office/drawing/2014/main" id="{334E0D23-F030-4123-88C0-82A5AE4B28FA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200400" y="3337719"/>
            <a:ext cx="4953000" cy="685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Google Shape;377;p29" descr="image.png">
            <a:extLst>
              <a:ext uri="{FF2B5EF4-FFF2-40B4-BE49-F238E27FC236}">
                <a16:creationId xmlns:a16="http://schemas.microsoft.com/office/drawing/2014/main" id="{4ADC0375-24E8-49C2-9764-8D1CC266150A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520058" y="3551957"/>
            <a:ext cx="2551807" cy="25732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946745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Genel Ters Fonksiyon Bulma Algoritması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 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12</a:t>
            </a:fld>
            <a:endParaRPr lang="tr-TR"/>
          </a:p>
        </p:txBody>
      </p:sp>
      <p:pic>
        <p:nvPicPr>
          <p:cNvPr id="21" name="Google Shape;325;p25" descr="image.png">
            <a:extLst>
              <a:ext uri="{FF2B5EF4-FFF2-40B4-BE49-F238E27FC236}">
                <a16:creationId xmlns:a16="http://schemas.microsoft.com/office/drawing/2014/main" id="{28D6242A-13E8-439B-AC2C-966A5F6F38A2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735416" y="4614862"/>
            <a:ext cx="373186" cy="145791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Google Shape;326;p25" descr="image.png">
            <a:extLst>
              <a:ext uri="{FF2B5EF4-FFF2-40B4-BE49-F238E27FC236}">
                <a16:creationId xmlns:a16="http://schemas.microsoft.com/office/drawing/2014/main" id="{CB7EDD1D-ACE4-47E3-B928-9AD1127A21AB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484325" y="4614862"/>
            <a:ext cx="409971" cy="145791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7" name="Tablo 6">
            <a:extLst>
              <a:ext uri="{FF2B5EF4-FFF2-40B4-BE49-F238E27FC236}">
                <a16:creationId xmlns:a16="http://schemas.microsoft.com/office/drawing/2014/main" id="{B9967E00-76A6-486D-913D-D1F9450119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0135376"/>
              </p:ext>
            </p:extLst>
          </p:nvPr>
        </p:nvGraphicFramePr>
        <p:xfrm>
          <a:off x="1671638" y="1967230"/>
          <a:ext cx="9486899" cy="3108960"/>
        </p:xfrm>
        <a:graphic>
          <a:graphicData uri="http://schemas.openxmlformats.org/drawingml/2006/table">
            <a:tbl>
              <a:tblPr/>
              <a:tblGrid>
                <a:gridCol w="1200150">
                  <a:extLst>
                    <a:ext uri="{9D8B030D-6E8A-4147-A177-3AD203B41FA5}">
                      <a16:colId xmlns:a16="http://schemas.microsoft.com/office/drawing/2014/main" val="3706841723"/>
                    </a:ext>
                  </a:extLst>
                </a:gridCol>
                <a:gridCol w="8286749">
                  <a:extLst>
                    <a:ext uri="{9D8B030D-6E8A-4147-A177-3AD203B41FA5}">
                      <a16:colId xmlns:a16="http://schemas.microsoft.com/office/drawing/2014/main" val="177059124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tr-TR" sz="2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Adım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2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İşlem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26973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 sz="2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" sz="2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(f(x)) yerine (y) yazılır.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573498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 sz="2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" sz="2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(x) ve (y) yer değiştirilir.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639642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 sz="2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2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Yeni denklemde (y) yalnız bırakılır.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784352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 sz="2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2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Elde edilen ifade (f</a:t>
                      </a:r>
                      <a:r>
                        <a:rPr lang="tr-TR" sz="2800" kern="1200" baseline="30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-1</a:t>
                      </a:r>
                      <a:r>
                        <a:rPr lang="tr-TR" sz="2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x)) olarak yazılır.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371286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 sz="2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2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Gerekirse tanım ve değer kümeleri kontrol edilir.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540156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60900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 ÇÖZÜM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Verilen fonksiyon: f(x)=2x−5</a:t>
            </a:r>
          </a:p>
          <a:p>
            <a:pPr marL="514350" indent="-514350">
              <a:buAutoNum type="arabicPeriod"/>
            </a:pPr>
            <a:r>
              <a:rPr lang="tr-TR" dirty="0"/>
              <a:t>y=2x−5 </a:t>
            </a:r>
          </a:p>
          <a:p>
            <a:pPr marL="514350" indent="-514350">
              <a:buAutoNum type="arabicPeriod"/>
            </a:pPr>
            <a:r>
              <a:rPr lang="tr-TR" dirty="0"/>
              <a:t>Değiştir: x=2y−5</a:t>
            </a:r>
          </a:p>
          <a:p>
            <a:pPr marL="514350" indent="-514350">
              <a:buAutoNum type="arabicPeriod"/>
            </a:pPr>
            <a:r>
              <a:rPr lang="tr-TR" dirty="0"/>
              <a:t> y'yi yalnız bırak: x+5=2y   y=2x+5	​</a:t>
            </a:r>
          </a:p>
          <a:p>
            <a:pPr marL="514350" indent="-514350">
              <a:buAutoNum type="arabicPeriod"/>
            </a:pPr>
            <a:r>
              <a:rPr lang="tr-TR" dirty="0"/>
              <a:t>Sonuç: f</a:t>
            </a:r>
            <a:r>
              <a:rPr lang="tr-TR" baseline="30000" dirty="0"/>
              <a:t>−1</a:t>
            </a:r>
            <a:r>
              <a:rPr lang="tr-TR" dirty="0"/>
              <a:t>(x)=2x+5	​	​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95438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BILEŞKE FONKSIYON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8718" y="1557338"/>
            <a:ext cx="10165081" cy="4799012"/>
          </a:xfrm>
        </p:spPr>
        <p:txBody>
          <a:bodyPr/>
          <a:lstStyle/>
          <a:p>
            <a:pPr marL="0" indent="0">
              <a:buNone/>
            </a:pPr>
            <a:r>
              <a:rPr lang="tr-TR" dirty="0"/>
              <a:t>İki veya daha fazla fonksiyonun ardışık olarak uygulanmasıdır.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Dikkat: f ∘ g ≠ g ∘ f (Değişme özelliği yoktur)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14</a:t>
            </a:fld>
            <a:endParaRPr lang="tr-TR" dirty="0"/>
          </a:p>
        </p:txBody>
      </p:sp>
      <p:pic>
        <p:nvPicPr>
          <p:cNvPr id="9" name="Google Shape;403;p31" descr="image.png">
            <a:extLst>
              <a:ext uri="{FF2B5EF4-FFF2-40B4-BE49-F238E27FC236}">
                <a16:creationId xmlns:a16="http://schemas.microsoft.com/office/drawing/2014/main" id="{4A85D050-964E-4F79-8AA7-A234EB54E5A4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414713" y="2743200"/>
            <a:ext cx="5195888" cy="685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Google Shape;413;p31" descr="image.png">
            <a:extLst>
              <a:ext uri="{FF2B5EF4-FFF2-40B4-BE49-F238E27FC236}">
                <a16:creationId xmlns:a16="http://schemas.microsoft.com/office/drawing/2014/main" id="{E53D25E1-3C9A-419D-852F-264284BE96C2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30650" y="3000375"/>
            <a:ext cx="2730549" cy="2095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01660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 ÇÖZÜM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/>
              <a:t>Soru: </a:t>
            </a:r>
            <a:r>
              <a:rPr lang="tr-TR" dirty="0"/>
              <a:t>f(x) = 2x + 1 ve g(x) = x² ise (f ∘ g)(3) kaçtır?</a:t>
            </a:r>
          </a:p>
          <a:p>
            <a:pPr marL="0" indent="0" algn="l">
              <a:buNone/>
            </a:pPr>
            <a:r>
              <a:rPr lang="tr-TR" dirty="0"/>
              <a:t>1. Önce g(3) bulunur: 3² = 9</a:t>
            </a:r>
            <a:br>
              <a:rPr lang="tr-TR" dirty="0"/>
            </a:br>
            <a:r>
              <a:rPr lang="tr-TR" dirty="0"/>
              <a:t> 2. Sonra f(9) bulunur: 2(9) + 1 = 19</a:t>
            </a:r>
            <a:br>
              <a:rPr lang="tr-TR" dirty="0"/>
            </a:br>
            <a:r>
              <a:rPr lang="tr-TR" dirty="0"/>
              <a:t> Cevap: 19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66288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 ÇÖZÜM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/>
              <a:t>Soru: </a:t>
            </a:r>
            <a:r>
              <a:rPr lang="tr-TR" dirty="0"/>
              <a:t>f(x+2) = 3x - 1 ise f(5) kaçtır?</a:t>
            </a:r>
          </a:p>
          <a:p>
            <a:pPr marL="0" indent="0" algn="l">
              <a:buNone/>
            </a:pPr>
            <a:r>
              <a:rPr lang="tr-TR" dirty="0"/>
              <a:t>Parantez içini 5 yapmak için x+2=5 =&gt; x=3 yazılmalıdır.</a:t>
            </a:r>
            <a:br>
              <a:rPr lang="tr-TR" dirty="0"/>
            </a:br>
            <a:r>
              <a:rPr lang="tr-TR" dirty="0"/>
              <a:t> x=3 için: f(3+2) = 3(3) - 1 = 8</a:t>
            </a:r>
            <a:br>
              <a:rPr lang="tr-TR" dirty="0"/>
            </a:br>
            <a:r>
              <a:rPr lang="tr-TR" dirty="0"/>
              <a:t> Cevap: 8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5835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 ÇÖZÜM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/>
              <a:t>Soru: </a:t>
            </a:r>
            <a:r>
              <a:rPr lang="tr-TR" dirty="0"/>
              <a:t>f(x) = (a-2)x² + (b+3)x + 5 bir sabit fonksiyon ise </a:t>
            </a:r>
            <a:r>
              <a:rPr lang="tr-TR" dirty="0" err="1"/>
              <a:t>a+b</a:t>
            </a:r>
            <a:r>
              <a:rPr lang="tr-TR" dirty="0"/>
              <a:t> nedir?</a:t>
            </a:r>
          </a:p>
          <a:p>
            <a:pPr marL="0" indent="0" algn="l">
              <a:buNone/>
            </a:pPr>
            <a:r>
              <a:rPr lang="tr-TR" dirty="0"/>
              <a:t>Sabit fonksiyonda </a:t>
            </a:r>
            <a:r>
              <a:rPr lang="tr-TR" dirty="0" err="1"/>
              <a:t>x'li</a:t>
            </a:r>
            <a:r>
              <a:rPr lang="tr-TR" dirty="0"/>
              <a:t> terimlerin katsayısı 0 olmalıdır.</a:t>
            </a:r>
            <a:br>
              <a:rPr lang="tr-TR" dirty="0"/>
            </a:br>
            <a:r>
              <a:rPr lang="tr-TR" dirty="0"/>
              <a:t> a - 2 = 0 =&gt; a = 2</a:t>
            </a:r>
            <a:br>
              <a:rPr lang="tr-TR" dirty="0"/>
            </a:br>
            <a:r>
              <a:rPr lang="tr-TR" dirty="0"/>
              <a:t> b + 3 = 0 =&gt; b = -3</a:t>
            </a:r>
            <a:br>
              <a:rPr lang="tr-TR" dirty="0"/>
            </a:br>
            <a:r>
              <a:rPr lang="tr-TR" dirty="0"/>
              <a:t> a + b = 2 - 3 = -1</a:t>
            </a:r>
          </a:p>
          <a:p>
            <a:pPr marL="0" indent="0" algn="l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86842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 ÇÖZÜM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/>
              <a:t>Soru: </a:t>
            </a:r>
            <a:r>
              <a:rPr lang="tr-TR" dirty="0"/>
              <a:t>f(x) çift, g(x) tek fonksiyon ise f(-2) + g(-3) ifadesinin eşiti nedir? (f(2)=5, g(3)=4)</a:t>
            </a:r>
          </a:p>
          <a:p>
            <a:pPr marL="0" indent="0">
              <a:buNone/>
            </a:pPr>
            <a:endParaRPr lang="tr-TR" dirty="0"/>
          </a:p>
          <a:p>
            <a:pPr marL="0" indent="0" algn="l">
              <a:buNone/>
            </a:pPr>
            <a:r>
              <a:rPr lang="tr-TR" dirty="0"/>
              <a:t>f çift ise f(-2) = f(2) = 5</a:t>
            </a:r>
            <a:br>
              <a:rPr lang="tr-TR" dirty="0"/>
            </a:br>
            <a:r>
              <a:rPr lang="tr-TR" dirty="0"/>
              <a:t>g tek ise g(-3) = -g(3) = -4</a:t>
            </a:r>
            <a:br>
              <a:rPr lang="tr-TR" dirty="0"/>
            </a:br>
            <a:r>
              <a:rPr lang="tr-TR" dirty="0"/>
              <a:t> Sonuç: 5 + (-4) = 1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62983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8718" y="1825625"/>
            <a:ext cx="10165081" cy="4351338"/>
          </a:xfrm>
        </p:spPr>
        <p:txBody>
          <a:bodyPr>
            <a:normAutofit fontScale="40000" lnSpcReduction="20000"/>
          </a:bodyPr>
          <a:lstStyle/>
          <a:p>
            <a:pPr marL="0" indent="0" algn="l">
              <a:buNone/>
            </a:pPr>
            <a:r>
              <a:rPr lang="tr-TR" sz="4500" dirty="0"/>
              <a:t>Nesin, A. (2020). Analiz I. Nesin Yayınevi.</a:t>
            </a:r>
          </a:p>
          <a:p>
            <a:pPr marL="0" indent="0" algn="l">
              <a:buNone/>
            </a:pPr>
            <a:r>
              <a:rPr lang="tr-TR" sz="4500" dirty="0"/>
              <a:t>Balcı, M. (2014). Genel matematik (Cilt 1). Sürat Üniversite Yayınları.</a:t>
            </a:r>
          </a:p>
          <a:p>
            <a:pPr marL="0" indent="0" algn="l">
              <a:buNone/>
            </a:pPr>
            <a:r>
              <a:rPr lang="tr-TR" sz="4500" dirty="0"/>
              <a:t>Sabuncuoğlu, A. (Ed.). (2015). </a:t>
            </a:r>
            <a:r>
              <a:rPr lang="tr-TR" sz="4500" dirty="0" err="1"/>
              <a:t>Calculus</a:t>
            </a:r>
            <a:r>
              <a:rPr lang="tr-TR" sz="4500" dirty="0"/>
              <a:t>: Genel matematik. Nobel Akademik Yayıncılık.</a:t>
            </a:r>
          </a:p>
          <a:p>
            <a:pPr marL="0" indent="0" algn="l">
              <a:buNone/>
            </a:pPr>
            <a:r>
              <a:rPr lang="tr-TR" sz="4500" dirty="0"/>
              <a:t>Tektaş, M., Tektaş, N., Onat, N., &amp; Atış, S. (2014). Uygulamalı genel matematik. Marmara Üniversitesi Yayınları.</a:t>
            </a:r>
          </a:p>
          <a:p>
            <a:pPr marL="0" indent="0" algn="l">
              <a:buNone/>
            </a:pPr>
            <a:r>
              <a:rPr lang="tr-TR" sz="4500" dirty="0" err="1"/>
              <a:t>Stewart</a:t>
            </a:r>
            <a:r>
              <a:rPr lang="tr-TR" sz="4500" dirty="0"/>
              <a:t>, J. (2016). </a:t>
            </a:r>
            <a:r>
              <a:rPr lang="tr-TR" sz="4500" dirty="0" err="1"/>
              <a:t>Calculus</a:t>
            </a:r>
            <a:r>
              <a:rPr lang="tr-TR" sz="4500" dirty="0"/>
              <a:t>: </a:t>
            </a:r>
            <a:r>
              <a:rPr lang="tr-TR" sz="4500" dirty="0" err="1"/>
              <a:t>Early</a:t>
            </a:r>
            <a:r>
              <a:rPr lang="tr-TR" sz="4500" dirty="0"/>
              <a:t> </a:t>
            </a:r>
            <a:r>
              <a:rPr lang="tr-TR" sz="4500" dirty="0" err="1"/>
              <a:t>transcendentals</a:t>
            </a:r>
            <a:r>
              <a:rPr lang="tr-TR" sz="4500" dirty="0"/>
              <a:t> (8th ed.). </a:t>
            </a:r>
            <a:r>
              <a:rPr lang="tr-TR" sz="4500" dirty="0" err="1"/>
              <a:t>Cengage</a:t>
            </a:r>
            <a:r>
              <a:rPr lang="tr-TR" sz="4500" dirty="0"/>
              <a:t> Learning.</a:t>
            </a:r>
          </a:p>
          <a:p>
            <a:pPr marL="0" indent="0" algn="l">
              <a:buNone/>
            </a:pPr>
            <a:r>
              <a:rPr lang="en-US" sz="4500" dirty="0"/>
              <a:t>Thomas, G. B., Weir, M. D., &amp; Hass, J. (2018). Thomas' calculus (14th ed.). </a:t>
            </a:r>
            <a:r>
              <a:rPr lang="en-US" sz="4500" dirty="0" err="1"/>
              <a:t>Pearson.Spiegel</a:t>
            </a:r>
            <a:r>
              <a:rPr lang="en-US" sz="4500" dirty="0"/>
              <a:t>, M. R., &amp; Moyer, R. E. (2009). </a:t>
            </a:r>
            <a:r>
              <a:rPr lang="en-US" sz="4500" dirty="0" err="1"/>
              <a:t>Schaum's</a:t>
            </a:r>
            <a:r>
              <a:rPr lang="en-US" sz="4500" dirty="0"/>
              <a:t> outline of college algebra (4th ed.). McGraw-Hill Education.</a:t>
            </a:r>
            <a:br>
              <a:rPr lang="tr-TR" sz="4500" dirty="0"/>
            </a:br>
            <a:br>
              <a:rPr lang="tr-TR" dirty="0"/>
            </a:b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23977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0002D10-CDEE-630F-84E8-315F610ED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Fonksiyon Kavramı ve Tanım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29ECFE3-8E08-29DC-717C-FDDC26AC9E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b="1" dirty="0"/>
              <a:t>Tanım Koşulları: </a:t>
            </a:r>
            <a:r>
              <a:rPr lang="tr-TR" dirty="0"/>
              <a:t>A ve B boş olmayan iki küme olsun. A'nın her elemanını B'nin yalnız bir elemanına eşleyen kurala fonksiyon denir.</a:t>
            </a:r>
          </a:p>
          <a:p>
            <a:r>
              <a:rPr lang="tr-TR" dirty="0"/>
              <a:t>Tanım kümesinde boşta eleman kalmamalı.</a:t>
            </a:r>
          </a:p>
          <a:p>
            <a:r>
              <a:rPr lang="tr-TR" dirty="0"/>
              <a:t>Bir eleman birden fazla yere gidemez.</a:t>
            </a:r>
          </a:p>
          <a:p>
            <a:pPr marL="0" indent="0">
              <a:buNone/>
            </a:pPr>
            <a:r>
              <a:rPr lang="tr-TR" dirty="0"/>
              <a:t>Kümeler;       </a:t>
            </a:r>
            <a:r>
              <a:rPr lang="tr-TR" b="1" dirty="0"/>
              <a:t> A: </a:t>
            </a:r>
            <a:r>
              <a:rPr lang="tr-TR" dirty="0"/>
              <a:t>Tanım Kümesi (Domain)</a:t>
            </a:r>
          </a:p>
          <a:p>
            <a:pPr marL="0" indent="0">
              <a:buNone/>
            </a:pPr>
            <a:r>
              <a:rPr lang="tr-TR" dirty="0"/>
              <a:t>                        </a:t>
            </a:r>
            <a:r>
              <a:rPr lang="tr-TR" b="1" dirty="0"/>
              <a:t>B: </a:t>
            </a:r>
            <a:r>
              <a:rPr lang="tr-TR" dirty="0"/>
              <a:t>Değer Kümesi (</a:t>
            </a:r>
            <a:r>
              <a:rPr lang="tr-TR" dirty="0" err="1"/>
              <a:t>Codomain</a:t>
            </a:r>
            <a:r>
              <a:rPr lang="tr-TR" dirty="0"/>
              <a:t>) </a:t>
            </a:r>
          </a:p>
          <a:p>
            <a:pPr marL="0" indent="0">
              <a:buNone/>
            </a:pPr>
            <a:r>
              <a:rPr lang="tr-TR" dirty="0"/>
              <a:t>                     </a:t>
            </a:r>
            <a:r>
              <a:rPr lang="tr-TR" b="1" dirty="0"/>
              <a:t>f(A): </a:t>
            </a:r>
            <a:r>
              <a:rPr lang="tr-TR" dirty="0"/>
              <a:t>Görüntü Kümesi (</a:t>
            </a:r>
            <a:r>
              <a:rPr lang="tr-TR" dirty="0" err="1"/>
              <a:t>Range</a:t>
            </a:r>
            <a:r>
              <a:rPr lang="tr-TR" dirty="0"/>
              <a:t>)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  <a:p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124543B-6AFE-55A3-80A0-09DB0454117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24.06.2026</a:t>
            </a:fld>
            <a:endParaRPr lang="tr-TR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D6B48A8-A3F3-3BDC-C970-636850E90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175ADDD-A240-51FF-6001-D894A710A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53155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>
            <a:extLst>
              <a:ext uri="{FF2B5EF4-FFF2-40B4-BE49-F238E27FC236}">
                <a16:creationId xmlns:a16="http://schemas.microsoft.com/office/drawing/2014/main" id="{C6D8EC20-82C3-82C7-B882-344F5E19DBE7}"/>
              </a:ext>
            </a:extLst>
          </p:cNvPr>
          <p:cNvSpPr txBox="1"/>
          <p:nvPr/>
        </p:nvSpPr>
        <p:spPr>
          <a:xfrm>
            <a:off x="3047189" y="3244334"/>
            <a:ext cx="65151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6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TEŞEKKÜRLER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E26573C-4382-81EB-2B22-724D21122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AE451C86-62C0-1BD8-BBCC-001DC7CFFFE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924" y="161784"/>
            <a:ext cx="883212" cy="87789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988636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DÜŞEY DOĞRU TESTI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Bir grafiğin fonksiyon olup olmadığını anlamak için y eksenine paralel doğrular çizilir. Eğer doğrular grafiği en fazla bir noktada kesiyorsa bu bir fonksiyondur.</a:t>
            </a:r>
          </a:p>
          <a:p>
            <a:pPr marL="0" indent="0">
              <a:buNone/>
            </a:pPr>
            <a:r>
              <a:rPr lang="tr-TR" b="1" dirty="0"/>
              <a:t>BIREBIR (1-1) FONKSIYON: </a:t>
            </a:r>
            <a:r>
              <a:rPr lang="tr-TR" dirty="0"/>
              <a:t>Tanım kümesindeki her farklı elemanın görüntüsünün de farklı olmasıdır.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>
              <a:buFont typeface="Wingdings" panose="05000000000000000000" pitchFamily="2" charset="2"/>
              <a:buChar char="Ø"/>
            </a:pPr>
            <a:endParaRPr lang="tr-TR" dirty="0"/>
          </a:p>
          <a:p>
            <a:pPr>
              <a:buFont typeface="Wingdings" panose="05000000000000000000" pitchFamily="2" charset="2"/>
              <a:buChar char="Ø"/>
            </a:pPr>
            <a:endParaRPr lang="tr-TR" dirty="0"/>
          </a:p>
          <a:p>
            <a:pPr>
              <a:buFont typeface="Wingdings" panose="05000000000000000000" pitchFamily="2" charset="2"/>
              <a:buChar char="Ø"/>
            </a:pPr>
            <a:endParaRPr lang="tr-TR" dirty="0"/>
          </a:p>
          <a:p>
            <a:pPr>
              <a:buFont typeface="Wingdings" panose="05000000000000000000" pitchFamily="2" charset="2"/>
              <a:buChar char="Ø"/>
            </a:pPr>
            <a:endParaRPr lang="tr-TR" dirty="0"/>
          </a:p>
          <a:p>
            <a:pPr>
              <a:buFont typeface="Wingdings" panose="05000000000000000000" pitchFamily="2" charset="2"/>
              <a:buChar char="Ø"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3</a:t>
            </a:fld>
            <a:endParaRPr lang="tr-TR"/>
          </a:p>
        </p:txBody>
      </p:sp>
      <p:pic>
        <p:nvPicPr>
          <p:cNvPr id="7" name="Google Shape;175;p18" descr="image.png">
            <a:extLst>
              <a:ext uri="{FF2B5EF4-FFF2-40B4-BE49-F238E27FC236}">
                <a16:creationId xmlns:a16="http://schemas.microsoft.com/office/drawing/2014/main" id="{5771BF66-FE92-4F4A-B4EB-F929B3CD1BC8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257550" y="5314950"/>
            <a:ext cx="7215188" cy="608807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185;p18" descr="image.png">
            <a:extLst>
              <a:ext uri="{FF2B5EF4-FFF2-40B4-BE49-F238E27FC236}">
                <a16:creationId xmlns:a16="http://schemas.microsoft.com/office/drawing/2014/main" id="{8E575EDD-97C6-4CFE-B5F8-05873DAF3843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007322" y="5495132"/>
            <a:ext cx="2710755" cy="21431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421466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ÖRTEN VE İÇINE FONKSIYON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 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4</a:t>
            </a:fld>
            <a:endParaRPr lang="tr-TR"/>
          </a:p>
        </p:txBody>
      </p:sp>
      <p:pic>
        <p:nvPicPr>
          <p:cNvPr id="17" name="Google Shape;193;p19" descr="image.png">
            <a:extLst>
              <a:ext uri="{FF2B5EF4-FFF2-40B4-BE49-F238E27FC236}">
                <a16:creationId xmlns:a16="http://schemas.microsoft.com/office/drawing/2014/main" id="{1638273F-4086-4366-8CCF-F2A05DBB1D84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188719" y="2686050"/>
            <a:ext cx="3950020" cy="2143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Google Shape;194;p19" descr="image.png">
            <a:extLst>
              <a:ext uri="{FF2B5EF4-FFF2-40B4-BE49-F238E27FC236}">
                <a16:creationId xmlns:a16="http://schemas.microsoft.com/office/drawing/2014/main" id="{580D017D-770A-4EE7-8855-10909A1D03A1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6951344" y="2686050"/>
            <a:ext cx="3950020" cy="2143125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Google Shape;202;p19">
            <a:extLst>
              <a:ext uri="{FF2B5EF4-FFF2-40B4-BE49-F238E27FC236}">
                <a16:creationId xmlns:a16="http://schemas.microsoft.com/office/drawing/2014/main" id="{796F3CC7-3E8E-4813-A11F-E24182BD99BC}"/>
              </a:ext>
            </a:extLst>
          </p:cNvPr>
          <p:cNvSpPr txBox="1"/>
          <p:nvPr/>
        </p:nvSpPr>
        <p:spPr>
          <a:xfrm>
            <a:off x="1521358" y="3019425"/>
            <a:ext cx="3579572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50" b="1" i="0" u="none" strike="noStrike" cap="none">
                <a:solidFill>
                  <a:srgbClr val="1A1A1A"/>
                </a:solidFill>
                <a:latin typeface="Inter"/>
                <a:ea typeface="Inter"/>
                <a:cs typeface="Inter"/>
                <a:sym typeface="Inter"/>
              </a:rPr>
              <a:t>Örten Fonksiyon</a:t>
            </a:r>
            <a:endParaRPr/>
          </a:p>
        </p:txBody>
      </p:sp>
      <p:sp>
        <p:nvSpPr>
          <p:cNvPr id="20" name="Google Shape;203;p19">
            <a:extLst>
              <a:ext uri="{FF2B5EF4-FFF2-40B4-BE49-F238E27FC236}">
                <a16:creationId xmlns:a16="http://schemas.microsoft.com/office/drawing/2014/main" id="{A7A82CE6-7A48-4D69-9522-33CB221AEE27}"/>
              </a:ext>
            </a:extLst>
          </p:cNvPr>
          <p:cNvSpPr txBox="1"/>
          <p:nvPr/>
        </p:nvSpPr>
        <p:spPr>
          <a:xfrm>
            <a:off x="1494724" y="3552824"/>
            <a:ext cx="3409116" cy="7617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 b="0" i="0" u="none" strike="noStrike" cap="none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Değer kümesinde boşta eleman kalmıyorsa fonksiyon </a:t>
            </a:r>
            <a:r>
              <a:rPr lang="en-US" sz="1650" b="1" i="0" u="none" strike="noStrike" cap="none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örtendir</a:t>
            </a:r>
            <a:r>
              <a:rPr lang="en-US" sz="1650" b="0" i="0" u="none" strike="noStrike" cap="none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.</a:t>
            </a:r>
            <a:endParaRPr/>
          </a:p>
        </p:txBody>
      </p:sp>
      <p:sp>
        <p:nvSpPr>
          <p:cNvPr id="21" name="Google Shape;204;p19">
            <a:extLst>
              <a:ext uri="{FF2B5EF4-FFF2-40B4-BE49-F238E27FC236}">
                <a16:creationId xmlns:a16="http://schemas.microsoft.com/office/drawing/2014/main" id="{6E1A054E-E224-4887-8FF5-6B05BD498101}"/>
              </a:ext>
            </a:extLst>
          </p:cNvPr>
          <p:cNvSpPr txBox="1"/>
          <p:nvPr/>
        </p:nvSpPr>
        <p:spPr>
          <a:xfrm>
            <a:off x="7283983" y="3019425"/>
            <a:ext cx="3579572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50" b="1" i="0" u="none" strike="noStrike" cap="none">
                <a:solidFill>
                  <a:srgbClr val="1A1A1A"/>
                </a:solidFill>
                <a:latin typeface="Inter"/>
                <a:ea typeface="Inter"/>
                <a:cs typeface="Inter"/>
                <a:sym typeface="Inter"/>
              </a:rPr>
              <a:t>İçine Fonksiyon</a:t>
            </a:r>
            <a:endParaRPr/>
          </a:p>
        </p:txBody>
      </p:sp>
      <p:sp>
        <p:nvSpPr>
          <p:cNvPr id="22" name="Google Shape;205;p19">
            <a:extLst>
              <a:ext uri="{FF2B5EF4-FFF2-40B4-BE49-F238E27FC236}">
                <a16:creationId xmlns:a16="http://schemas.microsoft.com/office/drawing/2014/main" id="{27B9C1E5-5510-4D09-ACDD-C802F673537C}"/>
              </a:ext>
            </a:extLst>
          </p:cNvPr>
          <p:cNvSpPr txBox="1"/>
          <p:nvPr/>
        </p:nvSpPr>
        <p:spPr>
          <a:xfrm>
            <a:off x="7257349" y="3552824"/>
            <a:ext cx="3409116" cy="7617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 b="0" i="0" u="none" strike="noStrike" cap="none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Değer kümesinde en az bir eleman boşta kalıyorsa fonksiyon </a:t>
            </a:r>
            <a:r>
              <a:rPr lang="en-US" sz="1650" b="1" i="0" u="none" strike="noStrike" cap="none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içinedir</a:t>
            </a:r>
            <a:r>
              <a:rPr lang="en-US" sz="1650" b="0" i="0" u="none" strike="noStrike" cap="none">
                <a:solidFill>
                  <a:srgbClr val="2D3436"/>
                </a:solidFill>
                <a:latin typeface="Inter"/>
                <a:ea typeface="Inter"/>
                <a:cs typeface="Inter"/>
                <a:sym typeface="Inter"/>
              </a:rPr>
              <a:t>.</a:t>
            </a:r>
            <a:endParaRPr/>
          </a:p>
        </p:txBody>
      </p:sp>
      <p:pic>
        <p:nvPicPr>
          <p:cNvPr id="23" name="Google Shape;206;p19" descr="image.png">
            <a:extLst>
              <a:ext uri="{FF2B5EF4-FFF2-40B4-BE49-F238E27FC236}">
                <a16:creationId xmlns:a16="http://schemas.microsoft.com/office/drawing/2014/main" id="{58C79884-13C8-486B-AFB8-EB979687A09A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30958" y="4381373"/>
            <a:ext cx="723391" cy="190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Google Shape;207;p19" descr="image.png">
            <a:extLst>
              <a:ext uri="{FF2B5EF4-FFF2-40B4-BE49-F238E27FC236}">
                <a16:creationId xmlns:a16="http://schemas.microsoft.com/office/drawing/2014/main" id="{FD6CCC97-17DA-408D-9169-878AA6A4315B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522233" y="4354258"/>
            <a:ext cx="720945" cy="1905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384668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 ÇÖZÜM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/>
              <a:t>Soru:                                   </a:t>
            </a:r>
            <a:r>
              <a:rPr lang="tr-TR" dirty="0"/>
              <a:t>fonksiyonu örten ve </a:t>
            </a:r>
            <a:r>
              <a:rPr lang="tr-TR" dirty="0" err="1"/>
              <a:t>birebirmidir</a:t>
            </a:r>
            <a:r>
              <a:rPr lang="tr-TR" dirty="0"/>
              <a:t>?</a:t>
            </a:r>
          </a:p>
          <a:p>
            <a:pPr marL="0" indent="0">
              <a:buNone/>
            </a:pPr>
            <a:r>
              <a:rPr lang="tr-TR" dirty="0"/>
              <a:t>1. </a:t>
            </a:r>
            <a:r>
              <a:rPr lang="tr-TR" dirty="0" err="1"/>
              <a:t>Birebirlik</a:t>
            </a:r>
            <a:r>
              <a:rPr lang="tr-TR" dirty="0"/>
              <a:t>: 2x₁ + 3 = 2x₂ + 3 yazarsak x₁ = x₂ çıkar. Birebirdir.</a:t>
            </a:r>
            <a:br>
              <a:rPr lang="tr-TR" dirty="0"/>
            </a:br>
            <a:r>
              <a:rPr lang="tr-TR" dirty="0"/>
              <a:t>2. </a:t>
            </a:r>
            <a:r>
              <a:rPr lang="tr-TR" dirty="0" err="1"/>
              <a:t>Örtenlik</a:t>
            </a:r>
            <a:r>
              <a:rPr lang="tr-TR" dirty="0"/>
              <a:t>: Her y reel sayısı için bir x değeri bulunabilir (x = (y-3)/2). Değer kümesinde boşta eleman kalmaz. Örtendir.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5</a:t>
            </a:fld>
            <a:endParaRPr lang="tr-TR"/>
          </a:p>
        </p:txBody>
      </p:sp>
      <p:pic>
        <p:nvPicPr>
          <p:cNvPr id="9" name="Google Shape;223;p20" descr="image.png">
            <a:extLst>
              <a:ext uri="{FF2B5EF4-FFF2-40B4-BE49-F238E27FC236}">
                <a16:creationId xmlns:a16="http://schemas.microsoft.com/office/drawing/2014/main" id="{6CFFD673-8A6E-4757-8A50-596169B7AEF0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209800" y="2100263"/>
            <a:ext cx="2533650" cy="27146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52467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SABIT FONKSIYON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tr-TR" dirty="0"/>
              <a:t>Tanım kümesindeki tüm elemanların değer kümesinde tek bir elemana gitmesidir.</a:t>
            </a:r>
          </a:p>
          <a:p>
            <a:pPr marL="0" indent="0" algn="l">
              <a:buNone/>
            </a:pPr>
            <a:endParaRPr lang="tr-TR" dirty="0"/>
          </a:p>
          <a:p>
            <a:pPr marL="0" indent="0" algn="l">
              <a:buNone/>
            </a:pPr>
            <a:r>
              <a:rPr lang="tr-TR" dirty="0"/>
              <a:t>Örnek: f(x) = 5 ise f(100) = 5 ve f(-1) = 5 olur.</a:t>
            </a:r>
            <a:br>
              <a:rPr lang="tr-TR" dirty="0"/>
            </a:br>
            <a:r>
              <a:rPr lang="tr-TR" dirty="0"/>
              <a:t> Rasyonel biçimde ise:                      sabit ise a/c = b/d olmalıdır.</a:t>
            </a:r>
          </a:p>
          <a:p>
            <a:pPr marL="0" indent="0" algn="l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6</a:t>
            </a:fld>
            <a:endParaRPr lang="tr-TR"/>
          </a:p>
        </p:txBody>
      </p:sp>
      <p:pic>
        <p:nvPicPr>
          <p:cNvPr id="9" name="Google Shape;231;p21" descr="image.png">
            <a:extLst>
              <a:ext uri="{FF2B5EF4-FFF2-40B4-BE49-F238E27FC236}">
                <a16:creationId xmlns:a16="http://schemas.microsoft.com/office/drawing/2014/main" id="{E80FC3D2-856F-42B7-AF4B-A2535D1E292A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417093" y="3081337"/>
            <a:ext cx="5357814" cy="6286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Google Shape;241;p21" descr="image.png">
            <a:extLst>
              <a:ext uri="{FF2B5EF4-FFF2-40B4-BE49-F238E27FC236}">
                <a16:creationId xmlns:a16="http://schemas.microsoft.com/office/drawing/2014/main" id="{F2F8CAE1-1546-4EF9-90D4-A77E2A857E8A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619080" y="3290886"/>
            <a:ext cx="953839" cy="209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Google Shape;244;p21" descr="image.png">
            <a:extLst>
              <a:ext uri="{FF2B5EF4-FFF2-40B4-BE49-F238E27FC236}">
                <a16:creationId xmlns:a16="http://schemas.microsoft.com/office/drawing/2014/main" id="{9F24BA07-BC5F-47A1-B8DF-34E0E5E8F319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629744" y="4894167"/>
            <a:ext cx="1466256" cy="40024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34277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BIRIM (ÖZDEŞLIK) FONKSIYON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Her elemanı kendisine eşleyen fonksiyondur.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 algn="l">
              <a:buNone/>
            </a:pPr>
            <a:r>
              <a:rPr lang="tr-TR" dirty="0"/>
              <a:t>İçerisi neyse dışarısı odur.</a:t>
            </a:r>
            <a:br>
              <a:rPr lang="tr-TR" dirty="0"/>
            </a:br>
            <a:r>
              <a:rPr lang="tr-TR" dirty="0"/>
              <a:t> f(2x + 5) = 2x + 5 ise bu bir birim fonksiyondur.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7</a:t>
            </a:fld>
            <a:endParaRPr lang="tr-TR"/>
          </a:p>
        </p:txBody>
      </p:sp>
      <p:pic>
        <p:nvPicPr>
          <p:cNvPr id="11" name="Google Shape;250;p22" descr="image.png">
            <a:extLst>
              <a:ext uri="{FF2B5EF4-FFF2-40B4-BE49-F238E27FC236}">
                <a16:creationId xmlns:a16="http://schemas.microsoft.com/office/drawing/2014/main" id="{F41135EF-6BC3-43A6-BD1D-AD213DE53D0D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371849" y="2800350"/>
            <a:ext cx="5238751" cy="8143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Google Shape;260;p22" descr="image.png">
            <a:extLst>
              <a:ext uri="{FF2B5EF4-FFF2-40B4-BE49-F238E27FC236}">
                <a16:creationId xmlns:a16="http://schemas.microsoft.com/office/drawing/2014/main" id="{EB332183-A75A-40B1-A57B-929750C94A2D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612606" y="3186112"/>
            <a:ext cx="966638" cy="2095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6588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 ÇÖZÜM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/>
              <a:t>Soru:  </a:t>
            </a:r>
            <a:r>
              <a:rPr lang="tr-TR" dirty="0"/>
              <a:t>f(x) sabit fonksiyon ve f(1) + f(2) + f(3) = 12 ise f(50) kaçtır?</a:t>
            </a:r>
          </a:p>
          <a:p>
            <a:pPr marL="0" indent="0" algn="l">
              <a:buNone/>
            </a:pPr>
            <a:r>
              <a:rPr lang="tr-TR" dirty="0"/>
              <a:t>f(x) sabit ise f(1)=c, f(2)=c, f(3)=c olur.</a:t>
            </a:r>
            <a:br>
              <a:rPr lang="tr-TR" dirty="0"/>
            </a:br>
            <a:r>
              <a:rPr lang="tr-TR" dirty="0"/>
              <a:t> c + c + c = 12 =&gt; 3c = 12 =&gt; c = 4</a:t>
            </a:r>
            <a:br>
              <a:rPr lang="tr-TR" dirty="0"/>
            </a:br>
            <a:r>
              <a:rPr lang="tr-TR" dirty="0"/>
              <a:t> Fonksiyonumuz f(x) = 4 tür. Dolayısıyla f(50) = 4 olur.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81827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DOĞRUSAL (LINEER) FONKSIYON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Grafiği düz bir doğru belirten fonksiyonlardır.</a:t>
            </a:r>
          </a:p>
          <a:p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Burada a doğrunun eğimidir.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D690D86-E4F3-47A9-909E-6E10B582C4B6}" type="datetime1">
              <a:rPr lang="tr-TR" smtClean="0"/>
              <a:t>24.06.2026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Onur METİN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98D1A948-F723-44D0-9112-FAEB9D266EE7}" type="slidenum">
              <a:rPr lang="tr-TR" smtClean="0"/>
              <a:t>9</a:t>
            </a:fld>
            <a:endParaRPr lang="tr-TR"/>
          </a:p>
        </p:txBody>
      </p:sp>
      <p:pic>
        <p:nvPicPr>
          <p:cNvPr id="12" name="Google Shape;285;p24" descr="image.png">
            <a:extLst>
              <a:ext uri="{FF2B5EF4-FFF2-40B4-BE49-F238E27FC236}">
                <a16:creationId xmlns:a16="http://schemas.microsoft.com/office/drawing/2014/main" id="{D4EF23D1-5B2A-4B86-96B9-A3188E27D4F0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028949" y="2857499"/>
            <a:ext cx="6186489" cy="685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Google Shape;295;p24" descr="image.png">
            <a:extLst>
              <a:ext uri="{FF2B5EF4-FFF2-40B4-BE49-F238E27FC236}">
                <a16:creationId xmlns:a16="http://schemas.microsoft.com/office/drawing/2014/main" id="{67AD64D8-7F40-469B-9920-1C741DC08D64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491162" y="3114674"/>
            <a:ext cx="1438275" cy="2095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31327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Özel Tasarım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Özel Tasarım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698</TotalTime>
  <Words>1282</Words>
  <Application>Microsoft Office PowerPoint</Application>
  <PresentationFormat>Geniş ekran</PresentationFormat>
  <Paragraphs>159</Paragraphs>
  <Slides>20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20</vt:i4>
      </vt:variant>
    </vt:vector>
  </HeadingPairs>
  <TitlesOfParts>
    <vt:vector size="30" baseType="lpstr">
      <vt:lpstr>Aptos</vt:lpstr>
      <vt:lpstr>Aptos Display</vt:lpstr>
      <vt:lpstr>Arial</vt:lpstr>
      <vt:lpstr>Calibri</vt:lpstr>
      <vt:lpstr>Calibri Light</vt:lpstr>
      <vt:lpstr>Inter</vt:lpstr>
      <vt:lpstr>Wingdings</vt:lpstr>
      <vt:lpstr>Office Teması</vt:lpstr>
      <vt:lpstr>1_Özel Tasarım</vt:lpstr>
      <vt:lpstr>Özel Tasarım</vt:lpstr>
      <vt:lpstr>MATEMATİK I</vt:lpstr>
      <vt:lpstr>Fonksiyon Kavramı ve Tanım</vt:lpstr>
      <vt:lpstr>DÜŞEY DOĞRU TESTI</vt:lpstr>
      <vt:lpstr>ÖRTEN VE İÇINE FONKSIYON</vt:lpstr>
      <vt:lpstr>ÖRNEK ÇÖZÜM</vt:lpstr>
      <vt:lpstr>SABIT FONKSIYON </vt:lpstr>
      <vt:lpstr>BIRIM (ÖZDEŞLIK) FONKSIYON </vt:lpstr>
      <vt:lpstr>ÖRNEK ÇÖZÜM</vt:lpstr>
      <vt:lpstr>DOĞRUSAL (LINEER) FONKSIYON</vt:lpstr>
      <vt:lpstr>ÖRNEK ÇÖZÜM</vt:lpstr>
      <vt:lpstr>Fonksiyonlarda İşlemler</vt:lpstr>
      <vt:lpstr>Genel Ters Fonksiyon Bulma Algoritması</vt:lpstr>
      <vt:lpstr>ÖRNEK ÇÖZÜM</vt:lpstr>
      <vt:lpstr>BILEŞKE FONKSIYON</vt:lpstr>
      <vt:lpstr>ÖRNEK ÇÖZÜM</vt:lpstr>
      <vt:lpstr>ÖRNEK ÇÖZÜM</vt:lpstr>
      <vt:lpstr>ÖRNEK ÇÖZÜM</vt:lpstr>
      <vt:lpstr>ÖRNEK ÇÖZÜM</vt:lpstr>
      <vt:lpstr>KAYNAKLAR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EÖ</dc:creator>
  <cp:lastModifiedBy>ONUR METIN</cp:lastModifiedBy>
  <cp:revision>33</cp:revision>
  <dcterms:created xsi:type="dcterms:W3CDTF">2026-04-02T07:47:59Z</dcterms:created>
  <dcterms:modified xsi:type="dcterms:W3CDTF">2026-06-25T05:36:14Z</dcterms:modified>
</cp:coreProperties>
</file>