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63" r:id="rId4"/>
    <p:sldId id="268" r:id="rId5"/>
    <p:sldId id="269" r:id="rId6"/>
    <p:sldId id="270" r:id="rId7"/>
    <p:sldId id="271" r:id="rId8"/>
    <p:sldId id="273" r:id="rId9"/>
    <p:sldId id="272" r:id="rId10"/>
    <p:sldId id="27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5.HAFTA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5411 sayılı </a:t>
            </a:r>
            <a:r>
              <a:rPr lang="tr-TR"/>
              <a:t>Bankacılık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Yönetim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Kurumsal yönetime ilişkin yapı ve süreçler ve bunlara ilişkin ilkeler Sermaye Piyasası Kurulu ile kuruluş birliklerinin de görüşü alınarak Kurul tarafından belirlenir.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0E6FB9-89B4-F000-DFD5-9FBCF231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 Kurulu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E47D03-EF94-D79C-8295-6FAECAC24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Yönetim kurulu, bankanın en üst karar ve yönetim organıdır. Bankanın güvenli, etkin ve mevzuata uygun şekilde yönetilmesini sağlamakla görevlidir.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A4FDB6-ED70-A52A-60AB-784B565B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30FBAC-8AB6-8B45-5396-47D0CD65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01F5AE-104E-F5E2-E263-35BD7934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689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ECC5C2A9-644F-9AA7-9021-AECDA9EE5B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339520"/>
              </p:ext>
            </p:extLst>
          </p:nvPr>
        </p:nvGraphicFramePr>
        <p:xfrm>
          <a:off x="1189038" y="883227"/>
          <a:ext cx="10164762" cy="4901147"/>
        </p:xfrm>
        <a:graphic>
          <a:graphicData uri="http://schemas.openxmlformats.org/drawingml/2006/table">
            <a:tbl>
              <a:tblPr/>
              <a:tblGrid>
                <a:gridCol w="5082381">
                  <a:extLst>
                    <a:ext uri="{9D8B030D-6E8A-4147-A177-3AD203B41FA5}">
                      <a16:colId xmlns:a16="http://schemas.microsoft.com/office/drawing/2014/main" val="2964042335"/>
                    </a:ext>
                  </a:extLst>
                </a:gridCol>
                <a:gridCol w="5082381">
                  <a:extLst>
                    <a:ext uri="{9D8B030D-6E8A-4147-A177-3AD203B41FA5}">
                      <a16:colId xmlns:a16="http://schemas.microsoft.com/office/drawing/2014/main" val="4245432049"/>
                    </a:ext>
                  </a:extLst>
                </a:gridCol>
              </a:tblGrid>
              <a:tr h="5026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Görev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Açıklama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300494"/>
                  </a:ext>
                </a:extLst>
              </a:tr>
              <a:tr h="879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 dirty="0"/>
                        <a:t>Bankayı yönetmek</a:t>
                      </a:r>
                      <a:endParaRPr lang="tr-T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Bankanın genel yönetim ve faaliyet politikalarını belirler.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1764336"/>
                  </a:ext>
                </a:extLst>
              </a:tr>
              <a:tr h="879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Gözetim yapmak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Banka faaliyetlerinin mevzuata uygun yürütülmesini izler.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670518"/>
                  </a:ext>
                </a:extLst>
              </a:tr>
              <a:tr h="879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Kurumsal yönetimi sağlamak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Kurumsal yönetim ilkelerinin uygulanmasını gözetir.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319918"/>
                  </a:ext>
                </a:extLst>
              </a:tr>
              <a:tr h="879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Riskleri izlemek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İç kontrol, risk yönetimi ve iç denetim sistemlerinin etkin çalışmasını sağlar.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84686"/>
                  </a:ext>
                </a:extLst>
              </a:tr>
              <a:tr h="8796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Üst yönetimi belirlemek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dirty="0"/>
                        <a:t>Genel müdür ve diğer üst düzey yöneticilerle ilgili kanuni süreçleri yürütür.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883692"/>
                  </a:ext>
                </a:extLst>
              </a:tr>
            </a:tbl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FFCCD0-1A6B-EB51-780B-FBAFAAE6B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582ACD-12F8-FC33-149C-3AE60F7EA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7B0CE5-3B98-BA95-113D-D4A279C5E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51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8E7B65-0E1B-6F34-AAA3-BE9D28B67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810491"/>
            <a:ext cx="10165081" cy="5366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/>
              <a:t> Yönetim Kurulu│</a:t>
            </a:r>
          </a:p>
          <a:p>
            <a:pPr marL="0" indent="0" algn="ctr">
              <a:buNone/>
            </a:pPr>
            <a:r>
              <a:rPr lang="tr-TR" dirty="0"/>
              <a:t> ┌───────────────────────────────</a:t>
            </a:r>
          </a:p>
          <a:p>
            <a:pPr marL="0" indent="0" algn="ctr">
              <a:buNone/>
            </a:pPr>
            <a:r>
              <a:rPr lang="tr-TR" dirty="0"/>
              <a:t>Yönetim     Gözetim     Denetim Sistemleri</a:t>
            </a:r>
          </a:p>
          <a:p>
            <a:pPr marL="0" indent="0" algn="ctr">
              <a:buNone/>
            </a:pPr>
            <a:r>
              <a:rPr lang="tr-TR" dirty="0"/>
              <a:t>                           │</a:t>
            </a:r>
          </a:p>
          <a:p>
            <a:pPr marL="0" indent="0" algn="ctr">
              <a:buNone/>
            </a:pPr>
            <a:r>
              <a:rPr lang="tr-TR" dirty="0"/>
              <a:t>                    İç Kontrol</a:t>
            </a:r>
          </a:p>
          <a:p>
            <a:pPr marL="0" indent="0" algn="ctr">
              <a:buNone/>
            </a:pPr>
            <a:r>
              <a:rPr lang="tr-TR" dirty="0"/>
              <a:t>                  Risk Yönetimi</a:t>
            </a:r>
          </a:p>
          <a:p>
            <a:pPr marL="0" indent="0" algn="ctr">
              <a:buNone/>
            </a:pPr>
            <a:r>
              <a:rPr lang="tr-TR" dirty="0"/>
              <a:t>                  İç Denetim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DFE0B-5E9B-F197-4EE3-272101659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9A49FE-6E11-A6CE-70FF-E33586C20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6E8560-905D-A468-DE80-08096E0F9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850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326504-08B6-5DF3-BAED-51ABAFFE5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Yönetim kurulu, bankanın </a:t>
            </a:r>
            <a:r>
              <a:rPr lang="tr-TR" b="1" dirty="0"/>
              <a:t>en üst yönetim organıdır.</a:t>
            </a:r>
            <a:endParaRPr lang="tr-TR" dirty="0"/>
          </a:p>
          <a:p>
            <a:r>
              <a:rPr lang="tr-TR" dirty="0"/>
              <a:t>📌 Bankanın günlük faaliyetlerini doğrudan yürütmez; bu görev genel müdüre aittir.</a:t>
            </a:r>
          </a:p>
          <a:p>
            <a:r>
              <a:rPr lang="tr-TR" dirty="0"/>
              <a:t>📌 Yönetim kurulu daha çok </a:t>
            </a:r>
            <a:r>
              <a:rPr lang="tr-TR" b="1" dirty="0"/>
              <a:t>karar alma, politika belirleme ve gözetim</a:t>
            </a:r>
            <a:r>
              <a:rPr lang="tr-TR" dirty="0"/>
              <a:t> görevini yerine getirir.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93A08C-C5CA-AE95-E6BC-5999F9235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9F5F63-BEF6-2842-EA1B-BFAFF02A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4D787B-8C72-302A-FB3B-13E2DED9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474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5F8C93-C574-3F5C-6076-9E3644670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Denetim Komitesi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E29604-F447-CF0C-B6A2-379A69DF9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Denetim Komitesi, bankanın faaliyetlerinin </a:t>
            </a:r>
            <a:r>
              <a:rPr lang="tr-TR" b="1" dirty="0"/>
              <a:t>kanuna, banka içi düzenlemelere ve risk yönetimi ilkelerine uygun şekilde yürütülmesini gözetmek</a:t>
            </a:r>
            <a:r>
              <a:rPr lang="tr-TR" dirty="0"/>
              <a:t> amacıyla oluşturulan bir komitedir. Komite, görevlerini </a:t>
            </a:r>
            <a:r>
              <a:rPr lang="tr-TR" b="1" dirty="0"/>
              <a:t>yönetim kurulu adına</a:t>
            </a:r>
            <a:r>
              <a:rPr lang="tr-TR" dirty="0"/>
              <a:t> yerine getirir.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8520DA4-965E-6AF5-7582-9D34487A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A09B01-5CE1-3E1E-EF91-F17E6E0E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69E0E62-0AFE-FB77-C291-639FD225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974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2E59427D-5EFD-4BAE-ADE0-E4DB8E5E5D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6363967"/>
              </p:ext>
            </p:extLst>
          </p:nvPr>
        </p:nvGraphicFramePr>
        <p:xfrm>
          <a:off x="1189038" y="810490"/>
          <a:ext cx="10164762" cy="4998025"/>
        </p:xfrm>
        <a:graphic>
          <a:graphicData uri="http://schemas.openxmlformats.org/drawingml/2006/table">
            <a:tbl>
              <a:tblPr/>
              <a:tblGrid>
                <a:gridCol w="5082381">
                  <a:extLst>
                    <a:ext uri="{9D8B030D-6E8A-4147-A177-3AD203B41FA5}">
                      <a16:colId xmlns:a16="http://schemas.microsoft.com/office/drawing/2014/main" val="4202918025"/>
                    </a:ext>
                  </a:extLst>
                </a:gridCol>
                <a:gridCol w="5082381">
                  <a:extLst>
                    <a:ext uri="{9D8B030D-6E8A-4147-A177-3AD203B41FA5}">
                      <a16:colId xmlns:a16="http://schemas.microsoft.com/office/drawing/2014/main" val="3396801849"/>
                    </a:ext>
                  </a:extLst>
                </a:gridCol>
              </a:tblGrid>
              <a:tr h="740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Görev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Açıklama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81450"/>
                  </a:ext>
                </a:extLst>
              </a:tr>
              <a:tr h="740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İç kontrol sistemini gözetmek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İç kontrol sisteminin etkin çalışmasını izler.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983050"/>
                  </a:ext>
                </a:extLst>
              </a:tr>
              <a:tr h="740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Risk yönetimini izlemek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Risk yönetim sisteminin etkinliğini değerlendirir.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18760"/>
                  </a:ext>
                </a:extLst>
              </a:tr>
              <a:tr h="740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 b="1"/>
                        <a:t>İç denetim faaliyetlerini takip etmek</a:t>
                      </a:r>
                      <a:endParaRPr lang="nb-NO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İç denetim biriminin çalışmalarını gözetir.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9174312"/>
                  </a:ext>
                </a:extLst>
              </a:tr>
              <a:tr h="12957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Bağımsız denetimi izlemek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/>
                        <a:t>Bağımsız denetim sürecini takip eder ve sonuçlarını değerlendirir.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7311316"/>
                  </a:ext>
                </a:extLst>
              </a:tr>
              <a:tr h="740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b="1"/>
                        <a:t>Yönetim kurulunu bilgilendirmek</a:t>
                      </a:r>
                      <a:endParaRPr lang="tr-T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dirty="0"/>
                        <a:t>Tespit ettiği hususları yönetim kuruluna raporlar.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322035"/>
                  </a:ext>
                </a:extLst>
              </a:tr>
            </a:tbl>
          </a:graphicData>
        </a:graphic>
      </p:graphicFrame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49C4A1-978A-D82F-4CC0-ED1BB64CB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34F044-F18C-3866-3131-C8E3DFFD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A95AB8-725A-89BC-F221-F1AC378E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668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1DD3F7-B466-F9B9-CA00-D236D43A1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Denetim Komitesi </a:t>
            </a:r>
            <a:r>
              <a:rPr lang="tr-TR" b="1" dirty="0"/>
              <a:t>yönetim kuruluna bağlıdır.</a:t>
            </a:r>
            <a:endParaRPr lang="tr-TR" dirty="0"/>
          </a:p>
          <a:p>
            <a:r>
              <a:rPr lang="tr-TR" dirty="0"/>
              <a:t> Bankayı yönetmez; </a:t>
            </a:r>
            <a:r>
              <a:rPr lang="tr-TR" b="1" dirty="0"/>
              <a:t>denetim ve gözetim görevini yerine getirir.</a:t>
            </a:r>
            <a:endParaRPr lang="tr-TR" dirty="0"/>
          </a:p>
          <a:p>
            <a:r>
              <a:rPr lang="tr-TR" dirty="0"/>
              <a:t> İç kontrol, risk yönetimi ve iç denetim sistemlerinin etkin çalışmasını izler.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ACE8C5-7720-6AF0-064E-F2FBEE728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F3B7FD-0F8E-A046-FB3B-065EA37E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2AACE6-9D08-BA49-C9FE-FFA9E5030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027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349</Words>
  <Application>Microsoft Office PowerPoint</Application>
  <PresentationFormat>Geniş ekran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Yönetim </vt:lpstr>
      <vt:lpstr>Yönetim Kurulu</vt:lpstr>
      <vt:lpstr>PowerPoint Sunusu</vt:lpstr>
      <vt:lpstr>PowerPoint Sunusu</vt:lpstr>
      <vt:lpstr>PowerPoint Sunusu</vt:lpstr>
      <vt:lpstr>Denetim Komitesi</vt:lpstr>
      <vt:lpstr>PowerPoint Sunusu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10</cp:revision>
  <dcterms:created xsi:type="dcterms:W3CDTF">2026-04-02T07:47:59Z</dcterms:created>
  <dcterms:modified xsi:type="dcterms:W3CDTF">2026-07-02T10:37:11Z</dcterms:modified>
</cp:coreProperties>
</file>