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</p:sldMasterIdLst>
  <p:notesMasterIdLst>
    <p:notesMasterId r:id="rId14"/>
  </p:notesMasterIdLst>
  <p:sldIdLst>
    <p:sldId id="256" r:id="rId3"/>
    <p:sldId id="263" r:id="rId4"/>
    <p:sldId id="268" r:id="rId5"/>
    <p:sldId id="269" r:id="rId6"/>
    <p:sldId id="270" r:id="rId7"/>
    <p:sldId id="271" r:id="rId8"/>
    <p:sldId id="273" r:id="rId9"/>
    <p:sldId id="272" r:id="rId10"/>
    <p:sldId id="274" r:id="rId11"/>
    <p:sldId id="265" r:id="rId12"/>
    <p:sldId id="267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710" autoAdjust="0"/>
  </p:normalViewPr>
  <p:slideViewPr>
    <p:cSldViewPr snapToGrid="0">
      <p:cViewPr varScale="1">
        <p:scale>
          <a:sx n="85" d="100"/>
          <a:sy n="85" d="100"/>
        </p:scale>
        <p:origin x="774" y="8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C0EA4C-3CB9-41B9-993F-C5E9FE752049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2732D3-B5C6-46FE-A7A4-D7AB75A9760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62006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C183C16-B983-A090-02DD-3A327714FD4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dirty="0"/>
              <a:t>DERS</a:t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2EA4D01-3725-4321-55A4-B35FBE578C8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dirty="0"/>
              <a:t>HAFTA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C83165B-D989-8151-23EE-E777C9C83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EA893-7C0C-4563-A7B3-3AAF4E7619B5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0A4A97C-EC8E-82D0-C4BB-7F1837304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D1CB181-A1FD-268C-8ED4-254453547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27AED295-D59B-09B4-5BFA-2A4858A94B96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  <p:pic>
        <p:nvPicPr>
          <p:cNvPr id="8" name="Picture 2" descr="Kastamonu Üniversitesi Taşköprü Meslek Yüksekokulu">
            <a:extLst>
              <a:ext uri="{FF2B5EF4-FFF2-40B4-BE49-F238E27FC236}">
                <a16:creationId xmlns:a16="http://schemas.microsoft.com/office/drawing/2014/main" id="{E49264DF-D7EC-DFAA-1227-B39A33FD0AE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0428" y="58213"/>
            <a:ext cx="2557940" cy="998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8152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502F156-400A-90E5-A7C9-9E05BA612D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BC458E96-9093-DBBA-8D4C-AC6F07ACDC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0D0A213C-EC03-CEEC-1D2A-10DDFA0794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8792-112C-4D2E-BF3A-8D7530A05941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E026C095-364E-776F-17C0-CE0AF13FCB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920B3B-DC51-ADF6-D80C-83C469903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07304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43C74F6-8890-DF90-10AA-DD0D35CCB01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11D8111-6F95-80E0-D149-9B8750AA0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6A0BBE2-E88D-2A28-C6B2-E616A188F4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58C00E-8FAA-43A5-A41E-ACD841201B1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CB2C068-5E5C-1EF0-BFE9-72D724CD2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5D20562E-E7D7-682D-3C14-4A86A830E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016386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1B9ACB-9341-6ABF-F527-A0073888C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6E234E5-AEF1-E78C-9E4F-B14B0C4920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13EF8F-B148-565D-A225-56D0439A93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09D099B-73EE-280C-DDB0-173B94BF8A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A15AC2-4B12-53D4-8E7D-1BAC8831C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69662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ADC8647-F32A-CFA5-6EAC-522FA4725B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F18EFC-E7A4-2522-5DD1-CB1A6EC7A6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8C32FA-F273-5B4F-4C6D-694D0EFFD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9CA7EA8-50A1-E323-9D33-450C3E74E7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DB86F0D-545A-8D1D-643E-2C8764ABAD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565683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C086450-734F-D756-C5F5-435D9D9C6B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F87F6EF-8E8C-A9AC-A50E-CAFDA4E8EA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171B36E-B4FA-AD6A-F70E-E5EA71E10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36BFAC0-CF17-D37F-20F9-DF61002566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86EF2D6-94FA-DE3E-4454-48A7533BF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0965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DB06F8A-7D76-179A-49FE-855471DE0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9F24245-439E-B5BC-9AD8-B20A55A070C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4622A3D-8688-FBB6-54FB-78E3AEF59A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1631EC54-AE94-BC55-69BB-8A1E19E14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4FC1BEE6-67C2-3221-015B-7922A632C4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62CEED0-67B7-B03D-3428-FCEB6D913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98235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B72CDF-F43C-9BA0-DD72-81232FBD5D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56AE4B6-0687-7911-A70F-3AD9D907680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7095ABB-EAD2-4E1C-83CC-BC29A3A0249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284F174C-F2D0-6B9F-F3DA-AA1E2F407A2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1703A831-DCE7-7479-73BD-84D9174817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1F8C6109-7F67-493E-3420-B6E4DB2EC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BAE46383-270F-2CF7-B05E-F665FBD5E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23096FB7-6438-74C1-5D65-8ABE7A363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920169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241D141-05F2-ACE1-84DB-E3E6CCF1D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56441D00-0E66-956B-8E77-66A408930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ADB79452-032D-D2FF-C22D-BD05590D93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FEF24E4-1689-DB56-C4EA-699C23054B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6996675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8568CE5D-5E89-0F77-9041-9CC18EB3C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87425017-AFAB-88E9-8E05-A38923ED5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E686E839-3407-8988-783D-47515BD6F5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53669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205FA7-0FD4-9C76-C496-64EE61C94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4EDF812-C791-7952-EC89-7D640268DD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FF33595-2B8E-81C7-E575-58CFAE7E8CB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C55534C-4534-E10F-C35E-E56B69477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34B669D-95B1-D80E-A214-1155CDA7B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A84C5-0BF1-41C8-E0D1-8922F820C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13483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1E66603-00C2-D304-0F49-DBD968F615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C40F2B9-BED7-A6AC-DA50-3E4CCB2B4C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FA4DF1A-A84F-0FDA-F40D-297E054F6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690D86-E4F3-47A9-909E-6E10B582C4B6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CD19252-AB5E-6EA3-E0B8-149FBD259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811AD6A-7A64-D226-07AA-B81D27F29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643491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25CD60B-B77B-BCC5-61C6-3ED9A00BF2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D9697742-523F-D85C-114C-DA464EDEAAE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5617908-7BCF-3739-9A82-7EB8F10DE7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3060CE51-AD79-409B-DC03-9AA6FD27A1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EF05653-3957-BF56-FB90-2AB31CBA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4FDD86-E92B-A8A2-7DC4-9BB98FC9D5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005455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A3106D-E665-028D-ED5B-B08B8B769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C2C65-99FE-F9EE-F026-9D2B2405E1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73A877F-3573-2751-0561-546A738F9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8F6D856-9200-DC5A-EE21-1AC20D56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4B5CE31-C758-CE15-77D8-1DA746B38C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33420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904110B2-4CAE-A572-F077-DD3E9FF6B8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0802D4A9-0FB5-8F7F-AE3A-041DF2ECBB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A6699DA-4364-C8E9-98C5-6CE1D0F3D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50371E0-DFDE-95E1-1D1D-95BBDFDAF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48D49F3-1C9B-C23D-F70D-A90D4C3D5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27825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8FFA3E6-C620-28D2-3955-B214AA5573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1E0D841-1A1A-E8E0-5FD6-C3EC3087F4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14C637-476D-F3D1-DE9D-2D701735F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519CC4-FED9-449D-BCEC-9104E45EF66F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656D0AB-3513-3F58-ECB2-3D3C040DFA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1FE0E90-8D99-5294-EBBB-49EE9A40E5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911031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BB2CBE-DC94-8057-739F-D4F1AC7FAF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D876134-D3D6-B384-2C25-BF339A5EBC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B81846B-0935-EB88-BE32-4AADF3BB96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EA9E647-15D9-3529-A510-CB332E1DE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7E88C6-7C08-4873-BD38-E8952F2790FA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36E11F2B-5AFF-0685-481D-7845E8D35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1029C08-CF4B-53F5-98E5-D8D3505F2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92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851378-62E5-FD11-7D3D-6395E44E25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9620259-66F4-680B-EF21-0F38AAAA79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F2E9394-47E0-600B-B2C5-7AF7BC4940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4AD5C2BC-7A56-033A-613C-9950B35546F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74B5B5C0-C876-AD3E-BBA6-1431ABB3E4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E50D5FFB-C8B6-E2C6-6972-35E2F1E40F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BC05CB-9D74-4EB3-B932-F2415694B02B}" type="datetime1">
              <a:rPr lang="tr-TR" smtClean="0"/>
              <a:t>2.07.2026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1FE20207-F2AE-B89E-4947-CC05F51B1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4DBE0AC6-BFA3-19CE-89AD-1311EE3E8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05283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646B43B-B12F-4ADD-0B7C-C87FD8D8A1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27294FEE-7A8A-BBC0-C3F2-417A23838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EA6FF-6278-4042-A2D2-2EB48B45FDC2}" type="datetime1">
              <a:rPr lang="tr-TR" smtClean="0"/>
              <a:t>2.07.2026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D0CA0E-BED6-C6FD-BEF0-18F6AC68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029496F7-A38F-385C-0B03-AEAB847A5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39725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0459AEC1-9127-AE52-9601-3ED7209FD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6FA50D-93F4-4D4C-9F56-C634CE3364E7}" type="datetime1">
              <a:rPr lang="tr-TR" smtClean="0"/>
              <a:t>2.07.2026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594F2669-6387-1FDA-CD98-18E841C0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321AF9F5-AD89-2C62-88AD-481C8B8C72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774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691C1B-918B-B1F8-4ECE-83551E5D0E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C95D609-431F-E148-54C1-97EC5DB952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E71A3DE-E8B2-105E-EC91-EFBB268FD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43D87BB-DEBB-E6BF-C830-9033600FCA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00030C-6F07-469E-90FE-15247EC78970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BBA4F310-FE9D-CC16-70B4-D041ACAAAB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E8B96A9E-9BEE-E670-968F-07F2C38802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53924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C11DA66-4CCE-0CB4-CEDC-B5AA1A2F12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F018BCED-8DE2-E630-5E15-A3245F1D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7C6CEDD-56D7-BC1D-BDDF-2E1B2B31A8A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4875058-3196-77D7-17DB-F7178CD538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E3729-A6D0-495D-9E61-3AF7C98C397D}" type="datetime1">
              <a:rPr lang="tr-TR" smtClean="0"/>
              <a:t>2.07.2026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4AB686-4DE8-EDCC-5632-54208EEDB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7D545446-2DBC-404F-F411-E91F31B68A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1381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6D8BB320-C01A-B5BA-12FD-ACB20B5D2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8720" y="365125"/>
            <a:ext cx="1016508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Örnek: Yaratıcı Drama Nedir?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8128440-113F-0F80-D1AC-FA752BE186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88718" y="1825625"/>
            <a:ext cx="10165081" cy="4351338"/>
          </a:xfrm>
          <a:prstGeom prst="rect">
            <a:avLst/>
          </a:prstGeom>
          <a:ln w="38100">
            <a:solidFill>
              <a:srgbClr val="FF000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just" rtl="0">
              <a:lnSpc>
                <a:spcPct val="150000"/>
              </a:lnSpc>
            </a:pPr>
            <a:r>
              <a:rPr lang="tr-TR" dirty="0"/>
              <a:t>Öğrencinin yaratıcılığını geliştiren, onu yetiştiren ve hayata hazırlayan drama, eğitimde hem bir alanı hem bir dersi hem de bir öğretim yöntemini ifade etmektedir.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1AEE0-5E25-4FE1-CF64-2294D1C6C5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F3AAA5-FDBF-4123-A916-9B2C93523EBE}" type="datetime1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F9C75FE-F87C-1F36-7D66-0644FA4FF8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BDA2A62-1CBE-7898-AB5C-1903001AE3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8D1A948-F723-44D0-9112-FAEB9D266EE7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722D2BD5-3696-0BBF-09CA-69AB4753533B}"/>
              </a:ext>
            </a:extLst>
          </p:cNvPr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884" y="99980"/>
            <a:ext cx="885781" cy="9150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89275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95D34CA6-FDA0-E955-66CA-DB52D022F3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Kaynaklar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EC7EB061-EB1F-DC63-13F9-FE0326806E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1847DA7-9457-2F13-92E2-D3127D3F2C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3518641-3DC2-4FDE-A7C3-A837FBA3D6E8}" type="datetimeFigureOut">
              <a:rPr lang="tr-TR" smtClean="0"/>
              <a:t>2.07.2026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36D99CD-621F-DB9D-2CD9-9C432FFE999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3F08739-1DC1-C634-E855-9B80C65B4C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3B77E9-3C67-4C35-BBFC-71181107575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5972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E65487D-5BCD-F4CC-009E-7744BFF3DC2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BANKA VE SİGORTA HUKUKU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6A3BE055-7531-60B0-E21B-FEE6BCB910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5.HAFTA</a:t>
            </a:r>
          </a:p>
        </p:txBody>
      </p:sp>
    </p:spTree>
    <p:extLst>
      <p:ext uri="{BB962C8B-B14F-4D97-AF65-F5344CB8AC3E}">
        <p14:creationId xmlns:p14="http://schemas.microsoft.com/office/powerpoint/2010/main" val="40580744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2B38AA-B24F-023E-52CB-38119C42AA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KAYNAKLAR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2AC4610-C018-DEF8-B0E1-91A61AAB7D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5411 sayılı </a:t>
            </a:r>
            <a:r>
              <a:rPr lang="tr-TR"/>
              <a:t>Bankacılık Kanunu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5DD8FA2-F298-9260-8685-28D1E73CBB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  <a:p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52CEB62-E51C-2677-6717-925F8D7CB7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42FDE5D5-0EF5-52EE-99D5-FF53B6287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17258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etin kutusu 2">
            <a:extLst>
              <a:ext uri="{FF2B5EF4-FFF2-40B4-BE49-F238E27FC236}">
                <a16:creationId xmlns:a16="http://schemas.microsoft.com/office/drawing/2014/main" id="{C6D8EC20-82C3-82C7-B882-344F5E19DBE7}"/>
              </a:ext>
            </a:extLst>
          </p:cNvPr>
          <p:cNvSpPr txBox="1"/>
          <p:nvPr/>
        </p:nvSpPr>
        <p:spPr>
          <a:xfrm>
            <a:off x="3047189" y="3244334"/>
            <a:ext cx="65151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r-TR" sz="6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TEŞEKKÜRLER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E26573C-4382-81EB-2B22-724D211221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Edibe YİĞİT SELALMAZ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AE451C86-62C0-1BD8-BBCC-001DC7CFFFE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24" y="161784"/>
            <a:ext cx="883212" cy="87789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988636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EFC2D-ECEC-8E8C-8D2D-1649C874BD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Yönetim 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9433753-07B5-CA08-ADA5-655D94AA4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Kurumsal yönetime ilişkin yapı ve süreçler ve bunlara ilişkin ilkeler Sermaye Piyasası Kurulu ile kuruluş birliklerinin de görüşü alınarak Kurul tarafından belirlenir. 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EED18E0-8B04-7B6E-647C-0102D04C8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25FBC83-A75A-8DD8-7ECD-1B98DCD20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 dirty="0" err="1"/>
              <a:t>Öğr</a:t>
            </a:r>
            <a:r>
              <a:rPr lang="tr-TR" dirty="0"/>
              <a:t>. Gör. Edibe YİĞİT SELALMAZ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B0AF24-5300-0626-F40D-F423BBD3F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4423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00E6FB9-89B4-F000-DFD5-9FBCF2316A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Yönetim Kurulu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E47D03-EF94-D79C-8295-6FAECAC247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Yönetim kurulu, bankanın en üst karar ve yönetim organıdır. Bankanın güvenli, etkin ve mevzuata uygun şekilde yönetilmesini sağlamakla görevlidir.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5A4FDB6-ED70-A52A-60AB-784B565B3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  <a:p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2C30FBAC-8AB6-8B45-5396-47D0CD6571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201F5AE-104E-F5E2-E263-35BD79341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0689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ECC5C2A9-644F-9AA7-9021-AECDA9EE5BB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58339520"/>
              </p:ext>
            </p:extLst>
          </p:nvPr>
        </p:nvGraphicFramePr>
        <p:xfrm>
          <a:off x="1189038" y="883227"/>
          <a:ext cx="10164762" cy="4901147"/>
        </p:xfrm>
        <a:graphic>
          <a:graphicData uri="http://schemas.openxmlformats.org/drawingml/2006/table">
            <a:tbl>
              <a:tblPr/>
              <a:tblGrid>
                <a:gridCol w="5082381">
                  <a:extLst>
                    <a:ext uri="{9D8B030D-6E8A-4147-A177-3AD203B41FA5}">
                      <a16:colId xmlns:a16="http://schemas.microsoft.com/office/drawing/2014/main" val="2964042335"/>
                    </a:ext>
                  </a:extLst>
                </a:gridCol>
                <a:gridCol w="5082381">
                  <a:extLst>
                    <a:ext uri="{9D8B030D-6E8A-4147-A177-3AD203B41FA5}">
                      <a16:colId xmlns:a16="http://schemas.microsoft.com/office/drawing/2014/main" val="4245432049"/>
                    </a:ext>
                  </a:extLst>
                </a:gridCol>
              </a:tblGrid>
              <a:tr h="50268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Görev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Açıklama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3300494"/>
                  </a:ext>
                </a:extLst>
              </a:tr>
              <a:tr h="8796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b="1" dirty="0"/>
                        <a:t>Bankayı yönetmek</a:t>
                      </a:r>
                      <a:endParaRPr lang="tr-TR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Bankanın genel yönetim ve faaliyet politikalarını belirler.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1764336"/>
                  </a:ext>
                </a:extLst>
              </a:tr>
              <a:tr h="8796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b="1"/>
                        <a:t>Gözetim yapmak</a:t>
                      </a:r>
                      <a:endParaRPr lang="tr-T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Banka faaliyetlerinin mevzuata uygun yürütülmesini izler.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1670518"/>
                  </a:ext>
                </a:extLst>
              </a:tr>
              <a:tr h="8796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b="1"/>
                        <a:t>Kurumsal yönetimi sağlamak</a:t>
                      </a:r>
                      <a:endParaRPr lang="tr-T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Kurumsal yönetim ilkelerinin uygulanmasını gözetir.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93319918"/>
                  </a:ext>
                </a:extLst>
              </a:tr>
              <a:tr h="8796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b="1"/>
                        <a:t>Riskleri izlemek</a:t>
                      </a:r>
                      <a:endParaRPr lang="tr-T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İç kontrol, risk yönetimi ve iç denetim sistemlerinin etkin çalışmasını sağlar.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4184686"/>
                  </a:ext>
                </a:extLst>
              </a:tr>
              <a:tr h="87969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b="1"/>
                        <a:t>Üst yönetimi belirlemek</a:t>
                      </a:r>
                      <a:endParaRPr lang="tr-T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dirty="0"/>
                        <a:t>Genel müdür ve diğer üst düzey yöneticilerle ilgili kanuni süreçleri yürütür.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79883692"/>
                  </a:ext>
                </a:extLst>
              </a:tr>
            </a:tbl>
          </a:graphicData>
        </a:graphic>
      </p:graphicFrame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9FFCCD0-1A6B-EB51-780B-FBAFAAE6B3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  <a:p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4582ACD-12F8-FC33-149C-3AE60F7EA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C67B0CE5-3B98-BA95-113D-D4A279C5E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1510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8E7B65-0E1B-6F34-AAA3-BE9D28B67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8718" y="810491"/>
            <a:ext cx="10165081" cy="53664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dirty="0"/>
              <a:t> Yönetim Kurulu│</a:t>
            </a:r>
          </a:p>
          <a:p>
            <a:pPr marL="0" indent="0" algn="ctr">
              <a:buNone/>
            </a:pPr>
            <a:r>
              <a:rPr lang="tr-TR" dirty="0"/>
              <a:t> ┌───────────────────────────────</a:t>
            </a:r>
          </a:p>
          <a:p>
            <a:pPr marL="0" indent="0" algn="ctr">
              <a:buNone/>
            </a:pPr>
            <a:r>
              <a:rPr lang="tr-TR" dirty="0"/>
              <a:t>Yönetim     Gözetim     Denetim Sistemleri</a:t>
            </a:r>
          </a:p>
          <a:p>
            <a:pPr marL="0" indent="0" algn="ctr">
              <a:buNone/>
            </a:pPr>
            <a:r>
              <a:rPr lang="tr-TR" dirty="0"/>
              <a:t>                           │</a:t>
            </a:r>
          </a:p>
          <a:p>
            <a:pPr marL="0" indent="0" algn="ctr">
              <a:buNone/>
            </a:pPr>
            <a:r>
              <a:rPr lang="tr-TR" dirty="0"/>
              <a:t>                    İç Kontrol</a:t>
            </a:r>
          </a:p>
          <a:p>
            <a:pPr marL="0" indent="0" algn="ctr">
              <a:buNone/>
            </a:pPr>
            <a:r>
              <a:rPr lang="tr-TR" dirty="0"/>
              <a:t>                  Risk Yönetimi</a:t>
            </a:r>
          </a:p>
          <a:p>
            <a:pPr marL="0" indent="0" algn="ctr">
              <a:buNone/>
            </a:pPr>
            <a:r>
              <a:rPr lang="tr-TR" dirty="0"/>
              <a:t>                  İç Denetim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83DFE0B-5E9B-F197-4EE3-272101659C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  <a:p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49A49FE-6E11-A6CE-70FF-E33586C20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A6E8560-905D-A468-DE80-08096E0F99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8503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1326504-08B6-5DF3-BAED-51ABAFFE50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Yönetim kurulu, bankanın </a:t>
            </a:r>
            <a:r>
              <a:rPr lang="tr-TR" b="1" dirty="0"/>
              <a:t>en üst yönetim organıdır.</a:t>
            </a:r>
            <a:endParaRPr lang="tr-TR" dirty="0"/>
          </a:p>
          <a:p>
            <a:r>
              <a:rPr lang="tr-TR" dirty="0"/>
              <a:t>📌 Bankanın günlük faaliyetlerini doğrudan yürütmez; bu görev genel müdüre aittir.</a:t>
            </a:r>
          </a:p>
          <a:p>
            <a:r>
              <a:rPr lang="tr-TR" dirty="0"/>
              <a:t>📌 Yönetim kurulu daha çok </a:t>
            </a:r>
            <a:r>
              <a:rPr lang="tr-TR" b="1" dirty="0"/>
              <a:t>karar alma, politika belirleme ve gözetim</a:t>
            </a:r>
            <a:r>
              <a:rPr lang="tr-TR" dirty="0"/>
              <a:t> görevini yerine getirir.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C93A08C-C5CA-AE95-E6BC-5999F9235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  <a:p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D9F5F63-BEF6-2842-EA1B-BFAFF02A1B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44D787B-8C72-302A-FB3B-13E2DED9C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44743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D5F8C93-C574-3F5C-6076-9E3644670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Denetim Komitesi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BE29604-F447-CF0C-B6A2-379A69DF9D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Denetim Komitesi, bankanın faaliyetlerinin </a:t>
            </a:r>
            <a:r>
              <a:rPr lang="tr-TR" b="1" dirty="0"/>
              <a:t>kanuna, banka içi düzenlemelere ve risk yönetimi ilkelerine uygun şekilde yürütülmesini gözetmek</a:t>
            </a:r>
            <a:r>
              <a:rPr lang="tr-TR" dirty="0"/>
              <a:t> amacıyla oluşturulan bir komitedir. Komite, görevlerini </a:t>
            </a:r>
            <a:r>
              <a:rPr lang="tr-TR" b="1" dirty="0"/>
              <a:t>yönetim kurulu adına</a:t>
            </a:r>
            <a:r>
              <a:rPr lang="tr-TR" dirty="0"/>
              <a:t> yerine getirir.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E8520DA4-965E-6AF5-7582-9D34487A1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  <a:p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6A09B01-5CE1-3E1E-EF91-F17E6E0E4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369E0E62-0AFE-FB77-C291-639FD2255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69740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İçerik Yer Tutucusu 6">
            <a:extLst>
              <a:ext uri="{FF2B5EF4-FFF2-40B4-BE49-F238E27FC236}">
                <a16:creationId xmlns:a16="http://schemas.microsoft.com/office/drawing/2014/main" id="{2E59427D-5EFD-4BAE-ADE0-E4DB8E5E5DC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86363967"/>
              </p:ext>
            </p:extLst>
          </p:nvPr>
        </p:nvGraphicFramePr>
        <p:xfrm>
          <a:off x="1189038" y="810490"/>
          <a:ext cx="10164762" cy="4998025"/>
        </p:xfrm>
        <a:graphic>
          <a:graphicData uri="http://schemas.openxmlformats.org/drawingml/2006/table">
            <a:tbl>
              <a:tblPr/>
              <a:tblGrid>
                <a:gridCol w="5082381">
                  <a:extLst>
                    <a:ext uri="{9D8B030D-6E8A-4147-A177-3AD203B41FA5}">
                      <a16:colId xmlns:a16="http://schemas.microsoft.com/office/drawing/2014/main" val="4202918025"/>
                    </a:ext>
                  </a:extLst>
                </a:gridCol>
                <a:gridCol w="5082381">
                  <a:extLst>
                    <a:ext uri="{9D8B030D-6E8A-4147-A177-3AD203B41FA5}">
                      <a16:colId xmlns:a16="http://schemas.microsoft.com/office/drawing/2014/main" val="3396801849"/>
                    </a:ext>
                  </a:extLst>
                </a:gridCol>
              </a:tblGrid>
              <a:tr h="74044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Görev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Açıklama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481450"/>
                  </a:ext>
                </a:extLst>
              </a:tr>
              <a:tr h="74044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b="1"/>
                        <a:t>İç kontrol sistemini gözetmek</a:t>
                      </a:r>
                      <a:endParaRPr lang="tr-T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İç kontrol sisteminin etkin çalışmasını izler.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17983050"/>
                  </a:ext>
                </a:extLst>
              </a:tr>
              <a:tr h="74044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b="1"/>
                        <a:t>Risk yönetimini izlemek</a:t>
                      </a:r>
                      <a:endParaRPr lang="tr-T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Risk yönetim sisteminin etkinliğini değerlendirir.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3618760"/>
                  </a:ext>
                </a:extLst>
              </a:tr>
              <a:tr h="74044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nb-NO" b="1"/>
                        <a:t>İç denetim faaliyetlerini takip etmek</a:t>
                      </a:r>
                      <a:endParaRPr lang="nb-NO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İç denetim biriminin çalışmalarını gözetir.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09174312"/>
                  </a:ext>
                </a:extLst>
              </a:tr>
              <a:tr h="1295785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b="1"/>
                        <a:t>Bağımsız denetimi izlemek</a:t>
                      </a:r>
                      <a:endParaRPr lang="tr-T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/>
                        <a:t>Bağımsız denetim sürecini takip eder ve sonuçlarını değerlendirir.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67311316"/>
                  </a:ext>
                </a:extLst>
              </a:tr>
              <a:tr h="74044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b="1"/>
                        <a:t>Yönetim kurulunu bilgilendirmek</a:t>
                      </a:r>
                      <a:endParaRPr lang="tr-TR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tr-TR" dirty="0"/>
                        <a:t>Tespit ettiği hususları yönetim kuruluna raporlar.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6322035"/>
                  </a:ext>
                </a:extLst>
              </a:tr>
            </a:tbl>
          </a:graphicData>
        </a:graphic>
      </p:graphicFrame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A649C4A1-978A-D82F-4CC0-ED1BB64CBC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  <a:p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834F044-F18C-3866-3131-C8E3DFFD2F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DA95AB8-725A-89BC-F221-F1AC378E00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56686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D1DD3F7-B466-F9B9-CA00-D236D43A19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Denetim Komitesi </a:t>
            </a:r>
            <a:r>
              <a:rPr lang="tr-TR" b="1" dirty="0"/>
              <a:t>yönetim kuruluna bağlıdır.</a:t>
            </a:r>
            <a:endParaRPr lang="tr-TR" dirty="0"/>
          </a:p>
          <a:p>
            <a:r>
              <a:rPr lang="tr-TR" dirty="0"/>
              <a:t> Bankayı yönetmez; </a:t>
            </a:r>
            <a:r>
              <a:rPr lang="tr-TR" b="1" dirty="0"/>
              <a:t>denetim ve gözetim görevini yerine getirir.</a:t>
            </a:r>
            <a:endParaRPr lang="tr-TR" dirty="0"/>
          </a:p>
          <a:p>
            <a:r>
              <a:rPr lang="tr-TR" dirty="0"/>
              <a:t> İç kontrol, risk yönetimi ve iç denetim sistemlerinin etkin çalışmasını izler.</a:t>
            </a:r>
          </a:p>
          <a:p>
            <a:endParaRPr lang="tr-TR" dirty="0"/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BACE8C5-7720-6AF0-064E-F2FBEE728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tr-TR" dirty="0"/>
              <a:t>30.06.2026</a:t>
            </a:r>
          </a:p>
          <a:p>
            <a:endParaRPr lang="tr-TR" dirty="0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BF3B7FD-0F8E-A046-FB3B-065EA37EF9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Öğretim elemanı</a:t>
            </a:r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2AACE6-9D08-BA49-C9FE-FFA9E50306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1A948-F723-44D0-9112-FAEB9D266EE7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202785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Özel Tasarım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349</Words>
  <Application>Microsoft Office PowerPoint</Application>
  <PresentationFormat>Geniş ekran</PresentationFormat>
  <Paragraphs>76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Office Teması</vt:lpstr>
      <vt:lpstr>Özel Tasarım</vt:lpstr>
      <vt:lpstr>BANKA VE SİGORTA HUKUKU</vt:lpstr>
      <vt:lpstr>Yönetim </vt:lpstr>
      <vt:lpstr>Yönetim Kurulu</vt:lpstr>
      <vt:lpstr>PowerPoint Sunusu</vt:lpstr>
      <vt:lpstr>PowerPoint Sunusu</vt:lpstr>
      <vt:lpstr>PowerPoint Sunusu</vt:lpstr>
      <vt:lpstr>Denetim Komitesi</vt:lpstr>
      <vt:lpstr>PowerPoint Sunusu</vt:lpstr>
      <vt:lpstr>PowerPoint Sunusu</vt:lpstr>
      <vt:lpstr>KAYNAKLAR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BANKA VE SİGORTA HUKUKU</dc:title>
  <dc:creator>EÖ</dc:creator>
  <cp:lastModifiedBy>EDIBE YIGIT</cp:lastModifiedBy>
  <cp:revision>10</cp:revision>
  <dcterms:created xsi:type="dcterms:W3CDTF">2026-04-02T07:47:59Z</dcterms:created>
  <dcterms:modified xsi:type="dcterms:W3CDTF">2026-07-02T10:37:11Z</dcterms:modified>
</cp:coreProperties>
</file>