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369" r:id="rId2"/>
    <p:sldId id="257" r:id="rId3"/>
    <p:sldId id="258" r:id="rId4"/>
    <p:sldId id="265" r:id="rId5"/>
    <p:sldId id="281" r:id="rId6"/>
    <p:sldId id="284" r:id="rId7"/>
    <p:sldId id="29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snapToGrid="0">
      <p:cViewPr varScale="1">
        <p:scale>
          <a:sx n="68" d="100"/>
          <a:sy n="68" d="100"/>
        </p:scale>
        <p:origin x="80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11E38E-905B-44A2-8D35-8BC5389F3E85}" type="datetimeFigureOut">
              <a:rPr lang="tr-TR" smtClean="0"/>
              <a:t>11.09.2025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417741-9A88-4483-B398-CD136BBAF270}" type="slidenum">
              <a:rPr lang="tr-TR" smtClean="0"/>
              <a:t>‹#›</a:t>
            </a:fld>
            <a:endParaRPr lang="tr-TR"/>
          </a:p>
        </p:txBody>
      </p:sp>
    </p:spTree>
    <p:extLst>
      <p:ext uri="{BB962C8B-B14F-4D97-AF65-F5344CB8AC3E}">
        <p14:creationId xmlns:p14="http://schemas.microsoft.com/office/powerpoint/2010/main" val="3465822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585071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68720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17130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829838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391061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02231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617465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867506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622179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262880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95147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021997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DEB9A4-75AC-4606-9692-EBD69BBC9437}"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754173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58176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79734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403605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0282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2DEB9A4-75AC-4606-9692-EBD69BBC9437}" type="datetimeFigureOut">
              <a:rPr lang="tr-TR" smtClean="0"/>
              <a:t>11.09.2025</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E2B6A42-BE09-445F-9D06-3A559F860F7E}" type="slidenum">
              <a:rPr lang="tr-TR" smtClean="0"/>
              <a:t>‹#›</a:t>
            </a:fld>
            <a:endParaRPr lang="tr-TR"/>
          </a:p>
        </p:txBody>
      </p:sp>
    </p:spTree>
    <p:extLst>
      <p:ext uri="{BB962C8B-B14F-4D97-AF65-F5344CB8AC3E}">
        <p14:creationId xmlns:p14="http://schemas.microsoft.com/office/powerpoint/2010/main" val="35318075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4836" y="1425667"/>
            <a:ext cx="9005454" cy="2387600"/>
          </a:xfrm>
        </p:spPr>
        <p:txBody>
          <a:bodyPr>
            <a:noAutofit/>
          </a:bodyPr>
          <a:lstStyle/>
          <a:p>
            <a:pPr algn="ctr"/>
            <a:r>
              <a:rPr lang="tr-TR" sz="5400" dirty="0"/>
              <a:t>T.C. </a:t>
            </a:r>
            <a:br>
              <a:rPr lang="tr-TR" sz="5400" dirty="0"/>
            </a:br>
            <a:r>
              <a:rPr lang="tr-TR" sz="5400" dirty="0"/>
              <a:t>KASTAMONU ÜNİVERSİTESİ</a:t>
            </a:r>
            <a:br>
              <a:rPr lang="tr-TR" sz="5400" dirty="0"/>
            </a:br>
            <a:r>
              <a:rPr lang="tr-TR" sz="5400" dirty="0"/>
              <a:t>TURİZM FAKÜLTESİ</a:t>
            </a:r>
          </a:p>
        </p:txBody>
      </p:sp>
      <p:sp>
        <p:nvSpPr>
          <p:cNvPr id="3" name="Alt Başlık 2"/>
          <p:cNvSpPr>
            <a:spLocks noGrp="1"/>
          </p:cNvSpPr>
          <p:nvPr>
            <p:ph type="subTitle" idx="1"/>
          </p:nvPr>
        </p:nvSpPr>
        <p:spPr>
          <a:xfrm>
            <a:off x="1565563" y="4379316"/>
            <a:ext cx="9144000" cy="2106034"/>
          </a:xfrm>
        </p:spPr>
        <p:txBody>
          <a:bodyPr/>
          <a:lstStyle/>
          <a:p>
            <a:pPr algn="ctr"/>
            <a:r>
              <a:rPr lang="tr-TR" dirty="0"/>
              <a:t>Gastronomi ve Mutfak Sanatları Bölümü</a:t>
            </a:r>
          </a:p>
          <a:p>
            <a:endParaRPr lang="tr-TR" dirty="0"/>
          </a:p>
          <a:p>
            <a:pPr algn="ctr"/>
            <a:endParaRPr lang="tr-TR" dirty="0"/>
          </a:p>
          <a:p>
            <a:pPr algn="ctr"/>
            <a:r>
              <a:rPr lang="tr-TR" dirty="0"/>
              <a:t>Tarih </a:t>
            </a:r>
            <a:r>
              <a:rPr lang="tr-TR" dirty="0" err="1"/>
              <a:t>çağlarINda</a:t>
            </a:r>
            <a:r>
              <a:rPr lang="tr-TR" dirty="0"/>
              <a:t> mutfak özellikleri</a:t>
            </a:r>
            <a:endParaRPr lang="tr-TR" b="1" dirty="0"/>
          </a:p>
        </p:txBody>
      </p:sp>
    </p:spTree>
    <p:extLst>
      <p:ext uri="{BB962C8B-B14F-4D97-AF65-F5344CB8AC3E}">
        <p14:creationId xmlns:p14="http://schemas.microsoft.com/office/powerpoint/2010/main" val="1564505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A37FE5-0E98-4933-8DFE-1401957D1B2E}"/>
              </a:ext>
            </a:extLst>
          </p:cNvPr>
          <p:cNvSpPr>
            <a:spLocks noGrp="1"/>
          </p:cNvSpPr>
          <p:nvPr>
            <p:ph type="title"/>
          </p:nvPr>
        </p:nvSpPr>
        <p:spPr>
          <a:xfrm>
            <a:off x="646111" y="452718"/>
            <a:ext cx="9404723" cy="827442"/>
          </a:xfrm>
        </p:spPr>
        <p:txBody>
          <a:bodyPr/>
          <a:lstStyle/>
          <a:p>
            <a:pPr algn="ctr"/>
            <a:r>
              <a:rPr lang="tr-TR" dirty="0"/>
              <a:t>TARİH ÇAĞLARI</a:t>
            </a:r>
          </a:p>
        </p:txBody>
      </p:sp>
      <p:sp>
        <p:nvSpPr>
          <p:cNvPr id="3" name="İçerik Yer Tutucusu 2">
            <a:extLst>
              <a:ext uri="{FF2B5EF4-FFF2-40B4-BE49-F238E27FC236}">
                <a16:creationId xmlns:a16="http://schemas.microsoft.com/office/drawing/2014/main" id="{B0EB323B-936C-42F6-A235-227270DD1A61}"/>
              </a:ext>
            </a:extLst>
          </p:cNvPr>
          <p:cNvSpPr>
            <a:spLocks noGrp="1"/>
          </p:cNvSpPr>
          <p:nvPr>
            <p:ph idx="1"/>
          </p:nvPr>
        </p:nvSpPr>
        <p:spPr>
          <a:xfrm>
            <a:off x="1103312" y="1280160"/>
            <a:ext cx="8946541" cy="4968239"/>
          </a:xfrm>
        </p:spPr>
        <p:txBody>
          <a:bodyPr>
            <a:normAutofit/>
          </a:bodyPr>
          <a:lstStyle/>
          <a:p>
            <a:pPr algn="just"/>
            <a:r>
              <a:rPr lang="tr-TR" sz="2400" dirty="0"/>
              <a:t>İklim ve doğa şartlarına göre farklı şekilde gelişim gösteren tarih çağları yazının icadıyla başlayıp, günümüze kadar geçen süreyi kapsamaktadır. Önemli toplumsal ve ekonomik olaylara göre tarih çağları dört evrede incelenmektedir.</a:t>
            </a:r>
          </a:p>
          <a:p>
            <a:pPr algn="just"/>
            <a:endParaRPr lang="tr-TR" sz="2400" dirty="0"/>
          </a:p>
        </p:txBody>
      </p:sp>
      <p:pic>
        <p:nvPicPr>
          <p:cNvPr id="5" name="Resim 4">
            <a:extLst>
              <a:ext uri="{FF2B5EF4-FFF2-40B4-BE49-F238E27FC236}">
                <a16:creationId xmlns:a16="http://schemas.microsoft.com/office/drawing/2014/main" id="{FC797783-F343-41F0-AA26-7034291BE811}"/>
              </a:ext>
            </a:extLst>
          </p:cNvPr>
          <p:cNvPicPr>
            <a:picLocks noChangeAspect="1"/>
          </p:cNvPicPr>
          <p:nvPr/>
        </p:nvPicPr>
        <p:blipFill>
          <a:blip r:embed="rId2"/>
          <a:stretch>
            <a:fillRect/>
          </a:stretch>
        </p:blipFill>
        <p:spPr>
          <a:xfrm>
            <a:off x="1266092" y="3429000"/>
            <a:ext cx="9240962" cy="3150137"/>
          </a:xfrm>
          <a:prstGeom prst="rect">
            <a:avLst/>
          </a:prstGeom>
        </p:spPr>
      </p:pic>
    </p:spTree>
    <p:extLst>
      <p:ext uri="{BB962C8B-B14F-4D97-AF65-F5344CB8AC3E}">
        <p14:creationId xmlns:p14="http://schemas.microsoft.com/office/powerpoint/2010/main" val="898949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275779-3D6A-456B-8326-B687884C6E49}"/>
              </a:ext>
            </a:extLst>
          </p:cNvPr>
          <p:cNvSpPr>
            <a:spLocks noGrp="1"/>
          </p:cNvSpPr>
          <p:nvPr>
            <p:ph type="title"/>
          </p:nvPr>
        </p:nvSpPr>
        <p:spPr>
          <a:xfrm>
            <a:off x="646111" y="452718"/>
            <a:ext cx="9404723" cy="766482"/>
          </a:xfrm>
        </p:spPr>
        <p:txBody>
          <a:bodyPr/>
          <a:lstStyle/>
          <a:p>
            <a:pPr algn="ctr"/>
            <a:r>
              <a:rPr lang="tr-TR" b="1" dirty="0"/>
              <a:t>İlk Çağ</a:t>
            </a:r>
          </a:p>
        </p:txBody>
      </p:sp>
      <p:sp>
        <p:nvSpPr>
          <p:cNvPr id="3" name="İçerik Yer Tutucusu 2">
            <a:extLst>
              <a:ext uri="{FF2B5EF4-FFF2-40B4-BE49-F238E27FC236}">
                <a16:creationId xmlns:a16="http://schemas.microsoft.com/office/drawing/2014/main" id="{84E37EE6-A3A9-4A2A-807D-96D2B8371AA8}"/>
              </a:ext>
            </a:extLst>
          </p:cNvPr>
          <p:cNvSpPr>
            <a:spLocks noGrp="1"/>
          </p:cNvSpPr>
          <p:nvPr>
            <p:ph idx="1"/>
          </p:nvPr>
        </p:nvSpPr>
        <p:spPr>
          <a:xfrm>
            <a:off x="1103312" y="1427018"/>
            <a:ext cx="8946541" cy="4821381"/>
          </a:xfrm>
        </p:spPr>
        <p:txBody>
          <a:bodyPr>
            <a:normAutofit/>
          </a:bodyPr>
          <a:lstStyle/>
          <a:p>
            <a:r>
              <a:rPr lang="tr-TR" sz="2800" b="1" dirty="0"/>
              <a:t>Sümer Uygarlığı</a:t>
            </a:r>
          </a:p>
          <a:p>
            <a:r>
              <a:rPr lang="tr-TR" sz="2400" dirty="0"/>
              <a:t>Sümerler çivi yazısını keşfederek yazıyı bulan ilk topluluk olmuşlardır. Bu nedenle o dönemden kalan tabletler ve yazılar, dönemin yeme-içme kültürü ve alışkanlıkları hakkında bilgi edinmeyi kolaylaştırmaktadır.</a:t>
            </a:r>
          </a:p>
          <a:p>
            <a:r>
              <a:rPr lang="tr-TR" sz="2400" dirty="0"/>
              <a:t>Sümerlerin </a:t>
            </a:r>
            <a:r>
              <a:rPr lang="tr-TR" sz="2400" dirty="0">
                <a:solidFill>
                  <a:schemeClr val="accent3">
                    <a:lumMod val="60000"/>
                    <a:lumOff val="40000"/>
                  </a:schemeClr>
                </a:solidFill>
              </a:rPr>
              <a:t>tarım ve hayvancılıkta </a:t>
            </a:r>
            <a:r>
              <a:rPr lang="tr-TR" sz="2400" dirty="0"/>
              <a:t>gelişim gösterdiği bilinmektedir. Bunun en önemli kanıtı evlerinde kaplar ve küpler içerisinde sakladıkları tahıllar, baklagiller, ballar, şaraplar ve biralardır. Sümerler günlük et tüketimlerinde ise genellikle koyun etini tercih etmişlerdir. </a:t>
            </a:r>
          </a:p>
        </p:txBody>
      </p:sp>
    </p:spTree>
    <p:extLst>
      <p:ext uri="{BB962C8B-B14F-4D97-AF65-F5344CB8AC3E}">
        <p14:creationId xmlns:p14="http://schemas.microsoft.com/office/powerpoint/2010/main" val="1429769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78553B-9477-48F7-9A05-310417805E1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27780D9-C626-4C39-BEF4-2AE18CD34F8D}"/>
              </a:ext>
            </a:extLst>
          </p:cNvPr>
          <p:cNvSpPr>
            <a:spLocks noGrp="1"/>
          </p:cNvSpPr>
          <p:nvPr>
            <p:ph idx="1"/>
          </p:nvPr>
        </p:nvSpPr>
        <p:spPr/>
        <p:txBody>
          <a:bodyPr>
            <a:normAutofit/>
          </a:bodyPr>
          <a:lstStyle/>
          <a:p>
            <a:r>
              <a:rPr lang="tr-TR" sz="2800" b="1" dirty="0"/>
              <a:t>Hitit Uygarlığı </a:t>
            </a:r>
          </a:p>
          <a:p>
            <a:r>
              <a:rPr lang="tr-TR" sz="2400" dirty="0"/>
              <a:t>Hititlerde ulaşımda, yemekte ve gündelik hayatta önemli bir ihtiyacı karşılayan hayvanlara verilen önemle birlikte </a:t>
            </a:r>
            <a:r>
              <a:rPr lang="tr-TR" sz="2400" dirty="0">
                <a:solidFill>
                  <a:schemeClr val="accent3">
                    <a:lumMod val="60000"/>
                    <a:lumOff val="40000"/>
                  </a:schemeClr>
                </a:solidFill>
              </a:rPr>
              <a:t>hayvancılık çok gelişmiş </a:t>
            </a:r>
            <a:r>
              <a:rPr lang="tr-TR" sz="2400" dirty="0"/>
              <a:t>ve hayvancılık aracı-lığıyla </a:t>
            </a:r>
            <a:r>
              <a:rPr lang="tr-TR" sz="2400" dirty="0">
                <a:solidFill>
                  <a:schemeClr val="accent3">
                    <a:lumMod val="60000"/>
                    <a:lumOff val="40000"/>
                  </a:schemeClr>
                </a:solidFill>
              </a:rPr>
              <a:t>çobanlık, arıcılık, at yetiştiriciliği, dokumacılık ve balıkçılık </a:t>
            </a:r>
            <a:r>
              <a:rPr lang="tr-TR" sz="2400" dirty="0"/>
              <a:t>gibi meslek grupları doğmuştur. Hayvanların etinden, sütünden ve gücünden yararlanan es-ki çağ topluluklarından biri de Hititler olmuştur. </a:t>
            </a:r>
            <a:endParaRPr lang="tr-TR" sz="3200" dirty="0"/>
          </a:p>
        </p:txBody>
      </p:sp>
    </p:spTree>
    <p:extLst>
      <p:ext uri="{BB962C8B-B14F-4D97-AF65-F5344CB8AC3E}">
        <p14:creationId xmlns:p14="http://schemas.microsoft.com/office/powerpoint/2010/main" val="1738145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F63FDD-BCE2-42B9-A364-C144962C5D6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20A272E-3025-4D5B-BD4D-4800E4A0CFE9}"/>
              </a:ext>
            </a:extLst>
          </p:cNvPr>
          <p:cNvSpPr>
            <a:spLocks noGrp="1"/>
          </p:cNvSpPr>
          <p:nvPr>
            <p:ph idx="1"/>
          </p:nvPr>
        </p:nvSpPr>
        <p:spPr/>
        <p:txBody>
          <a:bodyPr>
            <a:normAutofit/>
          </a:bodyPr>
          <a:lstStyle/>
          <a:p>
            <a:r>
              <a:rPr lang="tr-TR" sz="2800" b="1" dirty="0"/>
              <a:t>Mısır Uygarlığı</a:t>
            </a:r>
          </a:p>
          <a:p>
            <a:r>
              <a:rPr lang="tr-TR" sz="2400" dirty="0">
                <a:solidFill>
                  <a:schemeClr val="accent3">
                    <a:lumMod val="60000"/>
                    <a:lumOff val="40000"/>
                  </a:schemeClr>
                </a:solidFill>
              </a:rPr>
              <a:t>Yer aldığı coğrafya</a:t>
            </a:r>
            <a:r>
              <a:rPr lang="tr-TR" sz="2400" dirty="0"/>
              <a:t>nın özgünlüğü Mısır’ın önemli bir gelişim göstermesine ve çok yüksek bir uygarlık seviyesine gelmesine yardımcı olmuştur. Herodotos’un, </a:t>
            </a:r>
            <a:r>
              <a:rPr lang="tr-TR" sz="2400" dirty="0">
                <a:solidFill>
                  <a:schemeClr val="accent3">
                    <a:lumMod val="60000"/>
                    <a:lumOff val="40000"/>
                  </a:schemeClr>
                </a:solidFill>
              </a:rPr>
              <a:t>Mısır’ın Nil’in bir armağanı olduğu</a:t>
            </a:r>
            <a:r>
              <a:rPr lang="tr-TR" sz="2400" dirty="0"/>
              <a:t>na yönelik düşüncesi Nil nehrinin Mısırlıların yaşamında belirleyici bir rolde olduğunun göstergesi olarak görülmektedir.</a:t>
            </a:r>
            <a:endParaRPr lang="tr-TR" sz="3200" b="1" dirty="0"/>
          </a:p>
        </p:txBody>
      </p:sp>
    </p:spTree>
    <p:extLst>
      <p:ext uri="{BB962C8B-B14F-4D97-AF65-F5344CB8AC3E}">
        <p14:creationId xmlns:p14="http://schemas.microsoft.com/office/powerpoint/2010/main" val="1163144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8DF9DA-AC5D-4DBF-8B28-FAA9E3BFA94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FB3525-1C1E-4925-A255-7A2A7C06DAC3}"/>
              </a:ext>
            </a:extLst>
          </p:cNvPr>
          <p:cNvSpPr>
            <a:spLocks noGrp="1"/>
          </p:cNvSpPr>
          <p:nvPr>
            <p:ph idx="1"/>
          </p:nvPr>
        </p:nvSpPr>
        <p:spPr/>
        <p:txBody>
          <a:bodyPr>
            <a:normAutofit/>
          </a:bodyPr>
          <a:lstStyle/>
          <a:p>
            <a:r>
              <a:rPr lang="tr-TR" sz="2400" dirty="0">
                <a:solidFill>
                  <a:schemeClr val="accent3">
                    <a:lumMod val="60000"/>
                    <a:lumOff val="40000"/>
                  </a:schemeClr>
                </a:solidFill>
              </a:rPr>
              <a:t>Antik Mısır’da ekmekler diğer uygarlıkların yaptıklarından daha farklı hale getirilmiştir</a:t>
            </a:r>
            <a:r>
              <a:rPr lang="tr-TR" sz="2400" dirty="0"/>
              <a:t>. MÖ 2600 yıllarında buğday unu ve su karışımıyla yapılan ekmek hamuruna tesadüfen buldukları </a:t>
            </a:r>
            <a:r>
              <a:rPr lang="tr-TR" sz="2400" dirty="0">
                <a:solidFill>
                  <a:schemeClr val="accent3">
                    <a:lumMod val="60000"/>
                    <a:lumOff val="40000"/>
                  </a:schemeClr>
                </a:solidFill>
              </a:rPr>
              <a:t>maya</a:t>
            </a:r>
            <a:r>
              <a:rPr lang="tr-TR" sz="2400" dirty="0"/>
              <a:t>yı katmışlar ve bu sayede ekmeğin daha yumuşak, daha kabarık, daha hafif ve sindirimi kolay olduğunun farkına varmışlardır. Bu tür ekmekler zenginlerin, soyluların ve sarayın gözdesi olmuş ve bir dönem ekmeğe olan yoğun rağbet nedeniyle ekmekler para yerine bile kullanılmıştır.</a:t>
            </a:r>
          </a:p>
        </p:txBody>
      </p:sp>
    </p:spTree>
    <p:extLst>
      <p:ext uri="{BB962C8B-B14F-4D97-AF65-F5344CB8AC3E}">
        <p14:creationId xmlns:p14="http://schemas.microsoft.com/office/powerpoint/2010/main" val="3440806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E1FD31-3625-44A4-B3B0-E10400ABBB9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1264350-625D-43B1-A3B1-C5BC49944082}"/>
              </a:ext>
            </a:extLst>
          </p:cNvPr>
          <p:cNvSpPr>
            <a:spLocks noGrp="1"/>
          </p:cNvSpPr>
          <p:nvPr>
            <p:ph idx="1"/>
          </p:nvPr>
        </p:nvSpPr>
        <p:spPr>
          <a:xfrm>
            <a:off x="207818" y="2052918"/>
            <a:ext cx="11042073" cy="4611118"/>
          </a:xfrm>
        </p:spPr>
        <p:txBody>
          <a:bodyPr>
            <a:normAutofit/>
          </a:bodyPr>
          <a:lstStyle/>
          <a:p>
            <a:r>
              <a:rPr lang="tr-TR" sz="2400" dirty="0"/>
              <a:t>Mısırlılar, ister aile arasında olsun ister misafirleri için olsun mutlaka </a:t>
            </a:r>
            <a:r>
              <a:rPr lang="tr-TR" sz="2400" dirty="0">
                <a:solidFill>
                  <a:schemeClr val="accent3">
                    <a:lumMod val="60000"/>
                    <a:lumOff val="40000"/>
                  </a:schemeClr>
                </a:solidFill>
              </a:rPr>
              <a:t>sofralarına özenmişlerdir</a:t>
            </a:r>
            <a:r>
              <a:rPr lang="tr-TR" sz="2400" dirty="0"/>
              <a:t>. Ziyafet sofraları </a:t>
            </a:r>
            <a:r>
              <a:rPr lang="tr-TR" sz="2400" dirty="0">
                <a:solidFill>
                  <a:schemeClr val="accent3">
                    <a:lumMod val="60000"/>
                    <a:lumOff val="40000"/>
                  </a:schemeClr>
                </a:solidFill>
              </a:rPr>
              <a:t>çiçekler ve kozalaklarla süslenmiş, hatta yemek esnasında müzik şölenleri </a:t>
            </a:r>
            <a:r>
              <a:rPr lang="tr-TR" sz="2400" dirty="0"/>
              <a:t>de verilmiştir. Elde edilen arkeolojik verilerden ziyafetlerde misafirlerin ve ev sahiplerinin büyük bir masa veya sini etrafında toplanıp </a:t>
            </a:r>
            <a:r>
              <a:rPr lang="tr-TR" sz="2400" dirty="0">
                <a:solidFill>
                  <a:schemeClr val="accent3">
                    <a:lumMod val="60000"/>
                    <a:lumOff val="40000"/>
                  </a:schemeClr>
                </a:solidFill>
              </a:rPr>
              <a:t>bağdaş kurarak oturmadığı </a:t>
            </a:r>
            <a:r>
              <a:rPr lang="tr-TR" sz="2400" dirty="0"/>
              <a:t>aksine dönemi anlatan resimlerde </a:t>
            </a:r>
            <a:r>
              <a:rPr lang="tr-TR" sz="2400" dirty="0">
                <a:solidFill>
                  <a:schemeClr val="accent3">
                    <a:lumMod val="60000"/>
                    <a:lumOff val="40000"/>
                  </a:schemeClr>
                </a:solidFill>
              </a:rPr>
              <a:t>herkesin yiyecek dolu masaların etrafında sandalye ve taburelerde</a:t>
            </a:r>
            <a:r>
              <a:rPr lang="tr-TR" sz="2400" dirty="0"/>
              <a:t> oturduğu </a:t>
            </a:r>
            <a:r>
              <a:rPr lang="tr-TR" sz="2400" dirty="0" err="1"/>
              <a:t>gö-rülmektedir</a:t>
            </a:r>
            <a:r>
              <a:rPr lang="tr-TR" sz="2400" dirty="0"/>
              <a:t>. </a:t>
            </a:r>
          </a:p>
        </p:txBody>
      </p:sp>
    </p:spTree>
    <p:extLst>
      <p:ext uri="{BB962C8B-B14F-4D97-AF65-F5344CB8AC3E}">
        <p14:creationId xmlns:p14="http://schemas.microsoft.com/office/powerpoint/2010/main" val="2243520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542</TotalTime>
  <Words>353</Words>
  <Application>Microsoft Office PowerPoint</Application>
  <PresentationFormat>Geniş ekran</PresentationFormat>
  <Paragraphs>17</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Calibri</vt:lpstr>
      <vt:lpstr>Century Gothic</vt:lpstr>
      <vt:lpstr>Wingdings 3</vt:lpstr>
      <vt:lpstr>İyon</vt:lpstr>
      <vt:lpstr>T.C.  KASTAMONU ÜNİVERSİTESİ TURİZM FAKÜLTESİ</vt:lpstr>
      <vt:lpstr>TARİH ÇAĞLARI</vt:lpstr>
      <vt:lpstr>İlk Çağ</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Gastronomi ve Yiyecek Tarihi </dc:title>
  <dc:creator>Casper</dc:creator>
  <cp:lastModifiedBy>pc</cp:lastModifiedBy>
  <cp:revision>313</cp:revision>
  <dcterms:created xsi:type="dcterms:W3CDTF">2021-07-13T20:51:49Z</dcterms:created>
  <dcterms:modified xsi:type="dcterms:W3CDTF">2025-09-11T10:48:14Z</dcterms:modified>
</cp:coreProperties>
</file>