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9" r:id="rId3"/>
    <p:sldId id="268" r:id="rId4"/>
    <p:sldId id="288" r:id="rId5"/>
    <p:sldId id="290" r:id="rId6"/>
    <p:sldId id="291" r:id="rId7"/>
    <p:sldId id="292" r:id="rId8"/>
    <p:sldId id="293" r:id="rId9"/>
    <p:sldId id="295" r:id="rId10"/>
    <p:sldId id="269" r:id="rId11"/>
    <p:sldId id="271" r:id="rId12"/>
    <p:sldId id="270" r:id="rId13"/>
    <p:sldId id="273" r:id="rId14"/>
    <p:sldId id="275" r:id="rId15"/>
    <p:sldId id="272" r:id="rId16"/>
    <p:sldId id="276" r:id="rId17"/>
    <p:sldId id="274" r:id="rId18"/>
    <p:sldId id="279" r:id="rId19"/>
    <p:sldId id="280" r:id="rId20"/>
    <p:sldId id="281" r:id="rId21"/>
    <p:sldId id="282" r:id="rId22"/>
    <p:sldId id="283" r:id="rId23"/>
    <p:sldId id="284" r:id="rId24"/>
    <p:sldId id="285" r:id="rId25"/>
    <p:sldId id="286" r:id="rId26"/>
    <p:sldId id="287" r:id="rId27"/>
    <p:sldId id="259"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64" autoAdjust="0"/>
    <p:restoredTop sz="94660"/>
  </p:normalViewPr>
  <p:slideViewPr>
    <p:cSldViewPr snapToGrid="0">
      <p:cViewPr varScale="1">
        <p:scale>
          <a:sx n="96" d="100"/>
          <a:sy n="96" d="100"/>
        </p:scale>
        <p:origin x="75"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üler Demir" userId="51ad5cf4d1839854" providerId="LiveId" clId="{2E81D9F6-738E-41D6-82F6-9AC7D0DA84FD}"/>
    <pc:docChg chg="undo custSel addSld modSld">
      <pc:chgData name="Güler Demir" userId="51ad5cf4d1839854" providerId="LiveId" clId="{2E81D9F6-738E-41D6-82F6-9AC7D0DA84FD}" dt="2025-07-24T10:51:18.785" v="3990" actId="6549"/>
      <pc:docMkLst>
        <pc:docMk/>
      </pc:docMkLst>
      <pc:sldChg chg="modSp mod">
        <pc:chgData name="Güler Demir" userId="51ad5cf4d1839854" providerId="LiveId" clId="{2E81D9F6-738E-41D6-82F6-9AC7D0DA84FD}" dt="2025-07-24T10:51:18.785" v="3990" actId="6549"/>
        <pc:sldMkLst>
          <pc:docMk/>
          <pc:sldMk cId="951358384" sldId="256"/>
        </pc:sldMkLst>
        <pc:spChg chg="mod">
          <ac:chgData name="Güler Demir" userId="51ad5cf4d1839854" providerId="LiveId" clId="{2E81D9F6-738E-41D6-82F6-9AC7D0DA84FD}" dt="2025-07-24T10:51:18.785" v="3990" actId="6549"/>
          <ac:spMkLst>
            <pc:docMk/>
            <pc:sldMk cId="951358384" sldId="256"/>
            <ac:spMk id="2" creationId="{00000000-0000-0000-0000-000000000000}"/>
          </ac:spMkLst>
        </pc:spChg>
      </pc:sldChg>
      <pc:sldChg chg="addSp delSp modSp mod">
        <pc:chgData name="Güler Demir" userId="51ad5cf4d1839854" providerId="LiveId" clId="{2E81D9F6-738E-41D6-82F6-9AC7D0DA84FD}" dt="2025-07-24T07:26:16.753" v="1468" actId="14100"/>
        <pc:sldMkLst>
          <pc:docMk/>
          <pc:sldMk cId="2988615369" sldId="258"/>
        </pc:sldMkLst>
      </pc:sldChg>
      <pc:sldChg chg="modSp mod">
        <pc:chgData name="Güler Demir" userId="51ad5cf4d1839854" providerId="LiveId" clId="{2E81D9F6-738E-41D6-82F6-9AC7D0DA84FD}" dt="2025-07-24T09:55:29.077" v="3363" actId="114"/>
        <pc:sldMkLst>
          <pc:docMk/>
          <pc:sldMk cId="2053632720" sldId="259"/>
        </pc:sldMkLst>
        <pc:spChg chg="mod">
          <ac:chgData name="Güler Demir" userId="51ad5cf4d1839854" providerId="LiveId" clId="{2E81D9F6-738E-41D6-82F6-9AC7D0DA84FD}" dt="2025-07-24T09:21:10.608" v="3048" actId="1076"/>
          <ac:spMkLst>
            <pc:docMk/>
            <pc:sldMk cId="2053632720" sldId="259"/>
            <ac:spMk id="2" creationId="{00000000-0000-0000-0000-000000000000}"/>
          </ac:spMkLst>
        </pc:spChg>
        <pc:spChg chg="mod">
          <ac:chgData name="Güler Demir" userId="51ad5cf4d1839854" providerId="LiveId" clId="{2E81D9F6-738E-41D6-82F6-9AC7D0DA84FD}" dt="2025-07-24T09:55:29.077" v="3363" actId="114"/>
          <ac:spMkLst>
            <pc:docMk/>
            <pc:sldMk cId="2053632720" sldId="259"/>
            <ac:spMk id="3" creationId="{00000000-0000-0000-0000-000000000000}"/>
          </ac:spMkLst>
        </pc:spChg>
      </pc:sldChg>
      <pc:sldChg chg="modSp mod">
        <pc:chgData name="Güler Demir" userId="51ad5cf4d1839854" providerId="LiveId" clId="{2E81D9F6-738E-41D6-82F6-9AC7D0DA84FD}" dt="2025-07-24T07:31:48.612" v="1574" actId="14100"/>
        <pc:sldMkLst>
          <pc:docMk/>
          <pc:sldMk cId="3740274549" sldId="260"/>
        </pc:sldMkLst>
      </pc:sldChg>
      <pc:sldChg chg="modSp mod">
        <pc:chgData name="Güler Demir" userId="51ad5cf4d1839854" providerId="LiveId" clId="{2E81D9F6-738E-41D6-82F6-9AC7D0DA84FD}" dt="2025-07-24T07:32:03.454" v="1576" actId="14100"/>
        <pc:sldMkLst>
          <pc:docMk/>
          <pc:sldMk cId="1133085718" sldId="261"/>
        </pc:sldMkLst>
      </pc:sldChg>
      <pc:sldChg chg="modSp mod">
        <pc:chgData name="Güler Demir" userId="51ad5cf4d1839854" providerId="LiveId" clId="{2E81D9F6-738E-41D6-82F6-9AC7D0DA84FD}" dt="2025-07-24T10:26:48.178" v="3913" actId="20577"/>
        <pc:sldMkLst>
          <pc:docMk/>
          <pc:sldMk cId="2673842134" sldId="262"/>
        </pc:sldMkLst>
      </pc:sldChg>
      <pc:sldChg chg="modSp mod">
        <pc:chgData name="Güler Demir" userId="51ad5cf4d1839854" providerId="LiveId" clId="{2E81D9F6-738E-41D6-82F6-9AC7D0DA84FD}" dt="2025-07-24T07:32:19.730" v="1578" actId="14100"/>
        <pc:sldMkLst>
          <pc:docMk/>
          <pc:sldMk cId="4149757107" sldId="263"/>
        </pc:sldMkLst>
      </pc:sldChg>
      <pc:sldChg chg="modSp mod">
        <pc:chgData name="Güler Demir" userId="51ad5cf4d1839854" providerId="LiveId" clId="{2E81D9F6-738E-41D6-82F6-9AC7D0DA84FD}" dt="2025-07-24T10:35:03.883" v="3939" actId="6549"/>
        <pc:sldMkLst>
          <pc:docMk/>
          <pc:sldMk cId="3758047188" sldId="264"/>
        </pc:sldMkLst>
      </pc:sldChg>
      <pc:sldChg chg="modSp add mod">
        <pc:chgData name="Güler Demir" userId="51ad5cf4d1839854" providerId="LiveId" clId="{2E81D9F6-738E-41D6-82F6-9AC7D0DA84FD}" dt="2025-07-24T07:31:20.808" v="1564" actId="14100"/>
        <pc:sldMkLst>
          <pc:docMk/>
          <pc:sldMk cId="2187342173" sldId="265"/>
        </pc:sldMkLst>
      </pc:sldChg>
      <pc:sldChg chg="modSp add mod">
        <pc:chgData name="Güler Demir" userId="51ad5cf4d1839854" providerId="LiveId" clId="{2E81D9F6-738E-41D6-82F6-9AC7D0DA84FD}" dt="2025-07-24T10:35:31.634" v="3942" actId="6549"/>
        <pc:sldMkLst>
          <pc:docMk/>
          <pc:sldMk cId="4062400833" sldId="266"/>
        </pc:sldMkLst>
      </pc:sldChg>
      <pc:sldChg chg="modSp add mod">
        <pc:chgData name="Güler Demir" userId="51ad5cf4d1839854" providerId="LiveId" clId="{2E81D9F6-738E-41D6-82F6-9AC7D0DA84FD}" dt="2025-07-24T10:24:55.196" v="3911" actId="20577"/>
        <pc:sldMkLst>
          <pc:docMk/>
          <pc:sldMk cId="1166283070" sldId="267"/>
        </pc:sldMkLst>
      </pc:sldChg>
      <pc:sldChg chg="modSp add mod">
        <pc:chgData name="Güler Demir" userId="51ad5cf4d1839854" providerId="LiveId" clId="{2E81D9F6-738E-41D6-82F6-9AC7D0DA84FD}" dt="2025-07-24T08:32:47.169" v="2168" actId="115"/>
        <pc:sldMkLst>
          <pc:docMk/>
          <pc:sldMk cId="3789681931" sldId="268"/>
        </pc:sldMkLst>
      </pc:sldChg>
      <pc:sldChg chg="modSp add mod">
        <pc:chgData name="Güler Demir" userId="51ad5cf4d1839854" providerId="LiveId" clId="{2E81D9F6-738E-41D6-82F6-9AC7D0DA84FD}" dt="2025-07-24T08:49:05.866" v="2600" actId="20577"/>
        <pc:sldMkLst>
          <pc:docMk/>
          <pc:sldMk cId="730422893" sldId="269"/>
        </pc:sldMkLst>
      </pc:sldChg>
      <pc:sldChg chg="modSp add mod">
        <pc:chgData name="Güler Demir" userId="51ad5cf4d1839854" providerId="LiveId" clId="{2E81D9F6-738E-41D6-82F6-9AC7D0DA84FD}" dt="2025-07-24T08:51:21.069" v="2619" actId="20577"/>
        <pc:sldMkLst>
          <pc:docMk/>
          <pc:sldMk cId="3937052180" sldId="270"/>
        </pc:sldMkLst>
      </pc:sldChg>
      <pc:sldChg chg="modSp add mod">
        <pc:chgData name="Güler Demir" userId="51ad5cf4d1839854" providerId="LiveId" clId="{2E81D9F6-738E-41D6-82F6-9AC7D0DA84FD}" dt="2025-07-24T10:37:27.615" v="3982" actId="14100"/>
        <pc:sldMkLst>
          <pc:docMk/>
          <pc:sldMk cId="2419834256" sldId="271"/>
        </pc:sldMkLst>
      </pc:sldChg>
      <pc:sldChg chg="modSp add mod">
        <pc:chgData name="Güler Demir" userId="51ad5cf4d1839854" providerId="LiveId" clId="{2E81D9F6-738E-41D6-82F6-9AC7D0DA84FD}" dt="2025-07-24T09:10:03.027" v="2986" actId="6549"/>
        <pc:sldMkLst>
          <pc:docMk/>
          <pc:sldMk cId="1696983698" sldId="272"/>
        </pc:sldMkLst>
      </pc:sldChg>
      <pc:sldChg chg="modSp add mod">
        <pc:chgData name="Güler Demir" userId="51ad5cf4d1839854" providerId="LiveId" clId="{2E81D9F6-738E-41D6-82F6-9AC7D0DA84FD}" dt="2025-07-24T09:31:50.648" v="3095" actId="20577"/>
        <pc:sldMkLst>
          <pc:docMk/>
          <pc:sldMk cId="1567964758" sldId="273"/>
        </pc:sldMkLst>
      </pc:sldChg>
      <pc:sldChg chg="modSp add mod">
        <pc:chgData name="Güler Demir" userId="51ad5cf4d1839854" providerId="LiveId" clId="{2E81D9F6-738E-41D6-82F6-9AC7D0DA84FD}" dt="2025-07-24T10:01:54.471" v="3548" actId="20577"/>
        <pc:sldMkLst>
          <pc:docMk/>
          <pc:sldMk cId="2219951129" sldId="274"/>
        </pc:sldMkLst>
      </pc:sldChg>
      <pc:sldChg chg="modSp add mod">
        <pc:chgData name="Güler Demir" userId="51ad5cf4d1839854" providerId="LiveId" clId="{2E81D9F6-738E-41D6-82F6-9AC7D0DA84FD}" dt="2025-07-24T10:09:36.248" v="3640" actId="20577"/>
        <pc:sldMkLst>
          <pc:docMk/>
          <pc:sldMk cId="1886383686" sldId="275"/>
        </pc:sldMkLst>
      </pc:sldChg>
      <pc:sldChg chg="modSp add mod">
        <pc:chgData name="Güler Demir" userId="51ad5cf4d1839854" providerId="LiveId" clId="{2E81D9F6-738E-41D6-82F6-9AC7D0DA84FD}" dt="2025-07-24T10:18:32.902" v="3711" actId="20577"/>
        <pc:sldMkLst>
          <pc:docMk/>
          <pc:sldMk cId="4224082616" sldId="276"/>
        </pc:sldMkLst>
      </pc:sldChg>
    </pc:docChg>
  </pc:docChgLst>
  <pc:docChgLst>
    <pc:chgData name="Güler Demir" userId="51ad5cf4d1839854" providerId="LiveId" clId="{63C238F5-3A0E-458B-919B-377673C32D01}"/>
    <pc:docChg chg="undo redo custSel addSld delSld modSld sldOrd">
      <pc:chgData name="Güler Demir" userId="51ad5cf4d1839854" providerId="LiveId" clId="{63C238F5-3A0E-458B-919B-377673C32D01}" dt="2025-08-10T17:00:46.330" v="15435" actId="207"/>
      <pc:docMkLst>
        <pc:docMk/>
      </pc:docMkLst>
      <pc:sldChg chg="modSp mod">
        <pc:chgData name="Güler Demir" userId="51ad5cf4d1839854" providerId="LiveId" clId="{63C238F5-3A0E-458B-919B-377673C32D01}" dt="2025-08-10T17:00:46.330" v="15435" actId="207"/>
        <pc:sldMkLst>
          <pc:docMk/>
          <pc:sldMk cId="951358384" sldId="256"/>
        </pc:sldMkLst>
        <pc:spChg chg="mod">
          <ac:chgData name="Güler Demir" userId="51ad5cf4d1839854" providerId="LiveId" clId="{63C238F5-3A0E-458B-919B-377673C32D01}" dt="2025-08-10T17:00:35.138" v="15434" actId="207"/>
          <ac:spMkLst>
            <pc:docMk/>
            <pc:sldMk cId="951358384" sldId="256"/>
            <ac:spMk id="2" creationId="{00000000-0000-0000-0000-000000000000}"/>
          </ac:spMkLst>
        </pc:spChg>
        <pc:spChg chg="mod">
          <ac:chgData name="Güler Demir" userId="51ad5cf4d1839854" providerId="LiveId" clId="{63C238F5-3A0E-458B-919B-377673C32D01}" dt="2025-08-10T17:00:46.330" v="15435" actId="207"/>
          <ac:spMkLst>
            <pc:docMk/>
            <pc:sldMk cId="951358384" sldId="256"/>
            <ac:spMk id="3" creationId="{00000000-0000-0000-0000-000000000000}"/>
          </ac:spMkLst>
        </pc:spChg>
      </pc:sldChg>
      <pc:sldChg chg="del ord">
        <pc:chgData name="Güler Demir" userId="51ad5cf4d1839854" providerId="LiveId" clId="{63C238F5-3A0E-458B-919B-377673C32D01}" dt="2025-07-31T16:57:26.705" v="6" actId="47"/>
        <pc:sldMkLst>
          <pc:docMk/>
          <pc:sldMk cId="2988615369" sldId="258"/>
        </pc:sldMkLst>
      </pc:sldChg>
      <pc:sldChg chg="modSp mod">
        <pc:chgData name="Güler Demir" userId="51ad5cf4d1839854" providerId="LiveId" clId="{63C238F5-3A0E-458B-919B-377673C32D01}" dt="2025-08-10T14:07:10.571" v="14597" actId="6549"/>
        <pc:sldMkLst>
          <pc:docMk/>
          <pc:sldMk cId="2053632720" sldId="259"/>
        </pc:sldMkLst>
        <pc:spChg chg="mod">
          <ac:chgData name="Güler Demir" userId="51ad5cf4d1839854" providerId="LiveId" clId="{63C238F5-3A0E-458B-919B-377673C32D01}" dt="2025-08-01T10:19:27.337" v="4450" actId="1076"/>
          <ac:spMkLst>
            <pc:docMk/>
            <pc:sldMk cId="2053632720" sldId="259"/>
            <ac:spMk id="2" creationId="{00000000-0000-0000-0000-000000000000}"/>
          </ac:spMkLst>
        </pc:spChg>
        <pc:spChg chg="mod">
          <ac:chgData name="Güler Demir" userId="51ad5cf4d1839854" providerId="LiveId" clId="{63C238F5-3A0E-458B-919B-377673C32D01}" dt="2025-08-10T14:07:10.571" v="14597" actId="6549"/>
          <ac:spMkLst>
            <pc:docMk/>
            <pc:sldMk cId="2053632720" sldId="259"/>
            <ac:spMk id="3" creationId="{00000000-0000-0000-0000-000000000000}"/>
          </ac:spMkLst>
        </pc:spChg>
      </pc:sldChg>
      <pc:sldChg chg="del">
        <pc:chgData name="Güler Demir" userId="51ad5cf4d1839854" providerId="LiveId" clId="{63C238F5-3A0E-458B-919B-377673C32D01}" dt="2025-07-31T16:57:26.517" v="5" actId="47"/>
        <pc:sldMkLst>
          <pc:docMk/>
          <pc:sldMk cId="3740274549" sldId="260"/>
        </pc:sldMkLst>
      </pc:sldChg>
      <pc:sldChg chg="del">
        <pc:chgData name="Güler Demir" userId="51ad5cf4d1839854" providerId="LiveId" clId="{63C238F5-3A0E-458B-919B-377673C32D01}" dt="2025-07-31T16:57:26.893" v="7" actId="47"/>
        <pc:sldMkLst>
          <pc:docMk/>
          <pc:sldMk cId="1133085718" sldId="261"/>
        </pc:sldMkLst>
      </pc:sldChg>
      <pc:sldChg chg="del">
        <pc:chgData name="Güler Demir" userId="51ad5cf4d1839854" providerId="LiveId" clId="{63C238F5-3A0E-458B-919B-377673C32D01}" dt="2025-07-31T16:57:27.254" v="9" actId="47"/>
        <pc:sldMkLst>
          <pc:docMk/>
          <pc:sldMk cId="2673842134" sldId="262"/>
        </pc:sldMkLst>
      </pc:sldChg>
      <pc:sldChg chg="del">
        <pc:chgData name="Güler Demir" userId="51ad5cf4d1839854" providerId="LiveId" clId="{63C238F5-3A0E-458B-919B-377673C32D01}" dt="2025-07-31T16:57:27.097" v="8" actId="47"/>
        <pc:sldMkLst>
          <pc:docMk/>
          <pc:sldMk cId="4149757107" sldId="263"/>
        </pc:sldMkLst>
      </pc:sldChg>
      <pc:sldChg chg="del">
        <pc:chgData name="Güler Demir" userId="51ad5cf4d1839854" providerId="LiveId" clId="{63C238F5-3A0E-458B-919B-377673C32D01}" dt="2025-07-31T16:57:27.458" v="10" actId="47"/>
        <pc:sldMkLst>
          <pc:docMk/>
          <pc:sldMk cId="3758047188" sldId="264"/>
        </pc:sldMkLst>
      </pc:sldChg>
      <pc:sldChg chg="del">
        <pc:chgData name="Güler Demir" userId="51ad5cf4d1839854" providerId="LiveId" clId="{63C238F5-3A0E-458B-919B-377673C32D01}" dt="2025-07-31T16:57:26.377" v="4" actId="47"/>
        <pc:sldMkLst>
          <pc:docMk/>
          <pc:sldMk cId="2187342173" sldId="265"/>
        </pc:sldMkLst>
      </pc:sldChg>
      <pc:sldChg chg="del">
        <pc:chgData name="Güler Demir" userId="51ad5cf4d1839854" providerId="LiveId" clId="{63C238F5-3A0E-458B-919B-377673C32D01}" dt="2025-07-31T16:57:27.662" v="11" actId="47"/>
        <pc:sldMkLst>
          <pc:docMk/>
          <pc:sldMk cId="4062400833" sldId="266"/>
        </pc:sldMkLst>
      </pc:sldChg>
      <pc:sldChg chg="modSp del mod ord">
        <pc:chgData name="Güler Demir" userId="51ad5cf4d1839854" providerId="LiveId" clId="{63C238F5-3A0E-458B-919B-377673C32D01}" dt="2025-08-01T12:59:49.513" v="7069" actId="47"/>
        <pc:sldMkLst>
          <pc:docMk/>
          <pc:sldMk cId="1166283070" sldId="267"/>
        </pc:sldMkLst>
      </pc:sldChg>
      <pc:sldChg chg="del">
        <pc:chgData name="Güler Demir" userId="51ad5cf4d1839854" providerId="LiveId" clId="{63C238F5-3A0E-458B-919B-377673C32D01}" dt="2025-07-31T16:57:27.834" v="12" actId="47"/>
        <pc:sldMkLst>
          <pc:docMk/>
          <pc:sldMk cId="3789681931" sldId="268"/>
        </pc:sldMkLst>
      </pc:sldChg>
      <pc:sldChg chg="modSp add mod">
        <pc:chgData name="Güler Demir" userId="51ad5cf4d1839854" providerId="LiveId" clId="{63C238F5-3A0E-458B-919B-377673C32D01}" dt="2025-08-10T13:28:05.269" v="14095" actId="6549"/>
        <pc:sldMkLst>
          <pc:docMk/>
          <pc:sldMk cId="4088613481" sldId="268"/>
        </pc:sldMkLst>
        <pc:spChg chg="mod">
          <ac:chgData name="Güler Demir" userId="51ad5cf4d1839854" providerId="LiveId" clId="{63C238F5-3A0E-458B-919B-377673C32D01}" dt="2025-08-10T10:02:38.628" v="11514" actId="1076"/>
          <ac:spMkLst>
            <pc:docMk/>
            <pc:sldMk cId="4088613481" sldId="268"/>
            <ac:spMk id="2" creationId="{A2DCC7FD-BF56-9AF1-81B5-4815C046ED76}"/>
          </ac:spMkLst>
        </pc:spChg>
        <pc:spChg chg="mod">
          <ac:chgData name="Güler Demir" userId="51ad5cf4d1839854" providerId="LiveId" clId="{63C238F5-3A0E-458B-919B-377673C32D01}" dt="2025-08-10T13:28:05.269" v="14095" actId="6549"/>
          <ac:spMkLst>
            <pc:docMk/>
            <pc:sldMk cId="4088613481" sldId="268"/>
            <ac:spMk id="3" creationId="{6CABB9E9-7DA7-206D-2E8C-E6913BCE2D07}"/>
          </ac:spMkLst>
        </pc:spChg>
      </pc:sldChg>
      <pc:sldChg chg="modSp add del mod">
        <pc:chgData name="Güler Demir" userId="51ad5cf4d1839854" providerId="LiveId" clId="{63C238F5-3A0E-458B-919B-377673C32D01}" dt="2025-08-01T12:59:49.273" v="7068" actId="47"/>
        <pc:sldMkLst>
          <pc:docMk/>
          <pc:sldMk cId="643306273" sldId="269"/>
        </pc:sldMkLst>
      </pc:sldChg>
      <pc:sldChg chg="del">
        <pc:chgData name="Güler Demir" userId="51ad5cf4d1839854" providerId="LiveId" clId="{63C238F5-3A0E-458B-919B-377673C32D01}" dt="2025-07-31T16:57:28.054" v="13" actId="47"/>
        <pc:sldMkLst>
          <pc:docMk/>
          <pc:sldMk cId="730422893" sldId="269"/>
        </pc:sldMkLst>
      </pc:sldChg>
      <pc:sldChg chg="modSp add mod">
        <pc:chgData name="Güler Demir" userId="51ad5cf4d1839854" providerId="LiveId" clId="{63C238F5-3A0E-458B-919B-377673C32D01}" dt="2025-08-10T13:52:25.059" v="14377" actId="6549"/>
        <pc:sldMkLst>
          <pc:docMk/>
          <pc:sldMk cId="3703318901" sldId="269"/>
        </pc:sldMkLst>
        <pc:spChg chg="mod">
          <ac:chgData name="Güler Demir" userId="51ad5cf4d1839854" providerId="LiveId" clId="{63C238F5-3A0E-458B-919B-377673C32D01}" dt="2025-08-01T13:44:27.068" v="7925" actId="6549"/>
          <ac:spMkLst>
            <pc:docMk/>
            <pc:sldMk cId="3703318901" sldId="269"/>
            <ac:spMk id="2" creationId="{3B3B1523-B353-5A14-282B-A27795D374BA}"/>
          </ac:spMkLst>
        </pc:spChg>
        <pc:spChg chg="mod">
          <ac:chgData name="Güler Demir" userId="51ad5cf4d1839854" providerId="LiveId" clId="{63C238F5-3A0E-458B-919B-377673C32D01}" dt="2025-08-10T13:52:25.059" v="14377" actId="6549"/>
          <ac:spMkLst>
            <pc:docMk/>
            <pc:sldMk cId="3703318901" sldId="269"/>
            <ac:spMk id="3" creationId="{72CFD8C5-8D6E-C501-5990-86C5C0ABC108}"/>
          </ac:spMkLst>
        </pc:spChg>
      </pc:sldChg>
      <pc:sldChg chg="add del">
        <pc:chgData name="Güler Demir" userId="51ad5cf4d1839854" providerId="LiveId" clId="{63C238F5-3A0E-458B-919B-377673C32D01}" dt="2025-07-31T17:54:39.675" v="1354" actId="2696"/>
        <pc:sldMkLst>
          <pc:docMk/>
          <pc:sldMk cId="4217477130" sldId="269"/>
        </pc:sldMkLst>
      </pc:sldChg>
      <pc:sldChg chg="addSp modSp add mod">
        <pc:chgData name="Güler Demir" userId="51ad5cf4d1839854" providerId="LiveId" clId="{63C238F5-3A0E-458B-919B-377673C32D01}" dt="2025-08-10T14:36:50.875" v="15293" actId="1076"/>
        <pc:sldMkLst>
          <pc:docMk/>
          <pc:sldMk cId="1886565987" sldId="270"/>
        </pc:sldMkLst>
        <pc:spChg chg="mod">
          <ac:chgData name="Güler Demir" userId="51ad5cf4d1839854" providerId="LiveId" clId="{63C238F5-3A0E-458B-919B-377673C32D01}" dt="2025-08-01T13:44:57.598" v="7928" actId="14100"/>
          <ac:spMkLst>
            <pc:docMk/>
            <pc:sldMk cId="1886565987" sldId="270"/>
            <ac:spMk id="2" creationId="{85C5A6B7-BD8B-F049-0FD7-2114D9D0BC17}"/>
          </ac:spMkLst>
        </pc:spChg>
        <pc:spChg chg="mod">
          <ac:chgData name="Güler Demir" userId="51ad5cf4d1839854" providerId="LiveId" clId="{63C238F5-3A0E-458B-919B-377673C32D01}" dt="2025-08-01T13:29:48.139" v="7485" actId="14100"/>
          <ac:spMkLst>
            <pc:docMk/>
            <pc:sldMk cId="1886565987" sldId="270"/>
            <ac:spMk id="3" creationId="{5FBE142D-38AD-3475-4818-DE0CD90F65B6}"/>
          </ac:spMkLst>
        </pc:spChg>
        <pc:spChg chg="add mod">
          <ac:chgData name="Güler Demir" userId="51ad5cf4d1839854" providerId="LiveId" clId="{63C238F5-3A0E-458B-919B-377673C32D01}" dt="2025-08-10T14:36:50.875" v="15293" actId="1076"/>
          <ac:spMkLst>
            <pc:docMk/>
            <pc:sldMk cId="1886565987" sldId="270"/>
            <ac:spMk id="5" creationId="{B9532EDF-D2A5-02E7-80DC-F67460DAB003}"/>
          </ac:spMkLst>
        </pc:spChg>
        <pc:picChg chg="add mod">
          <ac:chgData name="Güler Demir" userId="51ad5cf4d1839854" providerId="LiveId" clId="{63C238F5-3A0E-458B-919B-377673C32D01}" dt="2025-08-01T13:24:58.824" v="7375" actId="1076"/>
          <ac:picMkLst>
            <pc:docMk/>
            <pc:sldMk cId="1886565987" sldId="270"/>
            <ac:picMk id="1026" creationId="{6272F9DB-131F-D9B6-07F0-753E03EF5027}"/>
          </ac:picMkLst>
        </pc:picChg>
      </pc:sldChg>
      <pc:sldChg chg="add del">
        <pc:chgData name="Güler Demir" userId="51ad5cf4d1839854" providerId="LiveId" clId="{63C238F5-3A0E-458B-919B-377673C32D01}" dt="2025-07-31T18:17:06.850" v="1996" actId="2696"/>
        <pc:sldMkLst>
          <pc:docMk/>
          <pc:sldMk cId="3777846375" sldId="270"/>
        </pc:sldMkLst>
      </pc:sldChg>
      <pc:sldChg chg="del">
        <pc:chgData name="Güler Demir" userId="51ad5cf4d1839854" providerId="LiveId" clId="{63C238F5-3A0E-458B-919B-377673C32D01}" dt="2025-07-31T16:57:28.257" v="14" actId="47"/>
        <pc:sldMkLst>
          <pc:docMk/>
          <pc:sldMk cId="3937052180" sldId="270"/>
        </pc:sldMkLst>
      </pc:sldChg>
      <pc:sldChg chg="addSp delSp modSp add del mod">
        <pc:chgData name="Güler Demir" userId="51ad5cf4d1839854" providerId="LiveId" clId="{63C238F5-3A0E-458B-919B-377673C32D01}" dt="2025-08-01T13:37:30.102" v="7596" actId="2696"/>
        <pc:sldMkLst>
          <pc:docMk/>
          <pc:sldMk cId="268973421" sldId="271"/>
        </pc:sldMkLst>
      </pc:sldChg>
      <pc:sldChg chg="modSp new mod">
        <pc:chgData name="Güler Demir" userId="51ad5cf4d1839854" providerId="LiveId" clId="{63C238F5-3A0E-458B-919B-377673C32D01}" dt="2025-08-10T13:53:41.994" v="14387" actId="20577"/>
        <pc:sldMkLst>
          <pc:docMk/>
          <pc:sldMk cId="1251505519" sldId="271"/>
        </pc:sldMkLst>
        <pc:spChg chg="mod">
          <ac:chgData name="Güler Demir" userId="51ad5cf4d1839854" providerId="LiveId" clId="{63C238F5-3A0E-458B-919B-377673C32D01}" dt="2025-08-01T13:43:50.197" v="7915" actId="20577"/>
          <ac:spMkLst>
            <pc:docMk/>
            <pc:sldMk cId="1251505519" sldId="271"/>
            <ac:spMk id="2" creationId="{B71D1C3B-A34F-DD52-BB40-FF12D1B3A2BA}"/>
          </ac:spMkLst>
        </pc:spChg>
        <pc:spChg chg="mod">
          <ac:chgData name="Güler Demir" userId="51ad5cf4d1839854" providerId="LiveId" clId="{63C238F5-3A0E-458B-919B-377673C32D01}" dt="2025-08-10T13:53:41.994" v="14387" actId="20577"/>
          <ac:spMkLst>
            <pc:docMk/>
            <pc:sldMk cId="1251505519" sldId="271"/>
            <ac:spMk id="3" creationId="{ABEC15A5-0D79-CFB7-DE94-20923152A561}"/>
          </ac:spMkLst>
        </pc:spChg>
      </pc:sldChg>
      <pc:sldChg chg="modSp add del mod">
        <pc:chgData name="Güler Demir" userId="51ad5cf4d1839854" providerId="LiveId" clId="{63C238F5-3A0E-458B-919B-377673C32D01}" dt="2025-08-01T12:59:49.693" v="7070" actId="47"/>
        <pc:sldMkLst>
          <pc:docMk/>
          <pc:sldMk cId="2377629101" sldId="271"/>
        </pc:sldMkLst>
      </pc:sldChg>
      <pc:sldChg chg="del">
        <pc:chgData name="Güler Demir" userId="51ad5cf4d1839854" providerId="LiveId" clId="{63C238F5-3A0E-458B-919B-377673C32D01}" dt="2025-07-31T16:57:28.649" v="15" actId="47"/>
        <pc:sldMkLst>
          <pc:docMk/>
          <pc:sldMk cId="2419834256" sldId="271"/>
        </pc:sldMkLst>
      </pc:sldChg>
      <pc:sldChg chg="modSp add del mod">
        <pc:chgData name="Güler Demir" userId="51ad5cf4d1839854" providerId="LiveId" clId="{63C238F5-3A0E-458B-919B-377673C32D01}" dt="2025-08-01T13:34:30.727" v="7587" actId="2696"/>
        <pc:sldMkLst>
          <pc:docMk/>
          <pc:sldMk cId="2471808977" sldId="271"/>
        </pc:sldMkLst>
      </pc:sldChg>
      <pc:sldChg chg="add del">
        <pc:chgData name="Güler Demir" userId="51ad5cf4d1839854" providerId="LiveId" clId="{63C238F5-3A0E-458B-919B-377673C32D01}" dt="2025-08-01T13:33:33.502" v="7569" actId="2696"/>
        <pc:sldMkLst>
          <pc:docMk/>
          <pc:sldMk cId="3190946392" sldId="271"/>
        </pc:sldMkLst>
      </pc:sldChg>
      <pc:sldChg chg="del">
        <pc:chgData name="Güler Demir" userId="51ad5cf4d1839854" providerId="LiveId" clId="{63C238F5-3A0E-458B-919B-377673C32D01}" dt="2025-07-31T16:57:28.852" v="16" actId="47"/>
        <pc:sldMkLst>
          <pc:docMk/>
          <pc:sldMk cId="1696983698" sldId="272"/>
        </pc:sldMkLst>
      </pc:sldChg>
      <pc:sldChg chg="add del">
        <pc:chgData name="Güler Demir" userId="51ad5cf4d1839854" providerId="LiveId" clId="{63C238F5-3A0E-458B-919B-377673C32D01}" dt="2025-08-01T13:33:47.211" v="7573"/>
        <pc:sldMkLst>
          <pc:docMk/>
          <pc:sldMk cId="1773945709" sldId="272"/>
        </pc:sldMkLst>
      </pc:sldChg>
      <pc:sldChg chg="modSp add del mod">
        <pc:chgData name="Güler Demir" userId="51ad5cf4d1839854" providerId="LiveId" clId="{63C238F5-3A0E-458B-919B-377673C32D01}" dt="2025-08-01T12:59:49.893" v="7071" actId="47"/>
        <pc:sldMkLst>
          <pc:docMk/>
          <pc:sldMk cId="1783309417" sldId="272"/>
        </pc:sldMkLst>
      </pc:sldChg>
      <pc:sldChg chg="add del">
        <pc:chgData name="Güler Demir" userId="51ad5cf4d1839854" providerId="LiveId" clId="{63C238F5-3A0E-458B-919B-377673C32D01}" dt="2025-08-01T13:34:51.687" v="7591"/>
        <pc:sldMkLst>
          <pc:docMk/>
          <pc:sldMk cId="2992243397" sldId="272"/>
        </pc:sldMkLst>
      </pc:sldChg>
      <pc:sldChg chg="modSp add mod ord">
        <pc:chgData name="Güler Demir" userId="51ad5cf4d1839854" providerId="LiveId" clId="{63C238F5-3A0E-458B-919B-377673C32D01}" dt="2025-08-10T14:28:42.630" v="15110"/>
        <pc:sldMkLst>
          <pc:docMk/>
          <pc:sldMk cId="3213974429" sldId="272"/>
        </pc:sldMkLst>
        <pc:spChg chg="mod">
          <ac:chgData name="Güler Demir" userId="51ad5cf4d1839854" providerId="LiveId" clId="{63C238F5-3A0E-458B-919B-377673C32D01}" dt="2025-08-01T14:35:25.363" v="8901" actId="14100"/>
          <ac:spMkLst>
            <pc:docMk/>
            <pc:sldMk cId="3213974429" sldId="272"/>
            <ac:spMk id="2" creationId="{00B0910C-338F-62AD-34FC-906A9855C517}"/>
          </ac:spMkLst>
        </pc:spChg>
        <pc:spChg chg="mod">
          <ac:chgData name="Güler Demir" userId="51ad5cf4d1839854" providerId="LiveId" clId="{63C238F5-3A0E-458B-919B-377673C32D01}" dt="2025-08-10T14:00:01.883" v="14538" actId="1076"/>
          <ac:spMkLst>
            <pc:docMk/>
            <pc:sldMk cId="3213974429" sldId="272"/>
            <ac:spMk id="3" creationId="{1807867F-4313-D201-067B-F45F1CE8819C}"/>
          </ac:spMkLst>
        </pc:spChg>
      </pc:sldChg>
      <pc:sldChg chg="del">
        <pc:chgData name="Güler Demir" userId="51ad5cf4d1839854" providerId="LiveId" clId="{63C238F5-3A0E-458B-919B-377673C32D01}" dt="2025-07-31T16:57:29.072" v="17" actId="47"/>
        <pc:sldMkLst>
          <pc:docMk/>
          <pc:sldMk cId="1567964758" sldId="273"/>
        </pc:sldMkLst>
      </pc:sldChg>
      <pc:sldChg chg="addSp modSp add mod ord">
        <pc:chgData name="Güler Demir" userId="51ad5cf4d1839854" providerId="LiveId" clId="{63C238F5-3A0E-458B-919B-377673C32D01}" dt="2025-08-10T13:58:37.943" v="14508" actId="20577"/>
        <pc:sldMkLst>
          <pc:docMk/>
          <pc:sldMk cId="1729104201" sldId="273"/>
        </pc:sldMkLst>
        <pc:spChg chg="mod">
          <ac:chgData name="Güler Demir" userId="51ad5cf4d1839854" providerId="LiveId" clId="{63C238F5-3A0E-458B-919B-377673C32D01}" dt="2025-08-01T14:23:27.816" v="8661" actId="27636"/>
          <ac:spMkLst>
            <pc:docMk/>
            <pc:sldMk cId="1729104201" sldId="273"/>
            <ac:spMk id="2" creationId="{FC0C286E-3EE7-CCF4-6795-4934BE8B9268}"/>
          </ac:spMkLst>
        </pc:spChg>
        <pc:spChg chg="mod">
          <ac:chgData name="Güler Demir" userId="51ad5cf4d1839854" providerId="LiveId" clId="{63C238F5-3A0E-458B-919B-377673C32D01}" dt="2025-08-10T13:58:37.943" v="14508" actId="20577"/>
          <ac:spMkLst>
            <pc:docMk/>
            <pc:sldMk cId="1729104201" sldId="273"/>
            <ac:spMk id="3" creationId="{E7DC44D1-8190-DA50-F0FB-5EEF3932D465}"/>
          </ac:spMkLst>
        </pc:spChg>
      </pc:sldChg>
      <pc:sldChg chg="modSp add del mod">
        <pc:chgData name="Güler Demir" userId="51ad5cf4d1839854" providerId="LiveId" clId="{63C238F5-3A0E-458B-919B-377673C32D01}" dt="2025-07-31T19:38:28.279" v="3230" actId="2696"/>
        <pc:sldMkLst>
          <pc:docMk/>
          <pc:sldMk cId="3702239037" sldId="273"/>
        </pc:sldMkLst>
      </pc:sldChg>
      <pc:sldChg chg="del">
        <pc:chgData name="Güler Demir" userId="51ad5cf4d1839854" providerId="LiveId" clId="{63C238F5-3A0E-458B-919B-377673C32D01}" dt="2025-07-31T16:57:29.323" v="18" actId="47"/>
        <pc:sldMkLst>
          <pc:docMk/>
          <pc:sldMk cId="2219951129" sldId="274"/>
        </pc:sldMkLst>
      </pc:sldChg>
      <pc:sldChg chg="addSp delSp modSp add mod">
        <pc:chgData name="Güler Demir" userId="51ad5cf4d1839854" providerId="LiveId" clId="{63C238F5-3A0E-458B-919B-377673C32D01}" dt="2025-08-10T14:02:10.902" v="14576" actId="6549"/>
        <pc:sldMkLst>
          <pc:docMk/>
          <pc:sldMk cId="2466074895" sldId="274"/>
        </pc:sldMkLst>
        <pc:spChg chg="mod">
          <ac:chgData name="Güler Demir" userId="51ad5cf4d1839854" providerId="LiveId" clId="{63C238F5-3A0E-458B-919B-377673C32D01}" dt="2025-08-10T14:00:32.356" v="14540" actId="27636"/>
          <ac:spMkLst>
            <pc:docMk/>
            <pc:sldMk cId="2466074895" sldId="274"/>
            <ac:spMk id="2" creationId="{F3AD4B05-1C91-DEA5-0A63-2105DD933C0B}"/>
          </ac:spMkLst>
        </pc:spChg>
        <pc:spChg chg="mod">
          <ac:chgData name="Güler Demir" userId="51ad5cf4d1839854" providerId="LiveId" clId="{63C238F5-3A0E-458B-919B-377673C32D01}" dt="2025-08-10T14:02:10.902" v="14576" actId="6549"/>
          <ac:spMkLst>
            <pc:docMk/>
            <pc:sldMk cId="2466074895" sldId="274"/>
            <ac:spMk id="3" creationId="{F5D4EA65-F609-8DA6-0ED9-CF56E7EEF7A4}"/>
          </ac:spMkLst>
        </pc:spChg>
      </pc:sldChg>
      <pc:sldChg chg="addSp modSp add del mod">
        <pc:chgData name="Güler Demir" userId="51ad5cf4d1839854" providerId="LiveId" clId="{63C238F5-3A0E-458B-919B-377673C32D01}" dt="2025-08-01T12:59:50.063" v="7072" actId="47"/>
        <pc:sldMkLst>
          <pc:docMk/>
          <pc:sldMk cId="3803174682" sldId="274"/>
        </pc:sldMkLst>
      </pc:sldChg>
      <pc:sldChg chg="modSp add mod">
        <pc:chgData name="Güler Demir" userId="51ad5cf4d1839854" providerId="LiveId" clId="{63C238F5-3A0E-458B-919B-377673C32D01}" dt="2025-08-10T13:59:12.575" v="14537" actId="6549"/>
        <pc:sldMkLst>
          <pc:docMk/>
          <pc:sldMk cId="1151062005" sldId="275"/>
        </pc:sldMkLst>
        <pc:spChg chg="mod">
          <ac:chgData name="Güler Demir" userId="51ad5cf4d1839854" providerId="LiveId" clId="{63C238F5-3A0E-458B-919B-377673C32D01}" dt="2025-08-01T14:34:11.856" v="8886" actId="14100"/>
          <ac:spMkLst>
            <pc:docMk/>
            <pc:sldMk cId="1151062005" sldId="275"/>
            <ac:spMk id="2" creationId="{896D9D24-438B-52C7-E539-3774D69A57A4}"/>
          </ac:spMkLst>
        </pc:spChg>
        <pc:spChg chg="mod">
          <ac:chgData name="Güler Demir" userId="51ad5cf4d1839854" providerId="LiveId" clId="{63C238F5-3A0E-458B-919B-377673C32D01}" dt="2025-08-10T13:59:12.575" v="14537" actId="6549"/>
          <ac:spMkLst>
            <pc:docMk/>
            <pc:sldMk cId="1151062005" sldId="275"/>
            <ac:spMk id="3" creationId="{CE06A054-648F-16B7-342A-A38192DC4C49}"/>
          </ac:spMkLst>
        </pc:spChg>
      </pc:sldChg>
      <pc:sldChg chg="modSp add del mod">
        <pc:chgData name="Güler Demir" userId="51ad5cf4d1839854" providerId="LiveId" clId="{63C238F5-3A0E-458B-919B-377673C32D01}" dt="2025-08-01T12:59:50.263" v="7073" actId="47"/>
        <pc:sldMkLst>
          <pc:docMk/>
          <pc:sldMk cId="1203259900" sldId="275"/>
        </pc:sldMkLst>
      </pc:sldChg>
      <pc:sldChg chg="del">
        <pc:chgData name="Güler Demir" userId="51ad5cf4d1839854" providerId="LiveId" clId="{63C238F5-3A0E-458B-919B-377673C32D01}" dt="2025-07-31T16:57:29.526" v="19" actId="47"/>
        <pc:sldMkLst>
          <pc:docMk/>
          <pc:sldMk cId="1886383686" sldId="275"/>
        </pc:sldMkLst>
      </pc:sldChg>
      <pc:sldChg chg="add del">
        <pc:chgData name="Güler Demir" userId="51ad5cf4d1839854" providerId="LiveId" clId="{63C238F5-3A0E-458B-919B-377673C32D01}" dt="2025-07-31T19:37:56.084" v="3227" actId="2696"/>
        <pc:sldMkLst>
          <pc:docMk/>
          <pc:sldMk cId="192488011" sldId="276"/>
        </pc:sldMkLst>
      </pc:sldChg>
      <pc:sldChg chg="addSp modSp add del mod">
        <pc:chgData name="Güler Demir" userId="51ad5cf4d1839854" providerId="LiveId" clId="{63C238F5-3A0E-458B-919B-377673C32D01}" dt="2025-08-01T12:59:50.469" v="7074" actId="47"/>
        <pc:sldMkLst>
          <pc:docMk/>
          <pc:sldMk cId="849038398" sldId="276"/>
        </pc:sldMkLst>
      </pc:sldChg>
      <pc:sldChg chg="modSp add mod ord">
        <pc:chgData name="Güler Demir" userId="51ad5cf4d1839854" providerId="LiveId" clId="{63C238F5-3A0E-458B-919B-377673C32D01}" dt="2025-08-10T14:38:41.460" v="15294"/>
        <pc:sldMkLst>
          <pc:docMk/>
          <pc:sldMk cId="2620158529" sldId="276"/>
        </pc:sldMkLst>
        <pc:spChg chg="mod">
          <ac:chgData name="Güler Demir" userId="51ad5cf4d1839854" providerId="LiveId" clId="{63C238F5-3A0E-458B-919B-377673C32D01}" dt="2025-08-10T14:38:41.460" v="15294"/>
          <ac:spMkLst>
            <pc:docMk/>
            <pc:sldMk cId="2620158529" sldId="276"/>
            <ac:spMk id="2" creationId="{426A1984-6C04-3029-5195-58E944153760}"/>
          </ac:spMkLst>
        </pc:spChg>
        <pc:spChg chg="mod">
          <ac:chgData name="Güler Demir" userId="51ad5cf4d1839854" providerId="LiveId" clId="{63C238F5-3A0E-458B-919B-377673C32D01}" dt="2025-08-10T14:33:25.624" v="15286" actId="6549"/>
          <ac:spMkLst>
            <pc:docMk/>
            <pc:sldMk cId="2620158529" sldId="276"/>
            <ac:spMk id="3" creationId="{DC32BED3-5B41-B608-28E2-76C91FEAD749}"/>
          </ac:spMkLst>
        </pc:spChg>
      </pc:sldChg>
      <pc:sldChg chg="del">
        <pc:chgData name="Güler Demir" userId="51ad5cf4d1839854" providerId="LiveId" clId="{63C238F5-3A0E-458B-919B-377673C32D01}" dt="2025-07-31T16:57:30.278" v="20" actId="47"/>
        <pc:sldMkLst>
          <pc:docMk/>
          <pc:sldMk cId="4224082616" sldId="276"/>
        </pc:sldMkLst>
      </pc:sldChg>
      <pc:sldChg chg="add del">
        <pc:chgData name="Güler Demir" userId="51ad5cf4d1839854" providerId="LiveId" clId="{63C238F5-3A0E-458B-919B-377673C32D01}" dt="2025-08-01T14:35:01.364" v="8893" actId="2696"/>
        <pc:sldMkLst>
          <pc:docMk/>
          <pc:sldMk cId="1200721607" sldId="277"/>
        </pc:sldMkLst>
      </pc:sldChg>
      <pc:sldChg chg="addSp delSp modSp add del mod">
        <pc:chgData name="Güler Demir" userId="51ad5cf4d1839854" providerId="LiveId" clId="{63C238F5-3A0E-458B-919B-377673C32D01}" dt="2025-08-01T12:59:50.853" v="7076" actId="47"/>
        <pc:sldMkLst>
          <pc:docMk/>
          <pc:sldMk cId="2360146027" sldId="277"/>
        </pc:sldMkLst>
      </pc:sldChg>
      <pc:sldChg chg="modSp add del mod">
        <pc:chgData name="Güler Demir" userId="51ad5cf4d1839854" providerId="LiveId" clId="{63C238F5-3A0E-458B-919B-377673C32D01}" dt="2025-08-01T17:43:58.710" v="11037" actId="2696"/>
        <pc:sldMkLst>
          <pc:docMk/>
          <pc:sldMk cId="868589298" sldId="278"/>
        </pc:sldMkLst>
      </pc:sldChg>
      <pc:sldChg chg="modSp add del mod">
        <pc:chgData name="Güler Demir" userId="51ad5cf4d1839854" providerId="LiveId" clId="{63C238F5-3A0E-458B-919B-377673C32D01}" dt="2025-08-01T12:59:51.053" v="7077" actId="47"/>
        <pc:sldMkLst>
          <pc:docMk/>
          <pc:sldMk cId="1493730271" sldId="278"/>
        </pc:sldMkLst>
      </pc:sldChg>
      <pc:sldChg chg="addSp modSp add mod">
        <pc:chgData name="Güler Demir" userId="51ad5cf4d1839854" providerId="LiveId" clId="{63C238F5-3A0E-458B-919B-377673C32D01}" dt="2025-08-10T14:03:19.632" v="14578" actId="115"/>
        <pc:sldMkLst>
          <pc:docMk/>
          <pc:sldMk cId="1655293231" sldId="279"/>
        </pc:sldMkLst>
        <pc:spChg chg="mod">
          <ac:chgData name="Güler Demir" userId="51ad5cf4d1839854" providerId="LiveId" clId="{63C238F5-3A0E-458B-919B-377673C32D01}" dt="2025-08-01T14:51:39.908" v="9230" actId="20577"/>
          <ac:spMkLst>
            <pc:docMk/>
            <pc:sldMk cId="1655293231" sldId="279"/>
            <ac:spMk id="2" creationId="{9BB2768B-E996-248B-27B8-F86F3D1EFFB2}"/>
          </ac:spMkLst>
        </pc:spChg>
        <pc:spChg chg="mod">
          <ac:chgData name="Güler Demir" userId="51ad5cf4d1839854" providerId="LiveId" clId="{63C238F5-3A0E-458B-919B-377673C32D01}" dt="2025-08-10T14:03:19.632" v="14578" actId="115"/>
          <ac:spMkLst>
            <pc:docMk/>
            <pc:sldMk cId="1655293231" sldId="279"/>
            <ac:spMk id="3" creationId="{B845F432-931C-7FF2-2544-51A25D9097E0}"/>
          </ac:spMkLst>
        </pc:spChg>
      </pc:sldChg>
      <pc:sldChg chg="modSp add del mod">
        <pc:chgData name="Güler Demir" userId="51ad5cf4d1839854" providerId="LiveId" clId="{63C238F5-3A0E-458B-919B-377673C32D01}" dt="2025-08-01T12:59:51.263" v="7078" actId="47"/>
        <pc:sldMkLst>
          <pc:docMk/>
          <pc:sldMk cId="3802109054" sldId="279"/>
        </pc:sldMkLst>
      </pc:sldChg>
      <pc:sldChg chg="modSp add del mod">
        <pc:chgData name="Güler Demir" userId="51ad5cf4d1839854" providerId="LiveId" clId="{63C238F5-3A0E-458B-919B-377673C32D01}" dt="2025-08-01T10:02:09.171" v="4162" actId="2696"/>
        <pc:sldMkLst>
          <pc:docMk/>
          <pc:sldMk cId="3986648629" sldId="279"/>
        </pc:sldMkLst>
      </pc:sldChg>
      <pc:sldChg chg="addSp modSp add mod">
        <pc:chgData name="Güler Demir" userId="51ad5cf4d1839854" providerId="LiveId" clId="{63C238F5-3A0E-458B-919B-377673C32D01}" dt="2025-08-10T14:11:11.251" v="14686" actId="1076"/>
        <pc:sldMkLst>
          <pc:docMk/>
          <pc:sldMk cId="2243830934" sldId="280"/>
        </pc:sldMkLst>
        <pc:spChg chg="mod">
          <ac:chgData name="Güler Demir" userId="51ad5cf4d1839854" providerId="LiveId" clId="{63C238F5-3A0E-458B-919B-377673C32D01}" dt="2025-08-10T14:07:52.041" v="14601" actId="1076"/>
          <ac:spMkLst>
            <pc:docMk/>
            <pc:sldMk cId="2243830934" sldId="280"/>
            <ac:spMk id="2" creationId="{13A5E2FC-E3D6-100D-3B5B-A01336DAB622}"/>
          </ac:spMkLst>
        </pc:spChg>
        <pc:spChg chg="mod">
          <ac:chgData name="Güler Demir" userId="51ad5cf4d1839854" providerId="LiveId" clId="{63C238F5-3A0E-458B-919B-377673C32D01}" dt="2025-08-10T14:09:41.651" v="14665" actId="14100"/>
          <ac:spMkLst>
            <pc:docMk/>
            <pc:sldMk cId="2243830934" sldId="280"/>
            <ac:spMk id="3" creationId="{4F103ACD-55E4-2AC8-5585-2D38273CFA70}"/>
          </ac:spMkLst>
        </pc:spChg>
        <pc:spChg chg="add mod">
          <ac:chgData name="Güler Demir" userId="51ad5cf4d1839854" providerId="LiveId" clId="{63C238F5-3A0E-458B-919B-377673C32D01}" dt="2025-08-10T14:11:11.251" v="14686" actId="1076"/>
          <ac:spMkLst>
            <pc:docMk/>
            <pc:sldMk cId="2243830934" sldId="280"/>
            <ac:spMk id="6" creationId="{E7F8FFF4-87CE-DD4A-E1BE-12D0DE488428}"/>
          </ac:spMkLst>
        </pc:spChg>
        <pc:picChg chg="add mod">
          <ac:chgData name="Güler Demir" userId="51ad5cf4d1839854" providerId="LiveId" clId="{63C238F5-3A0E-458B-919B-377673C32D01}" dt="2025-08-10T14:09:54.021" v="14667" actId="1076"/>
          <ac:picMkLst>
            <pc:docMk/>
            <pc:sldMk cId="2243830934" sldId="280"/>
            <ac:picMk id="4" creationId="{282C67DF-6215-E318-32AE-6690F49C5229}"/>
          </ac:picMkLst>
        </pc:picChg>
      </pc:sldChg>
      <pc:sldChg chg="add del">
        <pc:chgData name="Güler Demir" userId="51ad5cf4d1839854" providerId="LiveId" clId="{63C238F5-3A0E-458B-919B-377673C32D01}" dt="2025-08-01T10:01:49.877" v="4161" actId="2696"/>
        <pc:sldMkLst>
          <pc:docMk/>
          <pc:sldMk cId="2324833614" sldId="280"/>
        </pc:sldMkLst>
      </pc:sldChg>
      <pc:sldChg chg="modSp add del mod ord">
        <pc:chgData name="Güler Demir" userId="51ad5cf4d1839854" providerId="LiveId" clId="{63C238F5-3A0E-458B-919B-377673C32D01}" dt="2025-08-01T12:59:51.448" v="7079" actId="47"/>
        <pc:sldMkLst>
          <pc:docMk/>
          <pc:sldMk cId="3391898785" sldId="280"/>
        </pc:sldMkLst>
      </pc:sldChg>
      <pc:sldChg chg="modSp add del mod">
        <pc:chgData name="Güler Demir" userId="51ad5cf4d1839854" providerId="LiveId" clId="{63C238F5-3A0E-458B-919B-377673C32D01}" dt="2025-08-01T12:59:50.673" v="7075" actId="47"/>
        <pc:sldMkLst>
          <pc:docMk/>
          <pc:sldMk cId="1609877234" sldId="281"/>
        </pc:sldMkLst>
      </pc:sldChg>
      <pc:sldChg chg="addSp modSp add mod">
        <pc:chgData name="Güler Demir" userId="51ad5cf4d1839854" providerId="LiveId" clId="{63C238F5-3A0E-458B-919B-377673C32D01}" dt="2025-08-10T14:39:31.865" v="15295" actId="255"/>
        <pc:sldMkLst>
          <pc:docMk/>
          <pc:sldMk cId="2149296582" sldId="281"/>
        </pc:sldMkLst>
        <pc:spChg chg="mod">
          <ac:chgData name="Güler Demir" userId="51ad5cf4d1839854" providerId="LiveId" clId="{63C238F5-3A0E-458B-919B-377673C32D01}" dt="2025-08-10T14:39:31.865" v="15295" actId="255"/>
          <ac:spMkLst>
            <pc:docMk/>
            <pc:sldMk cId="2149296582" sldId="281"/>
            <ac:spMk id="2" creationId="{47540C32-C02E-5B05-9B12-932F0500821C}"/>
          </ac:spMkLst>
        </pc:spChg>
        <pc:spChg chg="mod">
          <ac:chgData name="Güler Demir" userId="51ad5cf4d1839854" providerId="LiveId" clId="{63C238F5-3A0E-458B-919B-377673C32D01}" dt="2025-08-10T14:35:08.560" v="15287" actId="20577"/>
          <ac:spMkLst>
            <pc:docMk/>
            <pc:sldMk cId="2149296582" sldId="281"/>
            <ac:spMk id="3" creationId="{E365379F-3C50-F429-671D-1FE1ACA90BF4}"/>
          </ac:spMkLst>
        </pc:spChg>
      </pc:sldChg>
      <pc:sldChg chg="modSp add del mod">
        <pc:chgData name="Güler Demir" userId="51ad5cf4d1839854" providerId="LiveId" clId="{63C238F5-3A0E-458B-919B-377673C32D01}" dt="2025-08-01T11:52:27.624" v="6409" actId="2696"/>
        <pc:sldMkLst>
          <pc:docMk/>
          <pc:sldMk cId="339441433" sldId="282"/>
        </pc:sldMkLst>
      </pc:sldChg>
      <pc:sldChg chg="modSp add mod">
        <pc:chgData name="Güler Demir" userId="51ad5cf4d1839854" providerId="LiveId" clId="{63C238F5-3A0E-458B-919B-377673C32D01}" dt="2025-08-10T14:39:55.731" v="15296" actId="255"/>
        <pc:sldMkLst>
          <pc:docMk/>
          <pc:sldMk cId="3452674712" sldId="282"/>
        </pc:sldMkLst>
        <pc:spChg chg="mod">
          <ac:chgData name="Güler Demir" userId="51ad5cf4d1839854" providerId="LiveId" clId="{63C238F5-3A0E-458B-919B-377673C32D01}" dt="2025-08-10T14:39:55.731" v="15296" actId="255"/>
          <ac:spMkLst>
            <pc:docMk/>
            <pc:sldMk cId="3452674712" sldId="282"/>
            <ac:spMk id="2" creationId="{7BD5ADBC-7A2F-64DC-F5BB-AAE7A3AC7DA4}"/>
          </ac:spMkLst>
        </pc:spChg>
        <pc:spChg chg="mod">
          <ac:chgData name="Güler Demir" userId="51ad5cf4d1839854" providerId="LiveId" clId="{63C238F5-3A0E-458B-919B-377673C32D01}" dt="2025-08-10T14:15:25.060" v="14792" actId="14100"/>
          <ac:spMkLst>
            <pc:docMk/>
            <pc:sldMk cId="3452674712" sldId="282"/>
            <ac:spMk id="3" creationId="{5D130795-3A0F-5FD5-D1D2-8B8871546F50}"/>
          </ac:spMkLst>
        </pc:spChg>
      </pc:sldChg>
      <pc:sldChg chg="modSp add del mod ord">
        <pc:chgData name="Güler Demir" userId="51ad5cf4d1839854" providerId="LiveId" clId="{63C238F5-3A0E-458B-919B-377673C32D01}" dt="2025-08-01T12:59:51.643" v="7080" actId="47"/>
        <pc:sldMkLst>
          <pc:docMk/>
          <pc:sldMk cId="325407961" sldId="283"/>
        </pc:sldMkLst>
      </pc:sldChg>
      <pc:sldChg chg="modSp add mod">
        <pc:chgData name="Güler Demir" userId="51ad5cf4d1839854" providerId="LiveId" clId="{63C238F5-3A0E-458B-919B-377673C32D01}" dt="2025-08-10T14:16:02.363" v="14801" actId="6549"/>
        <pc:sldMkLst>
          <pc:docMk/>
          <pc:sldMk cId="2603755572" sldId="283"/>
        </pc:sldMkLst>
        <pc:spChg chg="mod">
          <ac:chgData name="Güler Demir" userId="51ad5cf4d1839854" providerId="LiveId" clId="{63C238F5-3A0E-458B-919B-377673C32D01}" dt="2025-08-01T17:21:38.149" v="10827" actId="20577"/>
          <ac:spMkLst>
            <pc:docMk/>
            <pc:sldMk cId="2603755572" sldId="283"/>
            <ac:spMk id="2" creationId="{D9B2D276-C79F-A23E-4C99-1C5AE7F0CC5C}"/>
          </ac:spMkLst>
        </pc:spChg>
        <pc:spChg chg="mod">
          <ac:chgData name="Güler Demir" userId="51ad5cf4d1839854" providerId="LiveId" clId="{63C238F5-3A0E-458B-919B-377673C32D01}" dt="2025-08-10T14:16:02.363" v="14801" actId="6549"/>
          <ac:spMkLst>
            <pc:docMk/>
            <pc:sldMk cId="2603755572" sldId="283"/>
            <ac:spMk id="3" creationId="{B9505902-1834-F070-0D4C-B6ED8CE43867}"/>
          </ac:spMkLst>
        </pc:spChg>
      </pc:sldChg>
      <pc:sldChg chg="modSp add mod">
        <pc:chgData name="Güler Demir" userId="51ad5cf4d1839854" providerId="LiveId" clId="{63C238F5-3A0E-458B-919B-377673C32D01}" dt="2025-08-10T14:17:33.145" v="14846" actId="20577"/>
        <pc:sldMkLst>
          <pc:docMk/>
          <pc:sldMk cId="1300798952" sldId="284"/>
        </pc:sldMkLst>
        <pc:spChg chg="mod">
          <ac:chgData name="Güler Demir" userId="51ad5cf4d1839854" providerId="LiveId" clId="{63C238F5-3A0E-458B-919B-377673C32D01}" dt="2025-08-01T17:20:59.455" v="10806" actId="20577"/>
          <ac:spMkLst>
            <pc:docMk/>
            <pc:sldMk cId="1300798952" sldId="284"/>
            <ac:spMk id="2" creationId="{625C46F8-CCA7-B946-F283-13800E8C4922}"/>
          </ac:spMkLst>
        </pc:spChg>
        <pc:spChg chg="mod">
          <ac:chgData name="Güler Demir" userId="51ad5cf4d1839854" providerId="LiveId" clId="{63C238F5-3A0E-458B-919B-377673C32D01}" dt="2025-08-10T14:17:33.145" v="14846" actId="20577"/>
          <ac:spMkLst>
            <pc:docMk/>
            <pc:sldMk cId="1300798952" sldId="284"/>
            <ac:spMk id="3" creationId="{5CF770B9-C3B9-B65C-D9C6-366D65C21DB8}"/>
          </ac:spMkLst>
        </pc:spChg>
      </pc:sldChg>
      <pc:sldChg chg="add del">
        <pc:chgData name="Güler Demir" userId="51ad5cf4d1839854" providerId="LiveId" clId="{63C238F5-3A0E-458B-919B-377673C32D01}" dt="2025-08-01T16:56:21.023" v="10420" actId="2696"/>
        <pc:sldMkLst>
          <pc:docMk/>
          <pc:sldMk cId="3447916670" sldId="284"/>
        </pc:sldMkLst>
      </pc:sldChg>
      <pc:sldChg chg="addSp modSp add del mod">
        <pc:chgData name="Güler Demir" userId="51ad5cf4d1839854" providerId="LiveId" clId="{63C238F5-3A0E-458B-919B-377673C32D01}" dt="2025-08-01T12:59:51.853" v="7081" actId="47"/>
        <pc:sldMkLst>
          <pc:docMk/>
          <pc:sldMk cId="3987924021" sldId="284"/>
        </pc:sldMkLst>
      </pc:sldChg>
      <pc:sldChg chg="modSp add del mod">
        <pc:chgData name="Güler Demir" userId="51ad5cf4d1839854" providerId="LiveId" clId="{63C238F5-3A0E-458B-919B-377673C32D01}" dt="2025-08-01T12:59:52.043" v="7082" actId="47"/>
        <pc:sldMkLst>
          <pc:docMk/>
          <pc:sldMk cId="1350134314" sldId="285"/>
        </pc:sldMkLst>
      </pc:sldChg>
      <pc:sldChg chg="modSp add mod">
        <pc:chgData name="Güler Demir" userId="51ad5cf4d1839854" providerId="LiveId" clId="{63C238F5-3A0E-458B-919B-377673C32D01}" dt="2025-08-10T14:19:42.639" v="14947" actId="14100"/>
        <pc:sldMkLst>
          <pc:docMk/>
          <pc:sldMk cId="3125581921" sldId="285"/>
        </pc:sldMkLst>
        <pc:spChg chg="mod">
          <ac:chgData name="Güler Demir" userId="51ad5cf4d1839854" providerId="LiveId" clId="{63C238F5-3A0E-458B-919B-377673C32D01}" dt="2025-08-01T17:21:53.304" v="10833" actId="20577"/>
          <ac:spMkLst>
            <pc:docMk/>
            <pc:sldMk cId="3125581921" sldId="285"/>
            <ac:spMk id="2" creationId="{BC03A930-C4E5-BD58-55E6-0E6E467206CB}"/>
          </ac:spMkLst>
        </pc:spChg>
        <pc:spChg chg="mod">
          <ac:chgData name="Güler Demir" userId="51ad5cf4d1839854" providerId="LiveId" clId="{63C238F5-3A0E-458B-919B-377673C32D01}" dt="2025-08-10T14:19:42.639" v="14947" actId="14100"/>
          <ac:spMkLst>
            <pc:docMk/>
            <pc:sldMk cId="3125581921" sldId="285"/>
            <ac:spMk id="3" creationId="{33622938-BE12-DF97-669E-B5DAEF0D8150}"/>
          </ac:spMkLst>
        </pc:spChg>
      </pc:sldChg>
      <pc:sldChg chg="modSp add del mod">
        <pc:chgData name="Güler Demir" userId="51ad5cf4d1839854" providerId="LiveId" clId="{63C238F5-3A0E-458B-919B-377673C32D01}" dt="2025-08-01T12:59:52.723" v="7083" actId="47"/>
        <pc:sldMkLst>
          <pc:docMk/>
          <pc:sldMk cId="90709521" sldId="286"/>
        </pc:sldMkLst>
      </pc:sldChg>
      <pc:sldChg chg="modSp add mod">
        <pc:chgData name="Güler Demir" userId="51ad5cf4d1839854" providerId="LiveId" clId="{63C238F5-3A0E-458B-919B-377673C32D01}" dt="2025-08-10T14:21:07.741" v="14981" actId="6549"/>
        <pc:sldMkLst>
          <pc:docMk/>
          <pc:sldMk cId="289566771" sldId="286"/>
        </pc:sldMkLst>
        <pc:spChg chg="mod">
          <ac:chgData name="Güler Demir" userId="51ad5cf4d1839854" providerId="LiveId" clId="{63C238F5-3A0E-458B-919B-377673C32D01}" dt="2025-08-10T14:21:07.741" v="14981" actId="6549"/>
          <ac:spMkLst>
            <pc:docMk/>
            <pc:sldMk cId="289566771" sldId="286"/>
            <ac:spMk id="3" creationId="{19E0581C-FEDE-15FC-92EA-7F3A3E805F53}"/>
          </ac:spMkLst>
        </pc:spChg>
      </pc:sldChg>
      <pc:sldChg chg="add del">
        <pc:chgData name="Güler Demir" userId="51ad5cf4d1839854" providerId="LiveId" clId="{63C238F5-3A0E-458B-919B-377673C32D01}" dt="2025-08-01T17:30:15.854" v="10938" actId="2696"/>
        <pc:sldMkLst>
          <pc:docMk/>
          <pc:sldMk cId="3277759999" sldId="286"/>
        </pc:sldMkLst>
      </pc:sldChg>
      <pc:sldChg chg="modSp add mod">
        <pc:chgData name="Güler Demir" userId="51ad5cf4d1839854" providerId="LiveId" clId="{63C238F5-3A0E-458B-919B-377673C32D01}" dt="2025-08-10T14:24:24.588" v="15103" actId="6549"/>
        <pc:sldMkLst>
          <pc:docMk/>
          <pc:sldMk cId="2993312993" sldId="287"/>
        </pc:sldMkLst>
        <pc:spChg chg="mod">
          <ac:chgData name="Güler Demir" userId="51ad5cf4d1839854" providerId="LiveId" clId="{63C238F5-3A0E-458B-919B-377673C32D01}" dt="2025-08-07T17:01:24.184" v="11173"/>
          <ac:spMkLst>
            <pc:docMk/>
            <pc:sldMk cId="2993312993" sldId="287"/>
            <ac:spMk id="2" creationId="{3B5203C4-3EB4-4007-D87E-EC61788EB36B}"/>
          </ac:spMkLst>
        </pc:spChg>
        <pc:spChg chg="mod">
          <ac:chgData name="Güler Demir" userId="51ad5cf4d1839854" providerId="LiveId" clId="{63C238F5-3A0E-458B-919B-377673C32D01}" dt="2025-08-10T14:24:24.588" v="15103" actId="6549"/>
          <ac:spMkLst>
            <pc:docMk/>
            <pc:sldMk cId="2993312993" sldId="287"/>
            <ac:spMk id="3" creationId="{B8220ED5-3E48-8977-88BA-EE54F5206141}"/>
          </ac:spMkLst>
        </pc:spChg>
      </pc:sldChg>
      <pc:sldChg chg="addSp modSp add del mod">
        <pc:chgData name="Güler Demir" userId="51ad5cf4d1839854" providerId="LiveId" clId="{63C238F5-3A0E-458B-919B-377673C32D01}" dt="2025-08-01T12:59:53.143" v="7084" actId="47"/>
        <pc:sldMkLst>
          <pc:docMk/>
          <pc:sldMk cId="4056335354" sldId="287"/>
        </pc:sldMkLst>
      </pc:sldChg>
      <pc:sldChg chg="modSp add mod">
        <pc:chgData name="Güler Demir" userId="51ad5cf4d1839854" providerId="LiveId" clId="{63C238F5-3A0E-458B-919B-377673C32D01}" dt="2025-08-10T13:32:38.799" v="14159" actId="6549"/>
        <pc:sldMkLst>
          <pc:docMk/>
          <pc:sldMk cId="1913278385" sldId="288"/>
        </pc:sldMkLst>
        <pc:spChg chg="mod">
          <ac:chgData name="Güler Demir" userId="51ad5cf4d1839854" providerId="LiveId" clId="{63C238F5-3A0E-458B-919B-377673C32D01}" dt="2025-08-10T13:32:38.799" v="14159" actId="6549"/>
          <ac:spMkLst>
            <pc:docMk/>
            <pc:sldMk cId="1913278385" sldId="288"/>
            <ac:spMk id="3" creationId="{08E4ED0F-29C4-FD22-D0D6-9663531EE951}"/>
          </ac:spMkLst>
        </pc:spChg>
      </pc:sldChg>
      <pc:sldChg chg="modSp add mod ord">
        <pc:chgData name="Güler Demir" userId="51ad5cf4d1839854" providerId="LiveId" clId="{63C238F5-3A0E-458B-919B-377673C32D01}" dt="2025-08-10T15:04:45.651" v="15433" actId="20577"/>
        <pc:sldMkLst>
          <pc:docMk/>
          <pc:sldMk cId="1497389262" sldId="289"/>
        </pc:sldMkLst>
        <pc:spChg chg="mod">
          <ac:chgData name="Güler Demir" userId="51ad5cf4d1839854" providerId="LiveId" clId="{63C238F5-3A0E-458B-919B-377673C32D01}" dt="2025-08-10T14:43:55.494" v="15345" actId="1076"/>
          <ac:spMkLst>
            <pc:docMk/>
            <pc:sldMk cId="1497389262" sldId="289"/>
            <ac:spMk id="2" creationId="{7012D5E7-EBA5-E55E-0988-F80FDBD22514}"/>
          </ac:spMkLst>
        </pc:spChg>
        <pc:spChg chg="mod">
          <ac:chgData name="Güler Demir" userId="51ad5cf4d1839854" providerId="LiveId" clId="{63C238F5-3A0E-458B-919B-377673C32D01}" dt="2025-08-10T15:04:45.651" v="15433" actId="20577"/>
          <ac:spMkLst>
            <pc:docMk/>
            <pc:sldMk cId="1497389262" sldId="289"/>
            <ac:spMk id="3" creationId="{7FC17C9F-157F-D631-C5BF-63FD6CD26138}"/>
          </ac:spMkLst>
        </pc:spChg>
      </pc:sldChg>
      <pc:sldChg chg="modSp add mod">
        <pc:chgData name="Güler Demir" userId="51ad5cf4d1839854" providerId="LiveId" clId="{63C238F5-3A0E-458B-919B-377673C32D01}" dt="2025-08-10T13:31:29.658" v="14117" actId="6549"/>
        <pc:sldMkLst>
          <pc:docMk/>
          <pc:sldMk cId="2715528589" sldId="290"/>
        </pc:sldMkLst>
        <pc:spChg chg="mod">
          <ac:chgData name="Güler Demir" userId="51ad5cf4d1839854" providerId="LiveId" clId="{63C238F5-3A0E-458B-919B-377673C32D01}" dt="2025-08-10T12:16:10.924" v="12850" actId="1076"/>
          <ac:spMkLst>
            <pc:docMk/>
            <pc:sldMk cId="2715528589" sldId="290"/>
            <ac:spMk id="2" creationId="{946353A9-0091-B70C-4AFD-BCAB3F67FE93}"/>
          </ac:spMkLst>
        </pc:spChg>
        <pc:spChg chg="mod">
          <ac:chgData name="Güler Demir" userId="51ad5cf4d1839854" providerId="LiveId" clId="{63C238F5-3A0E-458B-919B-377673C32D01}" dt="2025-08-10T13:31:29.658" v="14117" actId="6549"/>
          <ac:spMkLst>
            <pc:docMk/>
            <pc:sldMk cId="2715528589" sldId="290"/>
            <ac:spMk id="3" creationId="{CB4D7B42-E220-24A1-40BC-50260E6E0942}"/>
          </ac:spMkLst>
        </pc:spChg>
      </pc:sldChg>
      <pc:sldChg chg="addSp delSp modSp add mod">
        <pc:chgData name="Güler Demir" userId="51ad5cf4d1839854" providerId="LiveId" clId="{63C238F5-3A0E-458B-919B-377673C32D01}" dt="2025-08-10T13:36:23.987" v="14178" actId="6549"/>
        <pc:sldMkLst>
          <pc:docMk/>
          <pc:sldMk cId="1362698249" sldId="291"/>
        </pc:sldMkLst>
        <pc:spChg chg="mod">
          <ac:chgData name="Güler Demir" userId="51ad5cf4d1839854" providerId="LiveId" clId="{63C238F5-3A0E-458B-919B-377673C32D01}" dt="2025-08-10T12:16:49.034" v="12858" actId="27636"/>
          <ac:spMkLst>
            <pc:docMk/>
            <pc:sldMk cId="1362698249" sldId="291"/>
            <ac:spMk id="2" creationId="{6FE9781B-F550-FEC0-F71C-7DD78D27957B}"/>
          </ac:spMkLst>
        </pc:spChg>
        <pc:spChg chg="add del mod">
          <ac:chgData name="Güler Demir" userId="51ad5cf4d1839854" providerId="LiveId" clId="{63C238F5-3A0E-458B-919B-377673C32D01}" dt="2025-08-10T13:36:23.987" v="14178" actId="6549"/>
          <ac:spMkLst>
            <pc:docMk/>
            <pc:sldMk cId="1362698249" sldId="291"/>
            <ac:spMk id="3" creationId="{73355652-3F8C-458E-B056-E7FE49C3787C}"/>
          </ac:spMkLst>
        </pc:spChg>
        <pc:picChg chg="add mod">
          <ac:chgData name="Güler Demir" userId="51ad5cf4d1839854" providerId="LiveId" clId="{63C238F5-3A0E-458B-919B-377673C32D01}" dt="2025-08-10T11:44:27.711" v="12200"/>
          <ac:picMkLst>
            <pc:docMk/>
            <pc:sldMk cId="1362698249" sldId="291"/>
            <ac:picMk id="4" creationId="{9E601099-2EBC-9C7A-8E17-0A13E7C3C400}"/>
          </ac:picMkLst>
        </pc:picChg>
      </pc:sldChg>
      <pc:sldChg chg="modSp add mod">
        <pc:chgData name="Güler Demir" userId="51ad5cf4d1839854" providerId="LiveId" clId="{63C238F5-3A0E-458B-919B-377673C32D01}" dt="2025-08-10T13:45:53.566" v="14278" actId="6549"/>
        <pc:sldMkLst>
          <pc:docMk/>
          <pc:sldMk cId="287408953" sldId="292"/>
        </pc:sldMkLst>
        <pc:spChg chg="mod">
          <ac:chgData name="Güler Demir" userId="51ad5cf4d1839854" providerId="LiveId" clId="{63C238F5-3A0E-458B-919B-377673C32D01}" dt="2025-08-10T12:17:06.729" v="12865" actId="14100"/>
          <ac:spMkLst>
            <pc:docMk/>
            <pc:sldMk cId="287408953" sldId="292"/>
            <ac:spMk id="2" creationId="{803F32F3-4212-C716-B0DA-75077FFE3332}"/>
          </ac:spMkLst>
        </pc:spChg>
        <pc:spChg chg="mod">
          <ac:chgData name="Güler Demir" userId="51ad5cf4d1839854" providerId="LiveId" clId="{63C238F5-3A0E-458B-919B-377673C32D01}" dt="2025-08-10T13:45:53.566" v="14278" actId="6549"/>
          <ac:spMkLst>
            <pc:docMk/>
            <pc:sldMk cId="287408953" sldId="292"/>
            <ac:spMk id="3" creationId="{9C92D1FF-4D9F-A4A9-611B-62B1E22A7614}"/>
          </ac:spMkLst>
        </pc:spChg>
      </pc:sldChg>
      <pc:sldChg chg="modSp add mod">
        <pc:chgData name="Güler Demir" userId="51ad5cf4d1839854" providerId="LiveId" clId="{63C238F5-3A0E-458B-919B-377673C32D01}" dt="2025-08-10T13:48:47.245" v="14335" actId="20577"/>
        <pc:sldMkLst>
          <pc:docMk/>
          <pc:sldMk cId="3065817785" sldId="293"/>
        </pc:sldMkLst>
        <pc:spChg chg="mod">
          <ac:chgData name="Güler Demir" userId="51ad5cf4d1839854" providerId="LiveId" clId="{63C238F5-3A0E-458B-919B-377673C32D01}" dt="2025-08-10T12:17:26.785" v="12868" actId="14100"/>
          <ac:spMkLst>
            <pc:docMk/>
            <pc:sldMk cId="3065817785" sldId="293"/>
            <ac:spMk id="2" creationId="{5C1F0506-8FB1-61C4-71B3-36358EB67BD4}"/>
          </ac:spMkLst>
        </pc:spChg>
        <pc:spChg chg="mod">
          <ac:chgData name="Güler Demir" userId="51ad5cf4d1839854" providerId="LiveId" clId="{63C238F5-3A0E-458B-919B-377673C32D01}" dt="2025-08-10T13:48:47.245" v="14335" actId="20577"/>
          <ac:spMkLst>
            <pc:docMk/>
            <pc:sldMk cId="3065817785" sldId="293"/>
            <ac:spMk id="3" creationId="{46E72124-1C7A-63F3-57D0-05F849E45E3D}"/>
          </ac:spMkLst>
        </pc:spChg>
      </pc:sldChg>
      <pc:sldChg chg="modSp add del mod">
        <pc:chgData name="Güler Demir" userId="51ad5cf4d1839854" providerId="LiveId" clId="{63C238F5-3A0E-458B-919B-377673C32D01}" dt="2025-08-10T13:33:20.188" v="14160" actId="2696"/>
        <pc:sldMkLst>
          <pc:docMk/>
          <pc:sldMk cId="458100397" sldId="294"/>
        </pc:sldMkLst>
        <pc:spChg chg="mod">
          <ac:chgData name="Güler Demir" userId="51ad5cf4d1839854" providerId="LiveId" clId="{63C238F5-3A0E-458B-919B-377673C32D01}" dt="2025-08-10T13:31:59.759" v="14118" actId="21"/>
          <ac:spMkLst>
            <pc:docMk/>
            <pc:sldMk cId="458100397" sldId="294"/>
            <ac:spMk id="3" creationId="{33B924F7-690C-D0E4-1E83-84EBC5682538}"/>
          </ac:spMkLst>
        </pc:spChg>
      </pc:sldChg>
      <pc:sldChg chg="modSp add mod">
        <pc:chgData name="Güler Demir" userId="51ad5cf4d1839854" providerId="LiveId" clId="{63C238F5-3A0E-458B-919B-377673C32D01}" dt="2025-08-10T14:25:14.358" v="15104" actId="6549"/>
        <pc:sldMkLst>
          <pc:docMk/>
          <pc:sldMk cId="538692475" sldId="295"/>
        </pc:sldMkLst>
        <pc:spChg chg="mod">
          <ac:chgData name="Güler Demir" userId="51ad5cf4d1839854" providerId="LiveId" clId="{63C238F5-3A0E-458B-919B-377673C32D01}" dt="2025-08-10T12:53:53.326" v="13439" actId="6549"/>
          <ac:spMkLst>
            <pc:docMk/>
            <pc:sldMk cId="538692475" sldId="295"/>
            <ac:spMk id="2" creationId="{FD6E09F0-699C-56F4-7541-F6FCA3F4299C}"/>
          </ac:spMkLst>
        </pc:spChg>
        <pc:spChg chg="mod">
          <ac:chgData name="Güler Demir" userId="51ad5cf4d1839854" providerId="LiveId" clId="{63C238F5-3A0E-458B-919B-377673C32D01}" dt="2025-08-10T14:25:14.358" v="15104" actId="6549"/>
          <ac:spMkLst>
            <pc:docMk/>
            <pc:sldMk cId="538692475" sldId="295"/>
            <ac:spMk id="3" creationId="{0CFC3DEF-6B1A-DB3C-D427-07E2510900C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8/10/2025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8/10/2025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8/10/2025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s://doi.org/10.15612/BD.2000.397" TargetMode="External"/><Relationship Id="rId13" Type="http://schemas.openxmlformats.org/officeDocument/2006/relationships/hyperlink" Target="https://zibacar.in/library-services/" TargetMode="External"/><Relationship Id="rId3" Type="http://schemas.openxmlformats.org/officeDocument/2006/relationships/hyperlink" Target="https://doi.org/10.1016/S1386-5056(99)00036-2" TargetMode="External"/><Relationship Id="rId7" Type="http://schemas.openxmlformats.org/officeDocument/2006/relationships/hyperlink" Target="https://dergipark.org.tr/tr/pub/tk/issue/48858/622489" TargetMode="External"/><Relationship Id="rId12" Type="http://schemas.openxmlformats.org/officeDocument/2006/relationships/hyperlink" Target="https://dergipark.org.tr/tr/pub/gefad/issue/6745/90693" TargetMode="External"/><Relationship Id="rId2" Type="http://schemas.openxmlformats.org/officeDocument/2006/relationships/hyperlink" Target="https://www.lisedunetwork.com/library-and-information-services/" TargetMode="External"/><Relationship Id="rId1" Type="http://schemas.openxmlformats.org/officeDocument/2006/relationships/slideLayout" Target="../slideLayouts/slideLayout2.xml"/><Relationship Id="rId6" Type="http://schemas.openxmlformats.org/officeDocument/2006/relationships/hyperlink" Target="https://www.ontotext.com/knowledgehub/fundamentals/dikw-pyramid/#:~:text=The%20DIKW%20Pyramid%20represents%20the,and%20adds%20value%20to%20it" TargetMode="External"/><Relationship Id="rId11" Type="http://schemas.openxmlformats.org/officeDocument/2006/relationships/hyperlink" Target="https://www.felsefe.gen.tr/bilgi-turleri-nelerdir/" TargetMode="External"/><Relationship Id="rId5" Type="http://schemas.openxmlformats.org/officeDocument/2006/relationships/hyperlink" Target="https://inform.nu/Vol3/v3n4p167-184.pdf" TargetMode="External"/><Relationship Id="rId10" Type="http://schemas.openxmlformats.org/officeDocument/2006/relationships/hyperlink" Target="https://www.libraryinfoscience.in/2022/07/data-information-knowledge-and-wisdom.html" TargetMode="External"/><Relationship Id="rId4" Type="http://schemas.openxmlformats.org/officeDocument/2006/relationships/hyperlink" Target="https://www.examples.com/education/information.html" TargetMode="External"/><Relationship Id="rId9" Type="http://schemas.openxmlformats.org/officeDocument/2006/relationships/hyperlink" Target="http://www.tk.org.tr/index.php/tk/article/view/681"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95739" y="730526"/>
            <a:ext cx="9795013" cy="3041374"/>
          </a:xfrm>
        </p:spPr>
        <p:txBody>
          <a:bodyPr/>
          <a:lstStyle/>
          <a:p>
            <a:pPr algn="ctr"/>
            <a:r>
              <a:rPr lang="tr-TR" sz="3600" b="1" dirty="0">
                <a:solidFill>
                  <a:schemeClr val="tx1"/>
                </a:solidFill>
              </a:rPr>
              <a:t>BİLGİ HİZMETLERİ</a:t>
            </a:r>
            <a:br>
              <a:rPr lang="tr-TR" sz="3600" b="1" dirty="0">
                <a:solidFill>
                  <a:schemeClr val="tx1"/>
                </a:solidFill>
              </a:rPr>
            </a:br>
            <a:r>
              <a:rPr lang="tr-TR" sz="3600" b="1" dirty="0">
                <a:solidFill>
                  <a:schemeClr val="tx1"/>
                </a:solidFill>
              </a:rPr>
              <a:t>1. HAFTA</a:t>
            </a:r>
            <a:br>
              <a:rPr lang="tr-TR" sz="3600" b="1" dirty="0">
                <a:solidFill>
                  <a:schemeClr val="tx1"/>
                </a:solidFill>
              </a:rPr>
            </a:br>
            <a:r>
              <a:rPr lang="tr-TR" sz="3600" b="1" dirty="0">
                <a:solidFill>
                  <a:schemeClr val="tx1"/>
                </a:solidFill>
              </a:rPr>
              <a:t>Bilgi Kavramı: </a:t>
            </a:r>
            <a:br>
              <a:rPr lang="tr-TR" sz="3600" b="1" dirty="0">
                <a:solidFill>
                  <a:schemeClr val="tx1"/>
                </a:solidFill>
              </a:rPr>
            </a:br>
            <a:r>
              <a:rPr lang="tr-TR" sz="3600" b="1" dirty="0">
                <a:solidFill>
                  <a:schemeClr val="tx1"/>
                </a:solidFill>
              </a:rPr>
              <a:t>Çok Yönlü Yapısı, Tanımları, </a:t>
            </a:r>
            <a:br>
              <a:rPr lang="tr-TR" sz="3600" b="1" dirty="0">
                <a:solidFill>
                  <a:schemeClr val="tx1"/>
                </a:solidFill>
              </a:rPr>
            </a:br>
            <a:r>
              <a:rPr lang="tr-TR" sz="3600" b="1" dirty="0">
                <a:solidFill>
                  <a:schemeClr val="tx1"/>
                </a:solidFill>
              </a:rPr>
              <a:t>Türleri ve Çeşitli Boyutları</a:t>
            </a:r>
            <a:endParaRPr lang="en-US" sz="3600" b="1" dirty="0">
              <a:solidFill>
                <a:schemeClr val="tx1"/>
              </a:solidFill>
            </a:endParaRP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2F6F9-8138-05F6-5954-B89480A764D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3B1523-B353-5A14-282B-A27795D374BA}"/>
              </a:ext>
            </a:extLst>
          </p:cNvPr>
          <p:cNvSpPr>
            <a:spLocks noGrp="1"/>
          </p:cNvSpPr>
          <p:nvPr>
            <p:ph type="title"/>
          </p:nvPr>
        </p:nvSpPr>
        <p:spPr>
          <a:xfrm>
            <a:off x="404114" y="577378"/>
            <a:ext cx="10593534" cy="762000"/>
          </a:xfrm>
        </p:spPr>
        <p:txBody>
          <a:bodyPr>
            <a:normAutofit/>
          </a:bodyPr>
          <a:lstStyle/>
          <a:p>
            <a:pPr algn="ctr"/>
            <a:r>
              <a:rPr lang="tr-TR" sz="2800" b="1" dirty="0">
                <a:solidFill>
                  <a:schemeClr val="tx1"/>
                </a:solidFill>
              </a:rPr>
              <a:t>Bilgi Piramidi: Data-Information-Knowledge-</a:t>
            </a:r>
            <a:r>
              <a:rPr lang="tr-TR" sz="2800" b="1" dirty="0" err="1">
                <a:solidFill>
                  <a:schemeClr val="tx1"/>
                </a:solidFill>
              </a:rPr>
              <a:t>Wisdom</a:t>
            </a:r>
            <a:endParaRPr lang="en-US" sz="2800" b="1" dirty="0"/>
          </a:p>
        </p:txBody>
      </p:sp>
      <p:sp>
        <p:nvSpPr>
          <p:cNvPr id="3" name="İçerik Yer Tutucusu 2">
            <a:extLst>
              <a:ext uri="{FF2B5EF4-FFF2-40B4-BE49-F238E27FC236}">
                <a16:creationId xmlns:a16="http://schemas.microsoft.com/office/drawing/2014/main" id="{72CFD8C5-8D6E-C501-5990-86C5C0ABC108}"/>
              </a:ext>
            </a:extLst>
          </p:cNvPr>
          <p:cNvSpPr>
            <a:spLocks noGrp="1"/>
          </p:cNvSpPr>
          <p:nvPr>
            <p:ph idx="1"/>
          </p:nvPr>
        </p:nvSpPr>
        <p:spPr>
          <a:xfrm>
            <a:off x="820928" y="1236399"/>
            <a:ext cx="9438005" cy="4729329"/>
          </a:xfrm>
        </p:spPr>
        <p:txBody>
          <a:bodyPr>
            <a:noAutofit/>
          </a:bodyPr>
          <a:lstStyle/>
          <a:p>
            <a:pPr marL="0" indent="0" algn="just">
              <a:buNone/>
            </a:pPr>
            <a:r>
              <a:rPr lang="tr-TR" sz="1600" b="1" dirty="0"/>
              <a:t>Bilgi kavramına ilişkin özellikle veri, enformasyon ve bilgi arasındaki sınırların (Özenç Uçak, 2000) açıklanmasında yarar vardır.</a:t>
            </a:r>
          </a:p>
          <a:p>
            <a:pPr marL="0" indent="0" algn="just">
              <a:buNone/>
            </a:pPr>
            <a:r>
              <a:rPr lang="tr-TR" sz="1600" b="1" dirty="0"/>
              <a:t>Veri (data), «</a:t>
            </a:r>
            <a:r>
              <a:rPr lang="tr-TR" sz="1600" b="1" dirty="0" err="1"/>
              <a:t>information</a:t>
            </a:r>
            <a:r>
              <a:rPr lang="tr-TR" sz="1600" b="1" dirty="0"/>
              <a:t>» ve «</a:t>
            </a:r>
            <a:r>
              <a:rPr lang="tr-TR" sz="1600" b="1" dirty="0" err="1"/>
              <a:t>knowledge</a:t>
            </a:r>
            <a:r>
              <a:rPr lang="tr-TR" sz="1600" b="1" dirty="0"/>
              <a:t>» arasındaki temel farklar şu şekilde özetlenebilir (</a:t>
            </a:r>
            <a:r>
              <a:rPr lang="en-US" sz="1600" b="1" dirty="0" err="1"/>
              <a:t>Özenç</a:t>
            </a:r>
            <a:r>
              <a:rPr lang="en-US" sz="1600" b="1" dirty="0"/>
              <a:t> Uçak, 2000</a:t>
            </a:r>
            <a:r>
              <a:rPr lang="tr-TR" sz="1600" b="1" dirty="0"/>
              <a:t>, </a:t>
            </a:r>
            <a:r>
              <a:rPr lang="tr-TR" sz="1600" b="1" dirty="0" err="1"/>
              <a:t>ss</a:t>
            </a:r>
            <a:r>
              <a:rPr lang="tr-TR" sz="1600" b="1" dirty="0"/>
              <a:t>. 146-157):</a:t>
            </a:r>
          </a:p>
          <a:p>
            <a:pPr marL="0" indent="0" algn="just">
              <a:buNone/>
            </a:pPr>
            <a:r>
              <a:rPr lang="tr-TR" sz="1600" b="1" u="sng" dirty="0"/>
              <a:t>Data (Veri):</a:t>
            </a:r>
            <a:r>
              <a:rPr lang="tr-TR" sz="1600" b="1" dirty="0"/>
              <a:t> Fiziksel, nesnel ve bağımsızdır; örneğin, sayılar, ölçümler veya gözlemler</a:t>
            </a:r>
          </a:p>
          <a:p>
            <a:pPr marL="0" indent="0" algn="just">
              <a:buNone/>
            </a:pPr>
            <a:r>
              <a:rPr lang="tr-TR" sz="1600" b="1" u="sng" dirty="0"/>
              <a:t>Information (Enformasyon):</a:t>
            </a:r>
            <a:r>
              <a:rPr lang="tr-TR" sz="1600" b="1" dirty="0"/>
              <a:t> </a:t>
            </a:r>
            <a:r>
              <a:rPr lang="tr-TR" sz="1600" b="1" dirty="0" err="1"/>
              <a:t>Data'nın</a:t>
            </a:r>
            <a:r>
              <a:rPr lang="tr-TR" sz="1600" b="1" dirty="0"/>
              <a:t> anlam kazanmasıyla oluşur; yani, verilerin bağlam içinde anlamlandırılmasıdır ve iletme amacı taşır.</a:t>
            </a:r>
          </a:p>
          <a:p>
            <a:pPr marL="0" indent="0" algn="just">
              <a:buNone/>
            </a:pPr>
            <a:r>
              <a:rPr lang="tr-TR" sz="1600" b="1" u="sng" dirty="0"/>
              <a:t>Knowledge (Bilgi):</a:t>
            </a:r>
            <a:r>
              <a:rPr lang="tr-TR" sz="1600" b="1" dirty="0"/>
              <a:t> Bilgi, bilgiyle ilişkili olan </a:t>
            </a:r>
            <a:r>
              <a:rPr lang="tr-TR" sz="1600" b="1" dirty="0" err="1"/>
              <a:t>suje</a:t>
            </a:r>
            <a:r>
              <a:rPr lang="tr-TR" sz="1600" b="1" dirty="0"/>
              <a:t> (özne) ve obje (nesne) arasındaki bağdır; verilerin anlamlandırılması ve deneyimle birleşerek, kişisel veya toplumsal anlamlar kazanmasıdır. </a:t>
            </a:r>
          </a:p>
          <a:p>
            <a:pPr marL="0" indent="0" algn="just">
              <a:buNone/>
            </a:pPr>
            <a:r>
              <a:rPr lang="tr-TR" sz="1600" b="1" dirty="0"/>
              <a:t>Kısaca, veri nesnel ve anlamdan yoksundur, enformasyon verilerin anlamlandırılmasıdır, bilgi ise enformasyonun anlamlı ve bağlamlı duruma gelmiş halidir.</a:t>
            </a:r>
          </a:p>
        </p:txBody>
      </p:sp>
    </p:spTree>
    <p:extLst>
      <p:ext uri="{BB962C8B-B14F-4D97-AF65-F5344CB8AC3E}">
        <p14:creationId xmlns:p14="http://schemas.microsoft.com/office/powerpoint/2010/main" val="3703318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1D1C3B-A34F-DD52-BB40-FF12D1B3A2BA}"/>
              </a:ext>
            </a:extLst>
          </p:cNvPr>
          <p:cNvSpPr>
            <a:spLocks noGrp="1"/>
          </p:cNvSpPr>
          <p:nvPr>
            <p:ph type="title"/>
          </p:nvPr>
        </p:nvSpPr>
        <p:spPr>
          <a:xfrm>
            <a:off x="677334" y="609600"/>
            <a:ext cx="10176196" cy="637761"/>
          </a:xfrm>
        </p:spPr>
        <p:txBody>
          <a:bodyPr>
            <a:normAutofit/>
          </a:bodyPr>
          <a:lstStyle/>
          <a:p>
            <a:r>
              <a:rPr lang="tr-TR" sz="2800" b="1" dirty="0">
                <a:solidFill>
                  <a:schemeClr val="tx1"/>
                </a:solidFill>
              </a:rPr>
              <a:t>Bilgi Piramidi: Data-Information-Knowledge-</a:t>
            </a:r>
            <a:r>
              <a:rPr lang="tr-TR" sz="2800" b="1" dirty="0" err="1">
                <a:solidFill>
                  <a:schemeClr val="tx1"/>
                </a:solidFill>
              </a:rPr>
              <a:t>Wisdom</a:t>
            </a:r>
            <a:endParaRPr lang="tr-TR" sz="2800" dirty="0"/>
          </a:p>
        </p:txBody>
      </p:sp>
      <p:sp>
        <p:nvSpPr>
          <p:cNvPr id="3" name="İçerik Yer Tutucusu 2">
            <a:extLst>
              <a:ext uri="{FF2B5EF4-FFF2-40B4-BE49-F238E27FC236}">
                <a16:creationId xmlns:a16="http://schemas.microsoft.com/office/drawing/2014/main" id="{ABEC15A5-0D79-CFB7-DE94-20923152A561}"/>
              </a:ext>
            </a:extLst>
          </p:cNvPr>
          <p:cNvSpPr>
            <a:spLocks noGrp="1"/>
          </p:cNvSpPr>
          <p:nvPr>
            <p:ph idx="1"/>
          </p:nvPr>
        </p:nvSpPr>
        <p:spPr>
          <a:xfrm>
            <a:off x="677334" y="1396449"/>
            <a:ext cx="9838266" cy="4644914"/>
          </a:xfrm>
        </p:spPr>
        <p:txBody>
          <a:bodyPr/>
          <a:lstStyle/>
          <a:p>
            <a:pPr marL="0" indent="0">
              <a:buNone/>
            </a:pPr>
            <a:r>
              <a:rPr lang="tr-TR" b="1" dirty="0"/>
              <a:t>Bilgi piramidi (DIKW hiyerarşisi) kavram farklılıklarını açıklar:</a:t>
            </a:r>
          </a:p>
          <a:p>
            <a:r>
              <a:rPr lang="tr-TR" b="1" u="sng" dirty="0"/>
              <a:t>Data (Veri):</a:t>
            </a:r>
            <a:r>
              <a:rPr lang="tr-TR" b="1" dirty="0"/>
              <a:t> Bağlamsız ham gerçekler veya sayılar</a:t>
            </a:r>
          </a:p>
          <a:p>
            <a:r>
              <a:rPr lang="tr-TR" b="1" u="sng" dirty="0"/>
              <a:t>Information (Enformasyon):</a:t>
            </a:r>
            <a:r>
              <a:rPr lang="tr-TR" b="1" dirty="0"/>
              <a:t> İşlenmiş ve anlamlandırılmış, kullanışlı duruma getirilmiş veriler</a:t>
            </a:r>
          </a:p>
          <a:p>
            <a:r>
              <a:rPr lang="tr-TR" b="1" u="sng" dirty="0"/>
              <a:t>Knowledge (Bilgi):</a:t>
            </a:r>
            <a:r>
              <a:rPr lang="tr-TR" b="1" dirty="0"/>
              <a:t> İlişkiler ve uygulama ile bağlantılı, anlayışı ve karar vermeyi sağlayan bilgi </a:t>
            </a:r>
          </a:p>
          <a:p>
            <a:r>
              <a:rPr lang="tr-TR" b="1" u="sng" dirty="0" err="1"/>
              <a:t>Wisdom</a:t>
            </a:r>
            <a:r>
              <a:rPr lang="tr-TR" b="1" u="sng" dirty="0"/>
              <a:t> (Bilgelik):</a:t>
            </a:r>
            <a:r>
              <a:rPr lang="tr-TR" b="1" dirty="0"/>
              <a:t> Karar vermek ve harekete geçmek için bilgiyi etkili bir şekilde kullanmak, "neden" ve "en iyi olan </a:t>
            </a:r>
            <a:r>
              <a:rPr lang="tr-TR" b="1" dirty="0" err="1"/>
              <a:t>nedir"e</a:t>
            </a:r>
            <a:r>
              <a:rPr lang="tr-TR" b="1" dirty="0"/>
              <a:t> odaklanmak </a:t>
            </a:r>
          </a:p>
          <a:p>
            <a:pPr marL="0" indent="0">
              <a:buNone/>
            </a:pPr>
            <a:r>
              <a:rPr lang="tr-TR" b="1" dirty="0"/>
              <a:t>Kısacası, veri ham gerçekliktir, enformasyon anlam katar, bilgi enformasyonları birbirine bağlar, anlamlandırır ve uygular, bilgelik ise bilgiye (</a:t>
            </a:r>
            <a:r>
              <a:rPr lang="tr-TR" b="1" dirty="0" err="1"/>
              <a:t>knowledge</a:t>
            </a:r>
            <a:r>
              <a:rPr lang="tr-TR" b="1" dirty="0"/>
              <a:t>) dayalı eylemleri yönlendirir (Knowledge </a:t>
            </a:r>
            <a:r>
              <a:rPr lang="tr-TR" b="1" dirty="0" err="1"/>
              <a:t>Hub</a:t>
            </a:r>
            <a:r>
              <a:rPr lang="tr-TR" b="1" dirty="0"/>
              <a:t>, 2025).</a:t>
            </a:r>
          </a:p>
        </p:txBody>
      </p:sp>
    </p:spTree>
    <p:extLst>
      <p:ext uri="{BB962C8B-B14F-4D97-AF65-F5344CB8AC3E}">
        <p14:creationId xmlns:p14="http://schemas.microsoft.com/office/powerpoint/2010/main" val="1251505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F190D-7DB8-ED3D-13CE-8B68BEE09D2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5C5A6B7-BD8B-F049-0FD7-2114D9D0BC17}"/>
              </a:ext>
            </a:extLst>
          </p:cNvPr>
          <p:cNvSpPr>
            <a:spLocks noGrp="1"/>
          </p:cNvSpPr>
          <p:nvPr>
            <p:ph type="title"/>
          </p:nvPr>
        </p:nvSpPr>
        <p:spPr>
          <a:xfrm>
            <a:off x="667501" y="373626"/>
            <a:ext cx="10389782" cy="762000"/>
          </a:xfrm>
        </p:spPr>
        <p:txBody>
          <a:bodyPr>
            <a:normAutofit fontScale="90000"/>
          </a:bodyPr>
          <a:lstStyle/>
          <a:p>
            <a:pPr algn="ctr"/>
            <a:r>
              <a:rPr lang="tr-TR" b="1" dirty="0">
                <a:solidFill>
                  <a:schemeClr val="tx1"/>
                </a:solidFill>
              </a:rPr>
              <a:t>Bilgi Piramidi: Data-Information-Knowledge-</a:t>
            </a:r>
            <a:r>
              <a:rPr lang="tr-TR" b="1" dirty="0" err="1">
                <a:solidFill>
                  <a:schemeClr val="tx1"/>
                </a:solidFill>
              </a:rPr>
              <a:t>Wisdom</a:t>
            </a:r>
            <a:endParaRPr lang="en-US" b="1" dirty="0"/>
          </a:p>
        </p:txBody>
      </p:sp>
      <p:sp>
        <p:nvSpPr>
          <p:cNvPr id="3" name="İçerik Yer Tutucusu 2">
            <a:extLst>
              <a:ext uri="{FF2B5EF4-FFF2-40B4-BE49-F238E27FC236}">
                <a16:creationId xmlns:a16="http://schemas.microsoft.com/office/drawing/2014/main" id="{5FBE142D-38AD-3475-4818-DE0CD90F65B6}"/>
              </a:ext>
            </a:extLst>
          </p:cNvPr>
          <p:cNvSpPr>
            <a:spLocks noGrp="1"/>
          </p:cNvSpPr>
          <p:nvPr>
            <p:ph idx="1"/>
          </p:nvPr>
        </p:nvSpPr>
        <p:spPr>
          <a:xfrm>
            <a:off x="484443" y="1236400"/>
            <a:ext cx="9792617" cy="4622714"/>
          </a:xfrm>
        </p:spPr>
        <p:txBody>
          <a:bodyPr>
            <a:noAutofit/>
          </a:bodyPr>
          <a:lstStyle/>
          <a:p>
            <a:pPr marL="0" indent="0" algn="just">
              <a:buNone/>
            </a:pPr>
            <a:endParaRPr lang="tr-TR" sz="1600" b="1" dirty="0"/>
          </a:p>
          <a:p>
            <a:pPr marL="0" indent="0" algn="just">
              <a:buNone/>
            </a:pPr>
            <a:endParaRPr lang="tr-TR" sz="1600" b="1" dirty="0"/>
          </a:p>
          <a:p>
            <a:pPr marL="0" indent="0" algn="just">
              <a:buNone/>
            </a:pPr>
            <a:endParaRPr lang="tr-TR" sz="1600" b="1" dirty="0"/>
          </a:p>
          <a:p>
            <a:pPr marL="0" indent="0" algn="just">
              <a:buNone/>
            </a:pPr>
            <a:endParaRPr lang="tr-TR" sz="1600" b="1" dirty="0"/>
          </a:p>
          <a:p>
            <a:pPr marL="0" indent="0" algn="just">
              <a:buNone/>
            </a:pPr>
            <a:endParaRPr lang="tr-TR" sz="1600" b="1" dirty="0"/>
          </a:p>
          <a:p>
            <a:pPr marL="0" indent="0" algn="just">
              <a:buNone/>
            </a:pPr>
            <a:endParaRPr lang="tr-TR" sz="1600" b="1" dirty="0"/>
          </a:p>
        </p:txBody>
      </p:sp>
      <p:pic>
        <p:nvPicPr>
          <p:cNvPr id="1026" name="Picture 2" descr="Data, Information, Knowledge and Wisdom (DIKW) | UGC NET | Library Science">
            <a:extLst>
              <a:ext uri="{FF2B5EF4-FFF2-40B4-BE49-F238E27FC236}">
                <a16:creationId xmlns:a16="http://schemas.microsoft.com/office/drawing/2014/main" id="{6272F9DB-131F-D9B6-07F0-753E03EF50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2331" y="1314450"/>
            <a:ext cx="8384899" cy="4229100"/>
          </a:xfrm>
          <a:prstGeom prst="rect">
            <a:avLst/>
          </a:prstGeom>
          <a:noFill/>
          <a:extLst>
            <a:ext uri="{909E8E84-426E-40DD-AFC4-6F175D3DCCD1}">
              <a14:hiddenFill xmlns:a14="http://schemas.microsoft.com/office/drawing/2010/main">
                <a:solidFill>
                  <a:srgbClr val="FFFFFF"/>
                </a:solidFill>
              </a14:hiddenFill>
            </a:ext>
          </a:extLst>
        </p:spPr>
      </p:pic>
      <p:sp>
        <p:nvSpPr>
          <p:cNvPr id="5" name="Metin kutusu 4">
            <a:extLst>
              <a:ext uri="{FF2B5EF4-FFF2-40B4-BE49-F238E27FC236}">
                <a16:creationId xmlns:a16="http://schemas.microsoft.com/office/drawing/2014/main" id="{B9532EDF-D2A5-02E7-80DC-F67460DAB003}"/>
              </a:ext>
            </a:extLst>
          </p:cNvPr>
          <p:cNvSpPr txBox="1"/>
          <p:nvPr/>
        </p:nvSpPr>
        <p:spPr>
          <a:xfrm>
            <a:off x="4231585" y="5705225"/>
            <a:ext cx="3053797" cy="307777"/>
          </a:xfrm>
          <a:prstGeom prst="rect">
            <a:avLst/>
          </a:prstGeom>
          <a:noFill/>
        </p:spPr>
        <p:txBody>
          <a:bodyPr wrap="square">
            <a:spAutoFit/>
          </a:bodyPr>
          <a:lstStyle/>
          <a:p>
            <a:r>
              <a:rPr lang="tr-TR" sz="1400" b="1" dirty="0" err="1"/>
              <a:t>The</a:t>
            </a:r>
            <a:r>
              <a:rPr lang="tr-TR" sz="1400" b="1" dirty="0"/>
              <a:t> DIKW </a:t>
            </a:r>
            <a:r>
              <a:rPr lang="tr-TR" sz="1400" b="1" dirty="0" err="1"/>
              <a:t>hierarchy</a:t>
            </a:r>
            <a:r>
              <a:rPr lang="tr-TR" sz="1400" b="1" dirty="0"/>
              <a:t> (</a:t>
            </a:r>
            <a:r>
              <a:rPr lang="pl-PL" sz="1400" b="1" dirty="0"/>
              <a:t>Wani, t.y.). </a:t>
            </a:r>
            <a:endParaRPr lang="tr-TR" sz="1400" b="1" dirty="0"/>
          </a:p>
        </p:txBody>
      </p:sp>
    </p:spTree>
    <p:extLst>
      <p:ext uri="{BB962C8B-B14F-4D97-AF65-F5344CB8AC3E}">
        <p14:creationId xmlns:p14="http://schemas.microsoft.com/office/powerpoint/2010/main" val="1886565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64544F-81A8-91BC-1589-8D0177999FC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C0C286E-3EE7-CCF4-6795-4934BE8B9268}"/>
              </a:ext>
            </a:extLst>
          </p:cNvPr>
          <p:cNvSpPr>
            <a:spLocks noGrp="1"/>
          </p:cNvSpPr>
          <p:nvPr>
            <p:ph type="title"/>
          </p:nvPr>
        </p:nvSpPr>
        <p:spPr>
          <a:xfrm>
            <a:off x="4098879" y="79484"/>
            <a:ext cx="4553134" cy="637761"/>
          </a:xfrm>
        </p:spPr>
        <p:txBody>
          <a:bodyPr>
            <a:normAutofit/>
          </a:bodyPr>
          <a:lstStyle/>
          <a:p>
            <a:r>
              <a:rPr lang="tr-TR" sz="2800" b="1" dirty="0">
                <a:solidFill>
                  <a:schemeClr val="tx1"/>
                </a:solidFill>
              </a:rPr>
              <a:t>Bilgi/Enformasyon Türleri</a:t>
            </a:r>
            <a:endParaRPr lang="tr-TR" sz="2800" dirty="0"/>
          </a:p>
        </p:txBody>
      </p:sp>
      <p:sp>
        <p:nvSpPr>
          <p:cNvPr id="3" name="İçerik Yer Tutucusu 2">
            <a:extLst>
              <a:ext uri="{FF2B5EF4-FFF2-40B4-BE49-F238E27FC236}">
                <a16:creationId xmlns:a16="http://schemas.microsoft.com/office/drawing/2014/main" id="{E7DC44D1-8190-DA50-F0FB-5EEF3932D465}"/>
              </a:ext>
            </a:extLst>
          </p:cNvPr>
          <p:cNvSpPr>
            <a:spLocks noGrp="1"/>
          </p:cNvSpPr>
          <p:nvPr>
            <p:ph idx="1"/>
          </p:nvPr>
        </p:nvSpPr>
        <p:spPr>
          <a:xfrm>
            <a:off x="677332" y="816637"/>
            <a:ext cx="10186137" cy="4938120"/>
          </a:xfrm>
        </p:spPr>
        <p:txBody>
          <a:bodyPr>
            <a:noAutofit/>
          </a:bodyPr>
          <a:lstStyle/>
          <a:p>
            <a:pPr marL="0" indent="0" algn="just">
              <a:buNone/>
            </a:pPr>
            <a:r>
              <a:rPr lang="tr-TR" sz="1400" b="1" dirty="0"/>
              <a:t>Bilgi, kısaca, algılayan özne ile algılanan nesne arasındaki ilişkiden ortaya çıkan üründür. Bilgi türleri de özne ile nesne arasındaki bağın kurulduğu alanlarla ilgili olarak biçimlenir. İnsan çok yönlü bir varlıktır. Bu durum birbirinden farklı soyut ve somut varlıklarla ilişki kurmasını sağlar. Dolayısıyla insan için tek bir bilgi türünden değil birçok bilgi türünden söz etmek gerekir. Bunlar (Yıldırım, 2019):</a:t>
            </a:r>
          </a:p>
          <a:p>
            <a:pPr algn="just"/>
            <a:r>
              <a:rPr lang="tr-TR" sz="1400" b="1" u="sng" dirty="0"/>
              <a:t>Gündelik Bilgi:</a:t>
            </a:r>
            <a:r>
              <a:rPr lang="tr-TR" sz="1400" b="1" dirty="0"/>
              <a:t> İnsanın günlük yaşamında kullandığı pratik bilgilerdir. Kişinin öznel algı ve yargılarına dayanır. Öznel genellemelerin sonucudur. Deneme – yanılma, bilinçsiz gözlem ve genellemelerin ürünüdür.</a:t>
            </a:r>
          </a:p>
          <a:p>
            <a:pPr algn="just"/>
            <a:r>
              <a:rPr lang="tr-TR" sz="1400" b="1" u="sng" dirty="0"/>
              <a:t>Dinsel Bilgi</a:t>
            </a:r>
            <a:r>
              <a:rPr lang="tr-TR" sz="1400" b="1" dirty="0"/>
              <a:t>: Özne ve nesne arasındaki bağ, ilahi bir varlık tarafından belirlenen bir inanç sistemine dayanarak elde ediliyorsa, bilgi dinsel bilgidir. Belirli bir din temeli üzerine evreni, insanı ve toplumu açıklayan “değişmezlik” ve “kesinlik” nitelikleriyle örtüştürülen bilgi türüdür. </a:t>
            </a:r>
          </a:p>
          <a:p>
            <a:pPr algn="just"/>
            <a:r>
              <a:rPr lang="tr-TR" sz="1400" b="1" u="sng" dirty="0"/>
              <a:t>Teknik Bilgi:</a:t>
            </a:r>
            <a:r>
              <a:rPr lang="tr-TR" sz="1400" b="1" dirty="0"/>
              <a:t> Alet ya da gereç yapma bilgisine teknik bilgi denir. Yunanlılara göre teknik (</a:t>
            </a:r>
            <a:r>
              <a:rPr lang="tr-TR" sz="1400" b="1" dirty="0" err="1"/>
              <a:t>techne</a:t>
            </a:r>
            <a:r>
              <a:rPr lang="tr-TR" sz="1400" b="1" dirty="0"/>
              <a:t>), doğada olmayan fakat insanın kendi aklı sayesinde doğadan aldığı malzemeyi kendi yaşamını kolaylaştıracak alete çevirmesidir. O halde, teknik, teorik/kuramsal bir bilgi olmaktan çok bir şeyin pratik kullanıma dönüştürülme bilgisidir.</a:t>
            </a:r>
          </a:p>
          <a:p>
            <a:pPr algn="just"/>
            <a:r>
              <a:rPr lang="tr-TR" sz="1400" b="1" u="sng" dirty="0"/>
              <a:t>Sanatsal Bilgi</a:t>
            </a:r>
            <a:r>
              <a:rPr lang="tr-TR" sz="1400" b="1" dirty="0"/>
              <a:t>: Beceri, yaratma ve üretim etkinliği olarak ortaya çıkar ve yarar amacından çok, güzellik/estetik duygusuna hizmet eder. “Sanat bilgisi, güzelliğin ortaya konulması sırasında çıkan bilgidir.” Sanatçı, nesneye yönelerek onda gördüğü bir şeyi elindeki malzemede ifade etmeye çalışır. </a:t>
            </a:r>
          </a:p>
          <a:p>
            <a:pPr algn="just"/>
            <a:r>
              <a:rPr lang="tr-TR" sz="1400" b="1" u="sng" dirty="0"/>
              <a:t>Bilimsel Bilgi</a:t>
            </a:r>
            <a:r>
              <a:rPr lang="tr-TR" sz="1400" b="1" dirty="0"/>
              <a:t>: Nesnenin, yöntemli, sistemli, düzenli, tutarlı, geçerli, kanıtlanabilir ve denetlenebilir bilgisine bilimsel bilgi denir. Kısacası, bilimsel bilgi, sistemli-pozitif bilgidir.</a:t>
            </a:r>
          </a:p>
        </p:txBody>
      </p:sp>
    </p:spTree>
    <p:extLst>
      <p:ext uri="{BB962C8B-B14F-4D97-AF65-F5344CB8AC3E}">
        <p14:creationId xmlns:p14="http://schemas.microsoft.com/office/powerpoint/2010/main" val="1729104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E2899-C9FE-71C9-AF7A-DD5D1087947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96D9D24-438B-52C7-E539-3774D69A57A4}"/>
              </a:ext>
            </a:extLst>
          </p:cNvPr>
          <p:cNvSpPr>
            <a:spLocks noGrp="1"/>
          </p:cNvSpPr>
          <p:nvPr>
            <p:ph type="title"/>
          </p:nvPr>
        </p:nvSpPr>
        <p:spPr>
          <a:xfrm>
            <a:off x="4098878" y="79484"/>
            <a:ext cx="4011451" cy="637761"/>
          </a:xfrm>
        </p:spPr>
        <p:txBody>
          <a:bodyPr>
            <a:normAutofit fontScale="90000"/>
          </a:bodyPr>
          <a:lstStyle/>
          <a:p>
            <a:r>
              <a:rPr lang="tr-TR" sz="2800" b="1" dirty="0">
                <a:solidFill>
                  <a:schemeClr val="tx1"/>
                </a:solidFill>
              </a:rPr>
              <a:t>Bilgi/Enformasyon Türleri</a:t>
            </a:r>
            <a:endParaRPr lang="tr-TR" sz="2800" dirty="0"/>
          </a:p>
        </p:txBody>
      </p:sp>
      <p:sp>
        <p:nvSpPr>
          <p:cNvPr id="3" name="İçerik Yer Tutucusu 2">
            <a:extLst>
              <a:ext uri="{FF2B5EF4-FFF2-40B4-BE49-F238E27FC236}">
                <a16:creationId xmlns:a16="http://schemas.microsoft.com/office/drawing/2014/main" id="{CE06A054-648F-16B7-342A-A38192DC4C49}"/>
              </a:ext>
            </a:extLst>
          </p:cNvPr>
          <p:cNvSpPr>
            <a:spLocks noGrp="1"/>
          </p:cNvSpPr>
          <p:nvPr>
            <p:ph idx="1"/>
          </p:nvPr>
        </p:nvSpPr>
        <p:spPr>
          <a:xfrm>
            <a:off x="677332" y="816637"/>
            <a:ext cx="10186137" cy="4644914"/>
          </a:xfrm>
        </p:spPr>
        <p:txBody>
          <a:bodyPr>
            <a:noAutofit/>
          </a:bodyPr>
          <a:lstStyle/>
          <a:p>
            <a:pPr marL="0" indent="0" algn="ctr">
              <a:buNone/>
            </a:pPr>
            <a:r>
              <a:rPr lang="tr-TR" b="1" u="sng" dirty="0"/>
              <a:t>Temel bir diğer sınıflama (Examples.com, 2025):</a:t>
            </a:r>
          </a:p>
          <a:p>
            <a:r>
              <a:rPr lang="tr-TR" b="1" dirty="0"/>
              <a:t>Birincil (</a:t>
            </a:r>
            <a:r>
              <a:rPr lang="en-US" b="1" dirty="0"/>
              <a:t>Primary</a:t>
            </a:r>
            <a:r>
              <a:rPr lang="tr-TR" b="1" dirty="0"/>
              <a:t>): Özgün, birinci elden veriler (örneğin anketler, deneyler)</a:t>
            </a:r>
          </a:p>
          <a:p>
            <a:r>
              <a:rPr lang="tr-TR" b="1" dirty="0"/>
              <a:t>İkincil (</a:t>
            </a:r>
            <a:r>
              <a:rPr lang="en-US" b="1" dirty="0"/>
              <a:t>Secondary</a:t>
            </a:r>
            <a:r>
              <a:rPr lang="tr-TR" b="1" dirty="0"/>
              <a:t>)</a:t>
            </a:r>
            <a:r>
              <a:rPr lang="en-US" b="1" dirty="0"/>
              <a:t>:</a:t>
            </a:r>
            <a:r>
              <a:rPr lang="tr-TR" b="1" dirty="0"/>
              <a:t> Başkalarından analiz edilmiş veya özetlenmiş veriler (örneğin araştırma makaleleri, raporlar)</a:t>
            </a:r>
          </a:p>
          <a:p>
            <a:r>
              <a:rPr lang="tr-TR" b="1" dirty="0"/>
              <a:t>Nicel (</a:t>
            </a:r>
            <a:r>
              <a:rPr lang="tr-TR" b="1" dirty="0" err="1"/>
              <a:t>Quantitative</a:t>
            </a:r>
            <a:r>
              <a:rPr lang="tr-TR" b="1" dirty="0"/>
              <a:t>): Ölçülebilir ve sayılabilir sayısal veriler (örneğin satış rakamları, istatistikler)</a:t>
            </a:r>
          </a:p>
          <a:p>
            <a:r>
              <a:rPr lang="tr-TR" b="1" dirty="0"/>
              <a:t>Nitel (</a:t>
            </a:r>
            <a:r>
              <a:rPr lang="tr-TR" b="1" dirty="0" err="1"/>
              <a:t>Qualitative</a:t>
            </a:r>
            <a:r>
              <a:rPr lang="tr-TR" b="1" dirty="0"/>
              <a:t>): Tanımlayıcı, sayısal olmayan veriler (örneğin görüşmeler, gözlemler)</a:t>
            </a:r>
          </a:p>
          <a:p>
            <a:r>
              <a:rPr lang="tr-TR" b="1" dirty="0"/>
              <a:t>Açık (</a:t>
            </a:r>
            <a:r>
              <a:rPr lang="tr-TR" b="1" dirty="0" err="1"/>
              <a:t>Explicit</a:t>
            </a:r>
            <a:r>
              <a:rPr lang="tr-TR" b="1" dirty="0"/>
              <a:t>): Açıkça belgelenmiş ve ifade edilmiş bilgiler (örneğin kılavuzlar, politikalar)</a:t>
            </a:r>
          </a:p>
          <a:p>
            <a:r>
              <a:rPr lang="tr-TR" b="1" dirty="0"/>
              <a:t>Örtük (</a:t>
            </a:r>
            <a:r>
              <a:rPr lang="tr-TR" b="1" dirty="0" err="1"/>
              <a:t>Tacit</a:t>
            </a:r>
            <a:r>
              <a:rPr lang="tr-TR" b="1" dirty="0"/>
              <a:t>): Kişisel, deneyime dayalı bilgi (örneğin beceriler, sezgi)</a:t>
            </a:r>
          </a:p>
          <a:p>
            <a:r>
              <a:rPr lang="tr-TR" b="1" dirty="0"/>
              <a:t>Tarihsel (</a:t>
            </a:r>
            <a:r>
              <a:rPr lang="tr-TR" b="1" dirty="0" err="1"/>
              <a:t>Historical</a:t>
            </a:r>
            <a:r>
              <a:rPr lang="tr-TR" b="1" dirty="0"/>
              <a:t>): Geçmiş kayıtlar ve veriler (örneğin arşivler, tarihsel belgeler)</a:t>
            </a:r>
          </a:p>
          <a:p>
            <a:r>
              <a:rPr lang="tr-TR" b="1" dirty="0"/>
              <a:t>Güncel (</a:t>
            </a:r>
            <a:r>
              <a:rPr lang="tr-TR" b="1" dirty="0" err="1"/>
              <a:t>Current</a:t>
            </a:r>
            <a:r>
              <a:rPr lang="tr-TR" b="1" dirty="0"/>
              <a:t>): Güncel bilgiler (ör. haberler, piyasa trendleri)</a:t>
            </a:r>
          </a:p>
          <a:p>
            <a:r>
              <a:rPr lang="tr-TR" b="1" dirty="0"/>
              <a:t>Olgusal (</a:t>
            </a:r>
            <a:r>
              <a:rPr lang="tr-TR" b="1" dirty="0" err="1"/>
              <a:t>factual</a:t>
            </a:r>
            <a:r>
              <a:rPr lang="tr-TR" b="1" dirty="0"/>
              <a:t>): Doğrulanabilir ve nesnel (ör. bilimsel veriler)</a:t>
            </a:r>
            <a:endParaRPr lang="tr-TR" sz="1600" b="1" dirty="0"/>
          </a:p>
        </p:txBody>
      </p:sp>
    </p:spTree>
    <p:extLst>
      <p:ext uri="{BB962C8B-B14F-4D97-AF65-F5344CB8AC3E}">
        <p14:creationId xmlns:p14="http://schemas.microsoft.com/office/powerpoint/2010/main" val="1151062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88ED3C-EEF2-BC38-EEAC-D77E2BA824F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0B0910C-338F-62AD-34FC-906A9855C517}"/>
              </a:ext>
            </a:extLst>
          </p:cNvPr>
          <p:cNvSpPr>
            <a:spLocks noGrp="1"/>
          </p:cNvSpPr>
          <p:nvPr>
            <p:ph type="title"/>
          </p:nvPr>
        </p:nvSpPr>
        <p:spPr>
          <a:xfrm>
            <a:off x="4098879" y="79484"/>
            <a:ext cx="4205264" cy="637761"/>
          </a:xfrm>
        </p:spPr>
        <p:txBody>
          <a:bodyPr>
            <a:normAutofit fontScale="90000"/>
          </a:bodyPr>
          <a:lstStyle/>
          <a:p>
            <a:r>
              <a:rPr lang="tr-TR" sz="2800" b="1" dirty="0">
                <a:solidFill>
                  <a:schemeClr val="tx1"/>
                </a:solidFill>
              </a:rPr>
              <a:t>Bilgi/Enformasyon Türleri</a:t>
            </a:r>
            <a:endParaRPr lang="tr-TR" sz="2800" dirty="0"/>
          </a:p>
        </p:txBody>
      </p:sp>
      <p:sp>
        <p:nvSpPr>
          <p:cNvPr id="3" name="İçerik Yer Tutucusu 2">
            <a:extLst>
              <a:ext uri="{FF2B5EF4-FFF2-40B4-BE49-F238E27FC236}">
                <a16:creationId xmlns:a16="http://schemas.microsoft.com/office/drawing/2014/main" id="{1807867F-4313-D201-067B-F45F1CE8819C}"/>
              </a:ext>
            </a:extLst>
          </p:cNvPr>
          <p:cNvSpPr>
            <a:spLocks noGrp="1"/>
          </p:cNvSpPr>
          <p:nvPr>
            <p:ph idx="1"/>
          </p:nvPr>
        </p:nvSpPr>
        <p:spPr>
          <a:xfrm>
            <a:off x="717088" y="965724"/>
            <a:ext cx="10091715" cy="4644914"/>
          </a:xfrm>
        </p:spPr>
        <p:txBody>
          <a:bodyPr>
            <a:normAutofit lnSpcReduction="10000"/>
          </a:bodyPr>
          <a:lstStyle/>
          <a:p>
            <a:r>
              <a:rPr lang="tr-TR" b="1" dirty="0"/>
              <a:t>Öznel (</a:t>
            </a:r>
            <a:r>
              <a:rPr lang="tr-TR" b="1" dirty="0" err="1"/>
              <a:t>Subjective</a:t>
            </a:r>
            <a:r>
              <a:rPr lang="tr-TR" b="1" dirty="0"/>
              <a:t>): Görüşlere veya duygulara dayalı (ör. incelemeler, referanslar)</a:t>
            </a:r>
          </a:p>
          <a:p>
            <a:r>
              <a:rPr lang="tr-TR" b="1" dirty="0"/>
              <a:t>Operasyonel/İşlemsel (</a:t>
            </a:r>
            <a:r>
              <a:rPr lang="tr-TR" b="1" dirty="0" err="1"/>
              <a:t>Operational</a:t>
            </a:r>
            <a:r>
              <a:rPr lang="tr-TR" b="1" dirty="0"/>
              <a:t>): Günlük işleyiş için (ör. programlar, iş akışları)</a:t>
            </a:r>
          </a:p>
          <a:p>
            <a:r>
              <a:rPr lang="tr-TR" b="1" dirty="0"/>
              <a:t>Stratejik (Strategic): Uzun vadeli planlama için (ör. piyasa analizi)</a:t>
            </a:r>
          </a:p>
          <a:p>
            <a:r>
              <a:rPr lang="tr-TR" b="1" dirty="0"/>
              <a:t>Kamuya Açık/Kamusal (</a:t>
            </a:r>
            <a:r>
              <a:rPr lang="tr-TR" b="1" dirty="0" err="1"/>
              <a:t>Public</a:t>
            </a:r>
            <a:r>
              <a:rPr lang="tr-TR" b="1" dirty="0"/>
              <a:t>): Herkesin erişimine açık (ör. devlet raporları)</a:t>
            </a:r>
          </a:p>
          <a:p>
            <a:r>
              <a:rPr lang="tr-TR" b="1" dirty="0"/>
              <a:t>Gizli (</a:t>
            </a:r>
            <a:r>
              <a:rPr lang="tr-TR" b="1" dirty="0" err="1"/>
              <a:t>Confidential</a:t>
            </a:r>
            <a:r>
              <a:rPr lang="tr-TR" b="1" dirty="0"/>
              <a:t>): Özel (</a:t>
            </a:r>
            <a:r>
              <a:rPr lang="tr-TR" b="1" dirty="0" err="1"/>
              <a:t>private</a:t>
            </a:r>
            <a:r>
              <a:rPr lang="tr-TR" b="1" dirty="0"/>
              <a:t>) ve hassas (</a:t>
            </a:r>
            <a:r>
              <a:rPr lang="tr-TR" b="1" dirty="0" err="1"/>
              <a:t>sensitive</a:t>
            </a:r>
            <a:r>
              <a:rPr lang="tr-TR" b="1" dirty="0"/>
              <a:t>) (ör. ticari sırlar)</a:t>
            </a:r>
          </a:p>
          <a:p>
            <a:r>
              <a:rPr lang="tr-TR" b="1" dirty="0"/>
              <a:t>Dijital (</a:t>
            </a:r>
            <a:r>
              <a:rPr lang="tr-TR" b="1" dirty="0" err="1"/>
              <a:t>Digital</a:t>
            </a:r>
            <a:r>
              <a:rPr lang="tr-TR" b="1" dirty="0"/>
              <a:t>): Elektronik olarak depolanan (ör. e-postalar, </a:t>
            </a:r>
            <a:r>
              <a:rPr lang="tr-TR" b="1" dirty="0" err="1"/>
              <a:t>veritabanları</a:t>
            </a:r>
            <a:r>
              <a:rPr lang="tr-TR" b="1" dirty="0"/>
              <a:t>)</a:t>
            </a:r>
          </a:p>
          <a:p>
            <a:r>
              <a:rPr lang="tr-TR" b="1" dirty="0"/>
              <a:t>Analog (Analog): Dijital olmayan formatta (ör. basılı kitaplar, fotoğraflar)</a:t>
            </a:r>
          </a:p>
          <a:p>
            <a:r>
              <a:rPr lang="tr-TR" b="1" dirty="0"/>
              <a:t>Statik (</a:t>
            </a:r>
            <a:r>
              <a:rPr lang="tr-TR" b="1" dirty="0" err="1"/>
              <a:t>Static</a:t>
            </a:r>
            <a:r>
              <a:rPr lang="tr-TR" b="1" dirty="0"/>
              <a:t>): Değişmeyen veriler (ör. tarihsel gerçekler)</a:t>
            </a:r>
          </a:p>
          <a:p>
            <a:r>
              <a:rPr lang="tr-TR" b="1" dirty="0"/>
              <a:t>Dinamik (</a:t>
            </a:r>
            <a:r>
              <a:rPr lang="tr-TR" b="1" dirty="0" err="1"/>
              <a:t>Dynamic</a:t>
            </a:r>
            <a:r>
              <a:rPr lang="tr-TR" b="1" dirty="0"/>
              <a:t>): Değişen veriler (örneğin, hisse senedi fiyatları, hava durumu)</a:t>
            </a:r>
          </a:p>
          <a:p>
            <a:r>
              <a:rPr lang="tr-TR" b="1" dirty="0"/>
              <a:t>Dahili (</a:t>
            </a:r>
            <a:r>
              <a:rPr lang="tr-TR" b="1" dirty="0" err="1"/>
              <a:t>Internal</a:t>
            </a:r>
            <a:r>
              <a:rPr lang="tr-TR" b="1" dirty="0"/>
              <a:t>): Bir kuruluşun içinden (örneğin, dahili raporlar)</a:t>
            </a:r>
          </a:p>
          <a:p>
            <a:r>
              <a:rPr lang="tr-TR" b="1" dirty="0"/>
              <a:t>Harici (</a:t>
            </a:r>
            <a:r>
              <a:rPr lang="tr-TR" b="1" dirty="0" err="1"/>
              <a:t>External</a:t>
            </a:r>
            <a:r>
              <a:rPr lang="tr-TR" b="1" dirty="0"/>
              <a:t>): Dış kaynaklardan (örneğin, endüstriyel/ sektör haberleri) (Examples.com, 2025). </a:t>
            </a:r>
          </a:p>
        </p:txBody>
      </p:sp>
    </p:spTree>
    <p:extLst>
      <p:ext uri="{BB962C8B-B14F-4D97-AF65-F5344CB8AC3E}">
        <p14:creationId xmlns:p14="http://schemas.microsoft.com/office/powerpoint/2010/main" val="3213974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62D89-F9A7-2F4A-6C1C-362BDC5E89D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26A1984-6C04-3029-5195-58E944153760}"/>
              </a:ext>
            </a:extLst>
          </p:cNvPr>
          <p:cNvSpPr>
            <a:spLocks noGrp="1"/>
          </p:cNvSpPr>
          <p:nvPr>
            <p:ph type="title"/>
          </p:nvPr>
        </p:nvSpPr>
        <p:spPr>
          <a:xfrm>
            <a:off x="4370548" y="99363"/>
            <a:ext cx="2303578" cy="467168"/>
          </a:xfrm>
        </p:spPr>
        <p:txBody>
          <a:bodyPr>
            <a:normAutofit fontScale="90000"/>
          </a:bodyPr>
          <a:lstStyle/>
          <a:p>
            <a:r>
              <a:rPr lang="tr-TR" sz="2800" b="1" dirty="0">
                <a:solidFill>
                  <a:schemeClr val="tx1"/>
                </a:solidFill>
              </a:rPr>
              <a:t>Bilgi ve Bilim</a:t>
            </a:r>
            <a:endParaRPr lang="tr-TR" sz="2800" dirty="0"/>
          </a:p>
        </p:txBody>
      </p:sp>
      <p:sp>
        <p:nvSpPr>
          <p:cNvPr id="3" name="İçerik Yer Tutucusu 2">
            <a:extLst>
              <a:ext uri="{FF2B5EF4-FFF2-40B4-BE49-F238E27FC236}">
                <a16:creationId xmlns:a16="http://schemas.microsoft.com/office/drawing/2014/main" id="{DC32BED3-5B41-B608-28E2-76C91FEAD749}"/>
              </a:ext>
            </a:extLst>
          </p:cNvPr>
          <p:cNvSpPr>
            <a:spLocks noGrp="1"/>
          </p:cNvSpPr>
          <p:nvPr>
            <p:ph idx="1"/>
          </p:nvPr>
        </p:nvSpPr>
        <p:spPr>
          <a:xfrm>
            <a:off x="662423" y="672519"/>
            <a:ext cx="10186137" cy="5440046"/>
          </a:xfrm>
        </p:spPr>
        <p:txBody>
          <a:bodyPr>
            <a:noAutofit/>
          </a:bodyPr>
          <a:lstStyle/>
          <a:p>
            <a:pPr marL="0" indent="0" algn="just">
              <a:buNone/>
            </a:pPr>
            <a:r>
              <a:rPr lang="tr-TR" sz="1500" b="1" dirty="0"/>
              <a:t>Bilgi ve bilim arasında organik bir bağ vardır; bilim, veri ve bilginin nasıl toplandığını, işlendiğini ve anlaşıldığını inceleyerek doğal olayları açıklamamıza ve yeni teknolojiler geliştirmemize yardımcı olur. Buna karşılık, bilgi kuramı da bilimsel verilerin iletilme ve analiz edilme biçimini nicelleştirmek ve iyileştirmek için araçlar ve ilkeler sağlar. </a:t>
            </a:r>
          </a:p>
          <a:p>
            <a:pPr marL="0" indent="0" algn="just">
              <a:buNone/>
            </a:pPr>
            <a:r>
              <a:rPr lang="tr-TR" sz="1500" b="1" u="sng" dirty="0"/>
              <a:t>Bilimleri ana hatlarıyla şöyle sınıflandırabiliriz (Yıldırım, 2019):</a:t>
            </a:r>
          </a:p>
          <a:p>
            <a:pPr algn="just"/>
            <a:r>
              <a:rPr lang="tr-TR" sz="1500" b="1" u="sng" dirty="0"/>
              <a:t>Formel Bilimler</a:t>
            </a:r>
            <a:r>
              <a:rPr lang="tr-TR" sz="1500" b="1" dirty="0"/>
              <a:t>: Konusunu doğadan almayan, yani duyu deneyinden gelmeyen, buna karşılık duyular üstü ideal bir varlık alanını ele alan bilim dallarına formel bilimler denir. Matematik ve mantık gibi formel bilimlerin nesneleri zaman ve mekanda yer almazlar. Hem matematik hem de mantık tümdengelimsel çıkarımları kullanır.</a:t>
            </a:r>
          </a:p>
          <a:p>
            <a:pPr algn="just"/>
            <a:r>
              <a:rPr lang="tr-TR" sz="1500" b="1" u="sng" dirty="0"/>
              <a:t>Doğa Bilimleri</a:t>
            </a:r>
            <a:r>
              <a:rPr lang="tr-TR" sz="1500" b="1" dirty="0"/>
              <a:t>: Algılanabilir dünyada var olan varlıkları konu edinen bilim dalları doğa bilimleridir. Olgusal, tümel, doğru(</a:t>
            </a:r>
            <a:r>
              <a:rPr lang="tr-TR" sz="1500" b="1" dirty="0" err="1"/>
              <a:t>lanabilir</a:t>
            </a:r>
            <a:r>
              <a:rPr lang="tr-TR" sz="1500" b="1" dirty="0"/>
              <a:t>) bilgi niteliğindedir. Olgu ya da olgular arası ilişkiyi neden-sonuç bağıntısı ilkesine göre açıklamaya çalışır. Doğa yasası, nedensellik ilkesi üzerine kuruludur ve bu ilke dolayımında bilinir. Çünkü, doğadaki varlıklar, bir düzen içinde var olurlar ve düzen yasanın göstergesidir.</a:t>
            </a:r>
          </a:p>
          <a:p>
            <a:pPr algn="just"/>
            <a:r>
              <a:rPr lang="tr-TR" sz="1500" b="1" u="sng" dirty="0"/>
              <a:t>İnsan Bilimleri</a:t>
            </a:r>
            <a:r>
              <a:rPr lang="tr-TR" sz="1500" b="1" dirty="0"/>
              <a:t>: Konusu insan ve/ya da toplum olan bilgi türünü üreten bilimlerdir. Bu tür bilgi, insanı ve/ya da toplumu geçmişi, şimdisi veya geleceği bakımından ele alabileceği gibi bunların bileşkesi olarak da ele alabilir.</a:t>
            </a:r>
          </a:p>
          <a:p>
            <a:pPr algn="just"/>
            <a:r>
              <a:rPr lang="tr-TR" sz="1500" b="1" u="sng" dirty="0"/>
              <a:t>Felsefi Bilgi</a:t>
            </a:r>
            <a:r>
              <a:rPr lang="tr-TR" sz="1500" b="1" dirty="0"/>
              <a:t>: Felsefi bilgi diğer bilgi türlerinin aksine, evreni, varlığı, insanı, toplumu bölümlere ya da konulara ayırmadan bunları bir bütün olarak ele almakta ve anlamaya çalışmaktadır. Felsefi bilgiyi belirtmek diğerlerinden zordur. Hatta felsefenin en önemli probleminin bizzat felsefenin kendisinin ne olduğu problemi olduğunu söylemek dahi olasıdır.</a:t>
            </a:r>
          </a:p>
        </p:txBody>
      </p:sp>
    </p:spTree>
    <p:extLst>
      <p:ext uri="{BB962C8B-B14F-4D97-AF65-F5344CB8AC3E}">
        <p14:creationId xmlns:p14="http://schemas.microsoft.com/office/powerpoint/2010/main" val="26201585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4C9C78-DC1F-BFF5-78B7-E3AE6A66B5D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3AD4B05-1C91-DEA5-0A63-2105DD933C0B}"/>
              </a:ext>
            </a:extLst>
          </p:cNvPr>
          <p:cNvSpPr>
            <a:spLocks noGrp="1"/>
          </p:cNvSpPr>
          <p:nvPr>
            <p:ph type="title"/>
          </p:nvPr>
        </p:nvSpPr>
        <p:spPr>
          <a:xfrm>
            <a:off x="667500" y="234478"/>
            <a:ext cx="9744860" cy="585500"/>
          </a:xfrm>
        </p:spPr>
        <p:txBody>
          <a:bodyPr>
            <a:normAutofit fontScale="90000"/>
          </a:bodyPr>
          <a:lstStyle/>
          <a:p>
            <a:pPr algn="ctr"/>
            <a:r>
              <a:rPr lang="tr-TR" b="1" dirty="0">
                <a:solidFill>
                  <a:schemeClr val="tx1"/>
                </a:solidFill>
              </a:rPr>
              <a:t>Bilgi Hizmetleri</a:t>
            </a:r>
            <a:endParaRPr lang="en-US" b="1" dirty="0"/>
          </a:p>
        </p:txBody>
      </p:sp>
      <p:sp>
        <p:nvSpPr>
          <p:cNvPr id="3" name="İçerik Yer Tutucusu 2">
            <a:extLst>
              <a:ext uri="{FF2B5EF4-FFF2-40B4-BE49-F238E27FC236}">
                <a16:creationId xmlns:a16="http://schemas.microsoft.com/office/drawing/2014/main" id="{F5D4EA65-F609-8DA6-0ED9-CF56E7EEF7A4}"/>
              </a:ext>
            </a:extLst>
          </p:cNvPr>
          <p:cNvSpPr>
            <a:spLocks noGrp="1"/>
          </p:cNvSpPr>
          <p:nvPr>
            <p:ph idx="1"/>
          </p:nvPr>
        </p:nvSpPr>
        <p:spPr>
          <a:xfrm>
            <a:off x="766263" y="1022707"/>
            <a:ext cx="9438005" cy="4729329"/>
          </a:xfrm>
        </p:spPr>
        <p:txBody>
          <a:bodyPr>
            <a:noAutofit/>
          </a:bodyPr>
          <a:lstStyle/>
          <a:p>
            <a:pPr marL="0" indent="0" algn="just">
              <a:buNone/>
            </a:pPr>
            <a:r>
              <a:rPr lang="tr-TR" sz="1600" b="1" dirty="0"/>
              <a:t>Bilgi hizmetleri, telekomünikasyon ve teknoloji yoluyla bilgi üretme, edinme, depolama, dönüştürme, işleme, erişim, kullanma veya kullanıma sunma kapasitesinin sunulması anlamına gelir ve elektronik reklamcılığı da içerir, ancak bu yeteneklerin bir telekomünikasyon sisteminin yönetimi, denetimi veya işletimi veya bir telekomünikasyon hizmetinin idaresi için kullanılmasını içermez (</a:t>
            </a:r>
            <a:r>
              <a:rPr lang="en-US" sz="1600" b="1" dirty="0"/>
              <a:t>Toro</a:t>
            </a:r>
            <a:r>
              <a:rPr lang="tr-TR" sz="1600" b="1" dirty="0"/>
              <a:t>, </a:t>
            </a:r>
            <a:r>
              <a:rPr lang="en-US" sz="1600" b="1" dirty="0"/>
              <a:t>2016</a:t>
            </a:r>
            <a:r>
              <a:rPr lang="tr-TR" sz="1600" b="1" dirty="0"/>
              <a:t>, s. 364).</a:t>
            </a:r>
          </a:p>
          <a:p>
            <a:pPr marL="0" indent="0" algn="just">
              <a:buNone/>
            </a:pPr>
            <a:r>
              <a:rPr lang="tr-TR" sz="1600" b="1" dirty="0"/>
              <a:t>Bilgi hizmetleri, her şeyden önce ilişki ve iletişim odaklı bir iştir. Yönetim, çalışanlar ve kullanıcının birlikte planladıkları, birlikte karar aldıkları ve birlikte hazırladıkları hizmetlere işaret eder (Üstün, 2001, s. 205). Bu yaklaşım, hizmetin sadece teknik değil, aynı zamanda insana ve iletişime dayalı olduğunu gösterir. </a:t>
            </a:r>
          </a:p>
          <a:p>
            <a:pPr marL="0" indent="0" algn="just">
              <a:buNone/>
            </a:pPr>
            <a:r>
              <a:rPr lang="tr-TR" sz="1600" b="1" dirty="0"/>
              <a:t>Bilgi hizmetleri, «kullanıcı memnuniyeti, iletişim ve ilişki kurma» üzerine kuruludur. Kalite ise, tüketicinin/kullanıcının beklentilerini karşılamak, güvenilirlik ve amaca uygunluk gibi kavramlarla tanımlanır; hizmetin temel amacını oluşturur. Ayrıca, hizmet kalitesinin sürekli iyileştirilmesi ve kullanıcı odaklılık, bilgi hizmetlerinin başarısında kritik önemdedir. Bu bağlamda, bilgi hizmetleri, «kullanıcı ve çalışanlar arasındaki uyum ve iletişime dayalı, esnek ve yenilikçi» bir yapı olarak tanımlanır ve hizmetin kalitesini artırmada iletişim ve ilişkilerin temel ögeler olduğu vurgulanır (Üstün, 2001, </a:t>
            </a:r>
            <a:r>
              <a:rPr lang="tr-TR" sz="1600" b="1" dirty="0" err="1"/>
              <a:t>ss</a:t>
            </a:r>
            <a:r>
              <a:rPr lang="tr-TR" sz="1600" b="1" dirty="0"/>
              <a:t>. 205-206).</a:t>
            </a:r>
          </a:p>
        </p:txBody>
      </p:sp>
    </p:spTree>
    <p:extLst>
      <p:ext uri="{BB962C8B-B14F-4D97-AF65-F5344CB8AC3E}">
        <p14:creationId xmlns:p14="http://schemas.microsoft.com/office/powerpoint/2010/main" val="2466074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D44AF-2C76-F522-4A70-B45CD1CD079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BB2768B-E996-248B-27B8-F86F3D1EFFB2}"/>
              </a:ext>
            </a:extLst>
          </p:cNvPr>
          <p:cNvSpPr>
            <a:spLocks noGrp="1"/>
          </p:cNvSpPr>
          <p:nvPr>
            <p:ph type="title"/>
          </p:nvPr>
        </p:nvSpPr>
        <p:spPr>
          <a:xfrm>
            <a:off x="667500" y="234478"/>
            <a:ext cx="9744860" cy="762000"/>
          </a:xfrm>
        </p:spPr>
        <p:txBody>
          <a:bodyPr>
            <a:normAutofit/>
          </a:bodyPr>
          <a:lstStyle/>
          <a:p>
            <a:pPr algn="ctr"/>
            <a:r>
              <a:rPr lang="tr-TR" b="1" dirty="0">
                <a:solidFill>
                  <a:schemeClr val="tx1"/>
                </a:solidFill>
              </a:rPr>
              <a:t>Kütüphane ve Bilgi Hizmetleri</a:t>
            </a:r>
            <a:endParaRPr lang="en-US" b="1" dirty="0"/>
          </a:p>
        </p:txBody>
      </p:sp>
      <p:sp>
        <p:nvSpPr>
          <p:cNvPr id="3" name="İçerik Yer Tutucusu 2">
            <a:extLst>
              <a:ext uri="{FF2B5EF4-FFF2-40B4-BE49-F238E27FC236}">
                <a16:creationId xmlns:a16="http://schemas.microsoft.com/office/drawing/2014/main" id="{B845F432-931C-7FF2-2544-51A25D9097E0}"/>
              </a:ext>
            </a:extLst>
          </p:cNvPr>
          <p:cNvSpPr>
            <a:spLocks noGrp="1"/>
          </p:cNvSpPr>
          <p:nvPr>
            <p:ph idx="1"/>
          </p:nvPr>
        </p:nvSpPr>
        <p:spPr>
          <a:xfrm>
            <a:off x="756324" y="1064335"/>
            <a:ext cx="9438005" cy="4729329"/>
          </a:xfrm>
        </p:spPr>
        <p:txBody>
          <a:bodyPr>
            <a:noAutofit/>
          </a:bodyPr>
          <a:lstStyle/>
          <a:p>
            <a:pPr marL="0" indent="0" algn="just">
              <a:buNone/>
            </a:pPr>
            <a:r>
              <a:rPr lang="tr-TR" sz="1600" b="1" dirty="0"/>
              <a:t>Kütüphane ve Bilgi Hizmetleri kavramı, kütüphanelerin kullanıcı topluluklarının çeşitli bilgi gereksinimlerini karşılamada oynadıkları çok yönlü rolü kapsar. Kütüphaneler, kitaplar, dergiler, veri tabanları, dijital medya ve daha fazlası dahil olmak üzere çok çeşitli kaynaklara erişim sağlayarak yaşamsal önem taşıyan bilgi ve veri depoları olarak hizmet verir. </a:t>
            </a:r>
          </a:p>
          <a:p>
            <a:pPr marL="0" indent="0" algn="just">
              <a:buNone/>
            </a:pPr>
            <a:r>
              <a:rPr lang="tr-TR" sz="1600" b="1" dirty="0"/>
              <a:t>Ancak kavram, yalnızca materyal toplamanın ötesine geçer; bilgiyi etkili bir şekilde yönetmeye ve yaymaya yönelik kapsamlı bir yaklaşımı içerir. Günümüzün dijital çağında, kütüphaneler bilgiye erişimi ve bilgi paylaşımını geliştirmek için teknolojiyi ve yenilikçi uygulamaları benimseyen dinamik bilgi merkezlerine dönüşmüştür. Kütüphane ve Bilgi Hizmetlerinin temel işlevleri arasında ilgili kaynakları </a:t>
            </a:r>
            <a:r>
              <a:rPr lang="tr-TR" sz="1600" u="sng" dirty="0">
                <a:effectLst>
                  <a:outerShdw blurRad="38100" dist="38100" dir="2700000" algn="tl">
                    <a:srgbClr val="000000">
                      <a:alpha val="43137"/>
                    </a:srgbClr>
                  </a:outerShdw>
                </a:effectLst>
              </a:rPr>
              <a:t>seçmek</a:t>
            </a:r>
            <a:r>
              <a:rPr lang="tr-TR" sz="1600" b="1" u="sng" dirty="0"/>
              <a:t> ve sağlamak</a:t>
            </a:r>
            <a:r>
              <a:rPr lang="tr-TR" sz="1600" b="1" dirty="0"/>
              <a:t>, bilgileri kolayca erişilebilecek şekilde </a:t>
            </a:r>
            <a:r>
              <a:rPr lang="tr-TR" sz="1600" b="1" u="sng" dirty="0"/>
              <a:t>düzenlemek ve kataloglamak</a:t>
            </a:r>
            <a:r>
              <a:rPr lang="tr-TR" sz="1600" b="1" dirty="0"/>
              <a:t>, kullanıcıların bilgileri etkili bir şekilde bulmalarına ve kullanmalarına yardımcı olmak ve toplum üyeleri arasında </a:t>
            </a:r>
            <a:r>
              <a:rPr lang="tr-TR" sz="1600" b="1" u="sng" dirty="0"/>
              <a:t>bilgi okuryazarlığı </a:t>
            </a:r>
            <a:r>
              <a:rPr lang="tr-TR" sz="1600" b="1" dirty="0"/>
              <a:t>ve </a:t>
            </a:r>
            <a:r>
              <a:rPr lang="tr-TR" sz="1600" b="1" u="sng" dirty="0"/>
              <a:t>araştırma becerilerini geliştirmek</a:t>
            </a:r>
            <a:r>
              <a:rPr lang="tr-TR" sz="1600" b="1" dirty="0"/>
              <a:t> yer alır. </a:t>
            </a:r>
          </a:p>
          <a:p>
            <a:pPr marL="0" indent="0" algn="just">
              <a:buNone/>
            </a:pPr>
            <a:r>
              <a:rPr lang="tr-TR" sz="1600" b="1" dirty="0"/>
              <a:t>İster kamu, ister akademik, ister özel veya kurumsal bir kütüphane olsun, nihai amaç aynıdır: </a:t>
            </a:r>
            <a:r>
              <a:rPr lang="tr-TR" sz="1600" b="1" u="sng" dirty="0"/>
              <a:t>Kullanıcıları aradıkları bilgiyle güçlendirmek, yaşam boyu öğrenmeyi teşvik etmek ve bir bütün olarak toplumun entelektüel gelişimine katkıda bulunmak</a:t>
            </a:r>
            <a:r>
              <a:rPr lang="tr-TR" sz="1600" b="1" dirty="0"/>
              <a:t> (</a:t>
            </a:r>
            <a:r>
              <a:rPr lang="en-US" sz="1600" b="1" dirty="0" err="1"/>
              <a:t>Ashikuzzaman</a:t>
            </a:r>
            <a:r>
              <a:rPr lang="tr-TR" sz="1600" b="1" dirty="0"/>
              <a:t>, 2023). </a:t>
            </a:r>
            <a:endParaRPr lang="tr-TR" sz="1600" b="1" u="sng" dirty="0"/>
          </a:p>
        </p:txBody>
      </p:sp>
    </p:spTree>
    <p:extLst>
      <p:ext uri="{BB962C8B-B14F-4D97-AF65-F5344CB8AC3E}">
        <p14:creationId xmlns:p14="http://schemas.microsoft.com/office/powerpoint/2010/main" val="16552932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5BED-01F8-747A-DA11-1E39FE270EF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3A5E2FC-E3D6-100D-3B5B-A01336DAB622}"/>
              </a:ext>
            </a:extLst>
          </p:cNvPr>
          <p:cNvSpPr>
            <a:spLocks noGrp="1"/>
          </p:cNvSpPr>
          <p:nvPr>
            <p:ph type="title"/>
          </p:nvPr>
        </p:nvSpPr>
        <p:spPr>
          <a:xfrm>
            <a:off x="3354456" y="120178"/>
            <a:ext cx="4756995" cy="505987"/>
          </a:xfrm>
        </p:spPr>
        <p:txBody>
          <a:bodyPr>
            <a:normAutofit/>
          </a:bodyPr>
          <a:lstStyle/>
          <a:p>
            <a:pPr algn="ctr"/>
            <a:r>
              <a:rPr lang="tr-TR" sz="2400" b="1" dirty="0">
                <a:solidFill>
                  <a:schemeClr val="tx1"/>
                </a:solidFill>
              </a:rPr>
              <a:t>Kütüphane ve Bilgi Hizmetleri</a:t>
            </a:r>
            <a:endParaRPr lang="en-US" sz="2400" b="1" dirty="0"/>
          </a:p>
        </p:txBody>
      </p:sp>
      <p:sp>
        <p:nvSpPr>
          <p:cNvPr id="3" name="İçerik Yer Tutucusu 2">
            <a:extLst>
              <a:ext uri="{FF2B5EF4-FFF2-40B4-BE49-F238E27FC236}">
                <a16:creationId xmlns:a16="http://schemas.microsoft.com/office/drawing/2014/main" id="{4F103ACD-55E4-2AC8-5585-2D38273CFA70}"/>
              </a:ext>
            </a:extLst>
          </p:cNvPr>
          <p:cNvSpPr>
            <a:spLocks noGrp="1"/>
          </p:cNvSpPr>
          <p:nvPr>
            <p:ph idx="1"/>
          </p:nvPr>
        </p:nvSpPr>
        <p:spPr>
          <a:xfrm>
            <a:off x="791110" y="691618"/>
            <a:ext cx="9963029" cy="1768317"/>
          </a:xfrm>
        </p:spPr>
        <p:txBody>
          <a:bodyPr>
            <a:noAutofit/>
          </a:bodyPr>
          <a:lstStyle/>
          <a:p>
            <a:pPr marL="0" indent="0" algn="just">
              <a:buNone/>
            </a:pPr>
            <a:r>
              <a:rPr lang="tr-TR" sz="1500" b="1" dirty="0"/>
              <a:t>Bilgi merkezleri, bilgi üretimi, düzenlenmesi, saklanması ve kullanıcılara sunulması gibi etkinlikleriyle hizmet üreticileridir; kalite ve kullanıcı memnuniyeti ön plandadır. Temel amacı, bilgi gereksinimini karşılayacak etkin ve sürekli hizmet sunmaktır. TKY (Toplam Kalite Yönetimi)’</a:t>
            </a:r>
            <a:r>
              <a:rPr lang="tr-TR" sz="1500" b="1" dirty="0" err="1"/>
              <a:t>nin</a:t>
            </a:r>
            <a:r>
              <a:rPr lang="tr-TR" sz="1500" b="1" dirty="0"/>
              <a:t> bilgi merkezlerinde uygulanması, hizmetlerin verimliliği, etkinliği ve kullanıcı tatminini artırmayı hedefler; bu, bilgi merkezleri faaliyetlerinin sistematik ve bütünsel bir yaklaşımla yönetilmesini sağlar Bilgi merkezleri için temel ilkeler; kullanıcı gereksinimlerinin karşılanması, hizmetlerin etkinliği, kaynakların verimli kullanımı ve sürekli gelişmedir (Yılmaz, 2003, </a:t>
            </a:r>
            <a:r>
              <a:rPr lang="tr-TR" sz="1500" b="1" dirty="0" err="1"/>
              <a:t>ss</a:t>
            </a:r>
            <a:r>
              <a:rPr lang="tr-TR" sz="1500" b="1" dirty="0"/>
              <a:t>. 262-264).</a:t>
            </a:r>
          </a:p>
        </p:txBody>
      </p:sp>
      <p:pic>
        <p:nvPicPr>
          <p:cNvPr id="4" name="Resim 3">
            <a:extLst>
              <a:ext uri="{FF2B5EF4-FFF2-40B4-BE49-F238E27FC236}">
                <a16:creationId xmlns:a16="http://schemas.microsoft.com/office/drawing/2014/main" id="{282C67DF-6215-E318-32AE-6690F49C5229}"/>
              </a:ext>
            </a:extLst>
          </p:cNvPr>
          <p:cNvPicPr>
            <a:picLocks noChangeAspect="1"/>
          </p:cNvPicPr>
          <p:nvPr/>
        </p:nvPicPr>
        <p:blipFill>
          <a:blip r:embed="rId2"/>
          <a:stretch>
            <a:fillRect/>
          </a:stretch>
        </p:blipFill>
        <p:spPr>
          <a:xfrm>
            <a:off x="3163956" y="2459935"/>
            <a:ext cx="4572000" cy="3429000"/>
          </a:xfrm>
          <a:prstGeom prst="rect">
            <a:avLst/>
          </a:prstGeom>
        </p:spPr>
      </p:pic>
      <p:sp>
        <p:nvSpPr>
          <p:cNvPr id="6" name="Metin kutusu 5">
            <a:extLst>
              <a:ext uri="{FF2B5EF4-FFF2-40B4-BE49-F238E27FC236}">
                <a16:creationId xmlns:a16="http://schemas.microsoft.com/office/drawing/2014/main" id="{E7F8FFF4-87CE-DD4A-E1BE-12D0DE488428}"/>
              </a:ext>
            </a:extLst>
          </p:cNvPr>
          <p:cNvSpPr txBox="1"/>
          <p:nvPr/>
        </p:nvSpPr>
        <p:spPr>
          <a:xfrm>
            <a:off x="4231170" y="6012493"/>
            <a:ext cx="3729659" cy="307777"/>
          </a:xfrm>
          <a:prstGeom prst="rect">
            <a:avLst/>
          </a:prstGeom>
          <a:noFill/>
        </p:spPr>
        <p:txBody>
          <a:bodyPr wrap="square">
            <a:spAutoFit/>
          </a:bodyPr>
          <a:lstStyle/>
          <a:p>
            <a:r>
              <a:rPr lang="tr-TR" sz="1400" b="1" dirty="0"/>
              <a:t>Library </a:t>
            </a:r>
            <a:r>
              <a:rPr lang="tr-TR" sz="1400" b="1" dirty="0" err="1"/>
              <a:t>services</a:t>
            </a:r>
            <a:r>
              <a:rPr lang="tr-TR" sz="1400" b="1" dirty="0"/>
              <a:t> (ZIBACAR, 2024). </a:t>
            </a:r>
          </a:p>
        </p:txBody>
      </p:sp>
    </p:spTree>
    <p:extLst>
      <p:ext uri="{BB962C8B-B14F-4D97-AF65-F5344CB8AC3E}">
        <p14:creationId xmlns:p14="http://schemas.microsoft.com/office/powerpoint/2010/main" val="2243830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47826-6C80-63D1-4804-1FE4915CE18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012D5E7-EBA5-E55E-0988-F80FDBD22514}"/>
              </a:ext>
            </a:extLst>
          </p:cNvPr>
          <p:cNvSpPr>
            <a:spLocks noGrp="1"/>
          </p:cNvSpPr>
          <p:nvPr>
            <p:ph type="title"/>
          </p:nvPr>
        </p:nvSpPr>
        <p:spPr>
          <a:xfrm>
            <a:off x="1898373" y="249387"/>
            <a:ext cx="6531131" cy="576409"/>
          </a:xfrm>
        </p:spPr>
        <p:txBody>
          <a:bodyPr>
            <a:normAutofit/>
          </a:bodyPr>
          <a:lstStyle/>
          <a:p>
            <a:pPr algn="ctr"/>
            <a:r>
              <a:rPr lang="tr-TR" sz="2800" b="1" dirty="0">
                <a:solidFill>
                  <a:schemeClr val="tx1"/>
                </a:solidFill>
              </a:rPr>
              <a:t>KAPSAM</a:t>
            </a:r>
            <a:endParaRPr lang="en-US" sz="2800" b="1" dirty="0"/>
          </a:p>
        </p:txBody>
      </p:sp>
      <p:sp>
        <p:nvSpPr>
          <p:cNvPr id="3" name="İçerik Yer Tutucusu 2">
            <a:extLst>
              <a:ext uri="{FF2B5EF4-FFF2-40B4-BE49-F238E27FC236}">
                <a16:creationId xmlns:a16="http://schemas.microsoft.com/office/drawing/2014/main" id="{7FC17C9F-157F-D631-C5BF-63FD6CD26138}"/>
              </a:ext>
            </a:extLst>
          </p:cNvPr>
          <p:cNvSpPr>
            <a:spLocks noGrp="1"/>
          </p:cNvSpPr>
          <p:nvPr>
            <p:ph idx="1"/>
          </p:nvPr>
        </p:nvSpPr>
        <p:spPr>
          <a:xfrm>
            <a:off x="1058517" y="825796"/>
            <a:ext cx="9235110" cy="5570034"/>
          </a:xfrm>
        </p:spPr>
        <p:txBody>
          <a:bodyPr>
            <a:noAutofit/>
          </a:bodyPr>
          <a:lstStyle/>
          <a:p>
            <a:pPr algn="just"/>
            <a:r>
              <a:rPr lang="tr-TR" sz="1400" b="1" dirty="0"/>
              <a:t>Giriş</a:t>
            </a:r>
          </a:p>
          <a:p>
            <a:pPr algn="just"/>
            <a:r>
              <a:rPr lang="tr-TR" sz="1400" b="1" dirty="0"/>
              <a:t>Tanım ve Kavramsal Çerçeve</a:t>
            </a:r>
          </a:p>
          <a:p>
            <a:pPr algn="just"/>
            <a:r>
              <a:rPr lang="tr-TR" sz="1400" b="1" dirty="0"/>
              <a:t>Disiplinlerarası Yaklaşımlar</a:t>
            </a:r>
          </a:p>
          <a:p>
            <a:pPr algn="just"/>
            <a:r>
              <a:rPr lang="tr-TR" sz="1400" b="1" dirty="0"/>
              <a:t>Kütüphane ve </a:t>
            </a:r>
            <a:r>
              <a:rPr lang="tr-TR" sz="1400" b="1" dirty="0" err="1"/>
              <a:t>Bilgibilimi</a:t>
            </a:r>
            <a:r>
              <a:rPr lang="tr-TR" sz="1400" b="1" dirty="0"/>
              <a:t> Bağlamında Bilgi</a:t>
            </a:r>
          </a:p>
          <a:p>
            <a:pPr algn="just"/>
            <a:r>
              <a:rPr lang="tr-TR" sz="1400" b="1" dirty="0"/>
              <a:t>Bilgi Piramidi: Veri, Enformasyon ve Bilgi Arasındaki İlişki ve Sınıflamalar</a:t>
            </a:r>
          </a:p>
          <a:p>
            <a:pPr algn="just"/>
            <a:r>
              <a:rPr lang="tr-TR" sz="1400" b="1" dirty="0"/>
              <a:t>Bilgi Türleri ve Sınıflandırmaları</a:t>
            </a:r>
          </a:p>
          <a:p>
            <a:pPr algn="just"/>
            <a:r>
              <a:rPr lang="tr-TR" sz="1400" b="1" dirty="0"/>
              <a:t>Bilgi ve Disiplinlerarası Yaklaşımlar</a:t>
            </a:r>
          </a:p>
          <a:p>
            <a:pPr algn="just"/>
            <a:r>
              <a:rPr lang="tr-TR" sz="1400" b="1" dirty="0"/>
              <a:t>Kütüphane ve </a:t>
            </a:r>
            <a:r>
              <a:rPr lang="tr-TR" sz="1400" b="1" dirty="0" err="1"/>
              <a:t>Bilgibilimi</a:t>
            </a:r>
            <a:r>
              <a:rPr lang="tr-TR" sz="1400" b="1" dirty="0"/>
              <a:t> İçin Bilgi</a:t>
            </a:r>
          </a:p>
          <a:p>
            <a:pPr algn="just"/>
            <a:r>
              <a:rPr lang="tr-TR" sz="1400" b="1" dirty="0"/>
              <a:t>Bilgi ve Bilim</a:t>
            </a:r>
          </a:p>
          <a:p>
            <a:pPr algn="just"/>
            <a:r>
              <a:rPr lang="tr-TR" sz="1400" b="1" dirty="0"/>
              <a:t>Bilgi Hizmetleri</a:t>
            </a:r>
          </a:p>
          <a:p>
            <a:pPr algn="just"/>
            <a:r>
              <a:rPr lang="tr-TR" sz="1400" b="1" dirty="0"/>
              <a:t>Kütüphane ve Bilgi Hizmetleri</a:t>
            </a:r>
          </a:p>
          <a:p>
            <a:pPr algn="just"/>
            <a:r>
              <a:rPr lang="tr-TR" sz="1400" b="1" dirty="0"/>
              <a:t>Bilgi Yönetimi (Information Management)</a:t>
            </a:r>
          </a:p>
          <a:p>
            <a:pPr algn="just"/>
            <a:r>
              <a:rPr lang="tr-TR" sz="1400" b="1" dirty="0"/>
              <a:t>Bilgi hizmetlerinin toplumsal, eğitimsel ve kültürel boyutu</a:t>
            </a:r>
          </a:p>
          <a:p>
            <a:pPr algn="just"/>
            <a:r>
              <a:rPr lang="tr-TR" sz="1400" b="1" dirty="0"/>
              <a:t>Sonuç ve Değerlendirme</a:t>
            </a:r>
          </a:p>
          <a:p>
            <a:pPr algn="just"/>
            <a:r>
              <a:rPr lang="tr-TR" sz="1400" b="1" dirty="0"/>
              <a:t>Kaynakça</a:t>
            </a:r>
          </a:p>
        </p:txBody>
      </p:sp>
    </p:spTree>
    <p:extLst>
      <p:ext uri="{BB962C8B-B14F-4D97-AF65-F5344CB8AC3E}">
        <p14:creationId xmlns:p14="http://schemas.microsoft.com/office/powerpoint/2010/main" val="1497389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1AF78-64A4-E050-093F-436A3E6ABE1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7540C32-C02E-5B05-9B12-932F0500821C}"/>
              </a:ext>
            </a:extLst>
          </p:cNvPr>
          <p:cNvSpPr>
            <a:spLocks noGrp="1"/>
          </p:cNvSpPr>
          <p:nvPr>
            <p:ph type="title"/>
          </p:nvPr>
        </p:nvSpPr>
        <p:spPr>
          <a:xfrm>
            <a:off x="667500" y="234478"/>
            <a:ext cx="9744860" cy="762000"/>
          </a:xfrm>
        </p:spPr>
        <p:txBody>
          <a:bodyPr>
            <a:normAutofit/>
          </a:bodyPr>
          <a:lstStyle/>
          <a:p>
            <a:pPr algn="ctr"/>
            <a:r>
              <a:rPr lang="tr-TR" sz="2800" b="1" dirty="0">
                <a:solidFill>
                  <a:schemeClr val="tx1"/>
                </a:solidFill>
              </a:rPr>
              <a:t>Bilgi Yönetimi (Information Management)</a:t>
            </a:r>
            <a:endParaRPr lang="en-US" sz="2800" b="1" dirty="0"/>
          </a:p>
        </p:txBody>
      </p:sp>
      <p:sp>
        <p:nvSpPr>
          <p:cNvPr id="3" name="İçerik Yer Tutucusu 2">
            <a:extLst>
              <a:ext uri="{FF2B5EF4-FFF2-40B4-BE49-F238E27FC236}">
                <a16:creationId xmlns:a16="http://schemas.microsoft.com/office/drawing/2014/main" id="{E365379F-3C50-F429-671D-1FE1ACA90BF4}"/>
              </a:ext>
            </a:extLst>
          </p:cNvPr>
          <p:cNvSpPr>
            <a:spLocks noGrp="1"/>
          </p:cNvSpPr>
          <p:nvPr>
            <p:ph idx="1"/>
          </p:nvPr>
        </p:nvSpPr>
        <p:spPr>
          <a:xfrm>
            <a:off x="667500" y="1105808"/>
            <a:ext cx="9438005" cy="4729329"/>
          </a:xfrm>
        </p:spPr>
        <p:txBody>
          <a:bodyPr>
            <a:noAutofit/>
          </a:bodyPr>
          <a:lstStyle/>
          <a:p>
            <a:pPr marL="0" indent="0" algn="just">
              <a:buNone/>
            </a:pPr>
            <a:r>
              <a:rPr lang="tr-TR" sz="1600" b="1" dirty="0"/>
              <a:t>Bilginin bir organizasyonun tüm kademelerinde karar alma süreçlerine yardımcı olmak için toplandığı ve kullanıldığı bilinçli bir süreçtir. Bu tanım birkaç önemli nokta içermektedir. </a:t>
            </a:r>
          </a:p>
          <a:p>
            <a:pPr algn="just"/>
            <a:r>
              <a:rPr lang="tr-TR" sz="1600" b="1" dirty="0"/>
              <a:t>Bilinçli bir süreçtir; kendiliğinden gerçekleşmez. Bu, sistematik ve yapılandırılmış bir şekilde planlanması gerektiği anlamına gelir.</a:t>
            </a:r>
          </a:p>
          <a:p>
            <a:pPr algn="just"/>
            <a:r>
              <a:rPr lang="tr-TR" sz="1600" b="1" dirty="0"/>
              <a:t>Amacı, karar almaya yardımcı olmaktır. Bilgi, kendi başına toplanmaz (bazen böyle görünse de), kullanılmak üzere toplanır. Bu nedenle bilgi yönetiminde bilinçli planlama süreci, bilgiyle değil, alınması gereken kararlarla başladığında en iyi şekilde çalışır. Bilgi karar almaya yardımcı olsa da, hangi kararların alınacağını tamamen belirlememelidir: mesleki uzmanlık, sezgi ve takdir yetkisi de dikkate alınmalıdır.</a:t>
            </a:r>
          </a:p>
          <a:p>
            <a:pPr algn="just"/>
            <a:r>
              <a:rPr lang="tr-TR" sz="1600" b="1" dirty="0"/>
              <a:t>Bir kuruluşun tüm kademelerinin yararınadır. Birçok kuruluşta bilgi yönetimi genellikle üst düzey yöneticilerin veya hissedarların yararına bir denetim mekanizması olarak algılanır. Üst düzey planlamacılar ve karar vericiler için olduğu kadar, kuruluşun tüm kademelerinde ve kademeleri arasında karar alma süreçlerine yardımcı olmakla da ilgili olmalıdır (</a:t>
            </a:r>
            <a:r>
              <a:rPr lang="tr-TR" sz="1600" b="1" dirty="0" err="1"/>
              <a:t>Hinton</a:t>
            </a:r>
            <a:r>
              <a:rPr lang="tr-TR" sz="1600" b="1" dirty="0"/>
              <a:t>, 2006, </a:t>
            </a:r>
            <a:r>
              <a:rPr lang="tr-TR" sz="1600" b="1" dirty="0" err="1"/>
              <a:t>ss</a:t>
            </a:r>
            <a:r>
              <a:rPr lang="tr-TR" sz="1600" b="1" dirty="0"/>
              <a:t>. 2-3).</a:t>
            </a:r>
          </a:p>
        </p:txBody>
      </p:sp>
    </p:spTree>
    <p:extLst>
      <p:ext uri="{BB962C8B-B14F-4D97-AF65-F5344CB8AC3E}">
        <p14:creationId xmlns:p14="http://schemas.microsoft.com/office/powerpoint/2010/main" val="21492965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2E162-4EA3-84E3-84CA-636B9A3B339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BD5ADBC-7A2F-64DC-F5BB-AAE7A3AC7DA4}"/>
              </a:ext>
            </a:extLst>
          </p:cNvPr>
          <p:cNvSpPr>
            <a:spLocks noGrp="1"/>
          </p:cNvSpPr>
          <p:nvPr>
            <p:ph type="title"/>
          </p:nvPr>
        </p:nvSpPr>
        <p:spPr>
          <a:xfrm>
            <a:off x="667500" y="234478"/>
            <a:ext cx="9744860" cy="762000"/>
          </a:xfrm>
        </p:spPr>
        <p:txBody>
          <a:bodyPr>
            <a:normAutofit/>
          </a:bodyPr>
          <a:lstStyle/>
          <a:p>
            <a:pPr algn="ctr"/>
            <a:r>
              <a:rPr lang="tr-TR" sz="2800" b="1" dirty="0">
                <a:solidFill>
                  <a:schemeClr val="tx1"/>
                </a:solidFill>
              </a:rPr>
              <a:t>Bilgi Yönetimi (Information Management)</a:t>
            </a:r>
            <a:endParaRPr lang="en-US" sz="2800" b="1" dirty="0"/>
          </a:p>
        </p:txBody>
      </p:sp>
      <p:sp>
        <p:nvSpPr>
          <p:cNvPr id="3" name="İçerik Yer Tutucusu 2">
            <a:extLst>
              <a:ext uri="{FF2B5EF4-FFF2-40B4-BE49-F238E27FC236}">
                <a16:creationId xmlns:a16="http://schemas.microsoft.com/office/drawing/2014/main" id="{5D130795-3A0F-5FD5-D1D2-8B8871546F50}"/>
              </a:ext>
            </a:extLst>
          </p:cNvPr>
          <p:cNvSpPr>
            <a:spLocks noGrp="1"/>
          </p:cNvSpPr>
          <p:nvPr>
            <p:ph idx="1"/>
          </p:nvPr>
        </p:nvSpPr>
        <p:spPr>
          <a:xfrm>
            <a:off x="820928" y="1236400"/>
            <a:ext cx="9297107" cy="4210244"/>
          </a:xfrm>
        </p:spPr>
        <p:txBody>
          <a:bodyPr>
            <a:noAutofit/>
          </a:bodyPr>
          <a:lstStyle/>
          <a:p>
            <a:pPr algn="just"/>
            <a:r>
              <a:rPr lang="tr-TR" sz="1600" b="1" dirty="0"/>
              <a:t>Bilgi yönetimi, teknoloji tabanlı sistemler kadar kağıt tabanlı sistemler veya hatta insan sesine dayalı sistemlerle de ilgilidir. [Burada, insan sesine dayalı sistemler" ifadesi, bilgisayarlar veya dijital teknolojiler yerine, insanların sözlü iletişimine dayanan bilgi yönetimi ve iletimi sistemleri veya yöntemlerini ifade eder. Esasen, bilgiyi işlemek veya paylaşmak için kullanılan telefon görüşmeleri, ses kayıtları veya sözlü talimatlar gibi geleneksel veya manuel sesli iletişim yöntemlerini içerir. Vurgulanmak istenen nokta, bilgi yönetiminin yalnızca dijital veya bilgisayar tabanlı sistemlerle ilgili olmadığı; aynı zamanda dijital olmayan, insan merkezli sesli iletişim sistemlerini de kapsadığıdır]</a:t>
            </a:r>
          </a:p>
          <a:p>
            <a:pPr marL="0" indent="0" algn="ctr">
              <a:buNone/>
            </a:pPr>
            <a:r>
              <a:rPr lang="tr-TR" sz="1600" b="1" u="sng" dirty="0"/>
              <a:t>Bilgi yönetiminin yalnızca bilgi teknolojisi yönetimiyle ilgili olduğu yaygın bir yanılgıdır.</a:t>
            </a:r>
            <a:r>
              <a:rPr lang="tr-TR" sz="1600" b="1" dirty="0"/>
              <a:t> </a:t>
            </a:r>
          </a:p>
          <a:p>
            <a:pPr marL="0" indent="0" algn="just">
              <a:buNone/>
            </a:pPr>
            <a:r>
              <a:rPr lang="tr-TR" sz="1600" b="1" dirty="0"/>
              <a:t>Son yıllardaki BT kullanımındaki hızlı artış, bu yeni teknolojinin kullanımıyla ilgili bir dizi yönetim endişesi yaratmıştır. Bu endişelerden bazılarının bilgi yönetimi gündeminin bir parçası olduğu doğru olsa da, basit teknoloji yönetimine dar odaklanmanın ötesine geçen, daha geniş bilgi kaynaklarının yönetimiyle ilgili çok sayıda daha geniş sorun vardır (</a:t>
            </a:r>
            <a:r>
              <a:rPr lang="tr-TR" sz="1600" b="1" dirty="0" err="1"/>
              <a:t>Hinton</a:t>
            </a:r>
            <a:r>
              <a:rPr lang="tr-TR" sz="1600" b="1" dirty="0"/>
              <a:t>, 2006, s. 3).</a:t>
            </a:r>
          </a:p>
        </p:txBody>
      </p:sp>
    </p:spTree>
    <p:extLst>
      <p:ext uri="{BB962C8B-B14F-4D97-AF65-F5344CB8AC3E}">
        <p14:creationId xmlns:p14="http://schemas.microsoft.com/office/powerpoint/2010/main" val="34526747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BB66C-3D1D-A7F3-B9BA-71ECAC3F3F5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9B2D276-C79F-A23E-4C99-1C5AE7F0CC5C}"/>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Bilgi hizmetlerinin toplumsal, eğitimsel ve kültürel boyutu </a:t>
            </a:r>
            <a:endParaRPr lang="en-US" sz="2800" b="1" dirty="0"/>
          </a:p>
        </p:txBody>
      </p:sp>
      <p:sp>
        <p:nvSpPr>
          <p:cNvPr id="3" name="İçerik Yer Tutucusu 2">
            <a:extLst>
              <a:ext uri="{FF2B5EF4-FFF2-40B4-BE49-F238E27FC236}">
                <a16:creationId xmlns:a16="http://schemas.microsoft.com/office/drawing/2014/main" id="{B9505902-1834-F070-0D4C-B6ED8CE43867}"/>
              </a:ext>
            </a:extLst>
          </p:cNvPr>
          <p:cNvSpPr>
            <a:spLocks noGrp="1"/>
          </p:cNvSpPr>
          <p:nvPr>
            <p:ph idx="1"/>
          </p:nvPr>
        </p:nvSpPr>
        <p:spPr>
          <a:xfrm>
            <a:off x="845775" y="903438"/>
            <a:ext cx="9438005" cy="4729329"/>
          </a:xfrm>
        </p:spPr>
        <p:txBody>
          <a:bodyPr>
            <a:noAutofit/>
          </a:bodyPr>
          <a:lstStyle/>
          <a:p>
            <a:pPr marL="0" indent="0" algn="just">
              <a:buNone/>
            </a:pPr>
            <a:r>
              <a:rPr lang="tr-TR" sz="1600" b="1" u="sng" dirty="0"/>
              <a:t>Toplumsal Boyut:  </a:t>
            </a:r>
          </a:p>
          <a:p>
            <a:pPr marL="0" indent="0" algn="just">
              <a:buNone/>
            </a:pPr>
            <a:r>
              <a:rPr lang="tr-TR" sz="1600" b="1" dirty="0"/>
              <a:t>Bilgi hizmetleri, toplumun bilgiye erişimini sağlayarak sosyal eşitsizlikleri azaltmaya katkıda bulunur. </a:t>
            </a:r>
          </a:p>
          <a:p>
            <a:pPr marL="0" indent="0" algn="just">
              <a:buNone/>
            </a:pPr>
            <a:r>
              <a:rPr lang="tr-TR" sz="1600" b="1" dirty="0"/>
              <a:t>Özellikle gelişmekte olan ülkelerde, bilgiye ulaşımın yaygınlaşmasıyla toplumların yaşam kalitesi, sağlığı, yaşam beklentisi ve eğitim seviyeleri iyileşebilir. </a:t>
            </a:r>
          </a:p>
          <a:p>
            <a:pPr marL="0" indent="0" algn="just">
              <a:buNone/>
            </a:pPr>
            <a:r>
              <a:rPr lang="tr-TR" sz="1600" b="1" dirty="0"/>
              <a:t>Ayrıca, bilgi ve iletişim teknolojilerinin (ICT) gelişimi, global bilgi ekonomisine entegrasyonu kolaylaştırır; bilgi yoksunluğu yaşayan grupların yaşam kalitesini artırabilir. Ancak, bilgiye erişim ve kullanma becerileri düşük olanlar, teknolojik gelişmelerden yeterince faydalanamayabilir ve bu durum sosyal eşitsizlikleri derinleştirebilir (</a:t>
            </a:r>
            <a:r>
              <a:rPr lang="en-US" sz="1600" b="1" dirty="0"/>
              <a:t>Hemingway</a:t>
            </a:r>
            <a:r>
              <a:rPr lang="tr-TR" sz="1600" b="1" dirty="0"/>
              <a:t> ve </a:t>
            </a:r>
            <a:r>
              <a:rPr lang="en-US" sz="1600" b="1" dirty="0"/>
              <a:t>Gough</a:t>
            </a:r>
            <a:r>
              <a:rPr lang="tr-TR" sz="1600" b="1" dirty="0"/>
              <a:t>, 2000, </a:t>
            </a:r>
            <a:r>
              <a:rPr lang="tr-TR" sz="1600" b="1" dirty="0" err="1"/>
              <a:t>ss</a:t>
            </a:r>
            <a:r>
              <a:rPr lang="tr-TR" sz="1600" b="1" dirty="0"/>
              <a:t>. 176-178).</a:t>
            </a:r>
          </a:p>
          <a:p>
            <a:pPr marL="0" indent="0" algn="just">
              <a:buNone/>
            </a:pPr>
            <a:r>
              <a:rPr lang="tr-TR" sz="1600" b="1" dirty="0"/>
              <a:t>Bilgi hizmetlerinin sağladığı sosyal ve ekonomik katkılar genellikle fark edilmez. Bilgi hizmetleri,  bilimsel araştırma sürecine önemli bir değer katmakta, toplumun genelinde kültürel farkındalığı artırmakta ve bireylerin mesleki becerilerini geliştirmektedir. </a:t>
            </a:r>
          </a:p>
          <a:p>
            <a:pPr marL="0" indent="0" algn="just">
              <a:buNone/>
            </a:pPr>
            <a:r>
              <a:rPr lang="tr-TR" sz="1600" b="1" dirty="0"/>
              <a:t>Kamu otoriteleri tarafından işletilen kütüphane, arşiv ve dokümantasyon merkezleri, kurumsal bilgi birikimini güncel tutarak çalışanların bilgi ve becerilerini artırır; rekabet avantajı elde etmesini sağlar (</a:t>
            </a:r>
            <a:r>
              <a:rPr lang="en-US" sz="1600" b="1" dirty="0"/>
              <a:t>Yáñez</a:t>
            </a:r>
            <a:r>
              <a:rPr lang="tr-TR" sz="1600" b="1" dirty="0"/>
              <a:t>, 2024, s. 13). </a:t>
            </a:r>
          </a:p>
        </p:txBody>
      </p:sp>
    </p:spTree>
    <p:extLst>
      <p:ext uri="{BB962C8B-B14F-4D97-AF65-F5344CB8AC3E}">
        <p14:creationId xmlns:p14="http://schemas.microsoft.com/office/powerpoint/2010/main" val="26037555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47B55-590F-5659-7373-D30830E78B7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25C46F8-CCA7-B946-F283-13800E8C4922}"/>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Bilgi hizmetlerinin toplumsal, eğitimsel ve kültürel boyutu</a:t>
            </a:r>
            <a:endParaRPr lang="en-US" sz="2800" b="1" dirty="0"/>
          </a:p>
        </p:txBody>
      </p:sp>
      <p:sp>
        <p:nvSpPr>
          <p:cNvPr id="3" name="İçerik Yer Tutucusu 2">
            <a:extLst>
              <a:ext uri="{FF2B5EF4-FFF2-40B4-BE49-F238E27FC236}">
                <a16:creationId xmlns:a16="http://schemas.microsoft.com/office/drawing/2014/main" id="{5CF770B9-C3B9-B65C-D9C6-366D65C21DB8}"/>
              </a:ext>
            </a:extLst>
          </p:cNvPr>
          <p:cNvSpPr>
            <a:spLocks noGrp="1"/>
          </p:cNvSpPr>
          <p:nvPr>
            <p:ph idx="1"/>
          </p:nvPr>
        </p:nvSpPr>
        <p:spPr>
          <a:xfrm>
            <a:off x="845775" y="903438"/>
            <a:ext cx="9438005" cy="4729329"/>
          </a:xfrm>
        </p:spPr>
        <p:txBody>
          <a:bodyPr>
            <a:noAutofit/>
          </a:bodyPr>
          <a:lstStyle/>
          <a:p>
            <a:pPr marL="0" indent="0" algn="just">
              <a:buNone/>
            </a:pPr>
            <a:r>
              <a:rPr lang="tr-TR" sz="1600" b="1" u="sng" dirty="0"/>
              <a:t>Eğitimsel Boyut:  </a:t>
            </a:r>
          </a:p>
          <a:p>
            <a:pPr marL="0" indent="0" algn="just">
              <a:buNone/>
            </a:pPr>
            <a:r>
              <a:rPr lang="tr-TR" sz="1600" b="1" dirty="0"/>
              <a:t>İş dünyası ve toplum, bilgi ve iletişim teknolojilerine dayalı yeni beceriler talep etmektedir. </a:t>
            </a:r>
          </a:p>
          <a:p>
            <a:pPr marL="0" indent="0" algn="just">
              <a:buNone/>
            </a:pPr>
            <a:r>
              <a:rPr lang="tr-TR" sz="1600" b="1" dirty="0"/>
              <a:t>Bu bağlamda, bilgi sistemleri ve hizmetleri, eğitimi yeniden biçimlendirmekte; hem teknik hem de sosyal becerilerin geliştirilmesi açısından gittikçe önem kazanmaktadır. </a:t>
            </a:r>
          </a:p>
          <a:p>
            <a:pPr marL="0" indent="0" algn="just">
              <a:buNone/>
            </a:pPr>
            <a:r>
              <a:rPr lang="tr-TR" sz="1600" b="1" dirty="0"/>
              <a:t>Eğitimdeki bu dönüşüm, öğrencilere analitik düşünme, problem çözme ve teknolojiyi kullanma becerileri kazandırmanın yanı sıra, yaşam boyu öğrenme ve sürekli eğitim olanaklarını da teşvik eder. </a:t>
            </a:r>
          </a:p>
          <a:p>
            <a:pPr marL="0" indent="0" algn="just">
              <a:buNone/>
            </a:pPr>
            <a:r>
              <a:rPr lang="tr-TR" sz="1600" b="1" dirty="0"/>
              <a:t>Ayrıca, üniversitelerde eğitim içeriğinin sektör gereksinimlerine uygun duruma getirilmesi, hem bireylerin istihdam edilebilirliğini artırır hem de toplumun genel bilgi seviyesini yükseltir (</a:t>
            </a:r>
            <a:r>
              <a:rPr lang="en-US" sz="1600" b="1" dirty="0"/>
              <a:t>Hemingway</a:t>
            </a:r>
            <a:r>
              <a:rPr lang="tr-TR" sz="1600" b="1" dirty="0"/>
              <a:t> ve </a:t>
            </a:r>
            <a:r>
              <a:rPr lang="en-US" sz="1600" b="1" dirty="0"/>
              <a:t>Gough</a:t>
            </a:r>
            <a:r>
              <a:rPr lang="tr-TR" sz="1600" b="1" dirty="0"/>
              <a:t>, 2000, </a:t>
            </a:r>
            <a:r>
              <a:rPr lang="tr-TR" sz="1600" b="1" dirty="0" err="1"/>
              <a:t>ss</a:t>
            </a:r>
            <a:r>
              <a:rPr lang="tr-TR" sz="1600" b="1" dirty="0"/>
              <a:t>. 169-170).</a:t>
            </a:r>
          </a:p>
          <a:p>
            <a:pPr marL="0" indent="0" algn="just">
              <a:buNone/>
            </a:pPr>
            <a:r>
              <a:rPr lang="tr-TR" sz="1600" b="1" dirty="0"/>
              <a:t>Kütüphane ve bilgi hizmetleri, bilgiye erişimi demokratikleştirerek, yaşam boyu ve kapsayıcı eğitimi destekleyerek, akademik ve araştırma kapasiteleri ile eleştirel bilgi becerilerini geliştirerek eğitim boyutunu şekillendirir. </a:t>
            </a:r>
          </a:p>
          <a:p>
            <a:pPr marL="0" indent="0" algn="just">
              <a:buNone/>
            </a:pPr>
            <a:r>
              <a:rPr lang="tr-TR" sz="1600" b="1" dirty="0"/>
              <a:t>Bu da toplumsal kalkınmayı, okuryazarlığı, kültürel mirası ve toplumun genel eğitim düzeyini etkiler.</a:t>
            </a:r>
          </a:p>
        </p:txBody>
      </p:sp>
    </p:spTree>
    <p:extLst>
      <p:ext uri="{BB962C8B-B14F-4D97-AF65-F5344CB8AC3E}">
        <p14:creationId xmlns:p14="http://schemas.microsoft.com/office/powerpoint/2010/main" val="13007989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0F447-A2CC-B052-2F2B-AA9314D4D01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C03A930-C4E5-BD58-55E6-0E6E467206CB}"/>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Bilgi hizmetlerinin toplumsal, eğitimsel ve kültürel boyutu</a:t>
            </a:r>
            <a:endParaRPr lang="en-US" sz="2800" b="1" dirty="0"/>
          </a:p>
        </p:txBody>
      </p:sp>
      <p:sp>
        <p:nvSpPr>
          <p:cNvPr id="3" name="İçerik Yer Tutucusu 2">
            <a:extLst>
              <a:ext uri="{FF2B5EF4-FFF2-40B4-BE49-F238E27FC236}">
                <a16:creationId xmlns:a16="http://schemas.microsoft.com/office/drawing/2014/main" id="{33622938-BE12-DF97-669E-B5DAEF0D8150}"/>
              </a:ext>
            </a:extLst>
          </p:cNvPr>
          <p:cNvSpPr>
            <a:spLocks noGrp="1"/>
          </p:cNvSpPr>
          <p:nvPr>
            <p:ph idx="1"/>
          </p:nvPr>
        </p:nvSpPr>
        <p:spPr>
          <a:xfrm>
            <a:off x="850744" y="853742"/>
            <a:ext cx="9438005" cy="5363184"/>
          </a:xfrm>
        </p:spPr>
        <p:txBody>
          <a:bodyPr>
            <a:noAutofit/>
          </a:bodyPr>
          <a:lstStyle/>
          <a:p>
            <a:pPr marL="0" indent="0" algn="just">
              <a:buNone/>
            </a:pPr>
            <a:r>
              <a:rPr lang="tr-TR" sz="1600" b="1" u="sng" dirty="0"/>
              <a:t>Kültürel Boyut:  </a:t>
            </a:r>
          </a:p>
          <a:p>
            <a:pPr marL="0" indent="0" algn="just">
              <a:buNone/>
            </a:pPr>
            <a:r>
              <a:rPr lang="tr-TR" sz="1600" b="1" dirty="0"/>
              <a:t>Bilgi hizmetleri, kültürel çeşitliliğin korunması, yaygınlaştırılması bağlamında önemlidir. Bilgiye erişim ve paylaşım, farklı kültürlerin birbirini anlaması ve saygı göstermesi için temel oluşturur. Ayrıca, internet ve dijital iletişim araçları aracılığıyla kültürel ürünlerin ve bilgilerinin geniş kitlelere ulaşması, kültürel etkileşimi ve çeşitliliği destekler (</a:t>
            </a:r>
            <a:r>
              <a:rPr lang="en-US" sz="1600" b="1" dirty="0"/>
              <a:t>Hemingway</a:t>
            </a:r>
            <a:r>
              <a:rPr lang="tr-TR" sz="1600" b="1" dirty="0"/>
              <a:t> ve </a:t>
            </a:r>
            <a:r>
              <a:rPr lang="en-US" sz="1600" b="1" dirty="0"/>
              <a:t>Gough</a:t>
            </a:r>
            <a:r>
              <a:rPr lang="tr-TR" sz="1600" b="1" dirty="0"/>
              <a:t>, 2000, </a:t>
            </a:r>
            <a:r>
              <a:rPr lang="tr-TR" sz="1600" b="1" dirty="0" err="1"/>
              <a:t>ss</a:t>
            </a:r>
            <a:r>
              <a:rPr lang="tr-TR" sz="1600" b="1" dirty="0"/>
              <a:t>. 176-177). </a:t>
            </a:r>
          </a:p>
          <a:p>
            <a:pPr marL="0" indent="0" algn="just">
              <a:buNone/>
            </a:pPr>
            <a:r>
              <a:rPr lang="tr-TR" sz="1600" b="1" dirty="0"/>
              <a:t>Ancak, bilgiye erişimdeki eşitsizlikler, kültürel birliği ve çeşitliliği tehdit edebilir.</a:t>
            </a:r>
          </a:p>
          <a:p>
            <a:pPr marL="0" indent="0" algn="just">
              <a:buNone/>
            </a:pPr>
            <a:r>
              <a:rPr lang="tr-TR" sz="1600" b="1" dirty="0"/>
              <a:t>Kültür, toplumların değerlerini ve normlarını belirler. Teknoloji transferi ve entegrasyonu, bilgi ve becerilerin paylaşılmasıyla gerçekleşir ancak kültür derin köklere sahip olduğu için fark edilmeden etkisini gösterir. Farklı kültürler, teknoloji uygulamalarını benimserken çatışmalara yol açabilir; bunlar genellikle kültürel temellidir; yüzeysel teknik veya ekonomik sorunların ötesinde, kültürel değerler ve normlar arasındaki uyumsuzluklara dayanır (</a:t>
            </a:r>
            <a:r>
              <a:rPr lang="tr-TR" sz="1600" b="1" dirty="0" err="1"/>
              <a:t>Demeester</a:t>
            </a:r>
            <a:r>
              <a:rPr lang="tr-TR" sz="1600" b="1" dirty="0"/>
              <a:t>, 1999, </a:t>
            </a:r>
            <a:r>
              <a:rPr lang="tr-TR" sz="1600" b="1" dirty="0" err="1"/>
              <a:t>ss</a:t>
            </a:r>
            <a:r>
              <a:rPr lang="tr-TR" sz="1600" b="1" dirty="0"/>
              <a:t>. 25-26).</a:t>
            </a:r>
          </a:p>
          <a:p>
            <a:pPr marL="0" indent="0" algn="just">
              <a:buNone/>
            </a:pPr>
            <a:r>
              <a:rPr lang="tr-TR" sz="1600" b="1" u="sng" dirty="0"/>
              <a:t>Kültürel Çeşitliliğin Yönetimi:</a:t>
            </a:r>
          </a:p>
          <a:p>
            <a:pPr marL="0" indent="0" algn="just">
              <a:buNone/>
            </a:pPr>
            <a:r>
              <a:rPr lang="tr-TR" sz="1600" b="1" dirty="0"/>
              <a:t>Kültürel farklılıklar, teknolojinin benimsenmesi ve transferinde engeller oluşturur. Kültürel çatışmaları tanımak ve çözmek, teknolojiyi sadece teknik açıdan değil, kültürel bağlamda da değerlendirmek gerekir. Kültürel tercihler, karar alma süreçlerini ve uygulamaları doğrudan etkiler; örneğin, kararların nasıl alındığı, kimin karar verdiği ve kararların nasıl uygulandığı kültürel tercihlere bağlıdır (</a:t>
            </a:r>
            <a:r>
              <a:rPr lang="tr-TR" sz="1600" b="1" dirty="0" err="1"/>
              <a:t>Demeester</a:t>
            </a:r>
            <a:r>
              <a:rPr lang="tr-TR" sz="1600" b="1" dirty="0"/>
              <a:t>, 1999, </a:t>
            </a:r>
            <a:r>
              <a:rPr lang="tr-TR" sz="1600" b="1" dirty="0" err="1"/>
              <a:t>ss</a:t>
            </a:r>
            <a:r>
              <a:rPr lang="tr-TR" sz="1600" b="1" dirty="0"/>
              <a:t>. 26-28). </a:t>
            </a:r>
          </a:p>
        </p:txBody>
      </p:sp>
    </p:spTree>
    <p:extLst>
      <p:ext uri="{BB962C8B-B14F-4D97-AF65-F5344CB8AC3E}">
        <p14:creationId xmlns:p14="http://schemas.microsoft.com/office/powerpoint/2010/main" val="31255819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E714A-82EC-4665-8808-76E1FC94F2D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BC082D2-8F7F-FCBF-F29D-4B0A2FD0DED1}"/>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Bilgi hizmetlerinin toplumsal, eğitimsel ve kültürel boyutu</a:t>
            </a:r>
            <a:endParaRPr lang="en-US" sz="2800" b="1" dirty="0"/>
          </a:p>
        </p:txBody>
      </p:sp>
      <p:sp>
        <p:nvSpPr>
          <p:cNvPr id="3" name="İçerik Yer Tutucusu 2">
            <a:extLst>
              <a:ext uri="{FF2B5EF4-FFF2-40B4-BE49-F238E27FC236}">
                <a16:creationId xmlns:a16="http://schemas.microsoft.com/office/drawing/2014/main" id="{19E0581C-FEDE-15FC-92EA-7F3A3E805F53}"/>
              </a:ext>
            </a:extLst>
          </p:cNvPr>
          <p:cNvSpPr>
            <a:spLocks noGrp="1"/>
          </p:cNvSpPr>
          <p:nvPr>
            <p:ph idx="1"/>
          </p:nvPr>
        </p:nvSpPr>
        <p:spPr>
          <a:xfrm>
            <a:off x="845775" y="903438"/>
            <a:ext cx="9438005" cy="4729329"/>
          </a:xfrm>
        </p:spPr>
        <p:txBody>
          <a:bodyPr>
            <a:noAutofit/>
          </a:bodyPr>
          <a:lstStyle/>
          <a:p>
            <a:pPr marL="0" indent="0" algn="just">
              <a:buNone/>
            </a:pPr>
            <a:r>
              <a:rPr lang="tr-TR" sz="1600" b="1" u="sng" dirty="0"/>
              <a:t>Kültürel Boyutlar ve Çalışma Pratikleri:  </a:t>
            </a:r>
          </a:p>
          <a:p>
            <a:pPr marL="0" indent="0" algn="just">
              <a:buNone/>
            </a:pPr>
            <a:r>
              <a:rPr lang="tr-TR" sz="1600" b="1" dirty="0"/>
              <a:t>Kültür, yüzyıllar boyunca şekillenmiş değer sistemlerinden oluşur ve bireylerin davranışlarını, kararlarını ve bilgi üretimlerini etkiler. Bu değerler, bilgiye erişim, iletişim ve eğitim gibi alanlarda farklı yaklaşımlara yol açar. Örneğin, bazı kültürler, karar alırken büyük grup katılımını ve uzlaşmayı tercih ederken, diğerleri bireysel hareket ve hızlı karar alma eğilimindedir (</a:t>
            </a:r>
            <a:r>
              <a:rPr lang="tr-TR" sz="1600" b="1" dirty="0" err="1"/>
              <a:t>Demeester</a:t>
            </a:r>
            <a:r>
              <a:rPr lang="tr-TR" sz="1600" b="1" dirty="0"/>
              <a:t>, 1999,  </a:t>
            </a:r>
            <a:r>
              <a:rPr lang="tr-TR" sz="1600" b="1" dirty="0" err="1"/>
              <a:t>ss</a:t>
            </a:r>
            <a:r>
              <a:rPr lang="tr-TR" sz="1600" b="1" dirty="0"/>
              <a:t>. 27-28).</a:t>
            </a:r>
          </a:p>
          <a:p>
            <a:pPr marL="0" indent="0" algn="just">
              <a:buNone/>
            </a:pPr>
            <a:r>
              <a:rPr lang="tr-TR" sz="1600" b="1" u="sng" dirty="0"/>
              <a:t>Kültür ve Eğitim:</a:t>
            </a:r>
          </a:p>
          <a:p>
            <a:pPr marL="0" indent="0" algn="just">
              <a:buNone/>
            </a:pPr>
            <a:r>
              <a:rPr lang="tr-TR" sz="1600" b="1" dirty="0"/>
              <a:t>Eğitim uygulamaları da kültürel değerler tarafından şekillenir. Farklı kültürler, bilgi aktarım biçimleri, öğretim yöntemleri ve öğrenci-öğretmen ilişkilerinde değişiklik gösterir. Bu, eğitim teknolojilerinin uyarlanmasında ve benimsenmesinde önemli bir etmendir. Kültürel tercihler, eğitimde kullanılan araçlar, içerik ve süreçleri belirleyerek, bilgi hizmetlerinin toplumda nasıl algılanıp kullanıldığını etkiler (</a:t>
            </a:r>
            <a:r>
              <a:rPr lang="tr-TR" sz="1600" b="1" dirty="0" err="1"/>
              <a:t>Demeester</a:t>
            </a:r>
            <a:r>
              <a:rPr lang="tr-TR" sz="1600" b="1" dirty="0"/>
              <a:t>, 1999, </a:t>
            </a:r>
            <a:r>
              <a:rPr lang="tr-TR" sz="1600" b="1" dirty="0" err="1"/>
              <a:t>ss</a:t>
            </a:r>
            <a:r>
              <a:rPr lang="tr-TR" sz="1600" b="1" dirty="0"/>
              <a:t>. 28-29).</a:t>
            </a:r>
          </a:p>
          <a:p>
            <a:pPr marL="0" indent="0" algn="just">
              <a:buNone/>
            </a:pPr>
            <a:r>
              <a:rPr lang="tr-TR" sz="1600" b="1" u="sng" dirty="0"/>
              <a:t>Özetle: </a:t>
            </a:r>
            <a:r>
              <a:rPr lang="tr-TR" sz="1600" b="1" dirty="0"/>
              <a:t>Kültür, bilgi teknolojilerinin benimsenmesi ve uygulanmasında temel belirleyici olarak, toplumların değerleri, normları ve davranış biçimleri aracılığıyla eğitim etkinlikleri ve bilgi hizmetlerini şekillendirir. Teknolojik gelişmelerin başarısı için kültürel farklılıkların anlaşılması ve uygun çözümler geliştirilmesi gerekir.</a:t>
            </a:r>
          </a:p>
        </p:txBody>
      </p:sp>
    </p:spTree>
    <p:extLst>
      <p:ext uri="{BB962C8B-B14F-4D97-AF65-F5344CB8AC3E}">
        <p14:creationId xmlns:p14="http://schemas.microsoft.com/office/powerpoint/2010/main" val="2895667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SONUÇ VE DEĞERLENDİRME</a:t>
            </a:r>
            <a:endParaRPr lang="en-US" sz="2800" b="1" dirty="0"/>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39"/>
            <a:ext cx="9438005" cy="5014291"/>
          </a:xfrm>
        </p:spPr>
        <p:txBody>
          <a:bodyPr>
            <a:noAutofit/>
          </a:bodyPr>
          <a:lstStyle/>
          <a:p>
            <a:pPr marL="0" indent="0" algn="just">
              <a:buNone/>
            </a:pPr>
            <a:r>
              <a:rPr lang="tr-TR" sz="1600" b="1" dirty="0"/>
              <a:t>Bu ders, bilgi kavramının disiplinler ve zaman açısından karmaşık ve çok boyutlu olduğunu ortaya koymaktadır. Farklı disiplinlerin ve toplumsal değişimlerin etkisiyle sürekli evrilen bilgi kavramı, veri, enformasyon ve bilgi arasındaki sınırların belirsizliğiyle birlikte, çok yönlü ve dinamik bir yapı sergilemektedir. Ayrıca, bilgi yönetimi ve bilgi bilimi alanlarında, bilginin nesne, süreç ve ürün olarak tanımlanmasıyla birlikte, bilgi türlerinin çeşitliliği ve toplumsal önemi de vurgulanmaktadır. Bu bağlamda, kültürel ve sosyal boyutlar, bilgi erişimi, paylaşımı ve kullanımında belirleyici role sahiptir. Bilgi kavramının çok yüzlü, sürekli değişen doğası, disiplinlerarası anlayış ve uyumun önemini ön plana çıkarırken, teknolojik gelişmelerle birlikte bilgi yönetiminin toplumsal, kültürel ve eğitimsel boyutlarının da dikkate alınmasının gerekliliğini ortaya koymaktadır. </a:t>
            </a:r>
          </a:p>
          <a:p>
            <a:pPr marL="0" indent="0" algn="just">
              <a:buNone/>
            </a:pPr>
            <a:r>
              <a:rPr lang="tr-TR" sz="1600" b="1" dirty="0"/>
              <a:t>Bilgiye erişim ve paylaşımın temel yapıtaşları olarak kütüphane ve bilgi merkezleri, toplumun bilgi gereksinimlerini karşılamada önemli rol üstlenir. Bu kurumlar, sadece materyal ve kaynakların sağlanmasıyla sınırlı kalmayıp, bilgiyi etkin bir şekilde yönetme, düzenleme ve kullanıma sunma süreçlerini de kapsayan kapsamlı hizmetler sunar. </a:t>
            </a:r>
          </a:p>
          <a:p>
            <a:pPr marL="0" indent="0" algn="just">
              <a:buNone/>
            </a:pPr>
            <a:r>
              <a:rPr lang="tr-TR" sz="1600" b="1" dirty="0"/>
              <a:t>Kullanıcı odaklı bilgi hizmetleri, iletişim ve ilişkiler üzerine kurulu olup, hizmet kalitesini sürekli iyileştirmeye, kullanıcı memnuniyetini sağlamaya yöneliktir. Kütüphane ve bilgi merkezleri ile bilgi hizmetleri arasındaki ilişki, bilgiye erişimi kolaylaştıran, bilgi kullanımını teşvik eden ve toplumun entelektüel gelişimine katkı sağlayan dinamik ve bütünsel bir yapıyı temsil eder.</a:t>
            </a:r>
          </a:p>
        </p:txBody>
      </p:sp>
    </p:spTree>
    <p:extLst>
      <p:ext uri="{BB962C8B-B14F-4D97-AF65-F5344CB8AC3E}">
        <p14:creationId xmlns:p14="http://schemas.microsoft.com/office/powerpoint/2010/main" val="29933129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172" y="132735"/>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11747" y="835741"/>
            <a:ext cx="9421196" cy="5604388"/>
          </a:xfrm>
        </p:spPr>
        <p:txBody>
          <a:bodyPr>
            <a:normAutofit fontScale="85000" lnSpcReduction="10000"/>
          </a:bodyPr>
          <a:lstStyle/>
          <a:p>
            <a:r>
              <a:rPr lang="tr-TR" sz="1100" b="1" dirty="0"/>
              <a:t>Arslan, A. (2012). </a:t>
            </a:r>
            <a:r>
              <a:rPr lang="tr-TR" sz="1100" b="1" i="1" dirty="0"/>
              <a:t>Felsefeye giriş</a:t>
            </a:r>
            <a:r>
              <a:rPr lang="tr-TR" sz="1100" b="1" dirty="0"/>
              <a:t>. Ankara: : </a:t>
            </a:r>
            <a:r>
              <a:rPr lang="tr-TR" sz="1100" b="1" dirty="0" err="1"/>
              <a:t>Liberte</a:t>
            </a:r>
            <a:r>
              <a:rPr lang="tr-TR" sz="1100" b="1" dirty="0"/>
              <a:t> Yayınları.</a:t>
            </a:r>
          </a:p>
          <a:p>
            <a:r>
              <a:rPr lang="en-US" sz="1100" b="1" dirty="0" err="1"/>
              <a:t>Ashikuzzaman</a:t>
            </a:r>
            <a:r>
              <a:rPr lang="tr-TR" sz="1100" b="1" dirty="0"/>
              <a:t>, M. (2023, 24 Aralık). </a:t>
            </a:r>
            <a:r>
              <a:rPr lang="en-US" sz="1100" b="1" i="1" dirty="0"/>
              <a:t>Library </a:t>
            </a:r>
            <a:r>
              <a:rPr lang="tr-TR" sz="1100" b="1" i="1" dirty="0"/>
              <a:t>s</a:t>
            </a:r>
            <a:r>
              <a:rPr lang="en-US" sz="1100" b="1" i="1" dirty="0" err="1"/>
              <a:t>ervices</a:t>
            </a:r>
            <a:r>
              <a:rPr lang="tr-TR" sz="1100" b="1" i="1" dirty="0"/>
              <a:t>: </a:t>
            </a:r>
            <a:r>
              <a:rPr lang="en-US" sz="1100" b="1" i="1" dirty="0"/>
              <a:t>Library and </a:t>
            </a:r>
            <a:r>
              <a:rPr lang="tr-TR" sz="1100" b="1" i="1" dirty="0"/>
              <a:t>i</a:t>
            </a:r>
            <a:r>
              <a:rPr lang="en-US" sz="1100" b="1" i="1" dirty="0" err="1"/>
              <a:t>nformation</a:t>
            </a:r>
            <a:r>
              <a:rPr lang="en-US" sz="1100" b="1" i="1" dirty="0"/>
              <a:t> </a:t>
            </a:r>
            <a:r>
              <a:rPr lang="tr-TR" sz="1100" b="1" i="1" dirty="0"/>
              <a:t>s</a:t>
            </a:r>
            <a:r>
              <a:rPr lang="en-US" sz="1100" b="1" i="1" dirty="0" err="1"/>
              <a:t>ervices</a:t>
            </a:r>
            <a:r>
              <a:rPr lang="tr-TR" sz="1100" b="1" i="1" dirty="0"/>
              <a:t>. </a:t>
            </a:r>
            <a:r>
              <a:rPr lang="tr-TR" sz="1100" b="1" dirty="0">
                <a:hlinkClick r:id="rId2"/>
              </a:rPr>
              <a:t>https://www.lisedunetwork.com/library-and-information-services/</a:t>
            </a:r>
            <a:endParaRPr lang="tr-TR" sz="1100" b="1" dirty="0"/>
          </a:p>
          <a:p>
            <a:r>
              <a:rPr lang="tr-TR" sz="1100" b="1" dirty="0" err="1"/>
              <a:t>Bawden</a:t>
            </a:r>
            <a:r>
              <a:rPr lang="tr-TR" sz="1100" b="1" dirty="0"/>
              <a:t>, D.&amp; Robinson, L. (2012). </a:t>
            </a:r>
            <a:r>
              <a:rPr lang="tr-TR" sz="1100" b="1" i="1" dirty="0" err="1"/>
              <a:t>Introduction</a:t>
            </a:r>
            <a:r>
              <a:rPr lang="tr-TR" sz="1100" b="1" i="1" dirty="0"/>
              <a:t> </a:t>
            </a:r>
            <a:r>
              <a:rPr lang="tr-TR" sz="1100" b="1" i="1" dirty="0" err="1"/>
              <a:t>to</a:t>
            </a:r>
            <a:r>
              <a:rPr lang="tr-TR" sz="1100" b="1" i="1" dirty="0"/>
              <a:t> Information </a:t>
            </a:r>
            <a:r>
              <a:rPr lang="tr-TR" sz="1100" b="1" i="1" dirty="0" err="1"/>
              <a:t>Science</a:t>
            </a:r>
            <a:r>
              <a:rPr lang="tr-TR" sz="1100" b="1" dirty="0"/>
              <a:t>. UK: </a:t>
            </a:r>
            <a:r>
              <a:rPr lang="tr-TR" sz="1100" b="1" dirty="0" err="1"/>
              <a:t>Facet</a:t>
            </a:r>
            <a:r>
              <a:rPr lang="tr-TR" sz="1100" b="1" dirty="0"/>
              <a:t>.</a:t>
            </a:r>
          </a:p>
          <a:p>
            <a:r>
              <a:rPr lang="en-US" sz="1100" b="1" dirty="0"/>
              <a:t>Buckland, </a:t>
            </a:r>
            <a:r>
              <a:rPr lang="tr-TR" sz="1100" b="1" dirty="0"/>
              <a:t>M. (1997). </a:t>
            </a:r>
            <a:r>
              <a:rPr lang="en-US" sz="1100" b="1" dirty="0"/>
              <a:t>What is a 'document?, </a:t>
            </a:r>
            <a:r>
              <a:rPr lang="en-US" sz="1100" b="1" i="1" dirty="0"/>
              <a:t>Journal of the American Society for</a:t>
            </a:r>
            <a:r>
              <a:rPr lang="tr-TR" sz="1100" b="1" i="1" dirty="0"/>
              <a:t> </a:t>
            </a:r>
            <a:r>
              <a:rPr lang="en-US" sz="1100" b="1" i="1" dirty="0"/>
              <a:t>Information Science</a:t>
            </a:r>
            <a:r>
              <a:rPr lang="en-US" sz="1100" b="1" dirty="0"/>
              <a:t>, 48(9), 804-</a:t>
            </a:r>
            <a:r>
              <a:rPr lang="tr-TR" sz="1100" b="1" dirty="0"/>
              <a:t>80</a:t>
            </a:r>
            <a:r>
              <a:rPr lang="en-US" sz="1100" b="1" dirty="0"/>
              <a:t>9. </a:t>
            </a:r>
          </a:p>
          <a:p>
            <a:r>
              <a:rPr lang="tr-TR" sz="1100" b="1" dirty="0" err="1"/>
              <a:t>Demeester</a:t>
            </a:r>
            <a:r>
              <a:rPr lang="tr-TR" sz="1100" b="1" dirty="0"/>
              <a:t>, M. (1999). </a:t>
            </a:r>
            <a:r>
              <a:rPr lang="tr-TR" sz="1100" b="1" dirty="0" err="1"/>
              <a:t>Cultural</a:t>
            </a:r>
            <a:r>
              <a:rPr lang="tr-TR" sz="1100" b="1" dirty="0"/>
              <a:t> </a:t>
            </a:r>
            <a:r>
              <a:rPr lang="tr-TR" sz="1100" b="1" dirty="0" err="1"/>
              <a:t>aspects</a:t>
            </a:r>
            <a:r>
              <a:rPr lang="tr-TR" sz="1100" b="1" dirty="0"/>
              <a:t> of </a:t>
            </a:r>
            <a:r>
              <a:rPr lang="tr-TR" sz="1100" b="1" dirty="0" err="1"/>
              <a:t>information</a:t>
            </a:r>
            <a:r>
              <a:rPr lang="tr-TR" sz="1100" b="1" dirty="0"/>
              <a:t> </a:t>
            </a:r>
            <a:r>
              <a:rPr lang="tr-TR" sz="1100" b="1" dirty="0" err="1"/>
              <a:t>technology</a:t>
            </a:r>
            <a:r>
              <a:rPr lang="tr-TR" sz="1100" b="1" dirty="0"/>
              <a:t> </a:t>
            </a:r>
            <a:r>
              <a:rPr lang="tr-TR" sz="1100" b="1" dirty="0" err="1"/>
              <a:t>implementation</a:t>
            </a:r>
            <a:r>
              <a:rPr lang="tr-TR" sz="1100" b="1" dirty="0"/>
              <a:t>. </a:t>
            </a:r>
            <a:r>
              <a:rPr lang="tr-TR" sz="1100" b="1" i="1" dirty="0"/>
              <a:t>International </a:t>
            </a:r>
            <a:r>
              <a:rPr lang="tr-TR" sz="1100" b="1" i="1" dirty="0" err="1"/>
              <a:t>Journal</a:t>
            </a:r>
            <a:r>
              <a:rPr lang="tr-TR" sz="1100" b="1" i="1" dirty="0"/>
              <a:t> of </a:t>
            </a:r>
            <a:r>
              <a:rPr lang="tr-TR" sz="1100" b="1" i="1" dirty="0" err="1"/>
              <a:t>Medical</a:t>
            </a:r>
            <a:r>
              <a:rPr lang="tr-TR" sz="1100" b="1" i="1" dirty="0"/>
              <a:t> </a:t>
            </a:r>
            <a:r>
              <a:rPr lang="tr-TR" sz="1100" b="1" i="1" dirty="0" err="1"/>
              <a:t>Informatics</a:t>
            </a:r>
            <a:r>
              <a:rPr lang="tr-TR" sz="1100" b="1" dirty="0"/>
              <a:t>, 56(1-3), 25-41. </a:t>
            </a:r>
            <a:r>
              <a:rPr lang="tr-TR" sz="1100" b="1" dirty="0">
                <a:hlinkClick r:id="rId3"/>
              </a:rPr>
              <a:t>https://doi.org/10.1016/S1386-5056(99)00036-2</a:t>
            </a:r>
            <a:endParaRPr lang="tr-TR" sz="1100" b="1" dirty="0"/>
          </a:p>
          <a:p>
            <a:r>
              <a:rPr lang="tr-TR" sz="1100" b="1" dirty="0"/>
              <a:t>Examples.com (2025). </a:t>
            </a:r>
            <a:r>
              <a:rPr lang="tr-TR" sz="1100" b="1" i="1" dirty="0"/>
              <a:t>Information </a:t>
            </a:r>
            <a:r>
              <a:rPr lang="tr-TR" sz="1100" b="1" i="1" dirty="0" err="1"/>
              <a:t>examples</a:t>
            </a:r>
            <a:r>
              <a:rPr lang="tr-TR" sz="1100" b="1" dirty="0"/>
              <a:t>. </a:t>
            </a:r>
            <a:r>
              <a:rPr lang="tr-TR" sz="1100" b="1" dirty="0">
                <a:hlinkClick r:id="rId4"/>
              </a:rPr>
              <a:t>https://www.examples.com/education/information.html</a:t>
            </a:r>
            <a:endParaRPr lang="tr-TR" sz="1100" b="1" dirty="0"/>
          </a:p>
          <a:p>
            <a:r>
              <a:rPr lang="en-US" sz="1100" b="1" dirty="0"/>
              <a:t>Hemingway</a:t>
            </a:r>
            <a:r>
              <a:rPr lang="tr-TR" sz="1100" b="1" dirty="0"/>
              <a:t>, C. J. ve </a:t>
            </a:r>
            <a:r>
              <a:rPr lang="en-US" sz="1100" b="1" dirty="0"/>
              <a:t>Gough</a:t>
            </a:r>
            <a:r>
              <a:rPr lang="tr-TR" sz="1100" b="1" dirty="0"/>
              <a:t>, T. G. (2000). </a:t>
            </a:r>
            <a:r>
              <a:rPr lang="en-US" sz="1100" b="1" dirty="0"/>
              <a:t>The value of information systems teaching and</a:t>
            </a:r>
            <a:r>
              <a:rPr lang="tr-TR" sz="1100" b="1" dirty="0"/>
              <a:t> </a:t>
            </a:r>
            <a:r>
              <a:rPr lang="en-US" sz="1100" b="1" dirty="0"/>
              <a:t>research in the knowledge society</a:t>
            </a:r>
            <a:r>
              <a:rPr lang="tr-TR" sz="1100" b="1" dirty="0"/>
              <a:t>. </a:t>
            </a:r>
            <a:r>
              <a:rPr lang="tr-TR" sz="1100" b="1" i="1" dirty="0" err="1"/>
              <a:t>Informing</a:t>
            </a:r>
            <a:r>
              <a:rPr lang="tr-TR" sz="1100" b="1" i="1" dirty="0"/>
              <a:t> </a:t>
            </a:r>
            <a:r>
              <a:rPr lang="tr-TR" sz="1100" b="1" i="1" dirty="0" err="1"/>
              <a:t>Science</a:t>
            </a:r>
            <a:r>
              <a:rPr lang="tr-TR" sz="1100" b="1" i="1" dirty="0"/>
              <a:t>, </a:t>
            </a:r>
            <a:r>
              <a:rPr lang="tr-TR" sz="1100" b="1" dirty="0"/>
              <a:t>3(4), 167-184. </a:t>
            </a:r>
            <a:r>
              <a:rPr lang="tr-TR" sz="1100" b="1" dirty="0">
                <a:hlinkClick r:id="rId5"/>
              </a:rPr>
              <a:t>https://inform.nu/Vol3/v3n4p167-184.pdf</a:t>
            </a:r>
            <a:endParaRPr lang="tr-TR" sz="1100" b="1" dirty="0"/>
          </a:p>
          <a:p>
            <a:r>
              <a:rPr lang="tr-TR" sz="1100" b="1" dirty="0" err="1"/>
              <a:t>Hinton</a:t>
            </a:r>
            <a:r>
              <a:rPr lang="tr-TR" sz="1100" b="1" dirty="0"/>
              <a:t>, M. (2006). </a:t>
            </a:r>
            <a:r>
              <a:rPr lang="en-US" sz="1100" b="1" i="1" dirty="0"/>
              <a:t>Introducing </a:t>
            </a:r>
            <a:r>
              <a:rPr lang="tr-TR" sz="1100" b="1" i="1" dirty="0"/>
              <a:t>i</a:t>
            </a:r>
            <a:r>
              <a:rPr lang="en-US" sz="1100" b="1" i="1" dirty="0" err="1"/>
              <a:t>nformation</a:t>
            </a:r>
            <a:r>
              <a:rPr lang="en-US" sz="1100" b="1" i="1" dirty="0"/>
              <a:t> </a:t>
            </a:r>
            <a:r>
              <a:rPr lang="tr-TR" sz="1100" b="1" i="1" dirty="0"/>
              <a:t>m</a:t>
            </a:r>
            <a:r>
              <a:rPr lang="en-US" sz="1100" b="1" i="1" dirty="0" err="1"/>
              <a:t>anagement</a:t>
            </a:r>
            <a:r>
              <a:rPr lang="tr-TR" sz="1100" b="1" i="1" dirty="0"/>
              <a:t>: </a:t>
            </a:r>
            <a:r>
              <a:rPr lang="en-US" sz="1100" b="1" i="1" dirty="0"/>
              <a:t>The business approach</a:t>
            </a:r>
            <a:r>
              <a:rPr lang="tr-TR" sz="1100" b="1" dirty="0"/>
              <a:t>. Amsterdam: </a:t>
            </a:r>
            <a:r>
              <a:rPr lang="en-US" sz="1100" b="1" dirty="0"/>
              <a:t>Taylor &amp; Francis</a:t>
            </a:r>
            <a:r>
              <a:rPr lang="tr-TR" sz="1100" b="1" dirty="0"/>
              <a:t>.</a:t>
            </a:r>
          </a:p>
          <a:p>
            <a:r>
              <a:rPr lang="tr-TR" sz="1100" b="1" dirty="0"/>
              <a:t>Knowledge </a:t>
            </a:r>
            <a:r>
              <a:rPr lang="tr-TR" sz="1100" b="1" dirty="0" err="1"/>
              <a:t>Hub</a:t>
            </a:r>
            <a:r>
              <a:rPr lang="tr-TR" sz="1100" b="1" dirty="0"/>
              <a:t> (2025).</a:t>
            </a:r>
            <a:r>
              <a:rPr lang="en-US" sz="1100" b="1" dirty="0"/>
              <a:t> </a:t>
            </a:r>
            <a:r>
              <a:rPr lang="en-US" sz="1100" b="1" i="1" dirty="0"/>
              <a:t>What Is the Data, Information, Knowledge, Wisdom (DIKW) Pyramid?</a:t>
            </a:r>
            <a:r>
              <a:rPr lang="tr-TR" sz="1100" b="1" i="1" dirty="0"/>
              <a:t> </a:t>
            </a:r>
            <a:r>
              <a:rPr lang="tr-TR" sz="1100" b="1" dirty="0">
                <a:hlinkClick r:id="rId6"/>
              </a:rPr>
              <a:t>https://www.ontotext.com/knowledgehub/fundamentals/dikw-pyramid/#:~:text=The%20DIKW%20Pyramid%20represents%20the,and%20adds%20value%20to%20it</a:t>
            </a:r>
            <a:r>
              <a:rPr lang="tr-TR" sz="1100" b="1" dirty="0"/>
              <a:t>.</a:t>
            </a:r>
          </a:p>
          <a:p>
            <a:r>
              <a:rPr lang="en-US" sz="1100" b="1" dirty="0" err="1"/>
              <a:t>Rascâo</a:t>
            </a:r>
            <a:r>
              <a:rPr lang="en-US" sz="1100" b="1" dirty="0"/>
              <a:t>, J. P. (2019). Information and its conceptual perspectives. In M. Khosrow-Pour (Ed.). </a:t>
            </a:r>
            <a:r>
              <a:rPr lang="en-US" sz="1100" b="1" i="1" dirty="0"/>
              <a:t>Advanced Methodologies and Technologies in Library Science, Information Management, and Scholarly Inquiry</a:t>
            </a:r>
            <a:r>
              <a:rPr lang="en-US" sz="1100" b="1" dirty="0"/>
              <a:t> (pp. 168-184). USA: IGI Global.</a:t>
            </a:r>
            <a:endParaRPr lang="tr-TR" sz="1100" b="1" dirty="0"/>
          </a:p>
          <a:p>
            <a:r>
              <a:rPr lang="en-US" sz="1100" b="1" dirty="0" err="1"/>
              <a:t>Özenç</a:t>
            </a:r>
            <a:r>
              <a:rPr lang="en-US" sz="1100" b="1" dirty="0"/>
              <a:t> Uçak, N. (2010). Bilgi: </a:t>
            </a:r>
            <a:r>
              <a:rPr lang="en-US" sz="1100" b="1" dirty="0" err="1"/>
              <a:t>Çok</a:t>
            </a:r>
            <a:r>
              <a:rPr lang="en-US" sz="1100" b="1" dirty="0"/>
              <a:t> </a:t>
            </a:r>
            <a:r>
              <a:rPr lang="en-US" sz="1100" b="1" dirty="0" err="1"/>
              <a:t>yüzlü</a:t>
            </a:r>
            <a:r>
              <a:rPr lang="en-US" sz="1100" b="1" dirty="0"/>
              <a:t> </a:t>
            </a:r>
            <a:r>
              <a:rPr lang="en-US" sz="1100" b="1" dirty="0" err="1"/>
              <a:t>bir</a:t>
            </a:r>
            <a:r>
              <a:rPr lang="en-US" sz="1100" b="1" dirty="0"/>
              <a:t> </a:t>
            </a:r>
            <a:r>
              <a:rPr lang="en-US" sz="1100" b="1" dirty="0" err="1"/>
              <a:t>kavram</a:t>
            </a:r>
            <a:r>
              <a:rPr lang="en-US" sz="1100" b="1" dirty="0"/>
              <a:t>. </a:t>
            </a:r>
            <a:r>
              <a:rPr lang="en-US" sz="1100" b="1" i="1" dirty="0"/>
              <a:t>Türk </a:t>
            </a:r>
            <a:r>
              <a:rPr lang="en-US" sz="1100" b="1" i="1" dirty="0" err="1"/>
              <a:t>Kütüphaneciliği</a:t>
            </a:r>
            <a:r>
              <a:rPr lang="en-US" sz="1100" b="1" dirty="0"/>
              <a:t>, 24(4), 705-722.</a:t>
            </a:r>
            <a:r>
              <a:rPr lang="tr-TR" sz="1100" b="1" dirty="0"/>
              <a:t> </a:t>
            </a:r>
            <a:r>
              <a:rPr lang="tr-TR" sz="1100" b="1" dirty="0">
                <a:hlinkClick r:id="rId7"/>
              </a:rPr>
              <a:t>https://dergipark.org.tr/tr/pub/tk/issue/48858/622489</a:t>
            </a:r>
            <a:endParaRPr lang="tr-TR" sz="1100" b="1" dirty="0"/>
          </a:p>
          <a:p>
            <a:r>
              <a:rPr lang="en-US" sz="1100" b="1" dirty="0" err="1"/>
              <a:t>Özenç</a:t>
            </a:r>
            <a:r>
              <a:rPr lang="en-US" sz="1100" b="1" dirty="0"/>
              <a:t> Uçak, N. (2000). Bilgi </a:t>
            </a:r>
            <a:r>
              <a:rPr lang="en-US" sz="1100" b="1" dirty="0" err="1"/>
              <a:t>üzerine</a:t>
            </a:r>
            <a:r>
              <a:rPr lang="en-US" sz="1100" b="1" dirty="0"/>
              <a:t> </a:t>
            </a:r>
            <a:r>
              <a:rPr lang="en-US" sz="1100" b="1" dirty="0" err="1"/>
              <a:t>kuramsal</a:t>
            </a:r>
            <a:r>
              <a:rPr lang="en-US" sz="1100" b="1" dirty="0"/>
              <a:t> </a:t>
            </a:r>
            <a:r>
              <a:rPr lang="en-US" sz="1100" b="1" dirty="0" err="1"/>
              <a:t>bir</a:t>
            </a:r>
            <a:r>
              <a:rPr lang="en-US" sz="1100" b="1" dirty="0"/>
              <a:t> </a:t>
            </a:r>
            <a:r>
              <a:rPr lang="en-US" sz="1100" b="1" dirty="0" err="1"/>
              <a:t>yaklaşım</a:t>
            </a:r>
            <a:r>
              <a:rPr lang="en-US" sz="1100" b="1" dirty="0"/>
              <a:t>. </a:t>
            </a:r>
            <a:r>
              <a:rPr lang="en-US" sz="1100" b="1" i="1" dirty="0"/>
              <a:t>Bilgi </a:t>
            </a:r>
            <a:r>
              <a:rPr lang="en-US" sz="1100" b="1" i="1" dirty="0" err="1"/>
              <a:t>Dünyası</a:t>
            </a:r>
            <a:r>
              <a:rPr lang="en-US" sz="1100" b="1" dirty="0"/>
              <a:t>, 1(1), 143-159. </a:t>
            </a:r>
            <a:r>
              <a:rPr lang="en-US" sz="1100" b="1" dirty="0">
                <a:hlinkClick r:id="rId8"/>
              </a:rPr>
              <a:t>https://doi.org/10.15612/BD.2000.397</a:t>
            </a:r>
            <a:endParaRPr lang="tr-TR" sz="1100" b="1" dirty="0"/>
          </a:p>
          <a:p>
            <a:r>
              <a:rPr lang="en-US" sz="1100" b="1" dirty="0"/>
              <a:t>Toro</a:t>
            </a:r>
            <a:r>
              <a:rPr lang="tr-TR" sz="1100" b="1" dirty="0"/>
              <a:t>, J. A. P. (</a:t>
            </a:r>
            <a:r>
              <a:rPr lang="en-US" sz="1100" b="1" dirty="0"/>
              <a:t>2016</a:t>
            </a:r>
            <a:r>
              <a:rPr lang="tr-TR" sz="1100" b="1" dirty="0"/>
              <a:t>). </a:t>
            </a:r>
            <a:r>
              <a:rPr lang="en-US" sz="1100" b="1" i="1" dirty="0"/>
              <a:t>From free trade to globalization uncovering the mist of 21st century</a:t>
            </a:r>
            <a:r>
              <a:rPr lang="tr-TR" sz="1100" b="1" dirty="0"/>
              <a:t>. </a:t>
            </a:r>
            <a:r>
              <a:rPr lang="tr-TR" sz="1100" b="1" dirty="0" err="1"/>
              <a:t>Unİversidad</a:t>
            </a:r>
            <a:r>
              <a:rPr lang="tr-TR" sz="1100" b="1" dirty="0"/>
              <a:t> Jorge </a:t>
            </a:r>
            <a:r>
              <a:rPr lang="tr-TR" sz="1100" b="1" dirty="0" err="1"/>
              <a:t>Tadeo</a:t>
            </a:r>
            <a:r>
              <a:rPr lang="tr-TR" sz="1100" b="1" dirty="0"/>
              <a:t> </a:t>
            </a:r>
            <a:r>
              <a:rPr lang="tr-TR" sz="1100" b="1" dirty="0" err="1"/>
              <a:t>Lozano</a:t>
            </a:r>
            <a:endParaRPr lang="tr-TR" sz="1100" b="1" dirty="0"/>
          </a:p>
          <a:p>
            <a:r>
              <a:rPr lang="tr-TR" sz="1100" b="1" dirty="0"/>
              <a:t>Üstün, A. (2001). Bilgi hizmetleri ve hizmetin kalitesi. </a:t>
            </a:r>
            <a:r>
              <a:rPr lang="tr-TR" sz="1100" b="1" i="1" dirty="0"/>
              <a:t>Türk Kütüphaneciliği</a:t>
            </a:r>
            <a:r>
              <a:rPr lang="tr-TR" sz="1100" b="1" dirty="0"/>
              <a:t>, 15(2), 205-213. </a:t>
            </a:r>
            <a:r>
              <a:rPr lang="tr-TR" sz="1100" b="1" dirty="0">
                <a:hlinkClick r:id="rId9"/>
              </a:rPr>
              <a:t>http://www.tk.org.tr/index.php/tk/article/view/681</a:t>
            </a:r>
            <a:endParaRPr lang="tr-TR" sz="1100" b="1" dirty="0"/>
          </a:p>
          <a:p>
            <a:r>
              <a:rPr lang="tr-TR" sz="1100" b="1" dirty="0" err="1"/>
              <a:t>Wani</a:t>
            </a:r>
            <a:r>
              <a:rPr lang="tr-TR" sz="1100" b="1" dirty="0"/>
              <a:t>, I. H. (</a:t>
            </a:r>
            <a:r>
              <a:rPr lang="tr-TR" sz="1100" b="1" dirty="0" err="1"/>
              <a:t>t.y</a:t>
            </a:r>
            <a:r>
              <a:rPr lang="tr-TR" sz="1100" b="1" dirty="0"/>
              <a:t>.). </a:t>
            </a:r>
            <a:r>
              <a:rPr lang="tr-TR" sz="1100" b="1" i="1" dirty="0"/>
              <a:t>Data, Information, Knowledge </a:t>
            </a:r>
            <a:r>
              <a:rPr lang="tr-TR" sz="1100" b="1" i="1" dirty="0" err="1"/>
              <a:t>and</a:t>
            </a:r>
            <a:r>
              <a:rPr lang="tr-TR" sz="1100" b="1" i="1" dirty="0"/>
              <a:t> </a:t>
            </a:r>
            <a:r>
              <a:rPr lang="tr-TR" sz="1100" b="1" i="1" dirty="0" err="1"/>
              <a:t>Wisdom</a:t>
            </a:r>
            <a:r>
              <a:rPr lang="tr-TR" sz="1100" b="1" i="1" dirty="0"/>
              <a:t> (DIKW) UGC Net/Library </a:t>
            </a:r>
            <a:r>
              <a:rPr lang="tr-TR" sz="1100" b="1" i="1" dirty="0" err="1"/>
              <a:t>Science</a:t>
            </a:r>
            <a:r>
              <a:rPr lang="tr-TR" sz="1100" b="1" i="1" dirty="0"/>
              <a:t>. </a:t>
            </a:r>
            <a:r>
              <a:rPr lang="tr-TR" sz="1100" b="1" dirty="0">
                <a:hlinkClick r:id="rId10"/>
              </a:rPr>
              <a:t>https://www.libraryinfoscience.in/2022/07/data-information-knowledge-and-wisdom.html</a:t>
            </a:r>
            <a:endParaRPr lang="tr-TR" sz="1100" b="1" dirty="0"/>
          </a:p>
          <a:p>
            <a:r>
              <a:rPr lang="en-US" sz="1100" b="1" dirty="0"/>
              <a:t>Yáñez</a:t>
            </a:r>
            <a:r>
              <a:rPr lang="tr-TR" sz="1100" b="1" dirty="0"/>
              <a:t>, J. A. G. (2024). </a:t>
            </a:r>
            <a:r>
              <a:rPr lang="tr-TR" sz="1100" b="1" i="1" dirty="0"/>
              <a:t>T</a:t>
            </a:r>
            <a:r>
              <a:rPr lang="en-US" sz="1100" b="1" i="1" dirty="0"/>
              <a:t>he economic and social value</a:t>
            </a:r>
            <a:r>
              <a:rPr lang="tr-TR" sz="1100" b="1" i="1" dirty="0"/>
              <a:t> </a:t>
            </a:r>
            <a:r>
              <a:rPr lang="en-US" sz="1100" b="1" i="1" dirty="0"/>
              <a:t>of information services:</a:t>
            </a:r>
            <a:r>
              <a:rPr lang="tr-TR" sz="1100" b="1" i="1" dirty="0"/>
              <a:t> L</a:t>
            </a:r>
            <a:r>
              <a:rPr lang="en-US" sz="1100" b="1" i="1" dirty="0" err="1"/>
              <a:t>ibraries</a:t>
            </a:r>
            <a:r>
              <a:rPr lang="tr-TR" sz="1100" b="1" dirty="0"/>
              <a:t>. Madrid: CCL, </a:t>
            </a:r>
            <a:r>
              <a:rPr lang="tr-TR" sz="1100" b="1" dirty="0" err="1"/>
              <a:t>Consejo</a:t>
            </a:r>
            <a:r>
              <a:rPr lang="tr-TR" sz="1100" b="1" dirty="0"/>
              <a:t> de </a:t>
            </a:r>
            <a:r>
              <a:rPr lang="tr-TR" sz="1100" b="1" dirty="0" err="1"/>
              <a:t>Cooperación</a:t>
            </a:r>
            <a:r>
              <a:rPr lang="tr-TR" sz="1100" b="1" dirty="0"/>
              <a:t> </a:t>
            </a:r>
            <a:r>
              <a:rPr lang="tr-TR" sz="1100" b="1" dirty="0" err="1"/>
              <a:t>Bibliotecaria</a:t>
            </a:r>
            <a:r>
              <a:rPr lang="tr-TR" sz="1100" b="1" dirty="0"/>
              <a:t>.</a:t>
            </a:r>
            <a:endParaRPr lang="en-US" sz="1100" b="1" dirty="0"/>
          </a:p>
          <a:p>
            <a:r>
              <a:rPr lang="tr-TR" sz="1100" b="1" dirty="0"/>
              <a:t>Yıldırım, Ö. (2019, 1 Kasım). </a:t>
            </a:r>
            <a:r>
              <a:rPr lang="tr-TR" sz="1100" b="1" i="1" dirty="0"/>
              <a:t>Bilgi türleri nelerdir</a:t>
            </a:r>
            <a:r>
              <a:rPr lang="tr-TR" sz="1100" b="1" dirty="0"/>
              <a:t>? </a:t>
            </a:r>
            <a:r>
              <a:rPr lang="tr-TR" sz="1100" b="1" dirty="0">
                <a:hlinkClick r:id="rId11"/>
              </a:rPr>
              <a:t>https://www.felsefe.gen.tr/bilgi-turleri-nelerdir/</a:t>
            </a:r>
            <a:endParaRPr lang="tr-TR" sz="1100" b="1" dirty="0"/>
          </a:p>
          <a:p>
            <a:r>
              <a:rPr lang="tr-TR" sz="1100" b="1" dirty="0"/>
              <a:t>Yılmaz, M. (2003). Bilgi merkezleri ve toplam kalite yönetimi ilişkisi: Bir uygulama. </a:t>
            </a:r>
            <a:r>
              <a:rPr lang="tr-TR" sz="1100" b="1" i="1" dirty="0"/>
              <a:t>Doğuş Üniversitesi Dergisi</a:t>
            </a:r>
            <a:r>
              <a:rPr lang="tr-TR" sz="1100" b="1" dirty="0"/>
              <a:t>, 4(2),257-268</a:t>
            </a:r>
          </a:p>
          <a:p>
            <a:r>
              <a:rPr lang="en-US" sz="1100" b="1" dirty="0"/>
              <a:t>Yılmaz, M. (2009). </a:t>
            </a:r>
            <a:r>
              <a:rPr lang="en-US" sz="1100" b="1" dirty="0" err="1"/>
              <a:t>Öğrenme</a:t>
            </a:r>
            <a:r>
              <a:rPr lang="en-US" sz="1100" b="1" dirty="0"/>
              <a:t> </a:t>
            </a:r>
            <a:r>
              <a:rPr lang="en-US" sz="1100" b="1" dirty="0" err="1"/>
              <a:t>ve</a:t>
            </a:r>
            <a:r>
              <a:rPr lang="en-US" sz="1100" b="1" dirty="0"/>
              <a:t> </a:t>
            </a:r>
            <a:r>
              <a:rPr lang="en-US" sz="1100" b="1" dirty="0" err="1"/>
              <a:t>bilgi</a:t>
            </a:r>
            <a:r>
              <a:rPr lang="en-US" sz="1100" b="1" dirty="0"/>
              <a:t> </a:t>
            </a:r>
            <a:r>
              <a:rPr lang="en-US" sz="1100" b="1" dirty="0" err="1"/>
              <a:t>ilişkisi</a:t>
            </a:r>
            <a:r>
              <a:rPr lang="en-US" sz="1100" b="1" dirty="0"/>
              <a:t>. </a:t>
            </a:r>
            <a:r>
              <a:rPr lang="en-US" sz="1100" b="1" i="1" dirty="0"/>
              <a:t>Gazi </a:t>
            </a:r>
            <a:r>
              <a:rPr lang="en-US" sz="1100" b="1" i="1" dirty="0" err="1"/>
              <a:t>Üniversitesi</a:t>
            </a:r>
            <a:r>
              <a:rPr lang="en-US" sz="1100" b="1" i="1" dirty="0"/>
              <a:t> Gazi </a:t>
            </a:r>
            <a:r>
              <a:rPr lang="en-US" sz="1100" b="1" i="1" dirty="0" err="1"/>
              <a:t>Eğitim</a:t>
            </a:r>
            <a:r>
              <a:rPr lang="en-US" sz="1100" b="1" i="1" dirty="0"/>
              <a:t> </a:t>
            </a:r>
            <a:r>
              <a:rPr lang="en-US" sz="1100" b="1" i="1" dirty="0" err="1"/>
              <a:t>Fakültesi</a:t>
            </a:r>
            <a:r>
              <a:rPr lang="en-US" sz="1100" b="1" i="1" dirty="0"/>
              <a:t> </a:t>
            </a:r>
            <a:r>
              <a:rPr lang="en-US" sz="1100" b="1" i="1" dirty="0" err="1"/>
              <a:t>Dergisi</a:t>
            </a:r>
            <a:r>
              <a:rPr lang="en-US" sz="1100" b="1" dirty="0"/>
              <a:t>, 29(1), 173-190.</a:t>
            </a:r>
            <a:r>
              <a:rPr lang="tr-TR" sz="1100" b="1" dirty="0"/>
              <a:t> </a:t>
            </a:r>
            <a:r>
              <a:rPr lang="tr-TR" sz="1100" b="1" dirty="0">
                <a:hlinkClick r:id="rId12"/>
              </a:rPr>
              <a:t>https://dergipark.org.tr/tr/pub/gefad/issue/6745/90693</a:t>
            </a:r>
            <a:endParaRPr lang="tr-TR" sz="1100" b="1" dirty="0"/>
          </a:p>
          <a:p>
            <a:r>
              <a:rPr lang="en-US" sz="1100" b="1" dirty="0"/>
              <a:t>ZIBACAR</a:t>
            </a:r>
            <a:r>
              <a:rPr lang="tr-TR" sz="1100" b="1" dirty="0"/>
              <a:t> (2024). </a:t>
            </a:r>
            <a:r>
              <a:rPr lang="tr-TR" sz="1100" b="1" i="1" dirty="0"/>
              <a:t>Library </a:t>
            </a:r>
            <a:r>
              <a:rPr lang="tr-TR" sz="1100" b="1" i="1" dirty="0" err="1"/>
              <a:t>services</a:t>
            </a:r>
            <a:r>
              <a:rPr lang="tr-TR" sz="1100" b="1" dirty="0"/>
              <a:t>. </a:t>
            </a:r>
            <a:r>
              <a:rPr lang="tr-TR" sz="1100" b="1" dirty="0">
                <a:hlinkClick r:id="rId13"/>
              </a:rPr>
              <a:t>https://zibacar.in/library-services/</a:t>
            </a:r>
            <a:endParaRPr lang="en-US" sz="1100" b="1" dirty="0"/>
          </a:p>
        </p:txBody>
      </p:sp>
    </p:spTree>
    <p:extLst>
      <p:ext uri="{BB962C8B-B14F-4D97-AF65-F5344CB8AC3E}">
        <p14:creationId xmlns:p14="http://schemas.microsoft.com/office/powerpoint/2010/main" val="205363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9E146-863D-5534-1287-B9DE5ADBB6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DCC7FD-BF56-9AF1-81B5-4815C046ED76}"/>
              </a:ext>
            </a:extLst>
          </p:cNvPr>
          <p:cNvSpPr>
            <a:spLocks noGrp="1"/>
          </p:cNvSpPr>
          <p:nvPr>
            <p:ph type="title"/>
          </p:nvPr>
        </p:nvSpPr>
        <p:spPr>
          <a:xfrm>
            <a:off x="667500" y="209631"/>
            <a:ext cx="9744860" cy="762000"/>
          </a:xfrm>
        </p:spPr>
        <p:txBody>
          <a:bodyPr>
            <a:normAutofit/>
          </a:bodyPr>
          <a:lstStyle/>
          <a:p>
            <a:pPr algn="ctr"/>
            <a:r>
              <a:rPr lang="tr-TR" b="1" dirty="0">
                <a:solidFill>
                  <a:schemeClr val="tx1"/>
                </a:solidFill>
              </a:rPr>
              <a:t>GİRİŞ</a:t>
            </a:r>
            <a:endParaRPr lang="en-US" b="1" dirty="0"/>
          </a:p>
        </p:txBody>
      </p:sp>
      <p:sp>
        <p:nvSpPr>
          <p:cNvPr id="3" name="İçerik Yer Tutucusu 2">
            <a:extLst>
              <a:ext uri="{FF2B5EF4-FFF2-40B4-BE49-F238E27FC236}">
                <a16:creationId xmlns:a16="http://schemas.microsoft.com/office/drawing/2014/main" id="{6CABB9E9-7DA7-206D-2E8C-E6913BCE2D07}"/>
              </a:ext>
            </a:extLst>
          </p:cNvPr>
          <p:cNvSpPr>
            <a:spLocks noGrp="1"/>
          </p:cNvSpPr>
          <p:nvPr>
            <p:ph idx="1"/>
          </p:nvPr>
        </p:nvSpPr>
        <p:spPr>
          <a:xfrm>
            <a:off x="820927" y="879102"/>
            <a:ext cx="9438005" cy="5099796"/>
          </a:xfrm>
        </p:spPr>
        <p:txBody>
          <a:bodyPr>
            <a:noAutofit/>
          </a:bodyPr>
          <a:lstStyle/>
          <a:p>
            <a:pPr marL="0" indent="0" algn="just">
              <a:buNone/>
            </a:pPr>
            <a:r>
              <a:rPr lang="tr-TR" b="1" dirty="0"/>
              <a:t>Bilgi kavramı, günlük yaşamda sıkça karşılaşılan ve temel bir olgu olmasına karşın farklı disiplinler ve zaman perspektifinden bakıldığında oldukça karmaşık bir yapıya sahiptir. </a:t>
            </a:r>
          </a:p>
          <a:p>
            <a:pPr marL="0" indent="0" algn="just">
              <a:buNone/>
            </a:pPr>
            <a:r>
              <a:rPr lang="tr-TR" b="1" dirty="0"/>
              <a:t>Felsefe, bilgi kavramına ilk odaklanan alan olup, daha sonra kavrama sosyal bilimler ve diğer disiplinler tarafından farklı anlamlar yüklenmiş, sınıflamalar getirilmiştir. </a:t>
            </a:r>
          </a:p>
          <a:p>
            <a:pPr marL="0" indent="0" algn="just">
              <a:buNone/>
            </a:pPr>
            <a:r>
              <a:rPr lang="tr-TR" b="1" dirty="0"/>
              <a:t>Uluslararası literatürdeki veri (data), enformasyon (</a:t>
            </a:r>
            <a:r>
              <a:rPr lang="tr-TR" b="1" dirty="0" err="1"/>
              <a:t>information</a:t>
            </a:r>
            <a:r>
              <a:rPr lang="tr-TR" b="1" dirty="0"/>
              <a:t>) ve bilgi (</a:t>
            </a:r>
            <a:r>
              <a:rPr lang="tr-TR" b="1" dirty="0" err="1"/>
              <a:t>knowledge</a:t>
            </a:r>
            <a:r>
              <a:rPr lang="tr-TR" b="1" dirty="0"/>
              <a:t>) arasındaki sınırların belirsizliği, kavramın çok boyutlu ve dinamik doğasını ortaya koymaktadır. Ayrıca, bilgi türleri ve kullanımları, özne ile nesne arasındaki ilişkiler temel alınarak çeşitli kategorilere ayrılmıştır. </a:t>
            </a:r>
          </a:p>
          <a:p>
            <a:pPr marL="0" indent="0" algn="just">
              <a:buNone/>
            </a:pPr>
            <a:r>
              <a:rPr lang="tr-TR" b="1" dirty="0"/>
              <a:t>Bu bağlamda, bilgi kavramının disiplinlerarası yaklaşım ve toplumsal değişimler ışığında nasıl evrildiğini anlamak, bilgi yönetimi ve bilgi hizmetleri açısından da büyük önem taşımaktadır.</a:t>
            </a:r>
          </a:p>
          <a:p>
            <a:pPr marL="0" indent="0" algn="just">
              <a:buNone/>
            </a:pPr>
            <a:r>
              <a:rPr lang="tr-TR" b="1" dirty="0"/>
              <a:t>Bilgi Hizmetleri dersinin odağını oluşturması nedeniyle bu derste çeşitli perspektiflerden bilgi kavramının anlamı ve sınıflandırılması gibi konular ele alınacaktır.</a:t>
            </a:r>
          </a:p>
        </p:txBody>
      </p:sp>
    </p:spTree>
    <p:extLst>
      <p:ext uri="{BB962C8B-B14F-4D97-AF65-F5344CB8AC3E}">
        <p14:creationId xmlns:p14="http://schemas.microsoft.com/office/powerpoint/2010/main" val="4088613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BEF09-DAD9-646F-58C2-6218DFD443E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E49D074-7239-0611-B3AF-DE27EAE5A89B}"/>
              </a:ext>
            </a:extLst>
          </p:cNvPr>
          <p:cNvSpPr>
            <a:spLocks noGrp="1"/>
          </p:cNvSpPr>
          <p:nvPr>
            <p:ph type="title"/>
          </p:nvPr>
        </p:nvSpPr>
        <p:spPr>
          <a:xfrm>
            <a:off x="667501" y="373626"/>
            <a:ext cx="9744860" cy="762000"/>
          </a:xfrm>
        </p:spPr>
        <p:txBody>
          <a:bodyPr>
            <a:normAutofit/>
          </a:bodyPr>
          <a:lstStyle/>
          <a:p>
            <a:pPr algn="ctr"/>
            <a:r>
              <a:rPr lang="tr-TR" b="1" dirty="0">
                <a:solidFill>
                  <a:schemeClr val="tx1"/>
                </a:solidFill>
              </a:rPr>
              <a:t>Bilgi: Kavramsal İrdeleme</a:t>
            </a:r>
            <a:endParaRPr lang="en-US" b="1" dirty="0"/>
          </a:p>
        </p:txBody>
      </p:sp>
      <p:sp>
        <p:nvSpPr>
          <p:cNvPr id="3" name="İçerik Yer Tutucusu 2">
            <a:extLst>
              <a:ext uri="{FF2B5EF4-FFF2-40B4-BE49-F238E27FC236}">
                <a16:creationId xmlns:a16="http://schemas.microsoft.com/office/drawing/2014/main" id="{08E4ED0F-29C4-FD22-D0D6-9663531EE951}"/>
              </a:ext>
            </a:extLst>
          </p:cNvPr>
          <p:cNvSpPr>
            <a:spLocks noGrp="1"/>
          </p:cNvSpPr>
          <p:nvPr>
            <p:ph idx="1"/>
          </p:nvPr>
        </p:nvSpPr>
        <p:spPr>
          <a:xfrm>
            <a:off x="820928" y="1236399"/>
            <a:ext cx="9438005" cy="5099797"/>
          </a:xfrm>
        </p:spPr>
        <p:txBody>
          <a:bodyPr>
            <a:noAutofit/>
          </a:bodyPr>
          <a:lstStyle/>
          <a:p>
            <a:pPr marL="0" indent="0" algn="just">
              <a:buNone/>
            </a:pPr>
            <a:r>
              <a:rPr lang="tr-TR" sz="1700" b="1" dirty="0"/>
              <a:t>Bilgi kavramı günlük yaşamda sıkça kullanılsa da, tanımı disiplinler ve zaman açısından oldukça karmaşıktır. Günümüzde bilgi, sadece bireysel değil, toplumsal ve kültürel bir olgu olarak da değerlendirilir. Teknolojik gelişmelerle birlikte bilgi üretimi, paylaşımı ve yönetimi daha karmaşık duruma gelmiştir (</a:t>
            </a:r>
            <a:r>
              <a:rPr lang="en-US" sz="1700" b="1" dirty="0" err="1"/>
              <a:t>Özenç</a:t>
            </a:r>
            <a:r>
              <a:rPr lang="en-US" sz="1700" b="1" dirty="0"/>
              <a:t> Uçak, 2010</a:t>
            </a:r>
            <a:r>
              <a:rPr lang="tr-TR" sz="1700" b="1" dirty="0"/>
              <a:t>, </a:t>
            </a:r>
            <a:r>
              <a:rPr lang="tr-TR" sz="1700" b="1" dirty="0" err="1"/>
              <a:t>ss</a:t>
            </a:r>
            <a:r>
              <a:rPr lang="tr-TR" sz="1700" b="1" dirty="0"/>
              <a:t>. 705-720). </a:t>
            </a:r>
          </a:p>
          <a:p>
            <a:pPr marL="0" indent="0" algn="just">
              <a:buNone/>
            </a:pPr>
            <a:r>
              <a:rPr lang="tr-TR" sz="1700" b="1" dirty="0"/>
              <a:t>Felsefe kavrama ilk odaklanan alandır; daha sonra bilgi kuramı ve sosyal bilimler gibi alanlar kavramı genişletmiş, farklı anlamlar yüklemiştir. Bilgi, oluşumu, niteliği, etkisi ve kullanım alanına göre çeşitli türlere ayrılır. Özellikle veri, enformasyon ve bilgi arasındaki sınırlar da belirsizdir. Ayrıca, epistemoloji, antropoloji, psikoloji, ekonomi ve yönetim gibi disiplinlerin farklı bakış açılarıyla şekillenmiş; her biri bilginin doğası ve işlevine farklı anlamlar katmıştır.</a:t>
            </a:r>
          </a:p>
          <a:p>
            <a:pPr marL="0" indent="0" algn="just">
              <a:buNone/>
            </a:pPr>
            <a:r>
              <a:rPr lang="tr-TR" sz="1700" b="1" u="sng" dirty="0"/>
              <a:t>Bilgi ile öğrenme ilişkisi bağlamında</a:t>
            </a:r>
            <a:r>
              <a:rPr lang="tr-TR" sz="1700" b="1" dirty="0"/>
              <a:t> Yılmaz’a göre (2009, </a:t>
            </a:r>
            <a:r>
              <a:rPr lang="tr-TR" sz="1700" b="1" dirty="0" err="1"/>
              <a:t>ss</a:t>
            </a:r>
            <a:r>
              <a:rPr lang="tr-TR" sz="1700" b="1" dirty="0"/>
              <a:t>. 177-183), </a:t>
            </a:r>
            <a:r>
              <a:rPr lang="tr-TR" sz="1700" b="1" u="sng" dirty="0"/>
              <a:t>öğrenme</a:t>
            </a:r>
            <a:r>
              <a:rPr lang="tr-TR" sz="1700" b="1" dirty="0"/>
              <a:t>, çevreye uyumu kolaylaştıran, yaşam boyu süren ve çeşitli disiplinlerin perspektifinden ele alınan karmaşık bir olgudur; bilgi edinme ve kullanma süreçleriyle yakından ilişkilidir. Bilgi, öğrenmenin sonucunda ortaya çıkan, davranış ve tutumları etkileyen kişisel bir birikimdir.</a:t>
            </a:r>
          </a:p>
          <a:p>
            <a:pPr marL="0" indent="0" algn="just">
              <a:buNone/>
            </a:pPr>
            <a:r>
              <a:rPr lang="tr-TR" sz="1700" b="1" dirty="0"/>
              <a:t>Bilgi ve öğrenme, bireysel ve toplumsal gelişim için temel ögeler olup, birbirleriyle sürekli etkileşim halinde gelişmektedir.</a:t>
            </a:r>
          </a:p>
        </p:txBody>
      </p:sp>
    </p:spTree>
    <p:extLst>
      <p:ext uri="{BB962C8B-B14F-4D97-AF65-F5344CB8AC3E}">
        <p14:creationId xmlns:p14="http://schemas.microsoft.com/office/powerpoint/2010/main" val="1913278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2BFDD-26A8-653D-9FB2-D8EE148DD11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46353A9-0091-B70C-4AFD-BCAB3F67FE93}"/>
              </a:ext>
            </a:extLst>
          </p:cNvPr>
          <p:cNvSpPr>
            <a:spLocks noGrp="1"/>
          </p:cNvSpPr>
          <p:nvPr>
            <p:ph type="title"/>
          </p:nvPr>
        </p:nvSpPr>
        <p:spPr>
          <a:xfrm>
            <a:off x="672471" y="179813"/>
            <a:ext cx="9744860" cy="426474"/>
          </a:xfrm>
        </p:spPr>
        <p:txBody>
          <a:bodyPr>
            <a:normAutofit fontScale="90000"/>
          </a:bodyPr>
          <a:lstStyle/>
          <a:p>
            <a:pPr algn="ctr"/>
            <a:r>
              <a:rPr lang="tr-TR" sz="2400" b="1" dirty="0">
                <a:solidFill>
                  <a:schemeClr val="tx1"/>
                </a:solidFill>
              </a:rPr>
              <a:t>Bilgi: Kavramsal İrdeleme/Disiplinlerarası Yaklaşımlar</a:t>
            </a:r>
            <a:endParaRPr lang="en-US" sz="2400" b="1" dirty="0"/>
          </a:p>
        </p:txBody>
      </p:sp>
      <p:sp>
        <p:nvSpPr>
          <p:cNvPr id="3" name="İçerik Yer Tutucusu 2">
            <a:extLst>
              <a:ext uri="{FF2B5EF4-FFF2-40B4-BE49-F238E27FC236}">
                <a16:creationId xmlns:a16="http://schemas.microsoft.com/office/drawing/2014/main" id="{CB4D7B42-E220-24A1-40BC-50260E6E0942}"/>
              </a:ext>
            </a:extLst>
          </p:cNvPr>
          <p:cNvSpPr>
            <a:spLocks noGrp="1"/>
          </p:cNvSpPr>
          <p:nvPr>
            <p:ph idx="1"/>
          </p:nvPr>
        </p:nvSpPr>
        <p:spPr>
          <a:xfrm>
            <a:off x="825898" y="789138"/>
            <a:ext cx="9438005" cy="5114705"/>
          </a:xfrm>
        </p:spPr>
        <p:txBody>
          <a:bodyPr>
            <a:noAutofit/>
          </a:bodyPr>
          <a:lstStyle/>
          <a:p>
            <a:pPr marL="0" indent="0" algn="just">
              <a:buNone/>
            </a:pPr>
            <a:r>
              <a:rPr lang="tr-TR" sz="1600" b="1" dirty="0"/>
              <a:t>Kavram, disiplinlerarası ve toplumsal değişimlere bağlı olarak sürekli evrim geçirmektedir. Felsefenin bilgi kavramına ilk odaklanan alan olduğunu söylemiştik:</a:t>
            </a:r>
          </a:p>
          <a:p>
            <a:pPr marL="0" indent="0" algn="just">
              <a:buNone/>
            </a:pPr>
            <a:r>
              <a:rPr lang="tr-TR" sz="1600" b="1" u="sng" dirty="0"/>
              <a:t>Gündelik bilgi</a:t>
            </a:r>
            <a:r>
              <a:rPr lang="tr-TR" sz="1600" b="1" dirty="0"/>
              <a:t>, herkesin günlük yaşamında deneyim ve duyularıyla kazandığı, bilinçli araştırma yapmadan, rastgele ve sistemsiz elde edilen; </a:t>
            </a:r>
            <a:r>
              <a:rPr lang="tr-TR" sz="1600" b="1" u="sng" dirty="0"/>
              <a:t>sağduyu bilgisi</a:t>
            </a:r>
            <a:r>
              <a:rPr lang="tr-TR" sz="1600" b="1" dirty="0"/>
              <a:t>, yağmurun ıslatması, ateşin yakması gibi temel ve ortak deneyimlere dayanan; </a:t>
            </a:r>
            <a:r>
              <a:rPr lang="tr-TR" sz="1600" b="1" u="sng" dirty="0"/>
              <a:t>bilimsel bilgi</a:t>
            </a:r>
            <a:r>
              <a:rPr lang="tr-TR" sz="1600" b="1" dirty="0"/>
              <a:t>, bilinçli yöntemlerle doğrulanabilen, güvenilir ve sistemli bilgilerdir.</a:t>
            </a:r>
          </a:p>
          <a:p>
            <a:pPr marL="0" indent="0" algn="just">
              <a:buNone/>
            </a:pPr>
            <a:r>
              <a:rPr lang="tr-TR" sz="1600" b="1" u="sng" dirty="0"/>
              <a:t>Felsefi bilgi </a:t>
            </a:r>
            <a:r>
              <a:rPr lang="tr-TR" sz="1600" b="1" dirty="0"/>
              <a:t>ise farklı düşünürlerin çeşitli konularda ortaya attığı fikirler ve sistemlerdir. Felsefe, bu fikirleri eleştirel şekilde inceler ve yeni sorular ortaya atar; sürekli gelişen ve yolculuk gibi bir süreçtir. Felsefe, bilgi üzerinde düşünerek, temel ilkeleri ve anlamları sorgular ve bu sayede daha derin ve genel kavramlar üzerinde çalışır (Arslan, 2012, </a:t>
            </a:r>
            <a:r>
              <a:rPr lang="tr-TR" sz="1600" b="1" dirty="0" err="1"/>
              <a:t>ss</a:t>
            </a:r>
            <a:r>
              <a:rPr lang="tr-TR" sz="1600" b="1" dirty="0"/>
              <a:t>. 28-33). </a:t>
            </a:r>
          </a:p>
          <a:p>
            <a:pPr marL="0" indent="0" algn="just">
              <a:buNone/>
            </a:pPr>
            <a:r>
              <a:rPr lang="tr-TR" sz="1600" b="1" dirty="0"/>
              <a:t>Bilgi, bilen varlıkla (felsefe dilinde özne veya süje ile), bilinmesi istenen ya da bilinen varlık (felsefe dilinde nesne veya obje) arasındaki bir ilişkidir. Bu ilişkide «bilenin mi yoksa bilinenin mi ağır bastığı; bilginin imkânı veya imkânsızlığı; bilginin kaynağı, alanı, kapsamı, sınırları» vb. türünden sorular felsefenin </a:t>
            </a:r>
            <a:r>
              <a:rPr lang="tr-TR" sz="1600" b="1" u="sng" dirty="0"/>
              <a:t>bilgi kuramı</a:t>
            </a:r>
            <a:r>
              <a:rPr lang="tr-TR" sz="1600" b="1" dirty="0"/>
              <a:t> ya da </a:t>
            </a:r>
            <a:r>
              <a:rPr lang="tr-TR" sz="1600" b="1" u="sng" dirty="0"/>
              <a:t>epistemoloji</a:t>
            </a:r>
            <a:r>
              <a:rPr lang="tr-TR" sz="1600" b="1" dirty="0"/>
              <a:t> diye adlandırılan dalının özel konusunu oluşturur (Arslan, 2012, s. 27).</a:t>
            </a:r>
          </a:p>
          <a:p>
            <a:pPr marL="0" indent="0" algn="just">
              <a:buNone/>
            </a:pPr>
            <a:r>
              <a:rPr lang="tr-TR" sz="1600" b="1" dirty="0"/>
              <a:t>Kısacası, epistemoloji, "bilgi hakkında bilmek" anlamına gelir. İnsanların nasıl bilgi edindiğini, doğru bilgiye nasıl ulaşabileceğimizi ve bilginin güvenilir olup olmadığını araştıran bir düşünce dalıdır. Kısaca, "Bilgi nedir? Nasıl öğreniriz? Güvenilir mi?" gibi soruları yanıtlamaya çalışır.</a:t>
            </a:r>
          </a:p>
        </p:txBody>
      </p:sp>
    </p:spTree>
    <p:extLst>
      <p:ext uri="{BB962C8B-B14F-4D97-AF65-F5344CB8AC3E}">
        <p14:creationId xmlns:p14="http://schemas.microsoft.com/office/powerpoint/2010/main" val="2715528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C20F1-564D-2C19-7353-E495086B876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FE9781B-F550-FEC0-F71C-7DD78D27957B}"/>
              </a:ext>
            </a:extLst>
          </p:cNvPr>
          <p:cNvSpPr>
            <a:spLocks noGrp="1"/>
          </p:cNvSpPr>
          <p:nvPr>
            <p:ph type="title"/>
          </p:nvPr>
        </p:nvSpPr>
        <p:spPr>
          <a:xfrm>
            <a:off x="667500" y="130272"/>
            <a:ext cx="9744860" cy="416380"/>
          </a:xfrm>
        </p:spPr>
        <p:txBody>
          <a:bodyPr>
            <a:normAutofit fontScale="90000"/>
          </a:bodyPr>
          <a:lstStyle/>
          <a:p>
            <a:pPr algn="ctr"/>
            <a:r>
              <a:rPr lang="tr-TR" sz="2400" b="1" dirty="0">
                <a:solidFill>
                  <a:schemeClr val="tx1"/>
                </a:solidFill>
              </a:rPr>
              <a:t>Bilgi: Kavramsal İrdeleme/Disiplinlerarası Yaklaşımlar</a:t>
            </a:r>
            <a:endParaRPr lang="en-US" sz="2400" b="1" dirty="0"/>
          </a:p>
        </p:txBody>
      </p:sp>
      <p:sp>
        <p:nvSpPr>
          <p:cNvPr id="3" name="İçerik Yer Tutucusu 2">
            <a:extLst>
              <a:ext uri="{FF2B5EF4-FFF2-40B4-BE49-F238E27FC236}">
                <a16:creationId xmlns:a16="http://schemas.microsoft.com/office/drawing/2014/main" id="{73355652-3F8C-458E-B056-E7FE49C3787C}"/>
              </a:ext>
            </a:extLst>
          </p:cNvPr>
          <p:cNvSpPr>
            <a:spLocks noGrp="1"/>
          </p:cNvSpPr>
          <p:nvPr>
            <p:ph idx="1"/>
          </p:nvPr>
        </p:nvSpPr>
        <p:spPr>
          <a:xfrm>
            <a:off x="875593" y="719565"/>
            <a:ext cx="9438005" cy="4729329"/>
          </a:xfrm>
        </p:spPr>
        <p:txBody>
          <a:bodyPr>
            <a:noAutofit/>
          </a:bodyPr>
          <a:lstStyle/>
          <a:p>
            <a:pPr marL="0" indent="0" algn="just">
              <a:buNone/>
            </a:pPr>
            <a:r>
              <a:rPr lang="en-US" sz="1700" b="1" dirty="0" err="1"/>
              <a:t>Rascâo</a:t>
            </a:r>
            <a:r>
              <a:rPr lang="tr-TR" sz="1700" b="1" dirty="0"/>
              <a:t>’un (</a:t>
            </a:r>
            <a:r>
              <a:rPr lang="en-US" sz="1700" b="1" dirty="0"/>
              <a:t>2019</a:t>
            </a:r>
            <a:r>
              <a:rPr lang="tr-TR" sz="1700" b="1" dirty="0"/>
              <a:t>, </a:t>
            </a:r>
            <a:r>
              <a:rPr lang="tr-TR" sz="1700" b="1" dirty="0" err="1"/>
              <a:t>ss</a:t>
            </a:r>
            <a:r>
              <a:rPr lang="tr-TR" sz="1700" b="1" dirty="0"/>
              <a:t>. 169-170</a:t>
            </a:r>
            <a:r>
              <a:rPr lang="en-US" sz="1700" b="1" dirty="0"/>
              <a:t>)</a:t>
            </a:r>
            <a:r>
              <a:rPr lang="tr-TR" sz="1700" b="1" dirty="0"/>
              <a:t> açıklamalarına göre; </a:t>
            </a:r>
          </a:p>
          <a:p>
            <a:pPr marL="0" indent="0" algn="just">
              <a:buNone/>
            </a:pPr>
            <a:r>
              <a:rPr lang="tr-TR" sz="1700" b="1" dirty="0"/>
              <a:t>Bilgi (</a:t>
            </a:r>
            <a:r>
              <a:rPr lang="tr-TR" sz="1700" b="1" dirty="0" err="1"/>
              <a:t>information</a:t>
            </a:r>
            <a:r>
              <a:rPr lang="tr-TR" sz="1700" b="1" dirty="0"/>
              <a:t>) kavramı biyoloji, psikoloji, bilgisayar bilimi, sosyoloji, ekonomi ve diğerleri de dahil olmak üzere çok sayıda disiplinde ilgi odağıdır; bu onun </a:t>
            </a:r>
            <a:r>
              <a:rPr lang="tr-TR" sz="1700" b="1" u="sng" dirty="0"/>
              <a:t>disiplinlerarası</a:t>
            </a:r>
            <a:r>
              <a:rPr lang="tr-TR" sz="1700" b="1" dirty="0"/>
              <a:t> yapısını vurgulamaktadır.</a:t>
            </a:r>
          </a:p>
          <a:p>
            <a:pPr marL="0" indent="0" algn="just">
              <a:buNone/>
            </a:pPr>
            <a:r>
              <a:rPr lang="tr-TR" sz="1700" b="1" dirty="0"/>
              <a:t>Kavramın tanım ve yorum çeşitliliği sıklıkla zihinleri karıştırdığından ve bilginin (</a:t>
            </a:r>
            <a:r>
              <a:rPr lang="tr-TR" sz="1700" b="1" dirty="0" err="1"/>
              <a:t>information</a:t>
            </a:r>
            <a:r>
              <a:rPr lang="tr-TR" sz="1700" b="1" dirty="0"/>
              <a:t>) anlamının bağlama bağlı olduğunu vurguladığından, tüm bakış açılarını kapsayan birleşik bir kuramı/teorisi yoktur. </a:t>
            </a:r>
          </a:p>
          <a:p>
            <a:pPr marL="0" indent="0" algn="just">
              <a:buNone/>
            </a:pPr>
            <a:r>
              <a:rPr lang="tr-TR" sz="1700" b="1" dirty="0"/>
              <a:t>Farklı disiplinler bilgiyi (</a:t>
            </a:r>
            <a:r>
              <a:rPr lang="tr-TR" sz="1700" b="1" dirty="0" err="1"/>
              <a:t>information</a:t>
            </a:r>
            <a:r>
              <a:rPr lang="tr-TR" sz="1700" b="1" dirty="0"/>
              <a:t>), olasılıksal/</a:t>
            </a:r>
            <a:r>
              <a:rPr lang="tr-TR" sz="1700" b="1" dirty="0" err="1"/>
              <a:t>olasılıkçı</a:t>
            </a:r>
            <a:r>
              <a:rPr lang="tr-TR" sz="1700" b="1" dirty="0"/>
              <a:t> (</a:t>
            </a:r>
            <a:r>
              <a:rPr lang="tr-TR" sz="1700" b="1" dirty="0" err="1"/>
              <a:t>probabilistic</a:t>
            </a:r>
            <a:r>
              <a:rPr lang="tr-TR" sz="1700" b="1" dirty="0"/>
              <a:t>); süreç (</a:t>
            </a:r>
            <a:r>
              <a:rPr lang="en-US" sz="1700" b="1" dirty="0"/>
              <a:t>processing</a:t>
            </a:r>
            <a:r>
              <a:rPr lang="tr-TR" sz="1700" b="1" dirty="0"/>
              <a:t>); ekolojik (</a:t>
            </a:r>
            <a:r>
              <a:rPr lang="en-US" sz="1700" b="1" dirty="0"/>
              <a:t>ecological</a:t>
            </a:r>
            <a:r>
              <a:rPr lang="tr-TR" sz="1700" b="1" dirty="0"/>
              <a:t>) ve sosyal/örgütsel (</a:t>
            </a:r>
            <a:r>
              <a:rPr lang="en-US" sz="1700" b="1" dirty="0"/>
              <a:t>social/organizational</a:t>
            </a:r>
            <a:r>
              <a:rPr lang="tr-TR" sz="1700" b="1" dirty="0"/>
              <a:t>)</a:t>
            </a:r>
            <a:r>
              <a:rPr lang="en-US" sz="1700" b="1" dirty="0"/>
              <a:t> </a:t>
            </a:r>
            <a:r>
              <a:rPr lang="tr-TR" sz="1700" b="1" dirty="0"/>
              <a:t>yaklaşımlar gibi çeşitli şekillerde kavramsallaştırır; her biri </a:t>
            </a:r>
            <a:r>
              <a:rPr lang="tr-TR" sz="1700" b="1" u="sng" dirty="0"/>
              <a:t>öngörülebilirlik</a:t>
            </a:r>
            <a:r>
              <a:rPr lang="tr-TR" sz="1700" b="1" dirty="0"/>
              <a:t>, </a:t>
            </a:r>
            <a:r>
              <a:rPr lang="tr-TR" sz="1700" b="1" u="sng" dirty="0"/>
              <a:t>bilişsel süreçler</a:t>
            </a:r>
            <a:r>
              <a:rPr lang="tr-TR" sz="1700" b="1" dirty="0"/>
              <a:t>, </a:t>
            </a:r>
            <a:r>
              <a:rPr lang="tr-TR" sz="1700" b="1" u="sng" dirty="0"/>
              <a:t>çevresel varlık </a:t>
            </a:r>
            <a:r>
              <a:rPr lang="tr-TR" sz="1700" b="1" dirty="0"/>
              <a:t>veya </a:t>
            </a:r>
            <a:r>
              <a:rPr lang="tr-TR" sz="1700" b="1" u="sng" dirty="0"/>
              <a:t>örgütsel fayda </a:t>
            </a:r>
            <a:r>
              <a:rPr lang="tr-TR" sz="1700" b="1" dirty="0"/>
              <a:t>gibi farklı yönleri vurgular.</a:t>
            </a:r>
          </a:p>
          <a:p>
            <a:pPr marL="0" indent="0" algn="just">
              <a:buNone/>
            </a:pPr>
            <a:r>
              <a:rPr lang="tr-TR" sz="1700" b="1" dirty="0"/>
              <a:t>Bu bakış açıları, özellikle bilgi bilimi ve modern bilgi ekonomisi kapsamında belirsizliği azaltma ve karar almayı kolaylaştırma ile sıklıkla ilişkilendirilen bilginin (</a:t>
            </a:r>
            <a:r>
              <a:rPr lang="tr-TR" sz="1700" b="1" dirty="0" err="1"/>
              <a:t>information</a:t>
            </a:r>
            <a:r>
              <a:rPr lang="tr-TR" sz="1700" b="1" dirty="0"/>
              <a:t>) çok yönlü doğasını yansıtır.</a:t>
            </a:r>
          </a:p>
        </p:txBody>
      </p:sp>
    </p:spTree>
    <p:extLst>
      <p:ext uri="{BB962C8B-B14F-4D97-AF65-F5344CB8AC3E}">
        <p14:creationId xmlns:p14="http://schemas.microsoft.com/office/powerpoint/2010/main" val="1362698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53ADA-0AE2-DC58-9DE2-D9B616A13EC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03F32F3-4212-C716-B0DA-75077FFE3332}"/>
              </a:ext>
            </a:extLst>
          </p:cNvPr>
          <p:cNvSpPr>
            <a:spLocks noGrp="1"/>
          </p:cNvSpPr>
          <p:nvPr>
            <p:ph type="title"/>
          </p:nvPr>
        </p:nvSpPr>
        <p:spPr>
          <a:xfrm>
            <a:off x="667500" y="130272"/>
            <a:ext cx="9744860" cy="461106"/>
          </a:xfrm>
        </p:spPr>
        <p:txBody>
          <a:bodyPr>
            <a:normAutofit/>
          </a:bodyPr>
          <a:lstStyle/>
          <a:p>
            <a:pPr algn="ctr"/>
            <a:r>
              <a:rPr lang="tr-TR" sz="2000" b="1" dirty="0">
                <a:solidFill>
                  <a:schemeClr val="tx1"/>
                </a:solidFill>
              </a:rPr>
              <a:t>Bilgi: Kavramsal İrdeleme/Disiplinlerarası Yaklaşımlar</a:t>
            </a:r>
            <a:endParaRPr lang="en-US" sz="2000" b="1" dirty="0"/>
          </a:p>
        </p:txBody>
      </p:sp>
      <p:sp>
        <p:nvSpPr>
          <p:cNvPr id="3" name="İçerik Yer Tutucusu 2">
            <a:extLst>
              <a:ext uri="{FF2B5EF4-FFF2-40B4-BE49-F238E27FC236}">
                <a16:creationId xmlns:a16="http://schemas.microsoft.com/office/drawing/2014/main" id="{9C92D1FF-4D9F-A4A9-611B-62B1E22A7614}"/>
              </a:ext>
            </a:extLst>
          </p:cNvPr>
          <p:cNvSpPr>
            <a:spLocks noGrp="1"/>
          </p:cNvSpPr>
          <p:nvPr>
            <p:ph idx="1"/>
          </p:nvPr>
        </p:nvSpPr>
        <p:spPr>
          <a:xfrm>
            <a:off x="825896" y="591378"/>
            <a:ext cx="9438005" cy="4729329"/>
          </a:xfrm>
        </p:spPr>
        <p:txBody>
          <a:bodyPr>
            <a:noAutofit/>
          </a:bodyPr>
          <a:lstStyle/>
          <a:p>
            <a:pPr marL="0" indent="0" algn="just">
              <a:buNone/>
            </a:pPr>
            <a:r>
              <a:rPr lang="tr-TR" sz="1600" b="1" dirty="0"/>
              <a:t>Özellikle, </a:t>
            </a:r>
            <a:r>
              <a:rPr lang="tr-TR" sz="1600" b="1" u="sng" dirty="0"/>
              <a:t>olasılıksal/</a:t>
            </a:r>
            <a:r>
              <a:rPr lang="tr-TR" sz="1600" b="1" u="sng" dirty="0" err="1"/>
              <a:t>olasılıkçı</a:t>
            </a:r>
            <a:r>
              <a:rPr lang="tr-TR" sz="1600" b="1" u="sng" dirty="0"/>
              <a:t> </a:t>
            </a:r>
            <a:r>
              <a:rPr lang="tr-TR" sz="1600" b="1" dirty="0"/>
              <a:t>(</a:t>
            </a:r>
            <a:r>
              <a:rPr lang="tr-TR" sz="1600" b="1" dirty="0" err="1"/>
              <a:t>probabilistic</a:t>
            </a:r>
            <a:r>
              <a:rPr lang="tr-TR" sz="1600" b="1" dirty="0"/>
              <a:t>) kavram, Shannon ve </a:t>
            </a:r>
            <a:r>
              <a:rPr lang="tr-TR" sz="1600" b="1" dirty="0" err="1"/>
              <a:t>Weaver'ın</a:t>
            </a:r>
            <a:r>
              <a:rPr lang="tr-TR" sz="1600" b="1" dirty="0"/>
              <a:t> bilgi kuramı örneğinde olduğu gibi, bilgiyi olayların olasılık dışılığıyla ilişkilendirir; bilgi, öngörülebilirliği ölçer; olasılık ve mantıkla bağlantılıdır. </a:t>
            </a:r>
          </a:p>
          <a:p>
            <a:pPr marL="0" indent="0" algn="just">
              <a:buNone/>
            </a:pPr>
            <a:r>
              <a:rPr lang="tr-TR" sz="1600" b="1" u="sng" dirty="0"/>
              <a:t>Bilişsel</a:t>
            </a:r>
            <a:r>
              <a:rPr lang="tr-TR" sz="1600" b="1" dirty="0"/>
              <a:t> (</a:t>
            </a:r>
            <a:r>
              <a:rPr lang="tr-TR" sz="1600" b="1" dirty="0" err="1"/>
              <a:t>cognitive</a:t>
            </a:r>
            <a:r>
              <a:rPr lang="tr-TR" sz="1600" b="1" dirty="0"/>
              <a:t>) yaklaşıma göre, bilgi anlayışı geliştiren bir düşünce ürünüdür, zihinsel süreçlere (</a:t>
            </a:r>
            <a:r>
              <a:rPr lang="tr-TR" sz="1600" b="1" dirty="0" err="1"/>
              <a:t>mental</a:t>
            </a:r>
            <a:r>
              <a:rPr lang="tr-TR" sz="1600" b="1" dirty="0"/>
              <a:t> </a:t>
            </a:r>
            <a:r>
              <a:rPr lang="tr-TR" sz="1600" b="1" dirty="0" err="1"/>
              <a:t>processes</a:t>
            </a:r>
            <a:r>
              <a:rPr lang="tr-TR" sz="1600" b="1" dirty="0"/>
              <a:t>) ve içsel temsillere (</a:t>
            </a:r>
            <a:r>
              <a:rPr lang="tr-TR" sz="1600" b="1" dirty="0" err="1"/>
              <a:t>internal</a:t>
            </a:r>
            <a:r>
              <a:rPr lang="tr-TR" sz="1600" b="1" dirty="0"/>
              <a:t> </a:t>
            </a:r>
            <a:r>
              <a:rPr lang="tr-TR" sz="1600" b="1" dirty="0" err="1"/>
              <a:t>representations</a:t>
            </a:r>
            <a:r>
              <a:rPr lang="tr-TR" sz="1600" b="1" dirty="0"/>
              <a:t>) odaklanır. </a:t>
            </a:r>
          </a:p>
          <a:p>
            <a:pPr marL="0" indent="0" algn="just">
              <a:buNone/>
            </a:pPr>
            <a:r>
              <a:rPr lang="tr-TR" sz="1600" b="1" u="sng" dirty="0"/>
              <a:t>Ekolojik</a:t>
            </a:r>
            <a:r>
              <a:rPr lang="tr-TR" sz="1600" b="1" dirty="0"/>
              <a:t> (</a:t>
            </a:r>
            <a:r>
              <a:rPr lang="tr-TR" sz="1600" b="1" dirty="0" err="1"/>
              <a:t>ecological</a:t>
            </a:r>
            <a:r>
              <a:rPr lang="tr-TR" sz="1600" b="1" dirty="0"/>
              <a:t>) görüş, kuruluşların aktif olarak topladığı, çevrede doğal olarak var olan bilgiyi (</a:t>
            </a:r>
            <a:r>
              <a:rPr lang="tr-TR" sz="1600" b="1" dirty="0" err="1"/>
              <a:t>information</a:t>
            </a:r>
            <a:r>
              <a:rPr lang="tr-TR" sz="1600" b="1" dirty="0"/>
              <a:t>) vurgular; bilginin içeriği ile temsili arasında durum kuramı (</a:t>
            </a:r>
            <a:r>
              <a:rPr lang="tr-TR" sz="1600" b="1" dirty="0" err="1"/>
              <a:t>situation</a:t>
            </a:r>
            <a:r>
              <a:rPr lang="tr-TR" sz="1600" b="1" dirty="0"/>
              <a:t> </a:t>
            </a:r>
            <a:r>
              <a:rPr lang="tr-TR" sz="1600" b="1" dirty="0" err="1"/>
              <a:t>theory</a:t>
            </a:r>
            <a:r>
              <a:rPr lang="tr-TR" sz="1600" b="1" dirty="0"/>
              <a:t>) gibi modeller aracılığıyla ayrım yapar.</a:t>
            </a:r>
          </a:p>
          <a:p>
            <a:pPr marL="0" indent="0" algn="just">
              <a:buNone/>
            </a:pPr>
            <a:r>
              <a:rPr lang="tr-TR" sz="1600" b="1" u="sng" dirty="0"/>
              <a:t>Sosyal ve örgütsel</a:t>
            </a:r>
            <a:r>
              <a:rPr lang="tr-TR" sz="1600" b="1" dirty="0"/>
              <a:t> bakış açıları (</a:t>
            </a:r>
            <a:r>
              <a:rPr lang="tr-TR" sz="1600" b="1" dirty="0" err="1"/>
              <a:t>social</a:t>
            </a:r>
            <a:r>
              <a:rPr lang="tr-TR" sz="1600" b="1" dirty="0"/>
              <a:t> </a:t>
            </a:r>
            <a:r>
              <a:rPr lang="tr-TR" sz="1600" b="1" dirty="0" err="1"/>
              <a:t>and</a:t>
            </a:r>
            <a:r>
              <a:rPr lang="tr-TR" sz="1600" b="1" dirty="0"/>
              <a:t> </a:t>
            </a:r>
            <a:r>
              <a:rPr lang="tr-TR" sz="1600" b="1" dirty="0" err="1"/>
              <a:t>organizational</a:t>
            </a:r>
            <a:r>
              <a:rPr lang="tr-TR" sz="1600" b="1" dirty="0"/>
              <a:t> </a:t>
            </a:r>
            <a:r>
              <a:rPr lang="tr-TR" sz="1600" b="1" dirty="0" err="1"/>
              <a:t>perspectives</a:t>
            </a:r>
            <a:r>
              <a:rPr lang="tr-TR" sz="1600" b="1" dirty="0"/>
              <a:t>) bilgiyi (</a:t>
            </a:r>
            <a:r>
              <a:rPr lang="tr-TR" sz="1600" b="1" dirty="0" err="1"/>
              <a:t>information</a:t>
            </a:r>
            <a:r>
              <a:rPr lang="tr-TR" sz="1600" b="1" dirty="0"/>
              <a:t>), verilerin (data) işlenerek bilgiye/enformasyonun (</a:t>
            </a:r>
            <a:r>
              <a:rPr lang="en-US" sz="1600" b="1" dirty="0"/>
              <a:t>information</a:t>
            </a:r>
            <a:r>
              <a:rPr lang="tr-TR" sz="1600" b="1" dirty="0"/>
              <a:t>) ve daha sonra bilgiye (</a:t>
            </a:r>
            <a:r>
              <a:rPr lang="en-US" sz="1600" b="1" dirty="0"/>
              <a:t>knowledge</a:t>
            </a:r>
            <a:r>
              <a:rPr lang="tr-TR" sz="1600" b="1" dirty="0"/>
              <a:t>) dönüştüğü</a:t>
            </a:r>
            <a:r>
              <a:rPr lang="en-US" sz="1600" b="1" dirty="0"/>
              <a:t>, </a:t>
            </a:r>
            <a:r>
              <a:rPr lang="tr-TR" sz="1600" b="1" dirty="0"/>
              <a:t>ekonomik süreçlerin ayrılmaz bir parçası olarak görür; nicelik/sayısallaştırma (</a:t>
            </a:r>
            <a:r>
              <a:rPr lang="tr-TR" sz="1600" b="1" dirty="0" err="1"/>
              <a:t>quantification</a:t>
            </a:r>
            <a:r>
              <a:rPr lang="tr-TR" sz="1600" b="1" dirty="0"/>
              <a:t>) modern ekonomilerde bilginin (</a:t>
            </a:r>
            <a:r>
              <a:rPr lang="tr-TR" sz="1600" b="1" dirty="0" err="1"/>
              <a:t>information</a:t>
            </a:r>
            <a:r>
              <a:rPr lang="tr-TR" sz="1600" b="1" dirty="0"/>
              <a:t>) değerini göstermede önemli rol oynar. Genel olarak, bilgi çalışması, belirsizliği azaltmadaki ve sonuçları iyileştirmek için örgütsel karar almayı desteklemedeki rolüne odaklanır (</a:t>
            </a:r>
            <a:r>
              <a:rPr lang="en-US" sz="1600" b="1" dirty="0" err="1"/>
              <a:t>Rascâo</a:t>
            </a:r>
            <a:r>
              <a:rPr lang="tr-TR" sz="1600" b="1" dirty="0"/>
              <a:t>, 2</a:t>
            </a:r>
            <a:r>
              <a:rPr lang="en-US" sz="1600" b="1" dirty="0"/>
              <a:t>019</a:t>
            </a:r>
            <a:r>
              <a:rPr lang="tr-TR" sz="1600" b="1" dirty="0"/>
              <a:t>, s. 170</a:t>
            </a:r>
            <a:r>
              <a:rPr lang="en-US" sz="1600" b="1" dirty="0"/>
              <a:t>)</a:t>
            </a:r>
            <a:r>
              <a:rPr lang="tr-TR" sz="1600" b="1" dirty="0"/>
              <a:t>.</a:t>
            </a:r>
          </a:p>
        </p:txBody>
      </p:sp>
    </p:spTree>
    <p:extLst>
      <p:ext uri="{BB962C8B-B14F-4D97-AF65-F5344CB8AC3E}">
        <p14:creationId xmlns:p14="http://schemas.microsoft.com/office/powerpoint/2010/main" val="287408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D41FF-DFE1-150D-D4FD-FE2686E9E0B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C1F0506-8FB1-61C4-71B3-36358EB67BD4}"/>
              </a:ext>
            </a:extLst>
          </p:cNvPr>
          <p:cNvSpPr>
            <a:spLocks noGrp="1"/>
          </p:cNvSpPr>
          <p:nvPr>
            <p:ph type="title"/>
          </p:nvPr>
        </p:nvSpPr>
        <p:spPr>
          <a:xfrm>
            <a:off x="667499" y="100454"/>
            <a:ext cx="9744860" cy="480985"/>
          </a:xfrm>
        </p:spPr>
        <p:txBody>
          <a:bodyPr>
            <a:normAutofit/>
          </a:bodyPr>
          <a:lstStyle/>
          <a:p>
            <a:pPr algn="ctr"/>
            <a:r>
              <a:rPr lang="tr-TR" sz="2400" b="1" dirty="0">
                <a:solidFill>
                  <a:schemeClr val="tx1"/>
                </a:solidFill>
              </a:rPr>
              <a:t>Bilgi: Kavramsal İrdeleme/Disiplinlerarası Yaklaşımlar</a:t>
            </a:r>
            <a:endParaRPr lang="en-US" sz="2400" b="1" dirty="0"/>
          </a:p>
        </p:txBody>
      </p:sp>
      <p:sp>
        <p:nvSpPr>
          <p:cNvPr id="3" name="İçerik Yer Tutucusu 2">
            <a:extLst>
              <a:ext uri="{FF2B5EF4-FFF2-40B4-BE49-F238E27FC236}">
                <a16:creationId xmlns:a16="http://schemas.microsoft.com/office/drawing/2014/main" id="{46E72124-1C7A-63F3-57D0-05F849E45E3D}"/>
              </a:ext>
            </a:extLst>
          </p:cNvPr>
          <p:cNvSpPr>
            <a:spLocks noGrp="1"/>
          </p:cNvSpPr>
          <p:nvPr>
            <p:ph idx="1"/>
          </p:nvPr>
        </p:nvSpPr>
        <p:spPr>
          <a:xfrm>
            <a:off x="667499" y="581439"/>
            <a:ext cx="10370534" cy="5651418"/>
          </a:xfrm>
        </p:spPr>
        <p:txBody>
          <a:bodyPr>
            <a:noAutofit/>
          </a:bodyPr>
          <a:lstStyle/>
          <a:p>
            <a:pPr marL="0" indent="0" algn="just">
              <a:buNone/>
            </a:pPr>
            <a:r>
              <a:rPr lang="tr-TR" sz="1600" b="1" u="sng" dirty="0"/>
              <a:t>Özet ve Örnekler:</a:t>
            </a:r>
          </a:p>
          <a:p>
            <a:pPr algn="just"/>
            <a:r>
              <a:rPr lang="tr-TR" sz="1600" b="1" u="sng" dirty="0" err="1"/>
              <a:t>Olasılıkçı</a:t>
            </a:r>
            <a:r>
              <a:rPr lang="tr-TR" sz="1600" b="1" u="sng" dirty="0"/>
              <a:t> Yaklaşım</a:t>
            </a:r>
            <a:r>
              <a:rPr lang="tr-TR" sz="1600" b="1" dirty="0"/>
              <a:t>: Bilgiyi bir olayın olasılığı/ne kadar olası veya düşük olasılıklı olduğu bağlamında ele alır. Örneğin, bir hava durumu tahmini %10 yağmur olasılığı öngörüyorsa, bu düşük olasılık, beklenmedik olduğu için "daha bilgilendirici" olarak kabul edilir. Bilgi açısından, sürprizleri veya nadir olayları anlamamıza yardımcı olur.</a:t>
            </a:r>
          </a:p>
          <a:p>
            <a:pPr algn="just"/>
            <a:r>
              <a:rPr lang="tr-TR" sz="1600" b="1" u="sng" dirty="0"/>
              <a:t>Süreç Yaklaşımı</a:t>
            </a:r>
            <a:r>
              <a:rPr lang="tr-TR" sz="1600" b="1" dirty="0"/>
              <a:t>: Bu yaklaşım, bilgiyi problemleri anlamak veya çözmek için düşünmeyi vurgular; attığımız zihinsel adımlar olarak görür. Örneğin, bir matematik problemini çözerken, her adım bir çözüme ulaşmak için zihnimizde bilgiyi işleme sürecinin bir parçasıdır.</a:t>
            </a:r>
          </a:p>
          <a:p>
            <a:pPr algn="just"/>
            <a:r>
              <a:rPr lang="tr-TR" sz="1600" b="1" u="sng" dirty="0"/>
              <a:t>Ekolojik Yaklaşım</a:t>
            </a:r>
            <a:r>
              <a:rPr lang="tr-TR" sz="1600" b="1" dirty="0"/>
              <a:t>: Bilgi, çevrede zaten var olan bir şeydir. Örneğin, sıcaklık, yiyecek ya da çiçek kokusu veya bir siren sesi, çevremizden gelen uyarıları, çevremizde olup biteni anlamak için aktif olarak fark ettiğimiz ve kullandığımız bilgilerdir.</a:t>
            </a:r>
          </a:p>
          <a:p>
            <a:pPr algn="just"/>
            <a:r>
              <a:rPr lang="tr-TR" sz="1600" b="1" u="sng" dirty="0"/>
              <a:t>Sosyal/Örgütsel Yaklaşım</a:t>
            </a:r>
            <a:r>
              <a:rPr lang="tr-TR" sz="1600" b="1" dirty="0"/>
              <a:t>: Bu yaklaşım, bilgiyi çeşitli gruplar veya kuruluşlar tarafından yaratılan ve kullanılan bir şey olarak görür. Örneğin, bir şirketin satış raporu, yöneticilerin karar almalarına yardımcı olan bir bilgidir. Kurum için faydalı bilgiye dönüşen işlenmiş verilerdir.</a:t>
            </a:r>
          </a:p>
          <a:p>
            <a:pPr marL="0" indent="0" algn="just">
              <a:buNone/>
            </a:pPr>
            <a:r>
              <a:rPr lang="tr-TR" sz="1600" b="1" dirty="0"/>
              <a:t>Bu farklı yaklaşımlar, bilginin sürprizler, düşünme süreçleri, çevre veya sosyal gruplar hakkında olabileceğini ve her birinin farklı şekillerde bilgi edinmemize yardımcı olduğunu gösterir.</a:t>
            </a:r>
          </a:p>
        </p:txBody>
      </p:sp>
    </p:spTree>
    <p:extLst>
      <p:ext uri="{BB962C8B-B14F-4D97-AF65-F5344CB8AC3E}">
        <p14:creationId xmlns:p14="http://schemas.microsoft.com/office/powerpoint/2010/main" val="3065817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93EA7-9E7B-84EA-2BFE-782BF3FD15F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D6E09F0-699C-56F4-7541-F6FCA3F4299C}"/>
              </a:ext>
            </a:extLst>
          </p:cNvPr>
          <p:cNvSpPr>
            <a:spLocks noGrp="1"/>
          </p:cNvSpPr>
          <p:nvPr>
            <p:ph type="title"/>
          </p:nvPr>
        </p:nvSpPr>
        <p:spPr>
          <a:xfrm>
            <a:off x="667499" y="100454"/>
            <a:ext cx="9744860" cy="480985"/>
          </a:xfrm>
        </p:spPr>
        <p:txBody>
          <a:bodyPr>
            <a:normAutofit/>
          </a:bodyPr>
          <a:lstStyle/>
          <a:p>
            <a:pPr algn="ctr"/>
            <a:r>
              <a:rPr lang="tr-TR" sz="2400" b="1" dirty="0">
                <a:solidFill>
                  <a:schemeClr val="tx1"/>
                </a:solidFill>
              </a:rPr>
              <a:t>Bilgi Kavramı: Kütüphane ve </a:t>
            </a:r>
            <a:r>
              <a:rPr lang="tr-TR" sz="2400" b="1" dirty="0" err="1">
                <a:solidFill>
                  <a:schemeClr val="tx1"/>
                </a:solidFill>
              </a:rPr>
              <a:t>Bilgibilimi</a:t>
            </a:r>
            <a:r>
              <a:rPr lang="tr-TR" sz="2400" b="1" dirty="0">
                <a:solidFill>
                  <a:schemeClr val="tx1"/>
                </a:solidFill>
              </a:rPr>
              <a:t> Bağlamında</a:t>
            </a:r>
            <a:endParaRPr lang="en-US" sz="2400" b="1" dirty="0"/>
          </a:p>
        </p:txBody>
      </p:sp>
      <p:sp>
        <p:nvSpPr>
          <p:cNvPr id="3" name="İçerik Yer Tutucusu 2">
            <a:extLst>
              <a:ext uri="{FF2B5EF4-FFF2-40B4-BE49-F238E27FC236}">
                <a16:creationId xmlns:a16="http://schemas.microsoft.com/office/drawing/2014/main" id="{0CFC3DEF-6B1A-DB3C-D427-07E2510900CC}"/>
              </a:ext>
            </a:extLst>
          </p:cNvPr>
          <p:cNvSpPr>
            <a:spLocks noGrp="1"/>
          </p:cNvSpPr>
          <p:nvPr>
            <p:ph idx="1"/>
          </p:nvPr>
        </p:nvSpPr>
        <p:spPr>
          <a:xfrm>
            <a:off x="667499" y="581439"/>
            <a:ext cx="10370534" cy="5651418"/>
          </a:xfrm>
        </p:spPr>
        <p:txBody>
          <a:bodyPr>
            <a:noAutofit/>
          </a:bodyPr>
          <a:lstStyle/>
          <a:p>
            <a:pPr marL="0" indent="0" algn="just">
              <a:buNone/>
            </a:pPr>
            <a:r>
              <a:rPr lang="tr-TR" b="1" dirty="0"/>
              <a:t>Farklı uzmanların farklı fikirleri var. </a:t>
            </a:r>
            <a:r>
              <a:rPr lang="tr-TR" b="1" dirty="0" err="1"/>
              <a:t>Buckland’a</a:t>
            </a:r>
            <a:r>
              <a:rPr lang="tr-TR" b="1" dirty="0"/>
              <a:t> (1997; </a:t>
            </a:r>
            <a:r>
              <a:rPr lang="tr-TR" b="1" dirty="0" err="1"/>
              <a:t>akt</a:t>
            </a:r>
            <a:r>
              <a:rPr lang="tr-TR" b="1" dirty="0"/>
              <a:t>. </a:t>
            </a:r>
            <a:r>
              <a:rPr lang="tr-TR" b="1" dirty="0" err="1"/>
              <a:t>Bawden</a:t>
            </a:r>
            <a:r>
              <a:rPr lang="tr-TR" b="1" dirty="0"/>
              <a:t> &amp; Robinson, 2012, s. 71) göre [çok temel bir çerçeve çizdiği için seçildi]: </a:t>
            </a:r>
          </a:p>
          <a:p>
            <a:pPr algn="just"/>
            <a:r>
              <a:rPr lang="tr-TR" b="1" u="sng" dirty="0"/>
              <a:t>Bir şey olarak bilgi (i</a:t>
            </a:r>
            <a:r>
              <a:rPr lang="en-US" b="1" u="sng" dirty="0" err="1"/>
              <a:t>nformation</a:t>
            </a:r>
            <a:r>
              <a:rPr lang="en-US" b="1" u="sng" dirty="0"/>
              <a:t> as a thing</a:t>
            </a:r>
            <a:r>
              <a:rPr lang="tr-TR" b="1" dirty="0"/>
              <a:t>): Bilginin bir belgeyle/materyalle ilişkilendirildiği (bilgi içeren bir kitap veya belge gibi)</a:t>
            </a:r>
          </a:p>
          <a:p>
            <a:pPr algn="just"/>
            <a:r>
              <a:rPr lang="tr-TR" b="1" u="sng" dirty="0"/>
              <a:t>Bir süreç olarak bilgi (</a:t>
            </a:r>
            <a:r>
              <a:rPr lang="tr-TR" b="1" u="sng" dirty="0" err="1"/>
              <a:t>information</a:t>
            </a:r>
            <a:r>
              <a:rPr lang="tr-TR" b="1" u="sng" dirty="0"/>
              <a:t> as a </a:t>
            </a:r>
            <a:r>
              <a:rPr lang="tr-TR" b="1" u="sng" dirty="0" err="1"/>
              <a:t>process</a:t>
            </a:r>
            <a:r>
              <a:rPr lang="tr-TR" b="1" dirty="0"/>
              <a:t>): Bilginin (</a:t>
            </a:r>
            <a:r>
              <a:rPr lang="tr-TR" b="1" dirty="0" err="1"/>
              <a:t>information</a:t>
            </a:r>
            <a:r>
              <a:rPr lang="tr-TR" b="1" dirty="0"/>
              <a:t>) bir kişinin bilgi (</a:t>
            </a:r>
            <a:r>
              <a:rPr lang="tr-TR" b="1" dirty="0" err="1"/>
              <a:t>knowledge</a:t>
            </a:r>
            <a:r>
              <a:rPr lang="tr-TR" b="1" dirty="0"/>
              <a:t>) durumunu değiştiren şey olduğu; bilgi edinme veya değiştirme eylemi</a:t>
            </a:r>
          </a:p>
          <a:p>
            <a:pPr algn="just"/>
            <a:r>
              <a:rPr lang="tr-TR" b="1" u="sng" dirty="0"/>
              <a:t>Bilgi/enformasyon olarak bilgi (</a:t>
            </a:r>
            <a:r>
              <a:rPr lang="tr-TR" b="1" u="sng" dirty="0" err="1"/>
              <a:t>information</a:t>
            </a:r>
            <a:r>
              <a:rPr lang="tr-TR" b="1" u="sng" dirty="0"/>
              <a:t>-as-</a:t>
            </a:r>
            <a:r>
              <a:rPr lang="tr-TR" b="1" u="sng" dirty="0" err="1"/>
              <a:t>knowledge</a:t>
            </a:r>
            <a:r>
              <a:rPr lang="tr-TR" b="1" dirty="0"/>
              <a:t>): Bilgi (</a:t>
            </a:r>
            <a:r>
              <a:rPr lang="tr-TR" b="1" dirty="0" err="1"/>
              <a:t>information</a:t>
            </a:r>
            <a:r>
              <a:rPr lang="tr-TR" b="1" dirty="0"/>
              <a:t>)-bilinen olarak bilgi (</a:t>
            </a:r>
            <a:r>
              <a:rPr lang="tr-TR" b="1" dirty="0" err="1"/>
              <a:t>knowledge</a:t>
            </a:r>
            <a:r>
              <a:rPr lang="tr-TR" b="1" dirty="0"/>
              <a:t>) ilişkisi; aktarılan bilginin (</a:t>
            </a:r>
            <a:r>
              <a:rPr lang="tr-TR" b="1" dirty="0" err="1"/>
              <a:t>information</a:t>
            </a:r>
            <a:r>
              <a:rPr lang="tr-TR" b="1" dirty="0"/>
              <a:t>) bilgiyle (</a:t>
            </a:r>
            <a:r>
              <a:rPr lang="tr-TR" b="1" dirty="0" err="1"/>
              <a:t>knowledge</a:t>
            </a:r>
            <a:r>
              <a:rPr lang="tr-TR" b="1" dirty="0"/>
              <a:t>) eşitlendiği bir kavram; </a:t>
            </a:r>
            <a:r>
              <a:rPr lang="tr-TR" b="1" dirty="0" err="1"/>
              <a:t>information</a:t>
            </a:r>
            <a:r>
              <a:rPr lang="tr-TR" b="1" dirty="0"/>
              <a:t> ve </a:t>
            </a:r>
            <a:r>
              <a:rPr lang="tr-TR" b="1" dirty="0" err="1"/>
              <a:t>knowledge</a:t>
            </a:r>
            <a:r>
              <a:rPr lang="tr-TR" b="1" dirty="0"/>
              <a:t> kavramlarının </a:t>
            </a:r>
            <a:r>
              <a:rPr lang="en-US" b="1" dirty="0" err="1"/>
              <a:t>ilişkili</a:t>
            </a:r>
            <a:r>
              <a:rPr lang="en-US" b="1" dirty="0"/>
              <a:t> </a:t>
            </a:r>
            <a:r>
              <a:rPr lang="en-US" b="1" dirty="0" err="1"/>
              <a:t>olduğu</a:t>
            </a:r>
            <a:r>
              <a:rPr lang="en-US" b="1" dirty="0"/>
              <a:t> </a:t>
            </a:r>
            <a:r>
              <a:rPr lang="en-US" b="1" dirty="0" err="1"/>
              <a:t>fikrini</a:t>
            </a:r>
            <a:r>
              <a:rPr lang="en-US" b="1" dirty="0"/>
              <a:t> </a:t>
            </a:r>
            <a:r>
              <a:rPr lang="en-US" b="1" dirty="0" err="1"/>
              <a:t>çağrıştırır</a:t>
            </a:r>
            <a:r>
              <a:rPr lang="en-US" b="1" dirty="0"/>
              <a:t>; </a:t>
            </a:r>
            <a:r>
              <a:rPr lang="tr-TR" b="1" dirty="0"/>
              <a:t>a</a:t>
            </a:r>
            <a:r>
              <a:rPr lang="en-US" b="1" dirty="0" err="1"/>
              <a:t>ncak</a:t>
            </a:r>
            <a:r>
              <a:rPr lang="en-US" b="1" dirty="0"/>
              <a:t>, </a:t>
            </a:r>
            <a:r>
              <a:rPr lang="en-US" b="1" dirty="0" err="1"/>
              <a:t>kesin</a:t>
            </a:r>
            <a:r>
              <a:rPr lang="en-US" b="1" dirty="0"/>
              <a:t> </a:t>
            </a:r>
            <a:r>
              <a:rPr lang="en-US" b="1" dirty="0" err="1"/>
              <a:t>ilişki</a:t>
            </a:r>
            <a:r>
              <a:rPr lang="en-US" b="1" dirty="0"/>
              <a:t> </a:t>
            </a:r>
            <a:r>
              <a:rPr lang="en-US" b="1" dirty="0" err="1"/>
              <a:t>açık</a:t>
            </a:r>
            <a:r>
              <a:rPr lang="en-US" b="1" dirty="0"/>
              <a:t> </a:t>
            </a:r>
            <a:r>
              <a:rPr lang="en-US" b="1" dirty="0" err="1"/>
              <a:t>değildir</a:t>
            </a:r>
            <a:r>
              <a:rPr lang="en-US" b="1" dirty="0"/>
              <a:t>.</a:t>
            </a:r>
            <a:endParaRPr lang="tr-TR" b="1" dirty="0"/>
          </a:p>
          <a:p>
            <a:pPr marL="0" indent="0" algn="just">
              <a:buNone/>
            </a:pPr>
            <a:r>
              <a:rPr lang="tr-TR" b="1" dirty="0"/>
              <a:t>[</a:t>
            </a:r>
            <a:r>
              <a:rPr lang="tr-TR" b="1" dirty="0" err="1"/>
              <a:t>information</a:t>
            </a:r>
            <a:r>
              <a:rPr lang="tr-TR" b="1" dirty="0"/>
              <a:t> ve </a:t>
            </a:r>
            <a:r>
              <a:rPr lang="tr-TR" b="1" dirty="0" err="1"/>
              <a:t>knowledge</a:t>
            </a:r>
            <a:r>
              <a:rPr lang="tr-TR" b="1" dirty="0"/>
              <a:t> farkı ilerleyen slaytlarda açıklanacaktır] </a:t>
            </a:r>
          </a:p>
          <a:p>
            <a:pPr marL="0" indent="0" algn="just">
              <a:buNone/>
            </a:pPr>
            <a:r>
              <a:rPr lang="tr-TR" b="1" dirty="0"/>
              <a:t>Kısacası, </a:t>
            </a:r>
            <a:r>
              <a:rPr lang="tr-TR" b="1" dirty="0">
                <a:solidFill>
                  <a:schemeClr val="tx1"/>
                </a:solidFill>
              </a:rPr>
              <a:t>kütüphane ve </a:t>
            </a:r>
            <a:r>
              <a:rPr lang="tr-TR" b="1" dirty="0" err="1">
                <a:solidFill>
                  <a:schemeClr val="tx1"/>
                </a:solidFill>
              </a:rPr>
              <a:t>bilgibilimi</a:t>
            </a:r>
            <a:r>
              <a:rPr lang="tr-TR" b="1" dirty="0">
                <a:solidFill>
                  <a:schemeClr val="tx1"/>
                </a:solidFill>
              </a:rPr>
              <a:t> bağlamında, </a:t>
            </a:r>
            <a:r>
              <a:rPr lang="tr-TR" b="1" dirty="0"/>
              <a:t>bilgi fiziksel; bir belge/materyal olarak ve/ya da soyut veya zihinde var olan bir şey olarak görülebilir.</a:t>
            </a:r>
          </a:p>
          <a:p>
            <a:pPr marL="0" indent="0" algn="just">
              <a:buNone/>
            </a:pPr>
            <a:r>
              <a:rPr lang="tr-TR" b="1" dirty="0"/>
              <a:t>Genel olarak, bilginin ne olduğunu anlamak, onu kütüphanelerde ve teknolojide daha iyi yönetmemize ve kullanmamıza yardımcı olur.</a:t>
            </a:r>
            <a:endParaRPr lang="tr-TR" sz="1600" b="1" dirty="0"/>
          </a:p>
        </p:txBody>
      </p:sp>
    </p:spTree>
    <p:extLst>
      <p:ext uri="{BB962C8B-B14F-4D97-AF65-F5344CB8AC3E}">
        <p14:creationId xmlns:p14="http://schemas.microsoft.com/office/powerpoint/2010/main" val="538692475"/>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5769</TotalTime>
  <Words>5152</Words>
  <Application>Microsoft Office PowerPoint</Application>
  <PresentationFormat>Geniş ekran</PresentationFormat>
  <Paragraphs>195</Paragraphs>
  <Slides>27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27</vt:i4>
      </vt:variant>
    </vt:vector>
  </HeadingPairs>
  <TitlesOfParts>
    <vt:vector size="31" baseType="lpstr">
      <vt:lpstr>Arial</vt:lpstr>
      <vt:lpstr>Trebuchet MS</vt:lpstr>
      <vt:lpstr>Wingdings 3</vt:lpstr>
      <vt:lpstr>Yüzeyler</vt:lpstr>
      <vt:lpstr>BİLGİ HİZMETLERİ 1. HAFTA Bilgi Kavramı:  Çok Yönlü Yapısı, Tanımları,  Türleri ve Çeşitli Boyutları</vt:lpstr>
      <vt:lpstr>KAPSAM</vt:lpstr>
      <vt:lpstr>GİRİŞ</vt:lpstr>
      <vt:lpstr>Bilgi: Kavramsal İrdeleme</vt:lpstr>
      <vt:lpstr>Bilgi: Kavramsal İrdeleme/Disiplinlerarası Yaklaşımlar</vt:lpstr>
      <vt:lpstr>Bilgi: Kavramsal İrdeleme/Disiplinlerarası Yaklaşımlar</vt:lpstr>
      <vt:lpstr>Bilgi: Kavramsal İrdeleme/Disiplinlerarası Yaklaşımlar</vt:lpstr>
      <vt:lpstr>Bilgi: Kavramsal İrdeleme/Disiplinlerarası Yaklaşımlar</vt:lpstr>
      <vt:lpstr>Bilgi Kavramı: Kütüphane ve Bilgibilimi Bağlamında</vt:lpstr>
      <vt:lpstr>Bilgi Piramidi: Data-Information-Knowledge-Wisdom</vt:lpstr>
      <vt:lpstr>Bilgi Piramidi: Data-Information-Knowledge-Wisdom</vt:lpstr>
      <vt:lpstr>Bilgi Piramidi: Data-Information-Knowledge-Wisdom</vt:lpstr>
      <vt:lpstr>Bilgi/Enformasyon Türleri</vt:lpstr>
      <vt:lpstr>Bilgi/Enformasyon Türleri</vt:lpstr>
      <vt:lpstr>Bilgi/Enformasyon Türleri</vt:lpstr>
      <vt:lpstr>Bilgi ve Bilim</vt:lpstr>
      <vt:lpstr>Bilgi Hizmetleri</vt:lpstr>
      <vt:lpstr>Kütüphane ve Bilgi Hizmetleri</vt:lpstr>
      <vt:lpstr>Kütüphane ve Bilgi Hizmetleri</vt:lpstr>
      <vt:lpstr>Bilgi Yönetimi (Information Management)</vt:lpstr>
      <vt:lpstr>Bilgi Yönetimi (Information Management)</vt:lpstr>
      <vt:lpstr>Bilgi hizmetlerinin toplumsal, eğitimsel ve kültürel boyutu </vt:lpstr>
      <vt:lpstr>Bilgi hizmetlerinin toplumsal, eğitimsel ve kültürel boyutu</vt:lpstr>
      <vt:lpstr>Bilgi hizmetlerinin toplumsal, eğitimsel ve kültürel boyutu</vt:lpstr>
      <vt:lpstr>Bilgi hizmetlerinin toplumsal, eğitimsel ve kültürel boyutu</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Güler Demir</cp:lastModifiedBy>
  <cp:revision>27</cp:revision>
  <dcterms:created xsi:type="dcterms:W3CDTF">2025-07-04T07:41:44Z</dcterms:created>
  <dcterms:modified xsi:type="dcterms:W3CDTF">2025-08-10T17:01:01Z</dcterms:modified>
</cp:coreProperties>
</file>