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94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1.png"/><Relationship Id="rId7" Type="http://schemas.openxmlformats.org/officeDocument/2006/relationships/image" Target="../media/image35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23.png"/><Relationship Id="rId9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651" y="184785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251" y="1847850"/>
            <a:ext cx="12192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851" y="1847850"/>
            <a:ext cx="1219200" cy="38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2244" y="3714750"/>
            <a:ext cx="390525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155" y="3714750"/>
            <a:ext cx="390525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0301" y="3714750"/>
            <a:ext cx="428625" cy="3810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-86722" y="2114550"/>
            <a:ext cx="12365295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Doğal Afetler ve Turizm Sektörü</a:t>
            </a:r>
            <a:endParaRPr lang="en-US" sz="4500" dirty="0"/>
          </a:p>
        </p:txBody>
      </p:sp>
      <p:sp>
        <p:nvSpPr>
          <p:cNvPr id="10" name="Text 1"/>
          <p:cNvSpPr/>
          <p:nvPr/>
        </p:nvSpPr>
        <p:spPr>
          <a:xfrm>
            <a:off x="943719" y="2914650"/>
            <a:ext cx="10304413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Etkileri ve Kriz Yönetimi</a:t>
            </a:r>
            <a:endParaRPr lang="en-US" sz="2250" dirty="0"/>
          </a:p>
        </p:txBody>
      </p:sp>
      <p:sp>
        <p:nvSpPr>
          <p:cNvPr id="11" name="Text 2"/>
          <p:cNvSpPr/>
          <p:nvPr/>
        </p:nvSpPr>
        <p:spPr>
          <a:xfrm>
            <a:off x="3975274" y="4171950"/>
            <a:ext cx="120461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 Yönetimi</a:t>
            </a:r>
            <a:endParaRPr lang="en-US" sz="1200" dirty="0"/>
          </a:p>
        </p:txBody>
      </p:sp>
      <p:sp>
        <p:nvSpPr>
          <p:cNvPr id="12" name="Text 3"/>
          <p:cNvSpPr/>
          <p:nvPr/>
        </p:nvSpPr>
        <p:spPr>
          <a:xfrm>
            <a:off x="5422761" y="4171950"/>
            <a:ext cx="136731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Turizm Sektörü</a:t>
            </a:r>
            <a:endParaRPr lang="en-US" sz="1200" dirty="0"/>
          </a:p>
        </p:txBody>
      </p:sp>
      <p:sp>
        <p:nvSpPr>
          <p:cNvPr id="13" name="Text 4"/>
          <p:cNvSpPr/>
          <p:nvPr/>
        </p:nvSpPr>
        <p:spPr>
          <a:xfrm>
            <a:off x="7035061" y="4171950"/>
            <a:ext cx="117925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Kriz Yönetimi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76400"/>
            <a:ext cx="3657600" cy="2019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676400"/>
            <a:ext cx="3657600" cy="2019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1905000"/>
            <a:ext cx="2857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1676400"/>
            <a:ext cx="3657600" cy="2019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0" y="1905000"/>
            <a:ext cx="285750" cy="3429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381000" y="381000"/>
            <a:ext cx="13716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Doğal Afetlerin Turizme Etkileri</a:t>
            </a:r>
            <a:endParaRPr lang="en-US" sz="2700" dirty="0"/>
          </a:p>
        </p:txBody>
      </p:sp>
      <p:sp>
        <p:nvSpPr>
          <p:cNvPr id="10" name="Text 1"/>
          <p:cNvSpPr/>
          <p:nvPr/>
        </p:nvSpPr>
        <p:spPr>
          <a:xfrm>
            <a:off x="381000" y="1181100"/>
            <a:ext cx="1371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Deprem, sel, yangın gibi afetler turistik destinasyonlarda ciddi zorluklar yaratmaktadır:</a:t>
            </a:r>
            <a:endParaRPr lang="en-US" sz="1500" dirty="0"/>
          </a:p>
        </p:txBody>
      </p:sp>
      <p:sp>
        <p:nvSpPr>
          <p:cNvPr id="11" name="Text 2"/>
          <p:cNvSpPr/>
          <p:nvPr/>
        </p:nvSpPr>
        <p:spPr>
          <a:xfrm>
            <a:off x="762000" y="1905000"/>
            <a:ext cx="226689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Fiziksel Etkiler</a:t>
            </a:r>
            <a:endParaRPr lang="en-US" sz="1800" dirty="0"/>
          </a:p>
        </p:txBody>
      </p:sp>
      <p:sp>
        <p:nvSpPr>
          <p:cNvPr id="12" name="Text 3"/>
          <p:cNvSpPr/>
          <p:nvPr/>
        </p:nvSpPr>
        <p:spPr>
          <a:xfrm>
            <a:off x="647700" y="2362200"/>
            <a:ext cx="3162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Altyapı Hasarı: Ulaşım ağları, konaklama tesisleri</a:t>
            </a:r>
            <a:endParaRPr lang="en-US" sz="1200" dirty="0"/>
          </a:p>
        </p:txBody>
      </p:sp>
      <p:sp>
        <p:nvSpPr>
          <p:cNvPr id="13" name="Text 4"/>
          <p:cNvSpPr/>
          <p:nvPr/>
        </p:nvSpPr>
        <p:spPr>
          <a:xfrm>
            <a:off x="647700" y="2895600"/>
            <a:ext cx="3162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Enerji ve iletişim altyapısının zarar görmesi</a:t>
            </a:r>
            <a:endParaRPr lang="en-US" sz="1200" dirty="0"/>
          </a:p>
        </p:txBody>
      </p:sp>
      <p:sp>
        <p:nvSpPr>
          <p:cNvPr id="14" name="Text 5"/>
          <p:cNvSpPr/>
          <p:nvPr/>
        </p:nvSpPr>
        <p:spPr>
          <a:xfrm>
            <a:off x="4933950" y="1924050"/>
            <a:ext cx="2602825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Ekonomik Etkiler</a:t>
            </a:r>
            <a:endParaRPr lang="en-US" sz="1800" dirty="0"/>
          </a:p>
        </p:txBody>
      </p:sp>
      <p:sp>
        <p:nvSpPr>
          <p:cNvPr id="15" name="Text 6"/>
          <p:cNvSpPr/>
          <p:nvPr/>
        </p:nvSpPr>
        <p:spPr>
          <a:xfrm>
            <a:off x="4533900" y="2400300"/>
            <a:ext cx="3162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 Talebinde Düşüşler: Ani ve keskin düşüşler</a:t>
            </a:r>
            <a:endParaRPr lang="en-US" sz="1200" dirty="0"/>
          </a:p>
        </p:txBody>
      </p:sp>
      <p:sp>
        <p:nvSpPr>
          <p:cNvPr id="16" name="Text 7"/>
          <p:cNvSpPr/>
          <p:nvPr/>
        </p:nvSpPr>
        <p:spPr>
          <a:xfrm>
            <a:off x="4533900" y="2933700"/>
            <a:ext cx="3162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Risk Algısı ve Güvenilirlik: Uzun vadede toparlanmayı zorlaştırır</a:t>
            </a:r>
            <a:endParaRPr lang="en-US" sz="1200" dirty="0"/>
          </a:p>
        </p:txBody>
      </p:sp>
      <p:sp>
        <p:nvSpPr>
          <p:cNvPr id="17" name="Text 8"/>
          <p:cNvSpPr/>
          <p:nvPr/>
        </p:nvSpPr>
        <p:spPr>
          <a:xfrm>
            <a:off x="8820150" y="1924050"/>
            <a:ext cx="230975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Ekolojik Etkiler</a:t>
            </a:r>
            <a:endParaRPr lang="en-US" sz="1800" dirty="0"/>
          </a:p>
        </p:txBody>
      </p:sp>
      <p:sp>
        <p:nvSpPr>
          <p:cNvPr id="18" name="Text 9"/>
          <p:cNvSpPr/>
          <p:nvPr/>
        </p:nvSpPr>
        <p:spPr>
          <a:xfrm>
            <a:off x="8420100" y="2400300"/>
            <a:ext cx="3162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Doğal Alanların Taşıma Kapasitesinde Değişim</a:t>
            </a:r>
            <a:endParaRPr lang="en-US" sz="1200" dirty="0"/>
          </a:p>
        </p:txBody>
      </p:sp>
      <p:sp>
        <p:nvSpPr>
          <p:cNvPr id="19" name="Text 10"/>
          <p:cNvSpPr/>
          <p:nvPr/>
        </p:nvSpPr>
        <p:spPr>
          <a:xfrm>
            <a:off x="8420100" y="2933700"/>
            <a:ext cx="3162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Orman yangınları ve sellerin ekosistemleri tahrip etmesi</a:t>
            </a:r>
            <a:endParaRPr lang="en-US" sz="1200" dirty="0"/>
          </a:p>
        </p:txBody>
      </p:sp>
      <p:sp>
        <p:nvSpPr>
          <p:cNvPr id="20" name="Text 11"/>
          <p:cNvSpPr/>
          <p:nvPr/>
        </p:nvSpPr>
        <p:spPr>
          <a:xfrm>
            <a:off x="381000" y="6210300"/>
            <a:ext cx="1371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Afetlerin turizm sektöründeki etkileri, kriz yönetimi ve hazırlıklı olma açısından kritik öneme sahiptir.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04900"/>
            <a:ext cx="3619500" cy="1562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" y="1695450"/>
            <a:ext cx="390525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1104900"/>
            <a:ext cx="3619500" cy="15621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4375" y="1695450"/>
            <a:ext cx="390525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819400"/>
            <a:ext cx="3619500" cy="1562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338" y="3409950"/>
            <a:ext cx="3048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2819400"/>
            <a:ext cx="3619500" cy="1562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8188" y="3409950"/>
            <a:ext cx="342900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4533900"/>
            <a:ext cx="3619500" cy="1333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288" y="5010150"/>
            <a:ext cx="342900" cy="381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2900" y="4533900"/>
            <a:ext cx="3619500" cy="1333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4375" y="5010150"/>
            <a:ext cx="390525" cy="381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01000" y="1104900"/>
            <a:ext cx="3810000" cy="244792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1000" y="3705225"/>
            <a:ext cx="3810000" cy="2447925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381000" y="381000"/>
            <a:ext cx="13716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 Türleri ve Risk Faktörleri</a:t>
            </a:r>
            <a:endParaRPr lang="en-US" sz="2700" dirty="0"/>
          </a:p>
        </p:txBody>
      </p:sp>
      <p:sp>
        <p:nvSpPr>
          <p:cNvPr id="19" name="Text 1"/>
          <p:cNvSpPr/>
          <p:nvPr/>
        </p:nvSpPr>
        <p:spPr>
          <a:xfrm>
            <a:off x="1362075" y="1257300"/>
            <a:ext cx="24860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Deprem</a:t>
            </a:r>
            <a:endParaRPr lang="en-US" sz="1500" dirty="0"/>
          </a:p>
        </p:txBody>
      </p:sp>
      <p:sp>
        <p:nvSpPr>
          <p:cNvPr id="20" name="Text 2"/>
          <p:cNvSpPr/>
          <p:nvPr/>
        </p:nvSpPr>
        <p:spPr>
          <a:xfrm>
            <a:off x="1362075" y="1600200"/>
            <a:ext cx="2486025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Yıkım, yaralanma ve ölüm riski oluşturur. Konaklama tesislerinin çökmesine neden olur.</a:t>
            </a:r>
            <a:endParaRPr lang="en-US" sz="1200" dirty="0"/>
          </a:p>
        </p:txBody>
      </p:sp>
      <p:sp>
        <p:nvSpPr>
          <p:cNvPr id="21" name="Text 3"/>
          <p:cNvSpPr/>
          <p:nvPr/>
        </p:nvSpPr>
        <p:spPr>
          <a:xfrm>
            <a:off x="5133975" y="1257300"/>
            <a:ext cx="24860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Sel</a:t>
            </a:r>
            <a:endParaRPr lang="en-US" sz="1500" dirty="0"/>
          </a:p>
        </p:txBody>
      </p:sp>
      <p:sp>
        <p:nvSpPr>
          <p:cNvPr id="22" name="Text 4"/>
          <p:cNvSpPr/>
          <p:nvPr/>
        </p:nvSpPr>
        <p:spPr>
          <a:xfrm>
            <a:off x="5133975" y="1600200"/>
            <a:ext cx="2486025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Turistik alanların su ile kaplanması, altyapı hasarı ve yaşam alanlarının tahrip edilmesi.</a:t>
            </a:r>
            <a:endParaRPr lang="en-US" sz="1200" dirty="0"/>
          </a:p>
        </p:txBody>
      </p:sp>
      <p:sp>
        <p:nvSpPr>
          <p:cNvPr id="23" name="Text 5"/>
          <p:cNvSpPr/>
          <p:nvPr/>
        </p:nvSpPr>
        <p:spPr>
          <a:xfrm>
            <a:off x="1362075" y="2971800"/>
            <a:ext cx="24860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Yangın</a:t>
            </a:r>
            <a:endParaRPr lang="en-US" sz="1500" dirty="0"/>
          </a:p>
        </p:txBody>
      </p:sp>
      <p:sp>
        <p:nvSpPr>
          <p:cNvPr id="24" name="Text 6"/>
          <p:cNvSpPr/>
          <p:nvPr/>
        </p:nvSpPr>
        <p:spPr>
          <a:xfrm>
            <a:off x="1362075" y="3314700"/>
            <a:ext cx="2486025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Orman yangınları, ekosistemleri tahrip eder ve turistik alanların doğal çekiciliğini azaltır.</a:t>
            </a:r>
            <a:endParaRPr lang="en-US" sz="1200" dirty="0"/>
          </a:p>
        </p:txBody>
      </p:sp>
      <p:sp>
        <p:nvSpPr>
          <p:cNvPr id="25" name="Text 7"/>
          <p:cNvSpPr/>
          <p:nvPr/>
        </p:nvSpPr>
        <p:spPr>
          <a:xfrm>
            <a:off x="5133975" y="2971800"/>
            <a:ext cx="24860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Fırtına</a:t>
            </a:r>
            <a:endParaRPr lang="en-US" sz="1500" dirty="0"/>
          </a:p>
        </p:txBody>
      </p:sp>
      <p:sp>
        <p:nvSpPr>
          <p:cNvPr id="26" name="Text 8"/>
          <p:cNvSpPr/>
          <p:nvPr/>
        </p:nvSpPr>
        <p:spPr>
          <a:xfrm>
            <a:off x="5133975" y="3314700"/>
            <a:ext cx="2486025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Ulaşımın aksamasına, turistik tesislerin zarar görmesine ve iklim değişikliğine katkıdaşlık eder.</a:t>
            </a:r>
            <a:endParaRPr lang="en-US" sz="1200" dirty="0"/>
          </a:p>
        </p:txBody>
      </p:sp>
      <p:sp>
        <p:nvSpPr>
          <p:cNvPr id="27" name="Text 9"/>
          <p:cNvSpPr/>
          <p:nvPr/>
        </p:nvSpPr>
        <p:spPr>
          <a:xfrm>
            <a:off x="1362075" y="4686300"/>
            <a:ext cx="298323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Volkanik Patlama</a:t>
            </a:r>
            <a:endParaRPr lang="en-US" sz="1500" dirty="0"/>
          </a:p>
        </p:txBody>
      </p:sp>
      <p:sp>
        <p:nvSpPr>
          <p:cNvPr id="28" name="Text 10"/>
          <p:cNvSpPr/>
          <p:nvPr/>
        </p:nvSpPr>
        <p:spPr>
          <a:xfrm>
            <a:off x="1362075" y="5029200"/>
            <a:ext cx="2486025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Volkanik külün yayılımı, altyapı hasarı ve turist güvenliğini tehdit eder.</a:t>
            </a:r>
            <a:endParaRPr lang="en-US" sz="1200" dirty="0"/>
          </a:p>
        </p:txBody>
      </p:sp>
      <p:sp>
        <p:nvSpPr>
          <p:cNvPr id="29" name="Text 11"/>
          <p:cNvSpPr/>
          <p:nvPr/>
        </p:nvSpPr>
        <p:spPr>
          <a:xfrm>
            <a:off x="5133975" y="4686300"/>
            <a:ext cx="24860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Tsunami</a:t>
            </a:r>
            <a:endParaRPr lang="en-US" sz="1500" dirty="0"/>
          </a:p>
        </p:txBody>
      </p:sp>
      <p:sp>
        <p:nvSpPr>
          <p:cNvPr id="30" name="Text 12"/>
          <p:cNvSpPr/>
          <p:nvPr/>
        </p:nvSpPr>
        <p:spPr>
          <a:xfrm>
            <a:off x="5133975" y="5029200"/>
            <a:ext cx="2486025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Kıyı turizmini ciddi şekilde etkiler, yaşam ve mal kaybına neden olur.</a:t>
            </a:r>
            <a:endParaRPr lang="en-US" sz="1200" dirty="0"/>
          </a:p>
        </p:txBody>
      </p:sp>
      <p:sp>
        <p:nvSpPr>
          <p:cNvPr id="31" name="Text 13"/>
          <p:cNvSpPr/>
          <p:nvPr/>
        </p:nvSpPr>
        <p:spPr>
          <a:xfrm>
            <a:off x="381000" y="6305550"/>
            <a:ext cx="137160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 türlerinin risk faktörleri ve potansiyel etkileri, turizm sektörünün hazırlıklı olmasına karar verir.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943100"/>
            <a:ext cx="3606701" cy="3962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209800"/>
            <a:ext cx="457200" cy="533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" y="232410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9718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5433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501" y="1943100"/>
            <a:ext cx="3606850" cy="396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1101" y="2171700"/>
            <a:ext cx="485775" cy="533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5401" y="2286000"/>
            <a:ext cx="257175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1101" y="2895600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1101" y="34671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4150" y="1943100"/>
            <a:ext cx="3606701" cy="396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32750" y="2209800"/>
            <a:ext cx="457200" cy="533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47050" y="2324100"/>
            <a:ext cx="228600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32750" y="297180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32750" y="3543300"/>
            <a:ext cx="152400" cy="1524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381000" y="381000"/>
            <a:ext cx="13716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Kriz Anında Rehberin Liderlik Rolü</a:t>
            </a:r>
            <a:endParaRPr lang="en-US" sz="2700" dirty="0"/>
          </a:p>
        </p:txBody>
      </p:sp>
      <p:sp>
        <p:nvSpPr>
          <p:cNvPr id="20" name="Text 1"/>
          <p:cNvSpPr/>
          <p:nvPr/>
        </p:nvSpPr>
        <p:spPr>
          <a:xfrm>
            <a:off x="381000" y="1181100"/>
            <a:ext cx="114300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 anlarında tur rehberleri, grubun güvenliğini sağlamak ve krizi etkin bir şekilde yönetmek için hayati bir liderlik rolü üstlenirler.</a:t>
            </a:r>
            <a:endParaRPr lang="en-US" sz="1500" dirty="0"/>
          </a:p>
        </p:txBody>
      </p:sp>
      <p:sp>
        <p:nvSpPr>
          <p:cNvPr id="21" name="Text 2"/>
          <p:cNvSpPr/>
          <p:nvPr/>
        </p:nvSpPr>
        <p:spPr>
          <a:xfrm>
            <a:off x="1219200" y="2171700"/>
            <a:ext cx="2539901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Liderlik ve Yönlendirme</a:t>
            </a:r>
            <a:endParaRPr lang="en-US" sz="1800" dirty="0"/>
          </a:p>
        </p:txBody>
      </p:sp>
      <p:sp>
        <p:nvSpPr>
          <p:cNvPr id="22" name="Text 3"/>
          <p:cNvSpPr/>
          <p:nvPr/>
        </p:nvSpPr>
        <p:spPr>
          <a:xfrm>
            <a:off x="838200" y="29337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Grubu sakinleştirmek ve doğru yönlendirmek</a:t>
            </a:r>
            <a:endParaRPr lang="en-US" sz="1200" dirty="0"/>
          </a:p>
        </p:txBody>
      </p:sp>
      <p:sp>
        <p:nvSpPr>
          <p:cNvPr id="23" name="Text 4"/>
          <p:cNvSpPr/>
          <p:nvPr/>
        </p:nvSpPr>
        <p:spPr>
          <a:xfrm>
            <a:off x="838200" y="35052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Riskleri açık ve anlaşılır bir dille iletmek</a:t>
            </a:r>
            <a:endParaRPr lang="en-US" sz="1200" dirty="0"/>
          </a:p>
        </p:txBody>
      </p:sp>
      <p:sp>
        <p:nvSpPr>
          <p:cNvPr id="24" name="Text 5"/>
          <p:cNvSpPr/>
          <p:nvPr/>
        </p:nvSpPr>
        <p:spPr>
          <a:xfrm>
            <a:off x="5159276" y="2286000"/>
            <a:ext cx="211669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Koordinasyon</a:t>
            </a:r>
            <a:endParaRPr lang="en-US" sz="1800" dirty="0"/>
          </a:p>
        </p:txBody>
      </p:sp>
      <p:sp>
        <p:nvSpPr>
          <p:cNvPr id="25" name="Text 6"/>
          <p:cNvSpPr/>
          <p:nvPr/>
        </p:nvSpPr>
        <p:spPr>
          <a:xfrm>
            <a:off x="4749701" y="2857500"/>
            <a:ext cx="29210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Yetkili birimlerle etkin koordinasyon sağlamak</a:t>
            </a:r>
            <a:endParaRPr lang="en-US" sz="1200" dirty="0"/>
          </a:p>
        </p:txBody>
      </p:sp>
      <p:sp>
        <p:nvSpPr>
          <p:cNvPr id="26" name="Text 7"/>
          <p:cNvSpPr/>
          <p:nvPr/>
        </p:nvSpPr>
        <p:spPr>
          <a:xfrm>
            <a:off x="4749701" y="3429000"/>
            <a:ext cx="29210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AFAD, sağlık ekipleri ve güvenlik güçleriyle iletişim</a:t>
            </a:r>
            <a:endParaRPr lang="en-US" sz="1200" dirty="0"/>
          </a:p>
        </p:txBody>
      </p:sp>
      <p:sp>
        <p:nvSpPr>
          <p:cNvPr id="27" name="Text 8"/>
          <p:cNvSpPr/>
          <p:nvPr/>
        </p:nvSpPr>
        <p:spPr>
          <a:xfrm>
            <a:off x="9042350" y="2171700"/>
            <a:ext cx="2539901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Güvenli Alan Sağlama</a:t>
            </a:r>
            <a:endParaRPr lang="en-US" sz="1800" dirty="0"/>
          </a:p>
        </p:txBody>
      </p:sp>
      <p:sp>
        <p:nvSpPr>
          <p:cNvPr id="28" name="Text 9"/>
          <p:cNvSpPr/>
          <p:nvPr/>
        </p:nvSpPr>
        <p:spPr>
          <a:xfrm>
            <a:off x="8661350" y="29337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Alternatif güzergahlar belirleyerek güvenli bölgelere yönlendirmek</a:t>
            </a:r>
            <a:endParaRPr lang="en-US" sz="1200" dirty="0"/>
          </a:p>
        </p:txBody>
      </p:sp>
      <p:sp>
        <p:nvSpPr>
          <p:cNvPr id="29" name="Text 10"/>
          <p:cNvSpPr/>
          <p:nvPr/>
        </p:nvSpPr>
        <p:spPr>
          <a:xfrm>
            <a:off x="8661350" y="35052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İkincil tehlikelerden korunma ve gerekli yardıma erişimi kolaylaştırma</a:t>
            </a:r>
            <a:endParaRPr lang="en-US" sz="1200" dirty="0"/>
          </a:p>
        </p:txBody>
      </p:sp>
      <p:sp>
        <p:nvSpPr>
          <p:cNvPr id="30" name="Text 11"/>
          <p:cNvSpPr/>
          <p:nvPr/>
        </p:nvSpPr>
        <p:spPr>
          <a:xfrm>
            <a:off x="381000" y="6210300"/>
            <a:ext cx="1371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Rehberler, kriz anında sadece bilgi sağlayıcı değil, aynı zamanda kriz yöneticisi ve ilk müdahale ekibinin bir parçası haline gelirler.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76400"/>
            <a:ext cx="5562600" cy="1752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905000"/>
            <a:ext cx="323850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438400"/>
            <a:ext cx="152400" cy="15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0099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1676400"/>
            <a:ext cx="5562600" cy="1752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1905000"/>
            <a:ext cx="219075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243840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3009900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3733800"/>
            <a:ext cx="11430000" cy="2057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1961" y="4419600"/>
            <a:ext cx="609600" cy="609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2461" y="4572000"/>
            <a:ext cx="228600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6432" y="4533900"/>
            <a:ext cx="609600" cy="609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2644" y="4686300"/>
            <a:ext cx="257175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0902" y="4533900"/>
            <a:ext cx="609600" cy="609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1402" y="4686300"/>
            <a:ext cx="228600" cy="304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5373" y="4533900"/>
            <a:ext cx="609600" cy="609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90161" y="4686300"/>
            <a:ext cx="200025" cy="3048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79844" y="4533900"/>
            <a:ext cx="609600" cy="6096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6056" y="4686300"/>
            <a:ext cx="257175" cy="3048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381000" y="381000"/>
            <a:ext cx="13716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Koordinasyon ve Acil Durum Yönetimi</a:t>
            </a:r>
            <a:endParaRPr lang="en-US" sz="2700" dirty="0"/>
          </a:p>
        </p:txBody>
      </p:sp>
      <p:sp>
        <p:nvSpPr>
          <p:cNvPr id="24" name="Text 1"/>
          <p:cNvSpPr/>
          <p:nvPr/>
        </p:nvSpPr>
        <p:spPr>
          <a:xfrm>
            <a:off x="381000" y="1181100"/>
            <a:ext cx="1371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Rehberlerin kriz anında etkin koordinasyon sağlama ve acil durum planlarını uygulama süreçleri:</a:t>
            </a:r>
            <a:endParaRPr lang="en-US" sz="1500" dirty="0"/>
          </a:p>
        </p:txBody>
      </p:sp>
      <p:sp>
        <p:nvSpPr>
          <p:cNvPr id="25" name="Text 2"/>
          <p:cNvSpPr/>
          <p:nvPr/>
        </p:nvSpPr>
        <p:spPr>
          <a:xfrm>
            <a:off x="1085850" y="1924050"/>
            <a:ext cx="477649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Yetkili Birimlerle Koordinasyon</a:t>
            </a:r>
            <a:endParaRPr lang="en-US" sz="1800" dirty="0"/>
          </a:p>
        </p:txBody>
      </p:sp>
      <p:sp>
        <p:nvSpPr>
          <p:cNvPr id="26" name="Text 3"/>
          <p:cNvSpPr/>
          <p:nvPr/>
        </p:nvSpPr>
        <p:spPr>
          <a:xfrm>
            <a:off x="838200" y="2400300"/>
            <a:ext cx="4876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AFAD, sağlık ekipleri, güvenlik güçleri ve diğer ilgili kurumlarla sürekli iletişim</a:t>
            </a:r>
            <a:endParaRPr lang="en-US" sz="1200" dirty="0"/>
          </a:p>
        </p:txBody>
      </p:sp>
      <p:sp>
        <p:nvSpPr>
          <p:cNvPr id="27" name="Text 4"/>
          <p:cNvSpPr/>
          <p:nvPr/>
        </p:nvSpPr>
        <p:spPr>
          <a:xfrm>
            <a:off x="838200" y="2971800"/>
            <a:ext cx="410837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Turistlerin güvenli tahliyesi için koordinasyon</a:t>
            </a:r>
            <a:endParaRPr lang="en-US" sz="1200" dirty="0"/>
          </a:p>
        </p:txBody>
      </p:sp>
      <p:sp>
        <p:nvSpPr>
          <p:cNvPr id="28" name="Text 5"/>
          <p:cNvSpPr/>
          <p:nvPr/>
        </p:nvSpPr>
        <p:spPr>
          <a:xfrm>
            <a:off x="6848475" y="1924050"/>
            <a:ext cx="2977336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Durum Planları</a:t>
            </a:r>
            <a:endParaRPr lang="en-US" sz="1800" dirty="0"/>
          </a:p>
        </p:txBody>
      </p:sp>
      <p:sp>
        <p:nvSpPr>
          <p:cNvPr id="29" name="Text 6"/>
          <p:cNvSpPr/>
          <p:nvPr/>
        </p:nvSpPr>
        <p:spPr>
          <a:xfrm>
            <a:off x="6705600" y="2400300"/>
            <a:ext cx="4876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Önceden belirlenmiş acil durum planlarının eksiksiz ve hızlı uygulanması</a:t>
            </a:r>
            <a:endParaRPr lang="en-US" sz="1200" dirty="0"/>
          </a:p>
        </p:txBody>
      </p:sp>
      <p:sp>
        <p:nvSpPr>
          <p:cNvPr id="30" name="Text 7"/>
          <p:cNvSpPr/>
          <p:nvPr/>
        </p:nvSpPr>
        <p:spPr>
          <a:xfrm>
            <a:off x="6705600" y="2971800"/>
            <a:ext cx="542942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Turistlerin ihtiyaçlarının karşılanması için hazırlıklı olunması</a:t>
            </a:r>
            <a:endParaRPr lang="en-US" sz="1200" dirty="0"/>
          </a:p>
        </p:txBody>
      </p:sp>
      <p:sp>
        <p:nvSpPr>
          <p:cNvPr id="31" name="Text 8"/>
          <p:cNvSpPr/>
          <p:nvPr/>
        </p:nvSpPr>
        <p:spPr>
          <a:xfrm>
            <a:off x="609600" y="3962400"/>
            <a:ext cx="10972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Durum Yönetim Süreci</a:t>
            </a:r>
            <a:endParaRPr lang="en-US" sz="1800" dirty="0"/>
          </a:p>
        </p:txBody>
      </p:sp>
      <p:sp>
        <p:nvSpPr>
          <p:cNvPr id="32" name="Text 9"/>
          <p:cNvSpPr/>
          <p:nvPr/>
        </p:nvSpPr>
        <p:spPr>
          <a:xfrm>
            <a:off x="1076771" y="5105400"/>
            <a:ext cx="1259979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Risk
Değerlendirmesi</a:t>
            </a:r>
            <a:endParaRPr lang="en-US" sz="1200" dirty="0"/>
          </a:p>
        </p:txBody>
      </p:sp>
      <p:sp>
        <p:nvSpPr>
          <p:cNvPr id="33" name="Text 10"/>
          <p:cNvSpPr/>
          <p:nvPr/>
        </p:nvSpPr>
        <p:spPr>
          <a:xfrm>
            <a:off x="3480108" y="5219700"/>
            <a:ext cx="84224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Planlama</a:t>
            </a:r>
            <a:endParaRPr lang="en-US" sz="1200" dirty="0"/>
          </a:p>
        </p:txBody>
      </p:sp>
      <p:sp>
        <p:nvSpPr>
          <p:cNvPr id="34" name="Text 11"/>
          <p:cNvSpPr/>
          <p:nvPr/>
        </p:nvSpPr>
        <p:spPr>
          <a:xfrm>
            <a:off x="5494362" y="5219700"/>
            <a:ext cx="120282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Bilgilendirme</a:t>
            </a:r>
            <a:endParaRPr lang="en-US" sz="1200" dirty="0"/>
          </a:p>
        </p:txBody>
      </p:sp>
      <p:sp>
        <p:nvSpPr>
          <p:cNvPr id="35" name="Text 12"/>
          <p:cNvSpPr/>
          <p:nvPr/>
        </p:nvSpPr>
        <p:spPr>
          <a:xfrm>
            <a:off x="7974241" y="5219700"/>
            <a:ext cx="63186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Tahliye</a:t>
            </a:r>
            <a:endParaRPr lang="en-US" sz="1200" dirty="0"/>
          </a:p>
        </p:txBody>
      </p:sp>
      <p:sp>
        <p:nvSpPr>
          <p:cNvPr id="36" name="Text 13"/>
          <p:cNvSpPr/>
          <p:nvPr/>
        </p:nvSpPr>
        <p:spPr>
          <a:xfrm>
            <a:off x="10176912" y="5219700"/>
            <a:ext cx="61561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Yardım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57400"/>
            <a:ext cx="6629400" cy="1143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209800"/>
            <a:ext cx="228600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352800"/>
            <a:ext cx="6629400" cy="1143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505200"/>
            <a:ext cx="285750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4648200"/>
            <a:ext cx="6629400" cy="1143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4800600"/>
            <a:ext cx="28575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2000250"/>
            <a:ext cx="4572000" cy="2590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000" y="4248150"/>
            <a:ext cx="4572000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9000" y="4819650"/>
            <a:ext cx="4572000" cy="762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76393" y="5000625"/>
            <a:ext cx="152400" cy="1524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381000" y="381000"/>
            <a:ext cx="13716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 Sonrası Tahliye Stratejileri</a:t>
            </a:r>
            <a:endParaRPr lang="en-US" sz="2700" dirty="0"/>
          </a:p>
        </p:txBody>
      </p:sp>
      <p:sp>
        <p:nvSpPr>
          <p:cNvPr id="15" name="Text 1"/>
          <p:cNvSpPr/>
          <p:nvPr/>
        </p:nvSpPr>
        <p:spPr>
          <a:xfrm>
            <a:off x="381000" y="1104900"/>
            <a:ext cx="66294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Afetlerin ardından turistlerin güvenli bir şekilde tahliyesi, hem can güvenliği hem de destinasyonun itibarı açısından kritik öneme sahiptir.</a:t>
            </a:r>
            <a:endParaRPr lang="en-US" sz="1500" dirty="0"/>
          </a:p>
        </p:txBody>
      </p:sp>
      <p:sp>
        <p:nvSpPr>
          <p:cNvPr id="16" name="Text 2"/>
          <p:cNvSpPr/>
          <p:nvPr/>
        </p:nvSpPr>
        <p:spPr>
          <a:xfrm>
            <a:off x="876300" y="2228850"/>
            <a:ext cx="23863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Tahliye Planlaması</a:t>
            </a:r>
            <a:endParaRPr lang="en-US" sz="1500" dirty="0"/>
          </a:p>
        </p:txBody>
      </p:sp>
      <p:sp>
        <p:nvSpPr>
          <p:cNvPr id="17" name="Text 3"/>
          <p:cNvSpPr/>
          <p:nvPr/>
        </p:nvSpPr>
        <p:spPr>
          <a:xfrm>
            <a:off x="723900" y="2590800"/>
            <a:ext cx="7360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Toplu tahliye planlaması ve güvenli çıkış yollarının belirlenmesi</a:t>
            </a:r>
            <a:endParaRPr lang="en-US" sz="1200" dirty="0"/>
          </a:p>
        </p:txBody>
      </p:sp>
      <p:sp>
        <p:nvSpPr>
          <p:cNvPr id="18" name="Text 4"/>
          <p:cNvSpPr/>
          <p:nvPr/>
        </p:nvSpPr>
        <p:spPr>
          <a:xfrm>
            <a:off x="723900" y="2819400"/>
            <a:ext cx="7360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Toplanma alanlarının önceden tespit edilmesi</a:t>
            </a:r>
            <a:endParaRPr lang="en-US" sz="1200" dirty="0"/>
          </a:p>
        </p:txBody>
      </p:sp>
      <p:sp>
        <p:nvSpPr>
          <p:cNvPr id="19" name="Text 5"/>
          <p:cNvSpPr/>
          <p:nvPr/>
        </p:nvSpPr>
        <p:spPr>
          <a:xfrm>
            <a:off x="933450" y="3524250"/>
            <a:ext cx="195988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Hassas Gruplar</a:t>
            </a:r>
            <a:endParaRPr lang="en-US" sz="1500" dirty="0"/>
          </a:p>
        </p:txBody>
      </p:sp>
      <p:sp>
        <p:nvSpPr>
          <p:cNvPr id="20" name="Text 6"/>
          <p:cNvSpPr/>
          <p:nvPr/>
        </p:nvSpPr>
        <p:spPr>
          <a:xfrm>
            <a:off x="723900" y="3886200"/>
            <a:ext cx="7360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Engelli ve özel gereksinimli turistlerin özel prosedürlerle tahliyesi</a:t>
            </a:r>
            <a:endParaRPr lang="en-US" sz="1200" dirty="0"/>
          </a:p>
        </p:txBody>
      </p:sp>
      <p:sp>
        <p:nvSpPr>
          <p:cNvPr id="21" name="Text 7"/>
          <p:cNvSpPr/>
          <p:nvPr/>
        </p:nvSpPr>
        <p:spPr>
          <a:xfrm>
            <a:off x="723900" y="4114800"/>
            <a:ext cx="7360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İhtiyaçlarına göre ayrıntılı planlar yapılması</a:t>
            </a:r>
            <a:endParaRPr lang="en-US" sz="1200" dirty="0"/>
          </a:p>
        </p:txBody>
      </p:sp>
      <p:sp>
        <p:nvSpPr>
          <p:cNvPr id="22" name="Text 8"/>
          <p:cNvSpPr/>
          <p:nvPr/>
        </p:nvSpPr>
        <p:spPr>
          <a:xfrm>
            <a:off x="933450" y="4819650"/>
            <a:ext cx="213848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Lojistik Yönetimi</a:t>
            </a:r>
            <a:endParaRPr lang="en-US" sz="1500" dirty="0"/>
          </a:p>
        </p:txBody>
      </p:sp>
      <p:sp>
        <p:nvSpPr>
          <p:cNvPr id="23" name="Text 9"/>
          <p:cNvSpPr/>
          <p:nvPr/>
        </p:nvSpPr>
        <p:spPr>
          <a:xfrm>
            <a:off x="723900" y="5181600"/>
            <a:ext cx="7360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Ulaşım alternatiflerinin (otobüs, deniz, hava yolu) yönetimi</a:t>
            </a:r>
            <a:endParaRPr lang="en-US" sz="1200" dirty="0"/>
          </a:p>
        </p:txBody>
      </p:sp>
      <p:sp>
        <p:nvSpPr>
          <p:cNvPr id="24" name="Text 10"/>
          <p:cNvSpPr/>
          <p:nvPr/>
        </p:nvSpPr>
        <p:spPr>
          <a:xfrm>
            <a:off x="723900" y="5410200"/>
            <a:ext cx="7360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pasaport ve kimlik sorunlarının çözümü için koordinasyon</a:t>
            </a:r>
            <a:endParaRPr lang="en-US" sz="1200" dirty="0"/>
          </a:p>
        </p:txBody>
      </p:sp>
      <p:sp>
        <p:nvSpPr>
          <p:cNvPr id="25" name="Text 11"/>
          <p:cNvSpPr/>
          <p:nvPr/>
        </p:nvSpPr>
        <p:spPr>
          <a:xfrm>
            <a:off x="6873240" y="4324350"/>
            <a:ext cx="53035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 sonrası tahliye operasyonlarında hava desteği</a:t>
            </a:r>
            <a:endParaRPr lang="en-US" sz="1050" dirty="0"/>
          </a:p>
        </p:txBody>
      </p:sp>
      <p:sp>
        <p:nvSpPr>
          <p:cNvPr id="26" name="Text 12"/>
          <p:cNvSpPr/>
          <p:nvPr/>
        </p:nvSpPr>
        <p:spPr>
          <a:xfrm>
            <a:off x="7391400" y="4972050"/>
            <a:ext cx="4267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Etkin bir koordinasyon ve şeffaf iletişim, tahliye sürecinin başarısında kritik rol oynar.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43000"/>
            <a:ext cx="228600" cy="228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562100"/>
            <a:ext cx="5486400" cy="990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705100"/>
            <a:ext cx="5486400" cy="762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619500"/>
            <a:ext cx="5486400" cy="762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1143000"/>
            <a:ext cx="171450" cy="228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1562100"/>
            <a:ext cx="5486400" cy="762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2476500"/>
            <a:ext cx="5486400" cy="762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3467100"/>
            <a:ext cx="5486400" cy="1828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5943600"/>
            <a:ext cx="11430000" cy="533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6124575"/>
            <a:ext cx="114300" cy="1524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381000" y="381000"/>
            <a:ext cx="13716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İmaj Onarımı ve Yeniden Yapılanma</a:t>
            </a:r>
            <a:endParaRPr lang="en-US" sz="2700" dirty="0"/>
          </a:p>
        </p:txBody>
      </p:sp>
      <p:sp>
        <p:nvSpPr>
          <p:cNvPr id="15" name="Text 1"/>
          <p:cNvSpPr/>
          <p:nvPr/>
        </p:nvSpPr>
        <p:spPr>
          <a:xfrm>
            <a:off x="723900" y="1104900"/>
            <a:ext cx="65836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Markalaşma ve İletişim</a:t>
            </a:r>
            <a:endParaRPr lang="en-US" sz="1800" dirty="0"/>
          </a:p>
        </p:txBody>
      </p:sp>
      <p:sp>
        <p:nvSpPr>
          <p:cNvPr id="16" name="Text 2"/>
          <p:cNvSpPr/>
          <p:nvPr/>
        </p:nvSpPr>
        <p:spPr>
          <a:xfrm>
            <a:off x="533400" y="1714500"/>
            <a:ext cx="5181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Krizin Şeffaf Yönetimi</a:t>
            </a:r>
            <a:endParaRPr lang="en-US" sz="1200" dirty="0"/>
          </a:p>
        </p:txBody>
      </p:sp>
      <p:sp>
        <p:nvSpPr>
          <p:cNvPr id="17" name="Text 3"/>
          <p:cNvSpPr/>
          <p:nvPr/>
        </p:nvSpPr>
        <p:spPr>
          <a:xfrm>
            <a:off x="533400" y="1943100"/>
            <a:ext cx="5181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Afetle ilgili bilgilerin açık ve dürüst paylaşılması, spekülasyonların önüne geçer.</a:t>
            </a:r>
            <a:endParaRPr lang="en-US" sz="1200" dirty="0"/>
          </a:p>
        </p:txBody>
      </p:sp>
      <p:sp>
        <p:nvSpPr>
          <p:cNvPr id="18" name="Text 4"/>
          <p:cNvSpPr/>
          <p:nvPr/>
        </p:nvSpPr>
        <p:spPr>
          <a:xfrm>
            <a:off x="533400" y="2857500"/>
            <a:ext cx="5181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Güven Verici İletişim</a:t>
            </a:r>
            <a:endParaRPr lang="en-US" sz="1200" dirty="0"/>
          </a:p>
        </p:txBody>
      </p:sp>
      <p:sp>
        <p:nvSpPr>
          <p:cNvPr id="19" name="Text 5"/>
          <p:cNvSpPr/>
          <p:nvPr/>
        </p:nvSpPr>
        <p:spPr>
          <a:xfrm>
            <a:off x="533400" y="3086100"/>
            <a:ext cx="6217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Destinasyonun güvenli olduğuna dair tutarlı mesajlar gönderilir.</a:t>
            </a:r>
            <a:endParaRPr lang="en-US" sz="1200" dirty="0"/>
          </a:p>
        </p:txBody>
      </p:sp>
      <p:sp>
        <p:nvSpPr>
          <p:cNvPr id="20" name="Text 6"/>
          <p:cNvSpPr/>
          <p:nvPr/>
        </p:nvSpPr>
        <p:spPr>
          <a:xfrm>
            <a:off x="533400" y="3771900"/>
            <a:ext cx="5181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Medya ve Sosyal Medya</a:t>
            </a:r>
            <a:endParaRPr lang="en-US" sz="1200" dirty="0"/>
          </a:p>
        </p:txBody>
      </p:sp>
      <p:sp>
        <p:nvSpPr>
          <p:cNvPr id="21" name="Text 7"/>
          <p:cNvSpPr/>
          <p:nvPr/>
        </p:nvSpPr>
        <p:spPr>
          <a:xfrm>
            <a:off x="533400" y="4000500"/>
            <a:ext cx="6217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Olumlu haberlerin yayılması için etkin stratejiler geliştirilir.</a:t>
            </a:r>
            <a:endParaRPr lang="en-US" sz="1200" dirty="0"/>
          </a:p>
        </p:txBody>
      </p:sp>
      <p:sp>
        <p:nvSpPr>
          <p:cNvPr id="22" name="Text 8"/>
          <p:cNvSpPr/>
          <p:nvPr/>
        </p:nvSpPr>
        <p:spPr>
          <a:xfrm>
            <a:off x="6610350" y="1104900"/>
            <a:ext cx="65836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Altyapı ve Dayanıklılık</a:t>
            </a:r>
            <a:endParaRPr lang="en-US" sz="1800" dirty="0"/>
          </a:p>
        </p:txBody>
      </p:sp>
      <p:sp>
        <p:nvSpPr>
          <p:cNvPr id="23" name="Text 9"/>
          <p:cNvSpPr/>
          <p:nvPr/>
        </p:nvSpPr>
        <p:spPr>
          <a:xfrm>
            <a:off x="6477000" y="1714500"/>
            <a:ext cx="5181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Yeni Altyapı Yatırımları</a:t>
            </a:r>
            <a:endParaRPr lang="en-US" sz="1200" dirty="0"/>
          </a:p>
        </p:txBody>
      </p:sp>
      <p:sp>
        <p:nvSpPr>
          <p:cNvPr id="24" name="Text 10"/>
          <p:cNvSpPr/>
          <p:nvPr/>
        </p:nvSpPr>
        <p:spPr>
          <a:xfrm>
            <a:off x="6477000" y="1943100"/>
            <a:ext cx="6217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Afetlere karşı dirençli altyapılarla yeniden inşa edilmesi.</a:t>
            </a:r>
            <a:endParaRPr lang="en-US" sz="1200" dirty="0"/>
          </a:p>
        </p:txBody>
      </p:sp>
      <p:sp>
        <p:nvSpPr>
          <p:cNvPr id="25" name="Text 11"/>
          <p:cNvSpPr/>
          <p:nvPr/>
        </p:nvSpPr>
        <p:spPr>
          <a:xfrm>
            <a:off x="6477000" y="2628900"/>
            <a:ext cx="6217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Güvenlik Standartlarının Güncellenmesi</a:t>
            </a:r>
            <a:endParaRPr lang="en-US" sz="1200" dirty="0"/>
          </a:p>
        </p:txBody>
      </p:sp>
      <p:sp>
        <p:nvSpPr>
          <p:cNvPr id="26" name="Text 12"/>
          <p:cNvSpPr/>
          <p:nvPr/>
        </p:nvSpPr>
        <p:spPr>
          <a:xfrm>
            <a:off x="6477000" y="2857500"/>
            <a:ext cx="62179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Acil durum protokollerinin geliştirilmesi ve uygulanması.</a:t>
            </a:r>
            <a:endParaRPr lang="en-US" sz="1200" dirty="0"/>
          </a:p>
        </p:txBody>
      </p:sp>
      <p:sp>
        <p:nvSpPr>
          <p:cNvPr id="27" name="Text 13"/>
          <p:cNvSpPr/>
          <p:nvPr/>
        </p:nvSpPr>
        <p:spPr>
          <a:xfrm>
            <a:off x="5775960" y="5372100"/>
            <a:ext cx="658368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Dayanıklılık odaklı yeniden yapılanma</a:t>
            </a:r>
            <a:endParaRPr lang="en-US" sz="1050" dirty="0"/>
          </a:p>
        </p:txBody>
      </p:sp>
      <p:sp>
        <p:nvSpPr>
          <p:cNvPr id="28" name="Text 14"/>
          <p:cNvSpPr/>
          <p:nvPr/>
        </p:nvSpPr>
        <p:spPr>
          <a:xfrm>
            <a:off x="723900" y="6096000"/>
            <a:ext cx="133502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Önemli: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İmaj onarımı, sadece fiziksel hasarların giderilmesiyle değil, aynı zamanda turistlerin güvenini yeniden kazanmayı hedefler.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43000"/>
            <a:ext cx="171450" cy="228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24000"/>
            <a:ext cx="11353800" cy="1371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943100"/>
            <a:ext cx="152400" cy="15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19431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4765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4765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162300"/>
            <a:ext cx="171450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543300"/>
            <a:ext cx="5600700" cy="11811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" y="3733800"/>
            <a:ext cx="219075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300" y="3543300"/>
            <a:ext cx="5600700" cy="11811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3733800"/>
            <a:ext cx="238125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4953000"/>
            <a:ext cx="5600700" cy="1181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5143500"/>
            <a:ext cx="190500" cy="2667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300" y="4953000"/>
            <a:ext cx="5600700" cy="11811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5143500"/>
            <a:ext cx="190500" cy="2667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381000" y="381000"/>
            <a:ext cx="11430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Sonuç ve Öneriler</a:t>
            </a:r>
            <a:endParaRPr lang="en-US" sz="2700" dirty="0"/>
          </a:p>
        </p:txBody>
      </p:sp>
      <p:sp>
        <p:nvSpPr>
          <p:cNvPr id="20" name="Text 1"/>
          <p:cNvSpPr/>
          <p:nvPr/>
        </p:nvSpPr>
        <p:spPr>
          <a:xfrm>
            <a:off x="666750" y="1104900"/>
            <a:ext cx="11430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Sonuçlar</a:t>
            </a:r>
            <a:endParaRPr lang="en-US" sz="1800" dirty="0"/>
          </a:p>
        </p:txBody>
      </p:sp>
      <p:sp>
        <p:nvSpPr>
          <p:cNvPr id="21" name="Text 2"/>
          <p:cNvSpPr/>
          <p:nvPr/>
        </p:nvSpPr>
        <p:spPr>
          <a:xfrm>
            <a:off x="609600" y="1524000"/>
            <a:ext cx="134416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Doğal afetlerin turizm sektörü üzerindeki etkileri derin ve çok yönlüdür. Bu tür krizlerle başa çıkmada;</a:t>
            </a:r>
            <a:endParaRPr lang="en-US" sz="1350" dirty="0"/>
          </a:p>
        </p:txBody>
      </p:sp>
      <p:sp>
        <p:nvSpPr>
          <p:cNvPr id="22" name="Text 3"/>
          <p:cNvSpPr/>
          <p:nvPr/>
        </p:nvSpPr>
        <p:spPr>
          <a:xfrm>
            <a:off x="1066800" y="1905000"/>
            <a:ext cx="5181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Proaktif planlama ve hazırlık, afetlerin olumsuz etkilerini minimize eder</a:t>
            </a:r>
            <a:endParaRPr lang="en-US" sz="1200" dirty="0"/>
          </a:p>
        </p:txBody>
      </p:sp>
      <p:sp>
        <p:nvSpPr>
          <p:cNvPr id="23" name="Text 4"/>
          <p:cNvSpPr/>
          <p:nvPr/>
        </p:nvSpPr>
        <p:spPr>
          <a:xfrm>
            <a:off x="6629400" y="1905000"/>
            <a:ext cx="596163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Şeffaf iletişim, turist güvenini korur ve yeniden kazanmayı sağlar</a:t>
            </a:r>
            <a:endParaRPr lang="en-US" sz="1200" dirty="0"/>
          </a:p>
        </p:txBody>
      </p:sp>
      <p:sp>
        <p:nvSpPr>
          <p:cNvPr id="24" name="Text 5"/>
          <p:cNvSpPr/>
          <p:nvPr/>
        </p:nvSpPr>
        <p:spPr>
          <a:xfrm>
            <a:off x="1066800" y="2438400"/>
            <a:ext cx="539531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Kriz anında etkili liderlik ve koordinasyon hayat kurtarabilir</a:t>
            </a:r>
            <a:endParaRPr lang="en-US" sz="1200" dirty="0"/>
          </a:p>
        </p:txBody>
      </p:sp>
      <p:sp>
        <p:nvSpPr>
          <p:cNvPr id="25" name="Text 6"/>
          <p:cNvSpPr/>
          <p:nvPr/>
        </p:nvSpPr>
        <p:spPr>
          <a:xfrm>
            <a:off x="6629400" y="2438400"/>
            <a:ext cx="5181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 sonrası imaj onarımı, sürdürülebilirlik için hayati öneme sahiptir</a:t>
            </a:r>
            <a:endParaRPr lang="en-US" sz="1200" dirty="0"/>
          </a:p>
        </p:txBody>
      </p:sp>
      <p:sp>
        <p:nvSpPr>
          <p:cNvPr id="26" name="Text 7"/>
          <p:cNvSpPr/>
          <p:nvPr/>
        </p:nvSpPr>
        <p:spPr>
          <a:xfrm>
            <a:off x="666750" y="3124200"/>
            <a:ext cx="11430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Öneriler</a:t>
            </a:r>
            <a:endParaRPr lang="en-US" sz="1800" dirty="0"/>
          </a:p>
        </p:txBody>
      </p:sp>
      <p:sp>
        <p:nvSpPr>
          <p:cNvPr id="27" name="Text 8"/>
          <p:cNvSpPr/>
          <p:nvPr/>
        </p:nvSpPr>
        <p:spPr>
          <a:xfrm>
            <a:off x="904875" y="3733800"/>
            <a:ext cx="239422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Kriz Yönetimi Planları</a:t>
            </a:r>
            <a:endParaRPr lang="en-US" sz="1500" dirty="0"/>
          </a:p>
        </p:txBody>
      </p:sp>
      <p:sp>
        <p:nvSpPr>
          <p:cNvPr id="28" name="Text 9"/>
          <p:cNvSpPr/>
          <p:nvPr/>
        </p:nvSpPr>
        <p:spPr>
          <a:xfrm>
            <a:off x="571500" y="4076700"/>
            <a:ext cx="52197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Turistik destinasyonlar için afetlere karşı özel kriz yönetimi planları geliştirilmeli ve düzenli olarak güncellenmelidir.</a:t>
            </a:r>
            <a:endParaRPr lang="en-US" sz="1200" dirty="0"/>
          </a:p>
        </p:txBody>
      </p:sp>
      <p:sp>
        <p:nvSpPr>
          <p:cNvPr id="29" name="Text 10"/>
          <p:cNvSpPr/>
          <p:nvPr/>
        </p:nvSpPr>
        <p:spPr>
          <a:xfrm>
            <a:off x="6753225" y="3733800"/>
            <a:ext cx="197703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Rehber Eğitimleri</a:t>
            </a:r>
            <a:endParaRPr lang="en-US" sz="1500" dirty="0"/>
          </a:p>
        </p:txBody>
      </p:sp>
      <p:sp>
        <p:nvSpPr>
          <p:cNvPr id="30" name="Text 11"/>
          <p:cNvSpPr/>
          <p:nvPr/>
        </p:nvSpPr>
        <p:spPr>
          <a:xfrm>
            <a:off x="6400800" y="4076700"/>
            <a:ext cx="52197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 rehberlerinin afet yönetimi konusunda eğitimi alması ve kriz anında liderlik rolü üstlenmesi sağlanmalıdır.</a:t>
            </a:r>
            <a:endParaRPr lang="en-US" sz="1200" dirty="0"/>
          </a:p>
        </p:txBody>
      </p:sp>
      <p:sp>
        <p:nvSpPr>
          <p:cNvPr id="31" name="Text 12"/>
          <p:cNvSpPr/>
          <p:nvPr/>
        </p:nvSpPr>
        <p:spPr>
          <a:xfrm>
            <a:off x="876300" y="5143500"/>
            <a:ext cx="22611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Altyapı Dayanıklılığı</a:t>
            </a:r>
            <a:endParaRPr lang="en-US" sz="1500" dirty="0"/>
          </a:p>
        </p:txBody>
      </p:sp>
      <p:sp>
        <p:nvSpPr>
          <p:cNvPr id="32" name="Text 13"/>
          <p:cNvSpPr/>
          <p:nvPr/>
        </p:nvSpPr>
        <p:spPr>
          <a:xfrm>
            <a:off x="571500" y="5486400"/>
            <a:ext cx="52197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Afetlere karşı daha dayanıklı altyapı investasyonları yapılması ve güncellenmiş güvenlik standartlarının uygulanması gereklidir.</a:t>
            </a:r>
            <a:endParaRPr lang="en-US" sz="1200" dirty="0"/>
          </a:p>
        </p:txBody>
      </p:sp>
      <p:sp>
        <p:nvSpPr>
          <p:cNvPr id="33" name="Text 14"/>
          <p:cNvSpPr/>
          <p:nvPr/>
        </p:nvSpPr>
        <p:spPr>
          <a:xfrm>
            <a:off x="6705600" y="5143500"/>
            <a:ext cx="20904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İletişim Stratejileri</a:t>
            </a:r>
            <a:endParaRPr lang="en-US" sz="1500" dirty="0"/>
          </a:p>
        </p:txBody>
      </p:sp>
      <p:sp>
        <p:nvSpPr>
          <p:cNvPr id="34" name="Text 15"/>
          <p:cNvSpPr/>
          <p:nvPr/>
        </p:nvSpPr>
        <p:spPr>
          <a:xfrm>
            <a:off x="6400800" y="5486400"/>
            <a:ext cx="52197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Olayları anında bildiren ve şeffaf iletişim yapan sistemler kurulmalı, kriz yönetimi sürecinin her aşamasında doğru bilgiler verilmelidir.</a:t>
            </a:r>
            <a:endParaRPr lang="en-US" sz="1200" dirty="0"/>
          </a:p>
        </p:txBody>
      </p:sp>
      <p:sp>
        <p:nvSpPr>
          <p:cNvPr id="35" name="Text 16"/>
          <p:cNvSpPr/>
          <p:nvPr/>
        </p:nvSpPr>
        <p:spPr>
          <a:xfrm>
            <a:off x="-762000" y="6362700"/>
            <a:ext cx="1371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Turizm sektörünün sürdürülebilirliği için proaktif planlama, şeffaf iletişim ve sürekli iyileştirme esastır.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Geniş ekran</PresentationFormat>
  <Paragraphs>110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ui-sans-serif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YAKUP ERDOGAN</cp:lastModifiedBy>
  <cp:revision>2</cp:revision>
  <dcterms:created xsi:type="dcterms:W3CDTF">2025-12-02T07:40:45Z</dcterms:created>
  <dcterms:modified xsi:type="dcterms:W3CDTF">2026-06-09T12:56:22Z</dcterms:modified>
</cp:coreProperties>
</file>