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65" r:id="rId2"/>
    <p:sldId id="257" r:id="rId3"/>
    <p:sldId id="258" r:id="rId4"/>
    <p:sldId id="259" r:id="rId5"/>
    <p:sldId id="260" r:id="rId6"/>
    <p:sldId id="261" r:id="rId7"/>
    <p:sldId id="265" r:id="rId8"/>
    <p:sldId id="268" r:id="rId9"/>
    <p:sldId id="269" r:id="rId10"/>
    <p:sldId id="267" r:id="rId11"/>
    <p:sldId id="270" r:id="rId12"/>
    <p:sldId id="271" r:id="rId13"/>
    <p:sldId id="272" r:id="rId14"/>
    <p:sldId id="273" r:id="rId15"/>
    <p:sldId id="274" r:id="rId16"/>
    <p:sldId id="275"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tr-TR"/>
              <a:t>Asıl başlık stilini düzenlemek için tıklayın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22DEB9A4-75AC-4606-9692-EBD69BBC9437}"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35850716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22DEB9A4-75AC-4606-9692-EBD69BBC9437}" type="datetimeFigureOut">
              <a:rPr lang="tr-TR" smtClean="0"/>
              <a:t>11.09.2025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4687207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tr-TR"/>
              <a:t>Asıl başlık stilini düzenlemek için tıklayın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22DEB9A4-75AC-4606-9692-EBD69BBC9437}"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41171309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tr-TR"/>
              <a:t>Asıl başlık stilini düzenlemek için tıklayın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a:t>Asıl metin stillerini düzenlemek için tıklayın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22DEB9A4-75AC-4606-9692-EBD69BBC9437}"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E2B6A42-BE09-445F-9D06-3A559F860F7E}" type="slidenum">
              <a:rPr lang="tr-TR" smtClean="0"/>
              <a:t>‹#›</a:t>
            </a:fld>
            <a:endParaRPr lang="tr-T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8298383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22DEB9A4-75AC-4606-9692-EBD69BBC9437}"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339106140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22DEB9A4-75AC-4606-9692-EBD69BBC9437}" type="datetimeFigureOut">
              <a:rPr lang="tr-TR" smtClean="0"/>
              <a:t>11.09.2025</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30223174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22DEB9A4-75AC-4606-9692-EBD69BBC9437}" type="datetimeFigureOut">
              <a:rPr lang="tr-TR" smtClean="0"/>
              <a:t>11.09.2025</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161746566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2DEB9A4-75AC-4606-9692-EBD69BBC9437}"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386750675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2DEB9A4-75AC-4606-9692-EBD69BBC9437}"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6221797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3"/>
          <p:cNvSpPr>
            <a:spLocks noGrp="1"/>
          </p:cNvSpPr>
          <p:nvPr>
            <p:ph type="dt" sz="half" idx="10"/>
          </p:nvPr>
        </p:nvSpPr>
        <p:spPr/>
        <p:txBody>
          <a:bodyPr/>
          <a:lstStyle/>
          <a:p>
            <a:fld id="{22DEB9A4-75AC-4606-9692-EBD69BBC9437}"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42628801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22DEB9A4-75AC-4606-9692-EBD69BBC9437}"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19514727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22DEB9A4-75AC-4606-9692-EBD69BBC9437}" type="datetimeFigureOut">
              <a:rPr lang="tr-TR" smtClean="0"/>
              <a:t>11.09.2025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20219977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22DEB9A4-75AC-4606-9692-EBD69BBC9437}" type="datetimeFigureOut">
              <a:rPr lang="tr-TR" smtClean="0"/>
              <a:t>11.09.2025</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7541736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7" name="Date Placeholder 2"/>
          <p:cNvSpPr>
            <a:spLocks noGrp="1"/>
          </p:cNvSpPr>
          <p:nvPr>
            <p:ph type="dt" sz="half" idx="10"/>
          </p:nvPr>
        </p:nvSpPr>
        <p:spPr/>
        <p:txBody>
          <a:bodyPr/>
          <a:lstStyle/>
          <a:p>
            <a:fld id="{22DEB9A4-75AC-4606-9692-EBD69BBC9437}" type="datetimeFigureOut">
              <a:rPr lang="tr-TR" smtClean="0"/>
              <a:t>11.09.2025</a:t>
            </a:fld>
            <a:endParaRPr lang="tr-TR"/>
          </a:p>
        </p:txBody>
      </p:sp>
      <p:sp>
        <p:nvSpPr>
          <p:cNvPr id="5" name="Footer Placeholder 3"/>
          <p:cNvSpPr>
            <a:spLocks noGrp="1"/>
          </p:cNvSpPr>
          <p:nvPr>
            <p:ph type="ftr" sz="quarter" idx="11"/>
          </p:nvPr>
        </p:nvSpPr>
        <p:spPr/>
        <p:txBody>
          <a:bodyPr/>
          <a:lstStyle/>
          <a:p>
            <a:endParaRPr lang="tr-TR"/>
          </a:p>
        </p:txBody>
      </p:sp>
      <p:sp>
        <p:nvSpPr>
          <p:cNvPr id="6" name="Slide Number Placeholder 4"/>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5817636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22DEB9A4-75AC-4606-9692-EBD69BBC9437}" type="datetimeFigureOut">
              <a:rPr lang="tr-TR" smtClean="0"/>
              <a:t>11.09.2025</a:t>
            </a:fld>
            <a:endParaRPr lang="tr-TR"/>
          </a:p>
        </p:txBody>
      </p:sp>
      <p:sp>
        <p:nvSpPr>
          <p:cNvPr id="5" name="Footer Placeholder 2"/>
          <p:cNvSpPr>
            <a:spLocks noGrp="1"/>
          </p:cNvSpPr>
          <p:nvPr>
            <p:ph type="ftr" sz="quarter" idx="11"/>
          </p:nvPr>
        </p:nvSpPr>
        <p:spPr/>
        <p:txBody>
          <a:bodyPr/>
          <a:lstStyle/>
          <a:p>
            <a:endParaRPr lang="tr-TR"/>
          </a:p>
        </p:txBody>
      </p:sp>
      <p:sp>
        <p:nvSpPr>
          <p:cNvPr id="6" name="Slide Number Placeholder 3"/>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37973416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tr-TR"/>
              <a:t>Asıl başlık stilini düzenlemek için tıklayın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7" name="Date Placeholder 4"/>
          <p:cNvSpPr>
            <a:spLocks noGrp="1"/>
          </p:cNvSpPr>
          <p:nvPr>
            <p:ph type="dt" sz="half" idx="10"/>
          </p:nvPr>
        </p:nvSpPr>
        <p:spPr/>
        <p:txBody>
          <a:bodyPr/>
          <a:lstStyle/>
          <a:p>
            <a:fld id="{22DEB9A4-75AC-4606-9692-EBD69BBC9437}" type="datetimeFigureOut">
              <a:rPr lang="tr-TR" smtClean="0"/>
              <a:t>11.09.2025</a:t>
            </a:fld>
            <a:endParaRPr lang="tr-TR"/>
          </a:p>
        </p:txBody>
      </p:sp>
      <p:sp>
        <p:nvSpPr>
          <p:cNvPr id="5" name="Footer Placeholder 5"/>
          <p:cNvSpPr>
            <a:spLocks noGrp="1"/>
          </p:cNvSpPr>
          <p:nvPr>
            <p:ph type="ftr" sz="quarter" idx="11"/>
          </p:nvPr>
        </p:nvSpPr>
        <p:spPr/>
        <p:txBody>
          <a:bodyPr/>
          <a:lstStyle/>
          <a:p>
            <a:endParaRPr lang="tr-TR"/>
          </a:p>
        </p:txBody>
      </p:sp>
      <p:sp>
        <p:nvSpPr>
          <p:cNvPr id="6" name="Slide Number Placeholder 6"/>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24036051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22DEB9A4-75AC-4606-9692-EBD69BBC9437}" type="datetimeFigureOut">
              <a:rPr lang="tr-TR" smtClean="0"/>
              <a:t>11.09.2025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41028265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22DEB9A4-75AC-4606-9692-EBD69BBC9437}" type="datetimeFigureOut">
              <a:rPr lang="tr-TR" smtClean="0"/>
              <a:t>11.09.2025</a:t>
            </a:fld>
            <a:endParaRPr lang="tr-T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tr-T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7E2B6A42-BE09-445F-9D06-3A559F860F7E}" type="slidenum">
              <a:rPr lang="tr-TR" smtClean="0"/>
              <a:t>‹#›</a:t>
            </a:fld>
            <a:endParaRPr lang="tr-TR"/>
          </a:p>
        </p:txBody>
      </p:sp>
    </p:spTree>
    <p:extLst>
      <p:ext uri="{BB962C8B-B14F-4D97-AF65-F5344CB8AC3E}">
        <p14:creationId xmlns:p14="http://schemas.microsoft.com/office/powerpoint/2010/main" val="3531807513"/>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634836" y="1425667"/>
            <a:ext cx="9005454" cy="2387600"/>
          </a:xfrm>
        </p:spPr>
        <p:txBody>
          <a:bodyPr>
            <a:noAutofit/>
          </a:bodyPr>
          <a:lstStyle/>
          <a:p>
            <a:pPr algn="ctr"/>
            <a:r>
              <a:rPr lang="tr-TR" sz="5400" dirty="0"/>
              <a:t>T.C. </a:t>
            </a:r>
            <a:br>
              <a:rPr lang="tr-TR" sz="5400" dirty="0"/>
            </a:br>
            <a:r>
              <a:rPr lang="tr-TR" sz="5400" dirty="0"/>
              <a:t>KASTAMONU ÜNİVERSİTESİ</a:t>
            </a:r>
            <a:br>
              <a:rPr lang="tr-TR" sz="5400" dirty="0"/>
            </a:br>
            <a:r>
              <a:rPr lang="tr-TR" sz="5400" dirty="0"/>
              <a:t>TURİZM FAKÜLTESİ</a:t>
            </a:r>
          </a:p>
        </p:txBody>
      </p:sp>
      <p:sp>
        <p:nvSpPr>
          <p:cNvPr id="3" name="Alt Başlık 2"/>
          <p:cNvSpPr>
            <a:spLocks noGrp="1"/>
          </p:cNvSpPr>
          <p:nvPr>
            <p:ph type="subTitle" idx="1"/>
          </p:nvPr>
        </p:nvSpPr>
        <p:spPr>
          <a:xfrm>
            <a:off x="1565563" y="4379316"/>
            <a:ext cx="9144000" cy="2106034"/>
          </a:xfrm>
        </p:spPr>
        <p:txBody>
          <a:bodyPr/>
          <a:lstStyle/>
          <a:p>
            <a:pPr algn="ctr"/>
            <a:r>
              <a:rPr lang="tr-TR" dirty="0"/>
              <a:t>Gastronomi ve Mutfak Sanatları Bölümü</a:t>
            </a:r>
          </a:p>
          <a:p>
            <a:endParaRPr lang="tr-TR" dirty="0"/>
          </a:p>
          <a:p>
            <a:pPr algn="ctr"/>
            <a:endParaRPr lang="tr-TR" dirty="0"/>
          </a:p>
          <a:p>
            <a:pPr algn="ctr"/>
            <a:r>
              <a:rPr lang="tr-TR" dirty="0"/>
              <a:t>Gastronomi turizmi</a:t>
            </a:r>
            <a:endParaRPr lang="tr-TR" b="1" dirty="0"/>
          </a:p>
        </p:txBody>
      </p:sp>
    </p:spTree>
    <p:extLst>
      <p:ext uri="{BB962C8B-B14F-4D97-AF65-F5344CB8AC3E}">
        <p14:creationId xmlns:p14="http://schemas.microsoft.com/office/powerpoint/2010/main" val="15645056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F7B3C32-82EC-44D3-8DA2-568EB8ACA607}"/>
              </a:ext>
            </a:extLst>
          </p:cNvPr>
          <p:cNvSpPr>
            <a:spLocks noGrp="1"/>
          </p:cNvSpPr>
          <p:nvPr>
            <p:ph idx="1"/>
          </p:nvPr>
        </p:nvSpPr>
        <p:spPr>
          <a:xfrm>
            <a:off x="1103312" y="1537855"/>
            <a:ext cx="8946541" cy="4973781"/>
          </a:xfrm>
        </p:spPr>
        <p:txBody>
          <a:bodyPr>
            <a:normAutofit lnSpcReduction="10000"/>
          </a:bodyPr>
          <a:lstStyle/>
          <a:p>
            <a:pPr algn="just"/>
            <a:r>
              <a:rPr lang="tr-TR" sz="2400" dirty="0"/>
              <a:t>Gastronomi turizminde, peynire yönelik olarak, Fransa, İsviçre, İtalya, Hollanda dünya çapında üne sahiptir. </a:t>
            </a:r>
          </a:p>
          <a:p>
            <a:pPr algn="just"/>
            <a:r>
              <a:rPr lang="tr-TR" sz="2400" dirty="0"/>
              <a:t>Fransa’da 350-400 adet geleneksel peynir çeşidi bulunmaktadır. </a:t>
            </a:r>
            <a:r>
              <a:rPr lang="tr-TR" sz="2400" dirty="0" err="1"/>
              <a:t>Roquefort</a:t>
            </a:r>
            <a:r>
              <a:rPr lang="tr-TR" sz="2400" dirty="0"/>
              <a:t>, </a:t>
            </a:r>
            <a:r>
              <a:rPr lang="tr-TR" sz="2400" dirty="0" err="1"/>
              <a:t>Camembert</a:t>
            </a:r>
            <a:r>
              <a:rPr lang="tr-TR" sz="2400" dirty="0"/>
              <a:t> ve </a:t>
            </a:r>
            <a:r>
              <a:rPr lang="tr-TR" sz="2400" dirty="0" err="1"/>
              <a:t>Brie</a:t>
            </a:r>
            <a:r>
              <a:rPr lang="tr-TR" sz="2400" dirty="0"/>
              <a:t> Fransa’nın en ünlü peynir çeşitleridir. </a:t>
            </a:r>
          </a:p>
          <a:p>
            <a:pPr algn="just"/>
            <a:r>
              <a:rPr lang="tr-TR" sz="2400" dirty="0"/>
              <a:t>İsviçre’de ise yaklaşık 450 adet peynir çeşidi bulunur ve </a:t>
            </a:r>
            <a:r>
              <a:rPr lang="tr-TR" sz="2400" dirty="0" err="1"/>
              <a:t>Emmental</a:t>
            </a:r>
            <a:r>
              <a:rPr lang="tr-TR" sz="2400" dirty="0"/>
              <a:t> ve </a:t>
            </a:r>
            <a:r>
              <a:rPr lang="tr-TR" sz="2400" dirty="0" err="1"/>
              <a:t>Grav</a:t>
            </a:r>
            <a:r>
              <a:rPr lang="tr-TR" sz="2400" dirty="0"/>
              <a:t>-yer en ünlülerindendir. </a:t>
            </a:r>
          </a:p>
          <a:p>
            <a:pPr algn="just"/>
            <a:r>
              <a:rPr lang="tr-TR" sz="2400" dirty="0"/>
              <a:t>İtalya’da 300’ün üzerinde peynir çeşidi bulunduğu gibi </a:t>
            </a:r>
            <a:r>
              <a:rPr lang="tr-TR" sz="2400" dirty="0" err="1"/>
              <a:t>Toscana</a:t>
            </a:r>
            <a:r>
              <a:rPr lang="tr-TR" sz="2400" dirty="0"/>
              <a:t> bölgesine özel, peynir ve şarap turları düzenlenmektedir. </a:t>
            </a:r>
          </a:p>
          <a:p>
            <a:pPr algn="just"/>
            <a:r>
              <a:rPr lang="tr-TR" sz="2400" dirty="0"/>
              <a:t>Hollanda ise Edam ve </a:t>
            </a:r>
            <a:r>
              <a:rPr lang="tr-TR" sz="2400" dirty="0" err="1"/>
              <a:t>Gouda</a:t>
            </a:r>
            <a:r>
              <a:rPr lang="tr-TR" sz="2400" dirty="0"/>
              <a:t> peynirleri ile dünya çapında bir üne sahiptir.</a:t>
            </a:r>
          </a:p>
        </p:txBody>
      </p:sp>
    </p:spTree>
    <p:extLst>
      <p:ext uri="{BB962C8B-B14F-4D97-AF65-F5344CB8AC3E}">
        <p14:creationId xmlns:p14="http://schemas.microsoft.com/office/powerpoint/2010/main" val="10967047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2B28E7A-30B2-49DF-A20C-1904361043C8}"/>
              </a:ext>
            </a:extLst>
          </p:cNvPr>
          <p:cNvSpPr>
            <a:spLocks noGrp="1"/>
          </p:cNvSpPr>
          <p:nvPr>
            <p:ph type="title"/>
          </p:nvPr>
        </p:nvSpPr>
        <p:spPr/>
        <p:txBody>
          <a:bodyPr/>
          <a:lstStyle/>
          <a:p>
            <a:r>
              <a:rPr lang="tr-TR" dirty="0"/>
              <a:t>Gastronomi Turizminin Katkıları</a:t>
            </a:r>
          </a:p>
        </p:txBody>
      </p:sp>
      <p:sp>
        <p:nvSpPr>
          <p:cNvPr id="3" name="İçerik Yer Tutucusu 2">
            <a:extLst>
              <a:ext uri="{FF2B5EF4-FFF2-40B4-BE49-F238E27FC236}">
                <a16:creationId xmlns:a16="http://schemas.microsoft.com/office/drawing/2014/main" id="{1EC77E29-BD10-4568-9614-8E031867EC70}"/>
              </a:ext>
            </a:extLst>
          </p:cNvPr>
          <p:cNvSpPr>
            <a:spLocks noGrp="1"/>
          </p:cNvSpPr>
          <p:nvPr>
            <p:ph idx="1"/>
          </p:nvPr>
        </p:nvSpPr>
        <p:spPr>
          <a:xfrm>
            <a:off x="450166" y="1406770"/>
            <a:ext cx="11095723" cy="5176910"/>
          </a:xfrm>
        </p:spPr>
        <p:txBody>
          <a:bodyPr>
            <a:normAutofit/>
          </a:bodyPr>
          <a:lstStyle/>
          <a:p>
            <a:r>
              <a:rPr lang="tr-TR" sz="2400" dirty="0"/>
              <a:t>Ulusal Katkılar</a:t>
            </a:r>
          </a:p>
          <a:p>
            <a:pPr marL="0" indent="0">
              <a:buNone/>
            </a:pPr>
            <a:r>
              <a:rPr lang="tr-TR" sz="2400" dirty="0"/>
              <a:t> Ulusal gastronomiyi ve turizmi karşılıklı teşvik eder.</a:t>
            </a:r>
          </a:p>
          <a:p>
            <a:pPr marL="0" indent="0">
              <a:buNone/>
            </a:pPr>
            <a:r>
              <a:rPr lang="tr-TR" sz="2400" dirty="0"/>
              <a:t> Ulusal gastronomi ve turizm stratejilerinin belirlenmesine öncülük eder.</a:t>
            </a:r>
          </a:p>
          <a:p>
            <a:pPr marL="0" indent="0">
              <a:buNone/>
            </a:pPr>
            <a:r>
              <a:rPr lang="tr-TR" sz="2400" dirty="0"/>
              <a:t> Devlet desteği sağlanır.</a:t>
            </a:r>
          </a:p>
          <a:p>
            <a:pPr marL="0" indent="0">
              <a:buNone/>
            </a:pPr>
            <a:r>
              <a:rPr lang="tr-TR" sz="2400" dirty="0"/>
              <a:t> Ulusal marka geliştirmede katkı sağlar.</a:t>
            </a:r>
          </a:p>
          <a:p>
            <a:pPr marL="0" indent="0">
              <a:buNone/>
            </a:pPr>
            <a:r>
              <a:rPr lang="tr-TR" sz="2400" dirty="0"/>
              <a:t> Ekonomik açıkların kapanmasını sağlar.</a:t>
            </a:r>
          </a:p>
          <a:p>
            <a:pPr marL="0" indent="0">
              <a:buNone/>
            </a:pPr>
            <a:r>
              <a:rPr lang="tr-TR" sz="2400" dirty="0"/>
              <a:t> Büyüme potansiyeli olan büyük bir piyasa vaat eder.</a:t>
            </a:r>
          </a:p>
          <a:p>
            <a:pPr marL="0" indent="0">
              <a:buNone/>
            </a:pPr>
            <a:r>
              <a:rPr lang="tr-TR" sz="2400" dirty="0"/>
              <a:t> Toplantılar, fuarlar ve tur operatörleri için uygun satış noktaları su-nar.</a:t>
            </a:r>
          </a:p>
          <a:p>
            <a:pPr marL="0" indent="0">
              <a:buNone/>
            </a:pPr>
            <a:r>
              <a:rPr lang="tr-TR" sz="2400" dirty="0"/>
              <a:t> Artan satışlara başlı olarak vergi gelirleri de artar.</a:t>
            </a:r>
          </a:p>
        </p:txBody>
      </p:sp>
    </p:spTree>
    <p:extLst>
      <p:ext uri="{BB962C8B-B14F-4D97-AF65-F5344CB8AC3E}">
        <p14:creationId xmlns:p14="http://schemas.microsoft.com/office/powerpoint/2010/main" val="4630025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77DA402-A389-42A0-9BA0-3F59BBC3BADC}"/>
              </a:ext>
            </a:extLst>
          </p:cNvPr>
          <p:cNvSpPr>
            <a:spLocks noGrp="1"/>
          </p:cNvSpPr>
          <p:nvPr>
            <p:ph idx="1"/>
          </p:nvPr>
        </p:nvSpPr>
        <p:spPr>
          <a:xfrm>
            <a:off x="1018906" y="689317"/>
            <a:ext cx="8946541" cy="5718517"/>
          </a:xfrm>
        </p:spPr>
        <p:txBody>
          <a:bodyPr>
            <a:normAutofit lnSpcReduction="10000"/>
          </a:bodyPr>
          <a:lstStyle/>
          <a:p>
            <a:r>
              <a:rPr lang="tr-TR" sz="2400" dirty="0"/>
              <a:t>Bölgesel Katkılar</a:t>
            </a:r>
          </a:p>
          <a:p>
            <a:pPr marL="0" indent="0">
              <a:buNone/>
            </a:pPr>
            <a:r>
              <a:rPr lang="tr-TR" sz="2400" dirty="0"/>
              <a:t> Bölgesel gastronomiyi ve turizmi karşılıklı teşvik eder.</a:t>
            </a:r>
          </a:p>
          <a:p>
            <a:pPr marL="0" indent="0">
              <a:buNone/>
            </a:pPr>
            <a:r>
              <a:rPr lang="tr-TR" sz="2400" dirty="0"/>
              <a:t> Bölgesel gastronomi ve turizm stratejileri oluşturulur.</a:t>
            </a:r>
          </a:p>
          <a:p>
            <a:pPr marL="0" indent="0">
              <a:buNone/>
            </a:pPr>
            <a:r>
              <a:rPr lang="tr-TR" sz="2400" dirty="0"/>
              <a:t> Bölgesel marka geliştirmesini sağlar.</a:t>
            </a:r>
          </a:p>
          <a:p>
            <a:pPr marL="0" indent="0">
              <a:buNone/>
            </a:pPr>
            <a:r>
              <a:rPr lang="tr-TR" sz="2400" dirty="0"/>
              <a:t> Yerel yönetimin müdahalesini sağlar.</a:t>
            </a:r>
          </a:p>
          <a:p>
            <a:pPr marL="0" indent="0">
              <a:buNone/>
            </a:pPr>
            <a:r>
              <a:rPr lang="tr-TR" sz="2400" dirty="0"/>
              <a:t> Arazi emlak değerinin korunmasını sağlar.</a:t>
            </a:r>
          </a:p>
          <a:p>
            <a:pPr marL="0" indent="0">
              <a:buNone/>
            </a:pPr>
            <a:r>
              <a:rPr lang="tr-TR" sz="2400" dirty="0"/>
              <a:t> Finansal kaynakların geri dönüşümüne katkı sağlar.</a:t>
            </a:r>
          </a:p>
          <a:p>
            <a:pPr marL="0" indent="0">
              <a:buNone/>
            </a:pPr>
            <a:r>
              <a:rPr lang="tr-TR" sz="2400" dirty="0"/>
              <a:t> Finans ve kalifiye iş gücü gibi dış kaynakları çeker.</a:t>
            </a:r>
          </a:p>
          <a:p>
            <a:pPr marL="0" indent="0">
              <a:buNone/>
            </a:pPr>
            <a:r>
              <a:rPr lang="tr-TR" sz="2400" dirty="0"/>
              <a:t> Yerel kimlik ve özgünlüğün vurgulandığı marka yaratmayı sağlar.</a:t>
            </a:r>
          </a:p>
          <a:p>
            <a:pPr marL="0" indent="0">
              <a:buNone/>
            </a:pPr>
            <a:r>
              <a:rPr lang="tr-TR" sz="2400" dirty="0"/>
              <a:t> Otel odalarının ve restoran masalarının dolmasını sağlar.</a:t>
            </a:r>
          </a:p>
          <a:p>
            <a:pPr marL="0" indent="0">
              <a:buNone/>
            </a:pPr>
            <a:r>
              <a:rPr lang="tr-TR" sz="2400" dirty="0"/>
              <a:t> Destinasyonun tanıtım ve pazarlanması konusunda yeni iş alanları ortaya çıkartır.</a:t>
            </a:r>
          </a:p>
        </p:txBody>
      </p:sp>
    </p:spTree>
    <p:extLst>
      <p:ext uri="{BB962C8B-B14F-4D97-AF65-F5344CB8AC3E}">
        <p14:creationId xmlns:p14="http://schemas.microsoft.com/office/powerpoint/2010/main" val="19462950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5E6211A-EF52-4B0E-81B1-47218F6BB867}"/>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3F1E9367-54EF-4EE7-8A6E-C99D98A6F308}"/>
              </a:ext>
            </a:extLst>
          </p:cNvPr>
          <p:cNvSpPr>
            <a:spLocks noGrp="1"/>
          </p:cNvSpPr>
          <p:nvPr>
            <p:ph idx="1"/>
          </p:nvPr>
        </p:nvSpPr>
        <p:spPr/>
        <p:txBody>
          <a:bodyPr>
            <a:normAutofit/>
          </a:bodyPr>
          <a:lstStyle/>
          <a:p>
            <a:r>
              <a:rPr lang="tr-TR" sz="2400" dirty="0"/>
              <a:t>Yerel Katkılar</a:t>
            </a:r>
          </a:p>
          <a:p>
            <a:pPr marL="0" indent="0">
              <a:buNone/>
            </a:pPr>
            <a:r>
              <a:rPr lang="tr-TR" sz="2400" dirty="0"/>
              <a:t> Yerel üretici ağlarının oluşturulmasını sağlar.</a:t>
            </a:r>
          </a:p>
          <a:p>
            <a:pPr marL="0" indent="0">
              <a:buNone/>
            </a:pPr>
            <a:r>
              <a:rPr lang="tr-TR" sz="2400" dirty="0"/>
              <a:t> Çiftçi ve üretici pazarlarının kurulmasını sağlar.</a:t>
            </a:r>
          </a:p>
          <a:p>
            <a:pPr marL="0" indent="0">
              <a:buNone/>
            </a:pPr>
            <a:r>
              <a:rPr lang="tr-TR" sz="2400" dirty="0"/>
              <a:t> Yol üstü satış tezgâhları, çiftlikten satışlar, kasa ve paket satışları, mahzenden direk satış sağlar.</a:t>
            </a:r>
          </a:p>
          <a:p>
            <a:pPr marL="0" indent="0">
              <a:buNone/>
            </a:pPr>
            <a:r>
              <a:rPr lang="tr-TR" sz="2400" dirty="0"/>
              <a:t> Direk tüketiciye ve restorana satış sağlar.</a:t>
            </a:r>
          </a:p>
          <a:p>
            <a:pPr marL="0" indent="0">
              <a:buNone/>
            </a:pPr>
            <a:r>
              <a:rPr lang="tr-TR" sz="2400" dirty="0"/>
              <a:t> Bölgesel kültür farklılıklarını ortaya koyacak ve organizasyonlar düzenlenir.</a:t>
            </a:r>
          </a:p>
        </p:txBody>
      </p:sp>
    </p:spTree>
    <p:extLst>
      <p:ext uri="{BB962C8B-B14F-4D97-AF65-F5344CB8AC3E}">
        <p14:creationId xmlns:p14="http://schemas.microsoft.com/office/powerpoint/2010/main" val="26075174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7A5C1DD-BD11-4A77-92CA-FD37E386152D}"/>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2C8CC2A4-BB1B-434D-B019-15D2F9211A5A}"/>
              </a:ext>
            </a:extLst>
          </p:cNvPr>
          <p:cNvSpPr>
            <a:spLocks noGrp="1"/>
          </p:cNvSpPr>
          <p:nvPr>
            <p:ph idx="1"/>
          </p:nvPr>
        </p:nvSpPr>
        <p:spPr/>
        <p:txBody>
          <a:bodyPr>
            <a:normAutofit/>
          </a:bodyPr>
          <a:lstStyle/>
          <a:p>
            <a:pPr marL="0" indent="0">
              <a:buNone/>
            </a:pPr>
            <a:r>
              <a:rPr lang="tr-TR" sz="2400" dirty="0"/>
              <a:t> Müşteri sadakati yaratmayı sağlar.</a:t>
            </a:r>
          </a:p>
          <a:p>
            <a:pPr marL="0" indent="0">
              <a:buNone/>
            </a:pPr>
            <a:r>
              <a:rPr lang="tr-TR" sz="2400" dirty="0"/>
              <a:t> Bölgesel farklılığa odaklanmayı sağlar.</a:t>
            </a:r>
          </a:p>
          <a:p>
            <a:pPr marL="0" indent="0">
              <a:buNone/>
            </a:pPr>
            <a:r>
              <a:rPr lang="tr-TR" sz="2400" dirty="0"/>
              <a:t> Yerel yiyecek ürünleriyle ilgili bir değer yaratmayı sağlar.</a:t>
            </a:r>
          </a:p>
          <a:p>
            <a:pPr marL="0" indent="0">
              <a:buNone/>
            </a:pPr>
            <a:r>
              <a:rPr lang="tr-TR" sz="2400" dirty="0"/>
              <a:t> Sermaye yaratmada katkı sağlar.</a:t>
            </a:r>
          </a:p>
          <a:p>
            <a:pPr marL="0" indent="0">
              <a:buNone/>
            </a:pPr>
            <a:r>
              <a:rPr lang="tr-TR" sz="2400" dirty="0"/>
              <a:t> Yerel ürünlerin değerlenmesini sağlar.</a:t>
            </a:r>
          </a:p>
          <a:p>
            <a:pPr marL="0" indent="0">
              <a:buNone/>
            </a:pPr>
            <a:r>
              <a:rPr lang="tr-TR" sz="2400" dirty="0"/>
              <a:t> Müşterilere direk satış imkânı sağlar.</a:t>
            </a:r>
          </a:p>
          <a:p>
            <a:pPr marL="0" indent="0">
              <a:buNone/>
            </a:pPr>
            <a:r>
              <a:rPr lang="tr-TR" sz="2400" dirty="0"/>
              <a:t> Müşterilerle üreticiler arasında kapıdan, tarladan satış gibi bire bir etkileşim sağlar.</a:t>
            </a:r>
          </a:p>
        </p:txBody>
      </p:sp>
    </p:spTree>
    <p:extLst>
      <p:ext uri="{BB962C8B-B14F-4D97-AF65-F5344CB8AC3E}">
        <p14:creationId xmlns:p14="http://schemas.microsoft.com/office/powerpoint/2010/main" val="8155455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585861C-B7CF-4BF1-AC27-47722A78D269}"/>
              </a:ext>
            </a:extLst>
          </p:cNvPr>
          <p:cNvSpPr>
            <a:spLocks noGrp="1"/>
          </p:cNvSpPr>
          <p:nvPr>
            <p:ph type="title"/>
          </p:nvPr>
        </p:nvSpPr>
        <p:spPr/>
        <p:txBody>
          <a:bodyPr/>
          <a:lstStyle/>
          <a:p>
            <a:r>
              <a:rPr lang="tr-TR" dirty="0"/>
              <a:t>Gastronomi Turizminin Özellikleri</a:t>
            </a:r>
          </a:p>
        </p:txBody>
      </p:sp>
      <p:sp>
        <p:nvSpPr>
          <p:cNvPr id="3" name="İçerik Yer Tutucusu 2">
            <a:extLst>
              <a:ext uri="{FF2B5EF4-FFF2-40B4-BE49-F238E27FC236}">
                <a16:creationId xmlns:a16="http://schemas.microsoft.com/office/drawing/2014/main" id="{CD9B87E9-972F-4EE4-8E76-A3A70594C5B5}"/>
              </a:ext>
            </a:extLst>
          </p:cNvPr>
          <p:cNvSpPr>
            <a:spLocks noGrp="1"/>
          </p:cNvSpPr>
          <p:nvPr>
            <p:ph idx="1"/>
          </p:nvPr>
        </p:nvSpPr>
        <p:spPr/>
        <p:txBody>
          <a:bodyPr>
            <a:normAutofit/>
          </a:bodyPr>
          <a:lstStyle/>
          <a:p>
            <a:pPr marL="0" indent="0">
              <a:buNone/>
            </a:pPr>
            <a:r>
              <a:rPr lang="tr-TR" sz="2400" dirty="0"/>
              <a:t> Gastronomi turizmi turizm sezonunu uzatmaktadır.</a:t>
            </a:r>
          </a:p>
          <a:p>
            <a:pPr marL="0" indent="0">
              <a:buNone/>
            </a:pPr>
            <a:r>
              <a:rPr lang="tr-TR" sz="2400" dirty="0"/>
              <a:t> Gastronomi turizmi sayesinde destinasyonda var olan turizm çeşitliliği arttırmaktadır.</a:t>
            </a:r>
          </a:p>
          <a:p>
            <a:pPr marL="0" indent="0">
              <a:buNone/>
            </a:pPr>
            <a:r>
              <a:rPr lang="tr-TR" sz="2400" dirty="0"/>
              <a:t> Gastronomi turizmi turizm talebinin ülke içerisindeki farklı destinasyonlar arasında eşit dağılımını sağlamaktadır.</a:t>
            </a:r>
          </a:p>
          <a:p>
            <a:pPr marL="0" indent="0">
              <a:buNone/>
            </a:pPr>
            <a:r>
              <a:rPr lang="tr-TR" sz="2400" dirty="0"/>
              <a:t> Gastronomi turizmi sayesinde destinasyonlara yeni gelir kaynakları yaratılmaktadır.</a:t>
            </a:r>
          </a:p>
          <a:p>
            <a:pPr marL="0" indent="0">
              <a:buNone/>
            </a:pPr>
            <a:r>
              <a:rPr lang="tr-TR" sz="2400" dirty="0"/>
              <a:t> Gastronomi turizmi sayesinde destinasyonların çekiciliği ve farkında-lığı arttırılmaktadır.</a:t>
            </a:r>
          </a:p>
        </p:txBody>
      </p:sp>
    </p:spTree>
    <p:extLst>
      <p:ext uri="{BB962C8B-B14F-4D97-AF65-F5344CB8AC3E}">
        <p14:creationId xmlns:p14="http://schemas.microsoft.com/office/powerpoint/2010/main" val="14638147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97776A6-3C24-4185-A7D2-BDF64C7F0DC0}"/>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CB029830-0013-4347-ABD5-85F765A1D076}"/>
              </a:ext>
            </a:extLst>
          </p:cNvPr>
          <p:cNvSpPr>
            <a:spLocks noGrp="1"/>
          </p:cNvSpPr>
          <p:nvPr>
            <p:ph idx="1"/>
          </p:nvPr>
        </p:nvSpPr>
        <p:spPr/>
        <p:txBody>
          <a:bodyPr>
            <a:normAutofit/>
          </a:bodyPr>
          <a:lstStyle/>
          <a:p>
            <a:pPr marL="0" indent="0">
              <a:buNone/>
            </a:pPr>
            <a:r>
              <a:rPr lang="tr-TR" sz="2400" dirty="0"/>
              <a:t> Gastronomi turizmi, medyanın ilgisini destinasyon üzerine yoğunlaştırmada etkili bir araçtır.</a:t>
            </a:r>
          </a:p>
          <a:p>
            <a:pPr marL="0" indent="0">
              <a:buNone/>
            </a:pPr>
            <a:r>
              <a:rPr lang="tr-TR" sz="2400" dirty="0"/>
              <a:t> Gastronomi turizmi sayesinde güçlü ve aktif bir imaj oluşturulmaktadır. Bu imaj ile kültürel temalar yaratarak destinasyon markalaşmasına yardımcı olunmaktadır.</a:t>
            </a:r>
          </a:p>
          <a:p>
            <a:pPr marL="0" indent="0">
              <a:buNone/>
            </a:pPr>
            <a:r>
              <a:rPr lang="tr-TR" sz="2400" dirty="0"/>
              <a:t> Gastronomi turizmi tek bir seyahatin yeterli olacağını düşünen turistler için, tekrar ziyaret etme niyetini teşvik etmektedir. Ziyaret teşviki sağlamaktadır.</a:t>
            </a:r>
          </a:p>
        </p:txBody>
      </p:sp>
    </p:spTree>
    <p:extLst>
      <p:ext uri="{BB962C8B-B14F-4D97-AF65-F5344CB8AC3E}">
        <p14:creationId xmlns:p14="http://schemas.microsoft.com/office/powerpoint/2010/main" val="34040325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F97818E-B657-4081-85ED-4DF1ED672480}"/>
              </a:ext>
            </a:extLst>
          </p:cNvPr>
          <p:cNvSpPr>
            <a:spLocks noGrp="1"/>
          </p:cNvSpPr>
          <p:nvPr>
            <p:ph type="title"/>
          </p:nvPr>
        </p:nvSpPr>
        <p:spPr>
          <a:xfrm>
            <a:off x="632257" y="217190"/>
            <a:ext cx="9404723" cy="827442"/>
          </a:xfrm>
        </p:spPr>
        <p:txBody>
          <a:bodyPr/>
          <a:lstStyle/>
          <a:p>
            <a:pPr algn="ctr"/>
            <a:r>
              <a:rPr lang="tr-TR" dirty="0"/>
              <a:t>Turizmde Gastronomi</a:t>
            </a:r>
          </a:p>
        </p:txBody>
      </p:sp>
      <p:pic>
        <p:nvPicPr>
          <p:cNvPr id="5" name="Resim 4">
            <a:extLst>
              <a:ext uri="{FF2B5EF4-FFF2-40B4-BE49-F238E27FC236}">
                <a16:creationId xmlns:a16="http://schemas.microsoft.com/office/drawing/2014/main" id="{6D1E987A-C127-4B77-BC9B-6E1D9B45DAEE}"/>
              </a:ext>
            </a:extLst>
          </p:cNvPr>
          <p:cNvPicPr>
            <a:picLocks noChangeAspect="1"/>
          </p:cNvPicPr>
          <p:nvPr/>
        </p:nvPicPr>
        <p:blipFill>
          <a:blip r:embed="rId2"/>
          <a:stretch>
            <a:fillRect/>
          </a:stretch>
        </p:blipFill>
        <p:spPr>
          <a:xfrm>
            <a:off x="702148" y="1114425"/>
            <a:ext cx="10800300" cy="5743575"/>
          </a:xfrm>
          <a:prstGeom prst="rect">
            <a:avLst/>
          </a:prstGeom>
        </p:spPr>
      </p:pic>
    </p:spTree>
    <p:extLst>
      <p:ext uri="{BB962C8B-B14F-4D97-AF65-F5344CB8AC3E}">
        <p14:creationId xmlns:p14="http://schemas.microsoft.com/office/powerpoint/2010/main" val="41823749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BB272C5-A218-4A3F-A5C4-37CA9187C38B}"/>
              </a:ext>
            </a:extLst>
          </p:cNvPr>
          <p:cNvSpPr>
            <a:spLocks noGrp="1"/>
          </p:cNvSpPr>
          <p:nvPr>
            <p:ph type="title"/>
          </p:nvPr>
        </p:nvSpPr>
        <p:spPr>
          <a:xfrm>
            <a:off x="196948" y="452718"/>
            <a:ext cx="10958731" cy="1400530"/>
          </a:xfrm>
        </p:spPr>
        <p:txBody>
          <a:bodyPr/>
          <a:lstStyle/>
          <a:p>
            <a:r>
              <a:rPr lang="tr-TR" dirty="0"/>
              <a:t>Türkiye için Gastronomi Turizminin Önemi</a:t>
            </a:r>
          </a:p>
        </p:txBody>
      </p:sp>
      <p:sp>
        <p:nvSpPr>
          <p:cNvPr id="3" name="İçerik Yer Tutucusu 2">
            <a:extLst>
              <a:ext uri="{FF2B5EF4-FFF2-40B4-BE49-F238E27FC236}">
                <a16:creationId xmlns:a16="http://schemas.microsoft.com/office/drawing/2014/main" id="{D81C73CA-E73C-45C8-BA93-21D02E96BA41}"/>
              </a:ext>
            </a:extLst>
          </p:cNvPr>
          <p:cNvSpPr>
            <a:spLocks noGrp="1"/>
          </p:cNvSpPr>
          <p:nvPr>
            <p:ph idx="1"/>
          </p:nvPr>
        </p:nvSpPr>
        <p:spPr/>
        <p:txBody>
          <a:bodyPr>
            <a:normAutofit/>
          </a:bodyPr>
          <a:lstStyle/>
          <a:p>
            <a:r>
              <a:rPr lang="tr-TR" sz="2400" dirty="0"/>
              <a:t>Türkiye’deki Gastronomi Turizminin SWOT Analizi</a:t>
            </a:r>
          </a:p>
          <a:p>
            <a:r>
              <a:rPr lang="tr-TR" sz="2400" dirty="0"/>
              <a:t>Güçlü Yönleri</a:t>
            </a:r>
          </a:p>
          <a:p>
            <a:pPr marL="0" indent="0">
              <a:buNone/>
            </a:pPr>
            <a:r>
              <a:rPr lang="tr-TR" sz="2400" dirty="0"/>
              <a:t> Yüksek kalite, çeşitlilik ve değerler</a:t>
            </a:r>
          </a:p>
          <a:p>
            <a:pPr marL="0" indent="0">
              <a:buNone/>
            </a:pPr>
            <a:r>
              <a:rPr lang="tr-TR" sz="2400" dirty="0"/>
              <a:t> Önemli şefler ve yöresel yönetimler</a:t>
            </a:r>
          </a:p>
          <a:p>
            <a:pPr marL="0" indent="0">
              <a:buNone/>
            </a:pPr>
            <a:r>
              <a:rPr lang="tr-TR" sz="2400" dirty="0"/>
              <a:t> Dört mevsim kullanılabilen bir mutfak</a:t>
            </a:r>
          </a:p>
          <a:p>
            <a:pPr marL="0" indent="0">
              <a:buNone/>
            </a:pPr>
            <a:r>
              <a:rPr lang="tr-TR" sz="2400" dirty="0"/>
              <a:t> Türkiye’nin turizm endüstrisindeki güçlülüğü</a:t>
            </a:r>
          </a:p>
        </p:txBody>
      </p:sp>
    </p:spTree>
    <p:extLst>
      <p:ext uri="{BB962C8B-B14F-4D97-AF65-F5344CB8AC3E}">
        <p14:creationId xmlns:p14="http://schemas.microsoft.com/office/powerpoint/2010/main" val="8150448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6C91712-A97B-4191-A12E-09BBD12DCE3E}"/>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834AF3D7-EAFF-4A11-8A45-BB052C00A1EF}"/>
              </a:ext>
            </a:extLst>
          </p:cNvPr>
          <p:cNvSpPr>
            <a:spLocks noGrp="1"/>
          </p:cNvSpPr>
          <p:nvPr>
            <p:ph idx="1"/>
          </p:nvPr>
        </p:nvSpPr>
        <p:spPr>
          <a:xfrm>
            <a:off x="323557" y="2052918"/>
            <a:ext cx="11085341" cy="4587033"/>
          </a:xfrm>
        </p:spPr>
        <p:txBody>
          <a:bodyPr>
            <a:normAutofit/>
          </a:bodyPr>
          <a:lstStyle/>
          <a:p>
            <a:r>
              <a:rPr lang="tr-TR" sz="2400" dirty="0"/>
              <a:t>Zayıf Yönleri</a:t>
            </a:r>
          </a:p>
          <a:p>
            <a:pPr marL="0" indent="0">
              <a:buNone/>
            </a:pPr>
            <a:r>
              <a:rPr lang="tr-TR" sz="2400" dirty="0"/>
              <a:t> Uluslararası mutfağın Türkiye’de yeteri kadar algılanamaması</a:t>
            </a:r>
          </a:p>
          <a:p>
            <a:pPr marL="0" indent="0">
              <a:buNone/>
            </a:pPr>
            <a:r>
              <a:rPr lang="tr-TR" sz="2400" dirty="0"/>
              <a:t> Tüketiciler açısından yemek ve teorik pişirme tanımlarının eksikliği</a:t>
            </a:r>
          </a:p>
          <a:p>
            <a:pPr marL="0" indent="0">
              <a:buNone/>
            </a:pPr>
            <a:r>
              <a:rPr lang="tr-TR" sz="2400" dirty="0"/>
              <a:t> Turizm ürünü olan mutfağı geliştirmeye yönelik geleneksel organizasyonların eksikliği</a:t>
            </a:r>
          </a:p>
          <a:p>
            <a:pPr marL="0" indent="0">
              <a:buNone/>
            </a:pPr>
            <a:r>
              <a:rPr lang="tr-TR" sz="2400" dirty="0"/>
              <a:t> Gastronomi turizmine yönelik paket turların eksikliği</a:t>
            </a:r>
          </a:p>
          <a:p>
            <a:pPr marL="0" indent="0">
              <a:buNone/>
            </a:pPr>
            <a:r>
              <a:rPr lang="tr-TR" sz="2400" dirty="0"/>
              <a:t> Uluslararası pazardaki mevcut bilgiye olan ihtiyaç</a:t>
            </a:r>
          </a:p>
          <a:p>
            <a:pPr marL="0" indent="0">
              <a:buNone/>
            </a:pPr>
            <a:r>
              <a:rPr lang="tr-TR" sz="2400" dirty="0"/>
              <a:t> Tanıtıcı aktivitelerin ve şarap sektörü ile işbirliğinin eksikliği</a:t>
            </a:r>
          </a:p>
          <a:p>
            <a:pPr marL="0" indent="0">
              <a:buNone/>
            </a:pPr>
            <a:r>
              <a:rPr lang="tr-TR" sz="2400" dirty="0"/>
              <a:t> Şeflerin eğitsel alt yapılarının geliştirilmesi gerekliliği</a:t>
            </a:r>
          </a:p>
        </p:txBody>
      </p:sp>
    </p:spTree>
    <p:extLst>
      <p:ext uri="{BB962C8B-B14F-4D97-AF65-F5344CB8AC3E}">
        <p14:creationId xmlns:p14="http://schemas.microsoft.com/office/powerpoint/2010/main" val="9654509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48EE801-5BFB-45A8-B5EE-C9A4499B320C}"/>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B4F7659B-D9B4-4553-84FA-659571E5EBA4}"/>
              </a:ext>
            </a:extLst>
          </p:cNvPr>
          <p:cNvSpPr>
            <a:spLocks noGrp="1"/>
          </p:cNvSpPr>
          <p:nvPr>
            <p:ph idx="1"/>
          </p:nvPr>
        </p:nvSpPr>
        <p:spPr>
          <a:xfrm>
            <a:off x="295422" y="2052918"/>
            <a:ext cx="10775852" cy="4195481"/>
          </a:xfrm>
        </p:spPr>
        <p:txBody>
          <a:bodyPr>
            <a:normAutofit/>
          </a:bodyPr>
          <a:lstStyle/>
          <a:p>
            <a:r>
              <a:rPr lang="tr-TR" sz="2400" dirty="0"/>
              <a:t>Fırsatlar</a:t>
            </a:r>
          </a:p>
          <a:p>
            <a:pPr marL="0" indent="0">
              <a:buNone/>
            </a:pPr>
            <a:r>
              <a:rPr lang="tr-TR" sz="2400" dirty="0"/>
              <a:t> Sektörde yer alan kurum ve kuruluşlar ile organizasyonlara katılma olasılığı</a:t>
            </a:r>
          </a:p>
          <a:p>
            <a:pPr marL="0" indent="0">
              <a:buNone/>
            </a:pPr>
            <a:r>
              <a:rPr lang="tr-TR" sz="2400" dirty="0"/>
              <a:t> Türkiye’nin yerel ve bölgesel ürünleri arasındaki bağlantının çapraz ilişki ile geliştirilebilmesi</a:t>
            </a:r>
          </a:p>
          <a:p>
            <a:pPr marL="0" indent="0">
              <a:buNone/>
            </a:pPr>
            <a:r>
              <a:rPr lang="tr-TR" sz="2400" dirty="0"/>
              <a:t> Promosyonlu aktivitelerin ve mutfak çeşitliliğinin geliştirilebilir ol-</a:t>
            </a:r>
            <a:r>
              <a:rPr lang="tr-TR" sz="2400" dirty="0" err="1"/>
              <a:t>ması</a:t>
            </a:r>
            <a:endParaRPr lang="tr-TR" sz="2400" dirty="0"/>
          </a:p>
          <a:p>
            <a:pPr marL="0" indent="0">
              <a:buNone/>
            </a:pPr>
            <a:r>
              <a:rPr lang="tr-TR" sz="2400" dirty="0"/>
              <a:t> Üniversitelerde gastronomi ve aşçılık eğitim programları</a:t>
            </a:r>
          </a:p>
        </p:txBody>
      </p:sp>
    </p:spTree>
    <p:extLst>
      <p:ext uri="{BB962C8B-B14F-4D97-AF65-F5344CB8AC3E}">
        <p14:creationId xmlns:p14="http://schemas.microsoft.com/office/powerpoint/2010/main" val="12465704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FFE761B-55DE-4B58-8BF3-19D54533FC94}"/>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0F982106-094E-4AD2-A535-FADDE8ABB86E}"/>
              </a:ext>
            </a:extLst>
          </p:cNvPr>
          <p:cNvSpPr>
            <a:spLocks noGrp="1"/>
          </p:cNvSpPr>
          <p:nvPr>
            <p:ph idx="1"/>
          </p:nvPr>
        </p:nvSpPr>
        <p:spPr/>
        <p:txBody>
          <a:bodyPr>
            <a:normAutofit/>
          </a:bodyPr>
          <a:lstStyle/>
          <a:p>
            <a:r>
              <a:rPr lang="tr-TR" sz="2400" dirty="0"/>
              <a:t>Tehditler</a:t>
            </a:r>
          </a:p>
          <a:p>
            <a:pPr marL="0" indent="0">
              <a:buNone/>
            </a:pPr>
            <a:r>
              <a:rPr lang="tr-TR" sz="2400" dirty="0"/>
              <a:t> Gastronomi turizminin mali sınırlamaları</a:t>
            </a:r>
          </a:p>
          <a:p>
            <a:pPr marL="0" indent="0">
              <a:buNone/>
            </a:pPr>
            <a:r>
              <a:rPr lang="tr-TR" sz="2400" dirty="0"/>
              <a:t> Hazır mutfak pazarında ki bölgesel sınırlılıklar</a:t>
            </a:r>
          </a:p>
          <a:p>
            <a:pPr marL="0" indent="0">
              <a:buNone/>
            </a:pPr>
            <a:r>
              <a:rPr lang="tr-TR" sz="2400" dirty="0"/>
              <a:t> Türk mutfağı algısı üzerindeki tanıtım eksiklikleri</a:t>
            </a:r>
          </a:p>
        </p:txBody>
      </p:sp>
    </p:spTree>
    <p:extLst>
      <p:ext uri="{BB962C8B-B14F-4D97-AF65-F5344CB8AC3E}">
        <p14:creationId xmlns:p14="http://schemas.microsoft.com/office/powerpoint/2010/main" val="16219586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32314C8-51D3-4687-AF42-DABFC38B0149}"/>
              </a:ext>
            </a:extLst>
          </p:cNvPr>
          <p:cNvSpPr>
            <a:spLocks noGrp="1"/>
          </p:cNvSpPr>
          <p:nvPr>
            <p:ph type="title"/>
          </p:nvPr>
        </p:nvSpPr>
        <p:spPr>
          <a:xfrm>
            <a:off x="646111" y="452718"/>
            <a:ext cx="10734652" cy="1400530"/>
          </a:xfrm>
        </p:spPr>
        <p:txBody>
          <a:bodyPr/>
          <a:lstStyle/>
          <a:p>
            <a:r>
              <a:rPr lang="tr-TR" dirty="0"/>
              <a:t>Dünyada Gastronomi Turizminin Önemi</a:t>
            </a:r>
          </a:p>
        </p:txBody>
      </p:sp>
      <p:sp>
        <p:nvSpPr>
          <p:cNvPr id="3" name="İçerik Yer Tutucusu 2">
            <a:extLst>
              <a:ext uri="{FF2B5EF4-FFF2-40B4-BE49-F238E27FC236}">
                <a16:creationId xmlns:a16="http://schemas.microsoft.com/office/drawing/2014/main" id="{50D6CDCE-50A5-4991-B55F-012B8471AC73}"/>
              </a:ext>
            </a:extLst>
          </p:cNvPr>
          <p:cNvSpPr>
            <a:spLocks noGrp="1"/>
          </p:cNvSpPr>
          <p:nvPr>
            <p:ph idx="1"/>
          </p:nvPr>
        </p:nvSpPr>
        <p:spPr/>
        <p:txBody>
          <a:bodyPr>
            <a:normAutofit/>
          </a:bodyPr>
          <a:lstStyle/>
          <a:p>
            <a:pPr algn="just"/>
            <a:r>
              <a:rPr lang="tr-TR" sz="2400" dirty="0"/>
              <a:t>Fransa, İtalya, İspanya, Avustralya ve Almanya gibi Dünyada gastronomi turizmini alt kollarıyla birlikte başarıyla gerçekleştiren ülkeler, dünyada şarap turizmini başarıyla gerçekleştiren ülkeler arasındadır. Şarap turizmi ilk olarak 1998 yılında Avustralya’da ki konferansta ele alınmıştır. </a:t>
            </a:r>
            <a:r>
              <a:rPr lang="tr-TR" sz="2400" dirty="0" err="1"/>
              <a:t>Rioja</a:t>
            </a:r>
            <a:r>
              <a:rPr lang="tr-TR" sz="2400" dirty="0"/>
              <a:t> (İspanya), Napa </a:t>
            </a:r>
            <a:r>
              <a:rPr lang="tr-TR" sz="2400" dirty="0" err="1"/>
              <a:t>Valey</a:t>
            </a:r>
            <a:r>
              <a:rPr lang="tr-TR" sz="2400" dirty="0"/>
              <a:t> (California), </a:t>
            </a:r>
            <a:r>
              <a:rPr lang="tr-TR" sz="2400" dirty="0" err="1"/>
              <a:t>Champagne</a:t>
            </a:r>
            <a:r>
              <a:rPr lang="tr-TR" sz="2400" dirty="0"/>
              <a:t> (Fransa) köklü üne sahip şarap rotalarıdır.</a:t>
            </a:r>
          </a:p>
        </p:txBody>
      </p:sp>
    </p:spTree>
    <p:extLst>
      <p:ext uri="{BB962C8B-B14F-4D97-AF65-F5344CB8AC3E}">
        <p14:creationId xmlns:p14="http://schemas.microsoft.com/office/powerpoint/2010/main" val="7954926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A1B35B0-BD6C-48B2-851A-C3C52E156237}"/>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183640D3-471F-4509-97E9-0EAFF9F0E6C0}"/>
              </a:ext>
            </a:extLst>
          </p:cNvPr>
          <p:cNvSpPr>
            <a:spLocks noGrp="1"/>
          </p:cNvSpPr>
          <p:nvPr>
            <p:ph idx="1"/>
          </p:nvPr>
        </p:nvSpPr>
        <p:spPr/>
        <p:txBody>
          <a:bodyPr>
            <a:normAutofit/>
          </a:bodyPr>
          <a:lstStyle/>
          <a:p>
            <a:r>
              <a:rPr lang="tr-TR" sz="2400" dirty="0"/>
              <a:t>Fransa, İspanya, İtalya, Portekiz ve İrlanda gibi gastronomi turlarının yoğun olduğu Avrupa ülkelerinde gerçekleştirilen aktiviteler:</a:t>
            </a:r>
          </a:p>
          <a:p>
            <a:pPr marL="0" indent="0">
              <a:buNone/>
            </a:pPr>
            <a:r>
              <a:rPr lang="tr-TR" sz="2400" dirty="0"/>
              <a:t> Yerel peynir üreticilerini ziyaret</a:t>
            </a:r>
          </a:p>
          <a:p>
            <a:pPr marL="0" indent="0">
              <a:buNone/>
            </a:pPr>
            <a:r>
              <a:rPr lang="tr-TR" sz="2400" dirty="0"/>
              <a:t> Atölyelerde peynir imalatına katılım</a:t>
            </a:r>
          </a:p>
          <a:p>
            <a:pPr marL="0" indent="0">
              <a:buNone/>
            </a:pPr>
            <a:r>
              <a:rPr lang="tr-TR" sz="2400" dirty="0"/>
              <a:t> Kırsal alanlarda mantar toplama</a:t>
            </a:r>
          </a:p>
          <a:p>
            <a:pPr marL="0" indent="0">
              <a:buNone/>
            </a:pPr>
            <a:r>
              <a:rPr lang="tr-TR" sz="2400" dirty="0"/>
              <a:t> Yerel pazarların ziyaret edilmesi</a:t>
            </a:r>
          </a:p>
          <a:p>
            <a:pPr marL="0" indent="0">
              <a:buNone/>
            </a:pPr>
            <a:r>
              <a:rPr lang="tr-TR" sz="2400" dirty="0"/>
              <a:t> Zeytinyağı tadımının ve zeytinyağı üreticilerine ziyaretler</a:t>
            </a:r>
          </a:p>
        </p:txBody>
      </p:sp>
    </p:spTree>
    <p:extLst>
      <p:ext uri="{BB962C8B-B14F-4D97-AF65-F5344CB8AC3E}">
        <p14:creationId xmlns:p14="http://schemas.microsoft.com/office/powerpoint/2010/main" val="1814315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9610CC0-0917-4F57-B253-6CEAF4286DE4}"/>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7AD45AC2-AC71-44B9-BB47-4CA9A148B314}"/>
              </a:ext>
            </a:extLst>
          </p:cNvPr>
          <p:cNvSpPr>
            <a:spLocks noGrp="1"/>
          </p:cNvSpPr>
          <p:nvPr>
            <p:ph idx="1"/>
          </p:nvPr>
        </p:nvSpPr>
        <p:spPr/>
        <p:txBody>
          <a:bodyPr>
            <a:normAutofit/>
          </a:bodyPr>
          <a:lstStyle/>
          <a:p>
            <a:pPr marL="0" indent="0">
              <a:buNone/>
            </a:pPr>
            <a:r>
              <a:rPr lang="tr-TR" sz="2400" dirty="0"/>
              <a:t> Ünlü şeflerden yemek derslerinin alınması</a:t>
            </a:r>
          </a:p>
          <a:p>
            <a:pPr marL="0" indent="0">
              <a:buNone/>
            </a:pPr>
            <a:r>
              <a:rPr lang="tr-TR" sz="2400" dirty="0"/>
              <a:t> Tütsüleme atölyelerine ziyaret</a:t>
            </a:r>
          </a:p>
          <a:p>
            <a:pPr marL="0" indent="0">
              <a:buNone/>
            </a:pPr>
            <a:r>
              <a:rPr lang="tr-TR" sz="2400" dirty="0"/>
              <a:t> Üzüm bağlarına ziyaret ve bağ bozumu etkinlikleri</a:t>
            </a:r>
          </a:p>
          <a:p>
            <a:pPr marL="0" indent="0">
              <a:buNone/>
            </a:pPr>
            <a:r>
              <a:rPr lang="tr-TR" sz="2400" dirty="0"/>
              <a:t> Şarap tadımı ve üreticilerini ziyaretler</a:t>
            </a:r>
          </a:p>
          <a:p>
            <a:pPr marL="0" indent="0">
              <a:buNone/>
            </a:pPr>
            <a:r>
              <a:rPr lang="tr-TR" sz="2400" dirty="0"/>
              <a:t> Yerel yiyecek ve içecek festivallerine yönelik ziyaretler</a:t>
            </a:r>
          </a:p>
          <a:p>
            <a:pPr marL="0" indent="0">
              <a:buNone/>
            </a:pPr>
            <a:r>
              <a:rPr lang="tr-TR" sz="2400" dirty="0"/>
              <a:t> Evde mutfak dersleri.</a:t>
            </a:r>
          </a:p>
        </p:txBody>
      </p:sp>
    </p:spTree>
    <p:extLst>
      <p:ext uri="{BB962C8B-B14F-4D97-AF65-F5344CB8AC3E}">
        <p14:creationId xmlns:p14="http://schemas.microsoft.com/office/powerpoint/2010/main" val="5130659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y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y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448</TotalTime>
  <Words>786</Words>
  <Application>Microsoft Office PowerPoint</Application>
  <PresentationFormat>Geniş ekran</PresentationFormat>
  <Paragraphs>92</Paragraphs>
  <Slides>16</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16</vt:i4>
      </vt:variant>
    </vt:vector>
  </HeadingPairs>
  <TitlesOfParts>
    <vt:vector size="20" baseType="lpstr">
      <vt:lpstr>Arial</vt:lpstr>
      <vt:lpstr>Century Gothic</vt:lpstr>
      <vt:lpstr>Wingdings 3</vt:lpstr>
      <vt:lpstr>İyon</vt:lpstr>
      <vt:lpstr>T.C.  KASTAMONU ÜNİVERSİTESİ TURİZM FAKÜLTESİ</vt:lpstr>
      <vt:lpstr>Turizmde Gastronomi</vt:lpstr>
      <vt:lpstr>Türkiye için Gastronomi Turizminin Önemi</vt:lpstr>
      <vt:lpstr>PowerPoint Sunusu</vt:lpstr>
      <vt:lpstr>PowerPoint Sunusu</vt:lpstr>
      <vt:lpstr>PowerPoint Sunusu</vt:lpstr>
      <vt:lpstr>Dünyada Gastronomi Turizminin Önemi</vt:lpstr>
      <vt:lpstr>PowerPoint Sunusu</vt:lpstr>
      <vt:lpstr>PowerPoint Sunusu</vt:lpstr>
      <vt:lpstr>PowerPoint Sunusu</vt:lpstr>
      <vt:lpstr>Gastronomi Turizminin Katkıları</vt:lpstr>
      <vt:lpstr>PowerPoint Sunusu</vt:lpstr>
      <vt:lpstr>PowerPoint Sunusu</vt:lpstr>
      <vt:lpstr>PowerPoint Sunusu</vt:lpstr>
      <vt:lpstr>Gastronomi Turizminin Özellikleri</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Gastronomi ve Yiyecek Tarihi </dc:title>
  <dc:creator>Casper</dc:creator>
  <cp:lastModifiedBy>pc</cp:lastModifiedBy>
  <cp:revision>88</cp:revision>
  <dcterms:created xsi:type="dcterms:W3CDTF">2021-07-13T20:51:49Z</dcterms:created>
  <dcterms:modified xsi:type="dcterms:W3CDTF">2025-09-11T10:45:19Z</dcterms:modified>
</cp:coreProperties>
</file>