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7" r:id="rId2"/>
    <p:sldId id="314" r:id="rId3"/>
    <p:sldId id="269" r:id="rId4"/>
    <p:sldId id="270" r:id="rId5"/>
    <p:sldId id="271" r:id="rId6"/>
    <p:sldId id="272" r:id="rId7"/>
    <p:sldId id="273" r:id="rId8"/>
    <p:sldId id="274" r:id="rId9"/>
    <p:sldId id="275" r:id="rId10"/>
    <p:sldId id="308" r:id="rId11"/>
    <p:sldId id="277" r:id="rId12"/>
    <p:sldId id="280" r:id="rId13"/>
    <p:sldId id="289"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58C256BB-53B7-44D2-93E2-2A786BB829F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63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35882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851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084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3985227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60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85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681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619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2386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CF0313-2501-4751-9406-95CDC3A6A9F2}"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C256BB-53B7-44D2-93E2-2A786BB829F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72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293258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BCF0313-2501-4751-9406-95CDC3A6A9F2}" type="datetimeFigureOut">
              <a:rPr lang="tr-TR" smtClean="0"/>
              <a:t>11.09.2025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C256BB-53B7-44D2-93E2-2A786BB829F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2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BCF0313-2501-4751-9406-95CDC3A6A9F2}" type="datetimeFigureOut">
              <a:rPr lang="tr-TR" smtClean="0"/>
              <a:t>11.09.2025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8C256BB-53B7-44D2-93E2-2A786BB829F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60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F0313-2501-4751-9406-95CDC3A6A9F2}" type="datetimeFigureOut">
              <a:rPr lang="tr-TR" smtClean="0"/>
              <a:t>11.09.2025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206677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CF0313-2501-4751-9406-95CDC3A6A9F2}"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C256BB-53B7-44D2-93E2-2A786BB829F6}" type="slidenum">
              <a:rPr lang="tr-TR" smtClean="0"/>
              <a:t>‹#›</a:t>
            </a:fld>
            <a:endParaRPr lang="tr-TR"/>
          </a:p>
        </p:txBody>
      </p:sp>
    </p:spTree>
    <p:extLst>
      <p:ext uri="{BB962C8B-B14F-4D97-AF65-F5344CB8AC3E}">
        <p14:creationId xmlns:p14="http://schemas.microsoft.com/office/powerpoint/2010/main" val="42561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CF0313-2501-4751-9406-95CDC3A6A9F2}" type="datetimeFigureOut">
              <a:rPr lang="tr-TR" smtClean="0"/>
              <a:t>11.09.2025</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C256BB-53B7-44D2-93E2-2A786BB829F6}" type="slidenum">
              <a:rPr lang="tr-TR" smtClean="0"/>
              <a:t>‹#›</a:t>
            </a:fld>
            <a:endParaRPr lang="tr-TR"/>
          </a:p>
        </p:txBody>
      </p:sp>
    </p:spTree>
    <p:extLst>
      <p:ext uri="{BB962C8B-B14F-4D97-AF65-F5344CB8AC3E}">
        <p14:creationId xmlns:p14="http://schemas.microsoft.com/office/powerpoint/2010/main" val="330613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34836" y="1425667"/>
            <a:ext cx="9005454" cy="2387600"/>
          </a:xfrm>
        </p:spPr>
        <p:txBody>
          <a:bodyPr>
            <a:normAutofit fontScale="90000"/>
          </a:bodyPr>
          <a:lstStyle/>
          <a:p>
            <a:r>
              <a:rPr lang="tr-TR" dirty="0"/>
              <a:t>T.C. </a:t>
            </a:r>
            <a:br>
              <a:rPr lang="tr-TR" dirty="0"/>
            </a:br>
            <a:r>
              <a:rPr lang="tr-TR" dirty="0"/>
              <a:t>KASTAMONU ÜNİVERSİTESİ</a:t>
            </a:r>
            <a:br>
              <a:rPr lang="tr-TR" dirty="0"/>
            </a:br>
            <a:r>
              <a:rPr lang="tr-TR" dirty="0"/>
              <a:t>TURİZM FAKÜLTESİ</a:t>
            </a:r>
          </a:p>
        </p:txBody>
      </p:sp>
      <p:sp>
        <p:nvSpPr>
          <p:cNvPr id="3" name="Alt Başlık 2"/>
          <p:cNvSpPr>
            <a:spLocks noGrp="1"/>
          </p:cNvSpPr>
          <p:nvPr>
            <p:ph type="subTitle" idx="1"/>
          </p:nvPr>
        </p:nvSpPr>
        <p:spPr>
          <a:xfrm>
            <a:off x="1565563" y="4379316"/>
            <a:ext cx="9144000" cy="2106034"/>
          </a:xfrm>
        </p:spPr>
        <p:txBody>
          <a:bodyPr/>
          <a:lstStyle/>
          <a:p>
            <a:r>
              <a:rPr lang="tr-TR" dirty="0"/>
              <a:t>Gastronomi ve Mutfak Sanatları Bölümü</a:t>
            </a:r>
          </a:p>
          <a:p>
            <a:endParaRPr lang="tr-TR" dirty="0"/>
          </a:p>
          <a:p>
            <a:endParaRPr lang="tr-TR" dirty="0"/>
          </a:p>
          <a:p>
            <a:r>
              <a:rPr lang="tr-TR" dirty="0"/>
              <a:t>Cumhuriyet Döneminde Mutfak Kültürü II</a:t>
            </a:r>
            <a:endParaRPr lang="tr-TR" b="1" dirty="0"/>
          </a:p>
        </p:txBody>
      </p:sp>
    </p:spTree>
    <p:extLst>
      <p:ext uri="{BB962C8B-B14F-4D97-AF65-F5344CB8AC3E}">
        <p14:creationId xmlns:p14="http://schemas.microsoft.com/office/powerpoint/2010/main" val="6462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Mutfak Mimarisi ve Mutfak Araç-Gereçleri</a:t>
            </a:r>
            <a:endParaRPr lang="tr-TR" dirty="0"/>
          </a:p>
        </p:txBody>
      </p:sp>
      <p:sp>
        <p:nvSpPr>
          <p:cNvPr id="3" name="İçerik Yer Tutucusu 2"/>
          <p:cNvSpPr>
            <a:spLocks noGrp="1"/>
          </p:cNvSpPr>
          <p:nvPr>
            <p:ph idx="1"/>
          </p:nvPr>
        </p:nvSpPr>
        <p:spPr/>
        <p:txBody>
          <a:bodyPr/>
          <a:lstStyle/>
          <a:p>
            <a:r>
              <a:rPr lang="tr-TR" dirty="0"/>
              <a:t>XX. yüzyılda yaşam koşullarının değişmesi ile birlikte mutfak işlevsel bir alan olmuştur. Günümüzde dünyanın birçok yerinde mutfaklar yemeklerin rahatça hazırlanıp, pişirilebileceği, sofra takımlarının yemek yedikten sonra yıkanıp temizlenebileceği nitelikleri taşıyan küçük kullanışlı bir oda olarak tasarlanmaktadır.</a:t>
            </a:r>
          </a:p>
        </p:txBody>
      </p:sp>
    </p:spTree>
    <p:extLst>
      <p:ext uri="{BB962C8B-B14F-4D97-AF65-F5344CB8AC3E}">
        <p14:creationId xmlns:p14="http://schemas.microsoft.com/office/powerpoint/2010/main" val="417706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Sofra Düzeni ve Sofra Adabı</a:t>
            </a:r>
            <a:endParaRPr lang="tr-TR" dirty="0"/>
          </a:p>
        </p:txBody>
      </p:sp>
      <p:sp>
        <p:nvSpPr>
          <p:cNvPr id="3" name="İçerik Yer Tutucusu 2"/>
          <p:cNvSpPr>
            <a:spLocks noGrp="1"/>
          </p:cNvSpPr>
          <p:nvPr>
            <p:ph idx="1"/>
          </p:nvPr>
        </p:nvSpPr>
        <p:spPr/>
        <p:txBody>
          <a:bodyPr/>
          <a:lstStyle/>
          <a:p>
            <a:r>
              <a:rPr lang="tr-TR" dirty="0"/>
              <a:t>Cumhuriyet döneminde yemek yeme öğünleri sabah, öğle ve akşam yemeği olmak üzere üçe çıkmıştır (Osmanlı’da iki öğün: kuşluk ve akşam). Bu değişimin nedenleri arasında çalışma saatlerinin 09:00-17:00 olarak düzenlenmesi, miladi takvimin kullanılmasına geçiş ve Batı dünyası ile uyumlu olmak vardır.</a:t>
            </a:r>
          </a:p>
        </p:txBody>
      </p:sp>
    </p:spTree>
    <p:extLst>
      <p:ext uri="{BB962C8B-B14F-4D97-AF65-F5344CB8AC3E}">
        <p14:creationId xmlns:p14="http://schemas.microsoft.com/office/powerpoint/2010/main" val="140826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Geleneksel Türk sofrası Türk kahvesiyle bitirilirken bunun yerini de ekonomik nedenlerden dolayı çay almıştır, fakat bazı kesimlerde kahve geleneği hala devam ettirilmekte hatta yüksek gelir düzeyine sahip kişiler tarafından suda hemen çözünen (</a:t>
            </a:r>
            <a:r>
              <a:rPr lang="tr-TR" dirty="0" err="1"/>
              <a:t>instand</a:t>
            </a:r>
            <a:r>
              <a:rPr lang="tr-TR" dirty="0"/>
              <a:t>) kahve tüketilmektedir. </a:t>
            </a:r>
          </a:p>
          <a:p>
            <a:endParaRPr lang="tr-TR" dirty="0"/>
          </a:p>
        </p:txBody>
      </p:sp>
    </p:spTree>
    <p:extLst>
      <p:ext uri="{BB962C8B-B14F-4D97-AF65-F5344CB8AC3E}">
        <p14:creationId xmlns:p14="http://schemas.microsoft.com/office/powerpoint/2010/main" val="66393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Ayrıca eski sofralarda pilav ve börek vb. yiyeceklerle hoşaf (pekmezden yapılan) içilmekteydi günümüzde de bunun yerini çay almıştır. Son olarak bu dönemde yeni sofra adabının öğrenildiği yerler olarak Cumhuriyet baloları, otel ve lokantalarda yemek yeme, tren lokantaları vb. kamusal alanlar önem arz etmektedir.</a:t>
            </a:r>
          </a:p>
          <a:p>
            <a:endParaRPr lang="tr-TR" dirty="0"/>
          </a:p>
        </p:txBody>
      </p:sp>
    </p:spTree>
    <p:extLst>
      <p:ext uri="{BB962C8B-B14F-4D97-AF65-F5344CB8AC3E}">
        <p14:creationId xmlns:p14="http://schemas.microsoft.com/office/powerpoint/2010/main" val="219554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Çay Tüketimi</a:t>
            </a:r>
          </a:p>
        </p:txBody>
      </p:sp>
      <p:sp>
        <p:nvSpPr>
          <p:cNvPr id="3" name="İçerik Yer Tutucusu 2"/>
          <p:cNvSpPr>
            <a:spLocks noGrp="1"/>
          </p:cNvSpPr>
          <p:nvPr>
            <p:ph idx="1"/>
          </p:nvPr>
        </p:nvSpPr>
        <p:spPr/>
        <p:txBody>
          <a:bodyPr/>
          <a:lstStyle/>
          <a:p>
            <a:r>
              <a:rPr lang="tr-TR" dirty="0"/>
              <a:t>Bu dönemde yemekle ilgili en önemli hususlardan biri de ikinci dünya savaşı yıllarında kahve ile ilgili olanıdır. Eski zamanlardan beri kahve alışkanlığı olan halk, kahveye erişememesi sonucu, nohut kahvesi ve hat süpürge saplarındaki tohumlardan kahve yapmış ancak sonunda çaya alışmış böylece sosyal yaşamda kahvenin yerini çay almıştır.</a:t>
            </a:r>
          </a:p>
        </p:txBody>
      </p:sp>
    </p:spTree>
    <p:extLst>
      <p:ext uri="{BB962C8B-B14F-4D97-AF65-F5344CB8AC3E}">
        <p14:creationId xmlns:p14="http://schemas.microsoft.com/office/powerpoint/2010/main" val="405038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0" y="555481"/>
            <a:ext cx="9601196" cy="1011381"/>
          </a:xfrm>
        </p:spPr>
        <p:txBody>
          <a:bodyPr/>
          <a:lstStyle/>
          <a:p>
            <a:r>
              <a:rPr lang="tr-TR" b="1" dirty="0"/>
              <a:t>Bölgelere Göre Türk Mutfak Kültürü</a:t>
            </a:r>
            <a:endParaRPr lang="tr-TR" dirty="0"/>
          </a:p>
        </p:txBody>
      </p:sp>
      <p:pic>
        <p:nvPicPr>
          <p:cNvPr id="4" name="Resim 3"/>
          <p:cNvPicPr>
            <a:picLocks noChangeAspect="1"/>
          </p:cNvPicPr>
          <p:nvPr/>
        </p:nvPicPr>
        <p:blipFill>
          <a:blip r:embed="rId2"/>
          <a:stretch>
            <a:fillRect/>
          </a:stretch>
        </p:blipFill>
        <p:spPr>
          <a:xfrm>
            <a:off x="1891144" y="1566862"/>
            <a:ext cx="8409709" cy="4570702"/>
          </a:xfrm>
          <a:prstGeom prst="rect">
            <a:avLst/>
          </a:prstGeom>
        </p:spPr>
      </p:pic>
    </p:spTree>
    <p:extLst>
      <p:ext uri="{BB962C8B-B14F-4D97-AF65-F5344CB8AC3E}">
        <p14:creationId xmlns:p14="http://schemas.microsoft.com/office/powerpoint/2010/main" val="166195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299856" y="1371600"/>
            <a:ext cx="7813962" cy="4364182"/>
          </a:xfrm>
          <a:prstGeom prst="rect">
            <a:avLst/>
          </a:prstGeom>
        </p:spPr>
      </p:pic>
    </p:spTree>
    <p:extLst>
      <p:ext uri="{BB962C8B-B14F-4D97-AF65-F5344CB8AC3E}">
        <p14:creationId xmlns:p14="http://schemas.microsoft.com/office/powerpoint/2010/main" val="31703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161309" y="1690255"/>
            <a:ext cx="8035636" cy="3810000"/>
          </a:xfrm>
          <a:prstGeom prst="rect">
            <a:avLst/>
          </a:prstGeom>
        </p:spPr>
      </p:pic>
    </p:spTree>
    <p:extLst>
      <p:ext uri="{BB962C8B-B14F-4D97-AF65-F5344CB8AC3E}">
        <p14:creationId xmlns:p14="http://schemas.microsoft.com/office/powerpoint/2010/main" val="175460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454727" y="1620982"/>
            <a:ext cx="8783782" cy="3685309"/>
          </a:xfrm>
          <a:prstGeom prst="rect">
            <a:avLst/>
          </a:prstGeom>
        </p:spPr>
      </p:pic>
    </p:spTree>
    <p:extLst>
      <p:ext uri="{BB962C8B-B14F-4D97-AF65-F5344CB8AC3E}">
        <p14:creationId xmlns:p14="http://schemas.microsoft.com/office/powerpoint/2010/main" val="421618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396836" y="1565564"/>
            <a:ext cx="7606146" cy="3990109"/>
          </a:xfrm>
          <a:prstGeom prst="rect">
            <a:avLst/>
          </a:prstGeom>
        </p:spPr>
      </p:pic>
    </p:spTree>
    <p:extLst>
      <p:ext uri="{BB962C8B-B14F-4D97-AF65-F5344CB8AC3E}">
        <p14:creationId xmlns:p14="http://schemas.microsoft.com/office/powerpoint/2010/main" val="1546465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604654" y="1454726"/>
            <a:ext cx="7800109" cy="4421141"/>
          </a:xfrm>
          <a:prstGeom prst="rect">
            <a:avLst/>
          </a:prstGeom>
        </p:spPr>
      </p:pic>
    </p:spTree>
    <p:extLst>
      <p:ext uri="{BB962C8B-B14F-4D97-AF65-F5344CB8AC3E}">
        <p14:creationId xmlns:p14="http://schemas.microsoft.com/office/powerpoint/2010/main" val="22892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2493818" y="1163782"/>
            <a:ext cx="7329055" cy="4516581"/>
          </a:xfrm>
          <a:prstGeom prst="rect">
            <a:avLst/>
          </a:prstGeom>
        </p:spPr>
      </p:pic>
    </p:spTree>
    <p:extLst>
      <p:ext uri="{BB962C8B-B14F-4D97-AF65-F5344CB8AC3E}">
        <p14:creationId xmlns:p14="http://schemas.microsoft.com/office/powerpoint/2010/main" val="10499708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176</TotalTime>
  <Words>265</Words>
  <Application>Microsoft Office PowerPoint</Application>
  <PresentationFormat>Geniş ekran</PresentationFormat>
  <Paragraphs>14</Paragraphs>
  <Slides>13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13</vt:i4>
      </vt:variant>
    </vt:vector>
  </HeadingPairs>
  <TitlesOfParts>
    <vt:vector size="16" baseType="lpstr">
      <vt:lpstr>Arial</vt:lpstr>
      <vt:lpstr>Garamond</vt:lpstr>
      <vt:lpstr>Organik</vt:lpstr>
      <vt:lpstr>T.C.  KASTAMONU ÜNİVERSİTESİ TURİZM FAKÜLTESİ</vt:lpstr>
      <vt:lpstr>Çay Tüketimi</vt:lpstr>
      <vt:lpstr>Bölgelere Göre Türk Mutfak Kültürü</vt:lpstr>
      <vt:lpstr>PowerPoint Sunusu</vt:lpstr>
      <vt:lpstr>PowerPoint Sunusu</vt:lpstr>
      <vt:lpstr>PowerPoint Sunusu</vt:lpstr>
      <vt:lpstr>PowerPoint Sunusu</vt:lpstr>
      <vt:lpstr>PowerPoint Sunusu</vt:lpstr>
      <vt:lpstr>PowerPoint Sunusu</vt:lpstr>
      <vt:lpstr>Mutfak Mimarisi ve Mutfak Araç-Gereçleri</vt:lpstr>
      <vt:lpstr>Sofra Düzeni ve Sofra Adabı</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KASTAMONU ÜNİVERSİTESİ  FAZIL BOYNER SAĞLIK BİLİMLERİ FAKÜLTESİ</dc:title>
  <dc:creator>Aykut Şimşek</dc:creator>
  <cp:lastModifiedBy>pc</cp:lastModifiedBy>
  <cp:revision>122</cp:revision>
  <dcterms:created xsi:type="dcterms:W3CDTF">2020-03-05T06:18:54Z</dcterms:created>
  <dcterms:modified xsi:type="dcterms:W3CDTF">2025-09-11T10:53:29Z</dcterms:modified>
</cp:coreProperties>
</file>