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8" r:id="rId2"/>
    <p:sldId id="269" r:id="rId3"/>
    <p:sldId id="270" r:id="rId4"/>
    <p:sldId id="271" r:id="rId5"/>
    <p:sldId id="272" r:id="rId6"/>
    <p:sldId id="273" r:id="rId7"/>
    <p:sldId id="274" r:id="rId8"/>
    <p:sldId id="275" r:id="rId9"/>
    <p:sldId id="276" r:id="rId10"/>
    <p:sldId id="27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474"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698187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14609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28879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82034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914987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521805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8" name="Altbilgi Yer Tutucusu 7"/>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9" name="Slayt Numarası Yer Tutucusu 8"/>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09177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4" name="Altbilgi Yer Tutucusu 3"/>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5" name="Slayt Numarası Yer Tutucusu 4"/>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429947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3" name="Altbilgi Yer Tutucusu 2"/>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4" name="Slayt Numarası Yer Tutucusu 3"/>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285413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66112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11825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047227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ctr"/>
            <a:endParaRPr lang="en-US" dirty="0">
              <a:solidFill>
                <a:srgbClr val="660066"/>
              </a:solidFill>
            </a:endParaRPr>
          </a:p>
          <a:p>
            <a:pPr algn="ctr"/>
            <a:r>
              <a:rPr lang="tr-TR" b="1" dirty="0" smtClean="0">
                <a:solidFill>
                  <a:srgbClr val="660066"/>
                </a:solidFill>
              </a:rPr>
              <a:t>TÜRK DIŞ POLİTİKASI </a:t>
            </a:r>
            <a:endParaRPr lang="en-US" b="1" dirty="0">
              <a:solidFill>
                <a:srgbClr val="660066"/>
              </a:solidFill>
            </a:endParaRPr>
          </a:p>
          <a:p>
            <a:pPr algn="ctr"/>
            <a:endParaRPr lang="en-US" dirty="0">
              <a:solidFill>
                <a:srgbClr val="660066"/>
              </a:solidFill>
            </a:endParaRPr>
          </a:p>
          <a:p>
            <a:pPr marL="0" indent="0" algn="ctr">
              <a:buNone/>
            </a:pPr>
            <a:r>
              <a:rPr lang="tr-TR" dirty="0">
                <a:solidFill>
                  <a:srgbClr val="660066"/>
                </a:solidFill>
              </a:rPr>
              <a:t>3</a:t>
            </a:r>
            <a:r>
              <a:rPr lang="en-US" dirty="0" smtClean="0">
                <a:solidFill>
                  <a:srgbClr val="660066"/>
                </a:solidFill>
              </a:rPr>
              <a:t>. </a:t>
            </a:r>
            <a:r>
              <a:rPr lang="en-US" dirty="0" err="1">
                <a:solidFill>
                  <a:srgbClr val="660066"/>
                </a:solidFill>
              </a:rPr>
              <a:t>Hafta</a:t>
            </a:r>
            <a:r>
              <a:rPr lang="en-US" dirty="0">
                <a:solidFill>
                  <a:srgbClr val="660066"/>
                </a:solidFill>
              </a:rPr>
              <a:t>: </a:t>
            </a:r>
            <a:r>
              <a:rPr lang="en-US" dirty="0" err="1">
                <a:solidFill>
                  <a:srgbClr val="660066"/>
                </a:solidFill>
              </a:rPr>
              <a:t>Kurtuluş</a:t>
            </a:r>
            <a:r>
              <a:rPr lang="en-US" dirty="0">
                <a:solidFill>
                  <a:srgbClr val="660066"/>
                </a:solidFill>
              </a:rPr>
              <a:t> </a:t>
            </a:r>
            <a:r>
              <a:rPr lang="en-US" dirty="0" err="1">
                <a:solidFill>
                  <a:srgbClr val="660066"/>
                </a:solidFill>
              </a:rPr>
              <a:t>Yılları</a:t>
            </a:r>
            <a:r>
              <a:rPr lang="en-US" dirty="0">
                <a:solidFill>
                  <a:srgbClr val="660066"/>
                </a:solidFill>
              </a:rPr>
              <a:t> (</a:t>
            </a:r>
            <a:r>
              <a:rPr lang="en-US" dirty="0" smtClean="0">
                <a:solidFill>
                  <a:srgbClr val="660066"/>
                </a:solidFill>
              </a:rPr>
              <a:t>1919-192</a:t>
            </a:r>
            <a:r>
              <a:rPr lang="tr-TR" dirty="0" smtClean="0">
                <a:solidFill>
                  <a:srgbClr val="660066"/>
                </a:solidFill>
              </a:rPr>
              <a:t>2</a:t>
            </a:r>
            <a:r>
              <a:rPr lang="en-US" dirty="0" smtClean="0">
                <a:solidFill>
                  <a:srgbClr val="660066"/>
                </a:solidFill>
              </a:rPr>
              <a:t>)</a:t>
            </a:r>
            <a:endParaRPr lang="en-US" dirty="0">
              <a:solidFill>
                <a:srgbClr val="660066"/>
              </a:solidFill>
            </a:endParaRPr>
          </a:p>
          <a:p>
            <a:endParaRPr lang="tr-TR" dirty="0"/>
          </a:p>
        </p:txBody>
      </p:sp>
    </p:spTree>
    <p:extLst>
      <p:ext uri="{BB962C8B-B14F-4D97-AF65-F5344CB8AC3E}">
        <p14:creationId xmlns:p14="http://schemas.microsoft.com/office/powerpoint/2010/main" val="2165950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3306"/>
            <a:ext cx="7886700" cy="6083657"/>
          </a:xfrm>
        </p:spPr>
        <p:txBody>
          <a:bodyPr/>
          <a:lstStyle/>
          <a:p>
            <a:pPr marL="0" indent="0" algn="just">
              <a:buNone/>
            </a:pPr>
            <a:r>
              <a:rPr lang="tr-TR" b="1" smtClean="0"/>
              <a:t>KAYNAKÇA </a:t>
            </a:r>
          </a:p>
          <a:p>
            <a:pPr marL="0" indent="0" algn="just">
              <a:buNone/>
            </a:pPr>
            <a:endParaRPr lang="tr-TR" b="1" dirty="0" smtClean="0"/>
          </a:p>
          <a:p>
            <a:pPr algn="just"/>
            <a:r>
              <a:rPr lang="tr-TR" dirty="0" smtClean="0"/>
              <a:t>Balcı, A. (2021). Türkiye dış politikası. Alfa Yayınları.</a:t>
            </a:r>
          </a:p>
          <a:p>
            <a:pPr algn="just"/>
            <a:r>
              <a:rPr lang="tr-TR" dirty="0" err="1" smtClean="0"/>
              <a:t>Kösebalaban</a:t>
            </a:r>
            <a:r>
              <a:rPr lang="tr-TR" dirty="0" smtClean="0"/>
              <a:t>, H. (2021). Türk dış politikası. </a:t>
            </a:r>
            <a:r>
              <a:rPr lang="tr-TR" dirty="0" err="1" smtClean="0"/>
              <a:t>Big</a:t>
            </a:r>
            <a:r>
              <a:rPr lang="tr-TR" dirty="0" smtClean="0"/>
              <a:t> </a:t>
            </a:r>
            <a:r>
              <a:rPr lang="tr-TR" dirty="0" err="1" smtClean="0"/>
              <a:t>Bang</a:t>
            </a:r>
            <a:r>
              <a:rPr lang="tr-TR" dirty="0" smtClean="0"/>
              <a:t> Yayınevi.</a:t>
            </a:r>
          </a:p>
          <a:p>
            <a:pPr algn="just"/>
            <a:r>
              <a:rPr lang="tr-TR" dirty="0" smtClean="0"/>
              <a:t>Oran, B. </a:t>
            </a:r>
            <a:r>
              <a:rPr lang="tr-TR" dirty="0" err="1" smtClean="0"/>
              <a:t>Edt</a:t>
            </a:r>
            <a:r>
              <a:rPr lang="tr-TR" dirty="0" smtClean="0"/>
              <a:t>. (2020). Türk dış politikası: Cilt 1-3. İletişim Yayınları.</a:t>
            </a:r>
          </a:p>
          <a:p>
            <a:pPr algn="just"/>
            <a:r>
              <a:rPr lang="tr-TR" dirty="0" smtClean="0"/>
              <a:t>Gözen, R. (2006).Dış Politika Nedir, </a:t>
            </a:r>
            <a:r>
              <a:rPr lang="tr-TR" dirty="0" err="1" smtClean="0"/>
              <a:t>Edt</a:t>
            </a:r>
            <a:r>
              <a:rPr lang="tr-TR" dirty="0" smtClean="0"/>
              <a:t>. İ. Bal, 21. Yüzyılda Türk Dış Politikası, AGAM Yayınları. </a:t>
            </a:r>
          </a:p>
          <a:p>
            <a:pPr algn="just"/>
            <a:r>
              <a:rPr lang="en-US" dirty="0" smtClean="0"/>
              <a:t>Hale, W. (2012) Turkish Foreign Policy since 1774, Routledge.</a:t>
            </a:r>
            <a:endParaRPr lang="tr-TR" dirty="0" smtClean="0"/>
          </a:p>
          <a:p>
            <a:pPr algn="just"/>
            <a:r>
              <a:rPr lang="tr-TR" dirty="0" smtClean="0"/>
              <a:t>Erdoğan, M.M.-Yakut, K.-Bağcı H. Türk Dış Politikası I, Anadolu </a:t>
            </a:r>
            <a:r>
              <a:rPr lang="tr-TR" dirty="0" err="1" smtClean="0"/>
              <a:t>Ünv</a:t>
            </a:r>
            <a:r>
              <a:rPr lang="tr-TR" dirty="0" smtClean="0"/>
              <a:t>. Yayınları. </a:t>
            </a:r>
          </a:p>
          <a:p>
            <a:pPr algn="just"/>
            <a:r>
              <a:rPr lang="en-US" dirty="0" err="1" smtClean="0"/>
              <a:t>Özkeçeci-Taner</a:t>
            </a:r>
            <a:r>
              <a:rPr lang="en-US" dirty="0" smtClean="0"/>
              <a:t>, B.  </a:t>
            </a:r>
            <a:r>
              <a:rPr lang="en-US" dirty="0" err="1" smtClean="0"/>
              <a:t>Açıkmeşe</a:t>
            </a:r>
            <a:r>
              <a:rPr lang="en-US" dirty="0" smtClean="0"/>
              <a:t>, S.A. (2023). One Hundred Years of Turkish Foreign Policy (1923-2023) Historical and Theoretical Reflections, Palgrave Macmillan.</a:t>
            </a:r>
            <a:endParaRPr lang="tr-TR" dirty="0" smtClean="0"/>
          </a:p>
          <a:p>
            <a:pPr algn="just"/>
            <a:endParaRPr lang="tr-TR" dirty="0"/>
          </a:p>
        </p:txBody>
      </p:sp>
    </p:spTree>
    <p:extLst>
      <p:ext uri="{BB962C8B-B14F-4D97-AF65-F5344CB8AC3E}">
        <p14:creationId xmlns:p14="http://schemas.microsoft.com/office/powerpoint/2010/main" val="3368230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49" y="205273"/>
            <a:ext cx="8440705" cy="5971690"/>
          </a:xfrm>
        </p:spPr>
        <p:txBody>
          <a:bodyPr>
            <a:normAutofit/>
          </a:bodyPr>
          <a:lstStyle/>
          <a:p>
            <a:pPr algn="just"/>
            <a:r>
              <a:rPr lang="tr-TR" dirty="0"/>
              <a:t>Ankara'nın bağımsızlık için savaşabilmesi, irade gücünün yanı sıra, 2 önemli olayın kamçılayıcı etkisi sayesinde mümkün oldu: </a:t>
            </a:r>
            <a:endParaRPr lang="tr-TR" dirty="0" smtClean="0"/>
          </a:p>
          <a:p>
            <a:pPr algn="just"/>
            <a:endParaRPr lang="tr-TR" dirty="0"/>
          </a:p>
          <a:p>
            <a:pPr algn="just"/>
            <a:r>
              <a:rPr lang="tr-TR" dirty="0"/>
              <a:t>1) İzmir’in Mayıs 19 19'da Yunanistan tarafından işgali; </a:t>
            </a:r>
          </a:p>
          <a:p>
            <a:pPr algn="just"/>
            <a:r>
              <a:rPr lang="tr-TR" dirty="0"/>
              <a:t>2) 1920 </a:t>
            </a:r>
            <a:r>
              <a:rPr lang="tr-TR" dirty="0" err="1"/>
              <a:t>Sevres'in</a:t>
            </a:r>
            <a:r>
              <a:rPr lang="tr-TR" dirty="0"/>
              <a:t> doğuda bir Ermenistan </a:t>
            </a:r>
            <a:r>
              <a:rPr lang="tr-TR" dirty="0" smtClean="0"/>
              <a:t>kurma girişimi.</a:t>
            </a:r>
          </a:p>
          <a:p>
            <a:pPr algn="just"/>
            <a:endParaRPr lang="tr-TR" dirty="0"/>
          </a:p>
          <a:p>
            <a:pPr algn="just"/>
            <a:r>
              <a:rPr lang="tr-TR" dirty="0"/>
              <a:t>M. Kemal Kurtuluş Savaşı boyunca hep "</a:t>
            </a:r>
            <a:r>
              <a:rPr lang="tr-TR" u="sng" dirty="0" err="1"/>
              <a:t>kurtuluş</a:t>
            </a:r>
            <a:r>
              <a:rPr lang="tr-TR" dirty="0" err="1"/>
              <a:t>"tan</a:t>
            </a:r>
            <a:r>
              <a:rPr lang="tr-TR" dirty="0"/>
              <a:t> bahsedecek; "kuruluş" tan (ileride yapacağı ulusal reformlardan) hiç söz açmayacaktır.</a:t>
            </a:r>
          </a:p>
          <a:p>
            <a:pPr algn="just"/>
            <a:r>
              <a:rPr lang="tr-TR" dirty="0"/>
              <a:t>Dönem, olağanüstü bir dönemdi. Bir ülkenin ölüm-kalım savaşı yapılmaktaydı. Dolayısıyla, dış politika da, bu savaşın tek amacı olan bağımsızlığı sağlamaya yönelik oldu. Bununla birlikte, bu bağımsızlık fikri dış politikaya son derece dikkatli ve gerçekçi bir biçimde yansıtıldı</a:t>
            </a:r>
            <a:r>
              <a:rPr lang="tr-TR" dirty="0" smtClean="0"/>
              <a:t>.</a:t>
            </a:r>
          </a:p>
          <a:p>
            <a:pPr algn="just"/>
            <a:r>
              <a:rPr lang="tr-TR" dirty="0" smtClean="0"/>
              <a:t> </a:t>
            </a:r>
            <a:r>
              <a:rPr lang="tr-TR" dirty="0"/>
              <a:t>Batılı büyük devletlerle mümkün olduğunca az sürtüşmeye ve olayı, Türkiye’yi işgal eden Yunan ordusuna karşı bir direniş biçiminde sunmaya özen gösteriliyordu. </a:t>
            </a:r>
            <a:endParaRPr lang="tr-TR" dirty="0" smtClean="0"/>
          </a:p>
          <a:p>
            <a:pPr algn="just"/>
            <a:r>
              <a:rPr lang="tr-TR" dirty="0" smtClean="0"/>
              <a:t>Politikada M</a:t>
            </a:r>
            <a:r>
              <a:rPr lang="tr-TR" dirty="0"/>
              <a:t>. Kemal'in gerçekçiliğinin ve </a:t>
            </a:r>
            <a:r>
              <a:rPr lang="tr-TR" dirty="0" err="1"/>
              <a:t>taktikçiliğinin</a:t>
            </a:r>
            <a:r>
              <a:rPr lang="tr-TR" dirty="0"/>
              <a:t> izleri vardı. </a:t>
            </a:r>
            <a:endParaRPr lang="tr-TR" dirty="0" smtClean="0"/>
          </a:p>
          <a:p>
            <a:pPr algn="just"/>
            <a:r>
              <a:rPr lang="tr-TR" dirty="0" smtClean="0"/>
              <a:t>uluslararası </a:t>
            </a:r>
            <a:r>
              <a:rPr lang="tr-TR" dirty="0"/>
              <a:t>dengelerle büyük bir ustalıkla </a:t>
            </a:r>
            <a:r>
              <a:rPr lang="tr-TR" dirty="0" smtClean="0"/>
              <a:t>göz önünde bulunduruldu. </a:t>
            </a:r>
            <a:endParaRPr lang="tr-TR" dirty="0"/>
          </a:p>
          <a:p>
            <a:pPr algn="just"/>
            <a:endParaRPr lang="tr-TR" dirty="0"/>
          </a:p>
        </p:txBody>
      </p:sp>
    </p:spTree>
    <p:extLst>
      <p:ext uri="{BB962C8B-B14F-4D97-AF65-F5344CB8AC3E}">
        <p14:creationId xmlns:p14="http://schemas.microsoft.com/office/powerpoint/2010/main" val="2304694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49290"/>
            <a:ext cx="7886700" cy="6027673"/>
          </a:xfrm>
        </p:spPr>
        <p:txBody>
          <a:bodyPr>
            <a:normAutofit/>
          </a:bodyPr>
          <a:lstStyle/>
          <a:p>
            <a:pPr algn="just"/>
            <a:endParaRPr lang="tr-TR" dirty="0" smtClean="0"/>
          </a:p>
          <a:p>
            <a:pPr algn="just"/>
            <a:r>
              <a:rPr lang="tr-TR" dirty="0" smtClean="0"/>
              <a:t>Türkiye'nin </a:t>
            </a:r>
            <a:r>
              <a:rPr lang="tr-TR" dirty="0"/>
              <a:t>Osmanlı'dan beri gelen çizgisine uygun olarak, Kurtuluş Savaşı (ki, Batı'ya karşı yapılmaktaydı), B</a:t>
            </a:r>
            <a:r>
              <a:rPr lang="tr-TR" dirty="0" smtClean="0"/>
              <a:t>atı'dan </a:t>
            </a:r>
            <a:r>
              <a:rPr lang="tr-TR" dirty="0"/>
              <a:t>uzaklaşmanın savaşı olmadı. Aydınların </a:t>
            </a:r>
            <a:r>
              <a:rPr lang="tr-TR" dirty="0" smtClean="0"/>
              <a:t>Batılaşma </a:t>
            </a:r>
            <a:r>
              <a:rPr lang="tr-TR" dirty="0"/>
              <a:t>amacı Batı'yla savaşırken bile belirgindi ve Yunanistan'la mücadele sırasında sürekli olarak Batı'yla temas aranıyordu. </a:t>
            </a:r>
            <a:endParaRPr lang="tr-TR" dirty="0" smtClean="0"/>
          </a:p>
          <a:p>
            <a:pPr algn="just"/>
            <a:endParaRPr lang="tr-TR" dirty="0" smtClean="0"/>
          </a:p>
          <a:p>
            <a:pPr algn="just"/>
            <a:r>
              <a:rPr lang="tr-TR" dirty="0" smtClean="0"/>
              <a:t>M</a:t>
            </a:r>
            <a:r>
              <a:rPr lang="tr-TR" dirty="0"/>
              <a:t>. Kemal bunu 2 temel biçimde gerçekleştirdi: </a:t>
            </a:r>
            <a:r>
              <a:rPr lang="tr-TR" b="1" dirty="0"/>
              <a:t>Batı'ya karşı Batı</a:t>
            </a:r>
            <a:r>
              <a:rPr lang="tr-TR" dirty="0"/>
              <a:t> ve </a:t>
            </a:r>
            <a:r>
              <a:rPr lang="tr-TR" b="1" dirty="0"/>
              <a:t>Batı'ya karşı Sovyetler</a:t>
            </a:r>
            <a:r>
              <a:rPr lang="tr-TR" b="1" dirty="0" smtClean="0"/>
              <a:t>.</a:t>
            </a:r>
          </a:p>
          <a:p>
            <a:pPr algn="just"/>
            <a:endParaRPr lang="tr-TR" b="1" dirty="0"/>
          </a:p>
          <a:p>
            <a:pPr algn="just"/>
            <a:r>
              <a:rPr lang="tr-TR" dirty="0" smtClean="0"/>
              <a:t>Wilson’un ortaya attığı </a:t>
            </a:r>
            <a:r>
              <a:rPr lang="tr-TR" b="1" dirty="0" smtClean="0"/>
              <a:t>12.madde</a:t>
            </a:r>
            <a:r>
              <a:rPr lang="tr-TR" dirty="0" smtClean="0"/>
              <a:t> </a:t>
            </a:r>
            <a:r>
              <a:rPr lang="tr-TR" dirty="0"/>
              <a:t>“Bugünkü Osmanlı Devleti’ndeki Türk kesimlerine güvenli bir egemenlik tanınmalı, Osmanlı yönetimindeki öbür uluslara da her türlü kuşkudan uzak yaşam güvenliğiyle özerk gelişmeleri için tam bir özgürlük sağlanmalıdır. Ayrıca Çanakkale Boğazı uluslararası güvencelerle gemilerin özgürce geçişine ve uluslararası ticarete sürekli açık tutulmalıdır.”</a:t>
            </a:r>
          </a:p>
          <a:p>
            <a:pPr algn="just"/>
            <a:endParaRPr lang="tr-TR" dirty="0"/>
          </a:p>
        </p:txBody>
      </p:sp>
    </p:spTree>
    <p:extLst>
      <p:ext uri="{BB962C8B-B14F-4D97-AF65-F5344CB8AC3E}">
        <p14:creationId xmlns:p14="http://schemas.microsoft.com/office/powerpoint/2010/main" val="706766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67951"/>
            <a:ext cx="7886700" cy="6009012"/>
          </a:xfrm>
        </p:spPr>
        <p:txBody>
          <a:bodyPr/>
          <a:lstStyle/>
          <a:p>
            <a:pPr algn="just"/>
            <a:r>
              <a:rPr lang="tr-TR" b="1" dirty="0"/>
              <a:t>Manda</a:t>
            </a:r>
            <a:r>
              <a:rPr lang="tr-TR" dirty="0"/>
              <a:t>: Vekâlet anlamına gelmektedir. Wilson’un ilkelerinden biri de devletlerin yeni topraklar almamasıydı. Oysa savaşın galipleri Alman sömürgelerini ve Osmanlı Devleti’nin bazı bölgelerini elde etmek istiyorlardı. Güney Afrika devlet adamlarında </a:t>
            </a:r>
            <a:r>
              <a:rPr lang="tr-TR" dirty="0" err="1"/>
              <a:t>Genaral</a:t>
            </a:r>
            <a:r>
              <a:rPr lang="tr-TR" dirty="0"/>
              <a:t> </a:t>
            </a:r>
            <a:r>
              <a:rPr lang="tr-TR" dirty="0" err="1"/>
              <a:t>Smuts</a:t>
            </a:r>
            <a:r>
              <a:rPr lang="tr-TR" dirty="0"/>
              <a:t>, Wilson ile galip devletlerin isteklerini bağdaştırmak için bu fikri ortaya attı. Gelişmiş bir ülkenin Milletler Cemiyeti adına söz konusu geri kalmış bir ülkeyi gelişinceye kadar yönetmesidir. </a:t>
            </a:r>
            <a:endParaRPr lang="tr-TR" dirty="0" smtClean="0"/>
          </a:p>
          <a:p>
            <a:pPr algn="just"/>
            <a:endParaRPr lang="tr-TR" dirty="0"/>
          </a:p>
          <a:p>
            <a:pPr algn="just"/>
            <a:r>
              <a:rPr lang="tr-TR" b="1" dirty="0"/>
              <a:t>Duyun-u Umumiye</a:t>
            </a:r>
            <a:r>
              <a:rPr lang="tr-TR" dirty="0"/>
              <a:t> : Osmanlı Devleti 1876’da dış borç ödemelerini durdurdu. Fransız, </a:t>
            </a:r>
            <a:r>
              <a:rPr lang="tr-TR" dirty="0" err="1"/>
              <a:t>ingiliz</a:t>
            </a:r>
            <a:r>
              <a:rPr lang="tr-TR" dirty="0"/>
              <a:t>, Avusturyalı, Alman ve diğer alacaklılar Osmanlı yetkilileriyle görüşerek 1881 yılının Aralık ayında (Hicri takvime göre Muharrem ayı) bir antlaşma imzaladılar. Buna göre dış borç miktarları biraz indirildi. Ancak bazı vergi gelirlerini toplamak üzere alacaklı devletlerin yönettiği Duyun-u Umumiye Yönetimi kuruldu.</a:t>
            </a:r>
          </a:p>
          <a:p>
            <a:pPr algn="just"/>
            <a:endParaRPr lang="tr-TR" dirty="0"/>
          </a:p>
        </p:txBody>
      </p:sp>
    </p:spTree>
    <p:extLst>
      <p:ext uri="{BB962C8B-B14F-4D97-AF65-F5344CB8AC3E}">
        <p14:creationId xmlns:p14="http://schemas.microsoft.com/office/powerpoint/2010/main" val="3749046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9959"/>
            <a:ext cx="8366060" cy="6037004"/>
          </a:xfrm>
        </p:spPr>
        <p:txBody>
          <a:bodyPr>
            <a:normAutofit/>
          </a:bodyPr>
          <a:lstStyle/>
          <a:p>
            <a:pPr algn="just"/>
            <a:endParaRPr lang="tr-TR" dirty="0" smtClean="0"/>
          </a:p>
          <a:p>
            <a:pPr algn="just"/>
            <a:endParaRPr lang="tr-TR" dirty="0"/>
          </a:p>
          <a:p>
            <a:pPr algn="just"/>
            <a:r>
              <a:rPr lang="tr-TR" dirty="0" smtClean="0"/>
              <a:t>İtilaf </a:t>
            </a:r>
            <a:r>
              <a:rPr lang="tr-TR" dirty="0"/>
              <a:t>Devletleri, </a:t>
            </a:r>
            <a:r>
              <a:rPr lang="tr-TR" dirty="0" smtClean="0"/>
              <a:t>Doğu </a:t>
            </a:r>
            <a:r>
              <a:rPr lang="tr-TR" dirty="0" err="1"/>
              <a:t>Sorunu’nu</a:t>
            </a:r>
            <a:r>
              <a:rPr lang="tr-TR" dirty="0"/>
              <a:t> çözmek ve Osmanlı İmparatorluğu’nu yıkmak için eyleme geçtiler. Öncelikle yeni bir dünya düzeni kurmak ve yenilen devletlere barış antlaşmaları dayatmak için 18 Ocak 1919’da Paris’te bir konferans düzenlemişlerdir. </a:t>
            </a:r>
            <a:endParaRPr lang="tr-TR" dirty="0" smtClean="0"/>
          </a:p>
          <a:p>
            <a:pPr algn="just"/>
            <a:endParaRPr lang="tr-TR" dirty="0" smtClean="0"/>
          </a:p>
          <a:p>
            <a:pPr algn="just"/>
            <a:r>
              <a:rPr lang="tr-TR" dirty="0" smtClean="0"/>
              <a:t>İngiltere</a:t>
            </a:r>
            <a:r>
              <a:rPr lang="tr-TR" dirty="0"/>
              <a:t>, Fransa, ABD, İtalya ve Japonya devlet başkanları ve Dışişleri Bakanları organlar oluşturarak uluslararası sisteme </a:t>
            </a:r>
            <a:r>
              <a:rPr lang="tr-TR" dirty="0" smtClean="0"/>
              <a:t>etkili olmaya çalıştılar</a:t>
            </a:r>
            <a:r>
              <a:rPr lang="tr-TR" dirty="0"/>
              <a:t>. ABD Başkanı Wilson bu konferansta daha önce yayımladığı ilkelerini hayata geçirmek istedi. Dünya barışını korumak ve sorunların barışçıl yollardan çözmek için bir uluslararası örgüt kurulmasını istedi. Yenilen devletlerle antlaşmalar imzaladılar. Osmanlı Devleti’ne Sevr Antlaşmasını dayattılar. </a:t>
            </a:r>
            <a:endParaRPr lang="tr-TR" dirty="0" smtClean="0"/>
          </a:p>
          <a:p>
            <a:pPr algn="just"/>
            <a:endParaRPr lang="tr-TR" dirty="0"/>
          </a:p>
        </p:txBody>
      </p:sp>
    </p:spTree>
    <p:extLst>
      <p:ext uri="{BB962C8B-B14F-4D97-AF65-F5344CB8AC3E}">
        <p14:creationId xmlns:p14="http://schemas.microsoft.com/office/powerpoint/2010/main" val="1884771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49" y="149290"/>
            <a:ext cx="8282085" cy="6027673"/>
          </a:xfrm>
        </p:spPr>
        <p:txBody>
          <a:bodyPr>
            <a:normAutofit/>
          </a:bodyPr>
          <a:lstStyle/>
          <a:p>
            <a:pPr algn="just"/>
            <a:r>
              <a:rPr lang="tr-TR" dirty="0"/>
              <a:t>Mustafa Kemal Paşa İstanbul’un 16 Mart 1920’de işgal edilmesinden sonra Ankara’da yeni bir meclisin açılması çalışmalarını başlattı. Bu meclis “Olağanüstü Yetkilere Sahip Meclis” adıyla açıldı. Fakat kurucu bir meclis işlevi gördü. </a:t>
            </a:r>
            <a:endParaRPr lang="tr-TR" dirty="0" smtClean="0"/>
          </a:p>
          <a:p>
            <a:pPr algn="just"/>
            <a:r>
              <a:rPr lang="tr-TR" dirty="0" smtClean="0"/>
              <a:t>TBMM, Misak-ı </a:t>
            </a:r>
            <a:r>
              <a:rPr lang="tr-TR" dirty="0" err="1"/>
              <a:t>Milli’nin</a:t>
            </a:r>
            <a:r>
              <a:rPr lang="tr-TR" dirty="0"/>
              <a:t> hayata geçirileceğini ve ülkenin bağımsızlığı için çalışılacağını </a:t>
            </a:r>
            <a:r>
              <a:rPr lang="tr-TR" dirty="0" smtClean="0"/>
              <a:t>vurguladı. </a:t>
            </a:r>
          </a:p>
          <a:p>
            <a:pPr algn="just"/>
            <a:r>
              <a:rPr lang="tr-TR" dirty="0" smtClean="0"/>
              <a:t>TBMM </a:t>
            </a:r>
            <a:r>
              <a:rPr lang="tr-TR" dirty="0"/>
              <a:t>Hükümeti, Batılı emperyalist devletlere karşı mücadele veren Sovyet Rusya ile temas kurdu. </a:t>
            </a:r>
            <a:endParaRPr lang="tr-TR" dirty="0" smtClean="0"/>
          </a:p>
          <a:p>
            <a:pPr algn="just"/>
            <a:r>
              <a:rPr lang="tr-TR" dirty="0" smtClean="0"/>
              <a:t>TBMM </a:t>
            </a:r>
            <a:r>
              <a:rPr lang="tr-TR" dirty="0"/>
              <a:t>Hükümeti, itilaf Devletlerine karşı Sovyet Rusya’yı bir denge unsuru olarak kullandı. </a:t>
            </a:r>
            <a:endParaRPr lang="tr-TR" dirty="0" smtClean="0"/>
          </a:p>
          <a:p>
            <a:pPr algn="just"/>
            <a:r>
              <a:rPr lang="tr-TR" dirty="0" smtClean="0"/>
              <a:t>Askerî </a:t>
            </a:r>
            <a:r>
              <a:rPr lang="tr-TR" dirty="0"/>
              <a:t>ve mali yardım almaya çalıştı. Hatta Sovyet Rusya ile yakınlaşarak Batılıları endişelendirmek ve böylece Anadolu hareketine karşı daha ılımlı davranmalarına zemin hazırlamak istedi. </a:t>
            </a:r>
            <a:endParaRPr lang="tr-TR" dirty="0" smtClean="0"/>
          </a:p>
          <a:p>
            <a:pPr algn="just"/>
            <a:r>
              <a:rPr lang="tr-TR" dirty="0" smtClean="0"/>
              <a:t>Sovyetlerin </a:t>
            </a:r>
            <a:r>
              <a:rPr lang="tr-TR" dirty="0"/>
              <a:t>Türkiye’nin toprak bütünlüğünü ve Misak-ı </a:t>
            </a:r>
            <a:r>
              <a:rPr lang="tr-TR" dirty="0" err="1"/>
              <a:t>Milli’yi</a:t>
            </a:r>
            <a:r>
              <a:rPr lang="tr-TR" dirty="0"/>
              <a:t> kabul etmesi Anadolu hareketi liderlerini memnun etmişti. </a:t>
            </a:r>
          </a:p>
        </p:txBody>
      </p:sp>
    </p:spTree>
    <p:extLst>
      <p:ext uri="{BB962C8B-B14F-4D97-AF65-F5344CB8AC3E}">
        <p14:creationId xmlns:p14="http://schemas.microsoft.com/office/powerpoint/2010/main" val="2889831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0629"/>
            <a:ext cx="8235432" cy="6046334"/>
          </a:xfrm>
        </p:spPr>
        <p:txBody>
          <a:bodyPr/>
          <a:lstStyle/>
          <a:p>
            <a:pPr algn="just"/>
            <a:endParaRPr lang="tr-TR" dirty="0" smtClean="0"/>
          </a:p>
          <a:p>
            <a:pPr algn="just"/>
            <a:endParaRPr lang="tr-TR" dirty="0"/>
          </a:p>
          <a:p>
            <a:pPr algn="just"/>
            <a:r>
              <a:rPr lang="tr-TR" dirty="0" smtClean="0"/>
              <a:t>Sovyet Rusya ile 16 </a:t>
            </a:r>
            <a:r>
              <a:rPr lang="tr-TR" dirty="0"/>
              <a:t>Mart 1921’de Moskova Antlaşması’nı imzaladı. Bu </a:t>
            </a:r>
            <a:r>
              <a:rPr lang="tr-TR" dirty="0" err="1"/>
              <a:t>Antlaşma’yla</a:t>
            </a:r>
            <a:r>
              <a:rPr lang="tr-TR" dirty="0"/>
              <a:t> Sovyet Rusya Misak-ı </a:t>
            </a:r>
            <a:r>
              <a:rPr lang="tr-TR" dirty="0" err="1"/>
              <a:t>Milli’yi</a:t>
            </a:r>
            <a:r>
              <a:rPr lang="tr-TR" dirty="0"/>
              <a:t> tanıdı ve Sevr Antlaşması’nın geçersizliğini kabul etti. </a:t>
            </a:r>
            <a:endParaRPr lang="tr-TR" dirty="0" smtClean="0"/>
          </a:p>
          <a:p>
            <a:pPr algn="just"/>
            <a:endParaRPr lang="tr-TR" dirty="0" smtClean="0"/>
          </a:p>
          <a:p>
            <a:pPr algn="just"/>
            <a:r>
              <a:rPr lang="tr-TR" dirty="0" smtClean="0"/>
              <a:t>TBMM </a:t>
            </a:r>
            <a:r>
              <a:rPr lang="tr-TR" dirty="0"/>
              <a:t>Hükümeti’ne askerî ve mali yardım yapma yükümlülüğü altına girdi. Türkiye’nin Kuzeydoğu sınırı tespit edildi. </a:t>
            </a:r>
            <a:endParaRPr lang="tr-TR" dirty="0" smtClean="0"/>
          </a:p>
          <a:p>
            <a:pPr algn="just"/>
            <a:endParaRPr lang="tr-TR" dirty="0" smtClean="0"/>
          </a:p>
          <a:p>
            <a:pPr algn="just"/>
            <a:r>
              <a:rPr lang="tr-TR" dirty="0" smtClean="0"/>
              <a:t>TBMM, Afganistan ile </a:t>
            </a:r>
            <a:r>
              <a:rPr lang="tr-TR" dirty="0"/>
              <a:t>1 Mart 1921’de iş birliğine </a:t>
            </a:r>
            <a:r>
              <a:rPr lang="tr-TR" dirty="0" smtClean="0"/>
              <a:t>dayalı </a:t>
            </a:r>
            <a:r>
              <a:rPr lang="tr-TR" dirty="0"/>
              <a:t>ve bu ülkeye yardımı içeren bir dostluk antlaşması imzaladı. </a:t>
            </a:r>
            <a:endParaRPr lang="tr-TR" dirty="0" smtClean="0"/>
          </a:p>
          <a:p>
            <a:pPr algn="just"/>
            <a:endParaRPr lang="tr-TR" dirty="0" smtClean="0"/>
          </a:p>
          <a:p>
            <a:pPr algn="just"/>
            <a:r>
              <a:rPr lang="tr-TR" dirty="0" smtClean="0"/>
              <a:t>Azerbaycan </a:t>
            </a:r>
            <a:r>
              <a:rPr lang="tr-TR" dirty="0"/>
              <a:t>Cumhuriyeti’yle diplomatik ilişkiler geliştirildi. Ayrıca TBMM Hükümeti 13 Ekim 1921’de üç Kafkas Cumhuriyeti’yle (Azerbaycan, Gürcistan ve Ermenistan) Kars Antlaşması’ </a:t>
            </a:r>
            <a:r>
              <a:rPr lang="tr-TR" dirty="0" err="1"/>
              <a:t>nı</a:t>
            </a:r>
            <a:r>
              <a:rPr lang="tr-TR" dirty="0"/>
              <a:t> imzalayarak Doğu sınırını kesinleştirdi. </a:t>
            </a:r>
          </a:p>
        </p:txBody>
      </p:sp>
    </p:spTree>
    <p:extLst>
      <p:ext uri="{BB962C8B-B14F-4D97-AF65-F5344CB8AC3E}">
        <p14:creationId xmlns:p14="http://schemas.microsoft.com/office/powerpoint/2010/main" val="3462613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1298"/>
            <a:ext cx="7886700" cy="6055665"/>
          </a:xfrm>
        </p:spPr>
        <p:txBody>
          <a:bodyPr>
            <a:normAutofit/>
          </a:bodyPr>
          <a:lstStyle/>
          <a:p>
            <a:pPr algn="just"/>
            <a:r>
              <a:rPr lang="tr-TR" dirty="0"/>
              <a:t>Türk Kurtuluş Savaşı süresince Batılı Devletlerle diplomatik ilişkiler sürdürüldü ve bu ülkelerin kendi aralarındaki uyuşmazlıktan yararlanılmaya çalışıldı. </a:t>
            </a:r>
            <a:endParaRPr lang="tr-TR" dirty="0" smtClean="0"/>
          </a:p>
          <a:p>
            <a:pPr algn="just"/>
            <a:r>
              <a:rPr lang="tr-TR" dirty="0" smtClean="0"/>
              <a:t>İngiltere </a:t>
            </a:r>
            <a:r>
              <a:rPr lang="tr-TR" dirty="0"/>
              <a:t>Anadolu üzerindeki amaçlarına ulaşabilmek için Yunanistan’ı kullandı. </a:t>
            </a:r>
            <a:endParaRPr lang="tr-TR" dirty="0" smtClean="0"/>
          </a:p>
          <a:p>
            <a:pPr algn="just"/>
            <a:r>
              <a:rPr lang="tr-TR" dirty="0" smtClean="0"/>
              <a:t>TBMM </a:t>
            </a:r>
            <a:r>
              <a:rPr lang="tr-TR" dirty="0"/>
              <a:t>Hükümeti ordusunun İnönü’de başarılar kazanması İngiltere’nin politikasında revizyona gitmesine neden oldu. Sevr’i biraz yumuşatmak için Londra Konferansı’na TBMM Hükümeti de davet edildi. </a:t>
            </a:r>
            <a:endParaRPr lang="tr-TR" dirty="0" smtClean="0"/>
          </a:p>
          <a:p>
            <a:pPr algn="just"/>
            <a:r>
              <a:rPr lang="tr-TR" dirty="0" smtClean="0"/>
              <a:t>Bekir </a:t>
            </a:r>
            <a:r>
              <a:rPr lang="tr-TR" dirty="0"/>
              <a:t>Sami Bey Misak-ı millî de ısrar etmekle birlikte, İngiltere, Fransa ve İtalya temsilcileriyle ikili antlaşmalar imzaladı. TBMM bu antlaşmaları kabul etmedi. </a:t>
            </a:r>
            <a:endParaRPr lang="tr-TR" dirty="0" smtClean="0"/>
          </a:p>
          <a:p>
            <a:pPr algn="just"/>
            <a:r>
              <a:rPr lang="tr-TR" dirty="0" smtClean="0"/>
              <a:t>Sakarya </a:t>
            </a:r>
            <a:r>
              <a:rPr lang="tr-TR" dirty="0"/>
              <a:t>Savaşı’ndan sonra 20 Ekim 1921’de Ankara Antlaşması imzalandı ve </a:t>
            </a:r>
            <a:r>
              <a:rPr lang="tr-TR" dirty="0" smtClean="0"/>
              <a:t>Fransa Anadolu’yu </a:t>
            </a:r>
            <a:r>
              <a:rPr lang="tr-TR" dirty="0"/>
              <a:t>terk etti. İtalya da istediklerini elde edememiş, kırgın bir ülke olarak Anadolu’da ekonomik ayrıcalıklar elde etmeyi politikasının ana hedefi hâline getirmişti. Başarısız olunca 1921’in ortalarından itibaren Anadolu’yu boşalttı. </a:t>
            </a:r>
          </a:p>
          <a:p>
            <a:pPr algn="just"/>
            <a:endParaRPr lang="tr-TR" dirty="0"/>
          </a:p>
        </p:txBody>
      </p:sp>
    </p:spTree>
    <p:extLst>
      <p:ext uri="{BB962C8B-B14F-4D97-AF65-F5344CB8AC3E}">
        <p14:creationId xmlns:p14="http://schemas.microsoft.com/office/powerpoint/2010/main" val="184378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9959"/>
            <a:ext cx="7886700" cy="6037004"/>
          </a:xfrm>
        </p:spPr>
        <p:txBody>
          <a:bodyPr>
            <a:normAutofit lnSpcReduction="10000"/>
          </a:bodyPr>
          <a:lstStyle/>
          <a:p>
            <a:pPr algn="just"/>
            <a:r>
              <a:rPr lang="tr-TR" dirty="0" smtClean="0"/>
              <a:t>Taraflar </a:t>
            </a:r>
            <a:r>
              <a:rPr lang="tr-TR" dirty="0"/>
              <a:t>ateşkes antlaşması imzalamak için 3 Ekim 1922’de Mudanya’da bir araya geldi. Görüşmeler sonucunda 11 Ekim 1922’de Mudanya Ateşkes Antlaşması imzalandı. Bu </a:t>
            </a:r>
            <a:r>
              <a:rPr lang="tr-TR" dirty="0" err="1"/>
              <a:t>Antlaşma’yla</a:t>
            </a:r>
            <a:r>
              <a:rPr lang="tr-TR" dirty="0"/>
              <a:t> TBMM Hükümeti Doğu Trakya’yı savaşmadan elde etti. </a:t>
            </a:r>
          </a:p>
          <a:p>
            <a:pPr algn="just"/>
            <a:r>
              <a:rPr lang="tr-TR" dirty="0"/>
              <a:t>TBMM, Lozan’a ismet Paşa’nın başkanlığında bir heyetin gitmesini kararlaştırdı. </a:t>
            </a:r>
            <a:endParaRPr lang="tr-TR" dirty="0" smtClean="0"/>
          </a:p>
          <a:p>
            <a:pPr algn="just"/>
            <a:r>
              <a:rPr lang="tr-TR" dirty="0" smtClean="0"/>
              <a:t>Heyet’e </a:t>
            </a:r>
            <a:r>
              <a:rPr lang="tr-TR" dirty="0"/>
              <a:t>Barış Konferansı’nda izlenecek stratejiyi içeren 14 maddelik bir talimat verildi. </a:t>
            </a:r>
            <a:endParaRPr lang="tr-TR" dirty="0" smtClean="0"/>
          </a:p>
          <a:p>
            <a:pPr algn="just"/>
            <a:r>
              <a:rPr lang="tr-TR" dirty="0" smtClean="0"/>
              <a:t>Konferans</a:t>
            </a:r>
            <a:r>
              <a:rPr lang="tr-TR" dirty="0"/>
              <a:t>, birinci dönemde (21 Kasım 1922- 4 Şubat 1923) kapitülasyonların kaldırılması ve Osmanlı borçları konusunda anlaşma sağlanamadığı için dağıldı. </a:t>
            </a:r>
            <a:endParaRPr lang="tr-TR" dirty="0" smtClean="0"/>
          </a:p>
          <a:p>
            <a:pPr algn="just"/>
            <a:r>
              <a:rPr lang="tr-TR" dirty="0" smtClean="0"/>
              <a:t>23 </a:t>
            </a:r>
            <a:r>
              <a:rPr lang="tr-TR" dirty="0"/>
              <a:t>Nisan 1923’te ikinci dönem başlatıldı ve Türkiye iki konuda da tezlerini kabul ettirdi. Antlaşma 24 Temmuz 1923’te imzalandı. </a:t>
            </a:r>
            <a:endParaRPr lang="tr-TR" dirty="0" smtClean="0"/>
          </a:p>
          <a:p>
            <a:pPr algn="just"/>
            <a:r>
              <a:rPr lang="tr-TR" dirty="0" smtClean="0"/>
              <a:t>Bu </a:t>
            </a:r>
            <a:r>
              <a:rPr lang="tr-TR" dirty="0" err="1"/>
              <a:t>Antlaşma’da</a:t>
            </a:r>
            <a:r>
              <a:rPr lang="tr-TR" dirty="0"/>
              <a:t> bugünkü Türkiye sınırları (Hatay hariç) tespit edildi. </a:t>
            </a:r>
            <a:r>
              <a:rPr lang="tr-TR" dirty="0" err="1"/>
              <a:t>Boğazlar’ın</a:t>
            </a:r>
            <a:r>
              <a:rPr lang="tr-TR" dirty="0"/>
              <a:t> yeni rejiminin belirlenmesi, Türk-Yunan Nüfus </a:t>
            </a:r>
            <a:r>
              <a:rPr lang="tr-TR" dirty="0" err="1"/>
              <a:t>Mübadelesi’nin</a:t>
            </a:r>
            <a:r>
              <a:rPr lang="tr-TR" dirty="0"/>
              <a:t> yapılması, Osmanlı borçlarının ödenmesi, </a:t>
            </a:r>
            <a:r>
              <a:rPr lang="tr-TR" dirty="0" smtClean="0"/>
              <a:t>kapitülasyonların </a:t>
            </a:r>
            <a:r>
              <a:rPr lang="tr-TR" dirty="0"/>
              <a:t>kaldırılması, azınlıkların statülerinin belirlenmesi gibi temel konulara açıklık getirildi ve taraflarca onaylandı. Lozan Türkiye’nin kurucu antlaşmasıdır.</a:t>
            </a:r>
          </a:p>
          <a:p>
            <a:pPr algn="just"/>
            <a:endParaRPr lang="tr-TR" dirty="0"/>
          </a:p>
        </p:txBody>
      </p:sp>
    </p:spTree>
    <p:extLst>
      <p:ext uri="{BB962C8B-B14F-4D97-AF65-F5344CB8AC3E}">
        <p14:creationId xmlns:p14="http://schemas.microsoft.com/office/powerpoint/2010/main" val="7794746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TotalTime>
  <Words>1111</Words>
  <Application>Microsoft Office PowerPoint</Application>
  <PresentationFormat>Ekran Gösterisi (4:3)</PresentationFormat>
  <Paragraphs>63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DIŞ POLİTİKASI (Güz 2018)</dc:title>
  <dc:creator>Ozge</dc:creator>
  <cp:lastModifiedBy>123 1</cp:lastModifiedBy>
  <cp:revision>23</cp:revision>
  <dcterms:created xsi:type="dcterms:W3CDTF">2019-01-06T15:26:19Z</dcterms:created>
  <dcterms:modified xsi:type="dcterms:W3CDTF">2025-09-10T09:34:00Z</dcterms:modified>
</cp:coreProperties>
</file>