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1CC5C-853F-47D7-9B54-78A4D3BC1E53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13A03B-9396-4B9E-B465-F6C4115DFD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1182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773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29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0214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6550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618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7698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4189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12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BE84-BA06-490B-A93E-BB64F964CDD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9823-E04F-4257-830E-B7381FE8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1653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BE84-BA06-490B-A93E-BB64F964CDD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9823-E04F-4257-830E-B7381FE8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214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BE84-BA06-490B-A93E-BB64F964CDD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9823-E04F-4257-830E-B7381FE8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7383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5679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BE84-BA06-490B-A93E-BB64F964CDD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9823-E04F-4257-830E-B7381FE8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2002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BE84-BA06-490B-A93E-BB64F964CDD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9823-E04F-4257-830E-B7381FE8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7038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BE84-BA06-490B-A93E-BB64F964CDD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9823-E04F-4257-830E-B7381FE8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9017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BE84-BA06-490B-A93E-BB64F964CDD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9823-E04F-4257-830E-B7381FE8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0772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BE84-BA06-490B-A93E-BB64F964CDD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9823-E04F-4257-830E-B7381FE8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4428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BE84-BA06-490B-A93E-BB64F964CDD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9823-E04F-4257-830E-B7381FE8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3283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BE84-BA06-490B-A93E-BB64F964CDD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9823-E04F-4257-830E-B7381FE8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3991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2BE84-BA06-490B-A93E-BB64F964CDD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9823-E04F-4257-830E-B7381FE8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0121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2BE84-BA06-490B-A93E-BB64F964CDD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59823-E04F-4257-830E-B7381FE896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658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6.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Temel Yaklaşımlar II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BE123C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6/14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17320"/>
            <a:ext cx="4846320" cy="868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Yorumlayıcı, feminist ve postmodern yaklaşım</a:t>
            </a:r>
            <a:endParaRPr lang="en-US" sz="2700" dirty="0"/>
          </a:p>
        </p:txBody>
      </p:sp>
      <p:sp>
        <p:nvSpPr>
          <p:cNvPr id="8" name="Text 6"/>
          <p:cNvSpPr/>
          <p:nvPr/>
        </p:nvSpPr>
        <p:spPr>
          <a:xfrm>
            <a:off x="594360" y="2468880"/>
            <a:ext cx="448056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 sonunda öğrenciler: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685800" y="2852928"/>
            <a:ext cx="5029200" cy="18288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Yorumlayıcı yaklaşımın anlam ve etkileşim vurgusunu açıklar.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Feminist yaklaşımın toplumsal cinsiyet ve bakım emeği analizini tartışır.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Postmodern yaklaşımın beden, risk ve bilgi eleştirisini kavrar.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6400800" y="1517904"/>
            <a:ext cx="1325880" cy="301752"/>
          </a:xfrm>
          <a:prstGeom prst="rect">
            <a:avLst/>
          </a:prstGeom>
          <a:solidFill>
            <a:srgbClr val="FFE4E6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 soru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0" y="1965960"/>
            <a:ext cx="4892040" cy="10058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deneyimi anlam, cinsiyet ve bilgi rejimleri içinde nasıl kurulur?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6400800" y="3429000"/>
            <a:ext cx="1325880" cy="301752"/>
          </a:xfrm>
          <a:prstGeom prst="rect">
            <a:avLst/>
          </a:prstGeom>
          <a:solidFill>
            <a:srgbClr val="BE123C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akışı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92240" y="3886200"/>
            <a:ext cx="4892040" cy="141732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Kısa kavramsal anlatım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Soru-cevap ve örnek tartışması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Küçük grup uygulaması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Haftalık özet ve kapanış sorusu</a:t>
            </a:r>
            <a:endParaRPr lang="en-US" sz="1630" dirty="0"/>
          </a:p>
        </p:txBody>
      </p:sp>
    </p:spTree>
    <p:extLst>
      <p:ext uri="{BB962C8B-B14F-4D97-AF65-F5344CB8AC3E}">
        <p14:creationId xmlns:p14="http://schemas.microsoft.com/office/powerpoint/2010/main" val="2505265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6.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 haritası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6/14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63040"/>
            <a:ext cx="2971800" cy="1417320"/>
          </a:xfrm>
          <a:prstGeom prst="rect">
            <a:avLst/>
          </a:prstGeom>
          <a:solidFill>
            <a:srgbClr val="FFE4E6"/>
          </a:solidFill>
          <a:ln w="12700">
            <a:solidFill>
              <a:srgbClr val="BE123C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Yorumlayıcı yaklaşım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İnsanların sağlık ve hastalığa verdiği anlamları inceler.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160520" y="1463040"/>
            <a:ext cx="2971800" cy="1417320"/>
          </a:xfrm>
          <a:prstGeom prst="rect">
            <a:avLst/>
          </a:prstGeom>
          <a:solidFill>
            <a:srgbClr val="D9F3EE"/>
          </a:solidFill>
          <a:ln w="12700">
            <a:solidFill>
              <a:srgbClr val="BE123C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Etkileşim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Hasta, aile ve profesyoneller arasındaki karşılıklı anlam üretimidir.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726680" y="1463040"/>
            <a:ext cx="2971800" cy="1417320"/>
          </a:xfrm>
          <a:prstGeom prst="rect">
            <a:avLst/>
          </a:prstGeom>
          <a:solidFill>
            <a:srgbClr val="DFEAFE"/>
          </a:solidFill>
          <a:ln w="12700">
            <a:solidFill>
              <a:srgbClr val="BE123C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Feminist yaklaşım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Cinsiyetlendirilmiş beden, bakım emeği ve güç ilişkilerini görünür kılar.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94360" y="3794760"/>
            <a:ext cx="2971800" cy="1417320"/>
          </a:xfrm>
          <a:prstGeom prst="rect">
            <a:avLst/>
          </a:prstGeom>
          <a:solidFill>
            <a:srgbClr val="EDE9FE"/>
          </a:solidFill>
          <a:ln w="12700">
            <a:solidFill>
              <a:srgbClr val="BE123C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Bakım emeği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Çoğu zaman kadınlara yüklenen görünür/görünmez bakım sorumluluğudur.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160520" y="3794760"/>
            <a:ext cx="2971800" cy="1417320"/>
          </a:xfrm>
          <a:prstGeom prst="rect">
            <a:avLst/>
          </a:prstGeom>
          <a:solidFill>
            <a:srgbClr val="DCFCE7"/>
          </a:solidFill>
          <a:ln w="12700">
            <a:solidFill>
              <a:srgbClr val="BE123C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Postmodern yaklaşım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Tıbbi bilgi, beden, kimlik ve risk söylemlerini sorgular.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7726680" y="3794760"/>
            <a:ext cx="2971800" cy="1417320"/>
          </a:xfrm>
          <a:prstGeom prst="rect">
            <a:avLst/>
          </a:prstGeom>
          <a:solidFill>
            <a:srgbClr val="FEF3C7"/>
          </a:solidFill>
          <a:ln w="12700">
            <a:solidFill>
              <a:srgbClr val="BE123C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Tıbbi söylem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Sağlığı ve bedeni belirli bilgi kalıplarıyla tanımlayan dildir.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914400" y="5532120"/>
            <a:ext cx="1033272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Kavramlar arası ilişkiyi kurarken tekil davranış yerine toplumsal bağlamı düşünün.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1311676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6.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Deneyim, cinsiyet ve söylem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6/14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20624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yaklaşımlar sağlık alanındaki “anlam üretimi” ve “güç” ilişkilerine odaklanır.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2606040"/>
            <a:ext cx="4800600" cy="24688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Yorumlayıcı bakış: hastalığın kişi için ne anlama geldiğini sorar.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Feminist bakış: beden, üreme, bakım ve mesleki hiyerarşiyi tartışır.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Postmodern bakış: sağlıklı beden normlarını ve uzmanlık dilini sorgular.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Tüm yaklaşımlar hastayı pasif nesne değil, anlam kuran özne olarak görmeye yardım eder.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71600" cy="292608"/>
          </a:xfrm>
          <a:prstGeom prst="rect">
            <a:avLst/>
          </a:prstGeom>
          <a:solidFill>
            <a:srgbClr val="BE123C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notu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83664"/>
            <a:ext cx="4846320" cy="1280160"/>
          </a:xfrm>
          <a:prstGeom prst="rect">
            <a:avLst/>
          </a:prstGeom>
          <a:solidFill>
            <a:srgbClr val="FFE4E6"/>
          </a:solidFill>
          <a:ln w="12700">
            <a:solidFill>
              <a:srgbClr val="BE123C"/>
            </a:solidFill>
          </a:ln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8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 anlatısı, sağlık verisinin yalnızca klinik göstergelerden ibaret olmadığını hatırlatır.</a:t>
            </a:r>
            <a:endParaRPr lang="en-US" sz="1820" dirty="0"/>
          </a:p>
        </p:txBody>
      </p:sp>
      <p:sp>
        <p:nvSpPr>
          <p:cNvPr id="11" name="Text 9"/>
          <p:cNvSpPr/>
          <p:nvPr/>
        </p:nvSpPr>
        <p:spPr>
          <a:xfrm>
            <a:off x="6400800" y="3703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Tartışma için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0" y="4160520"/>
            <a:ext cx="4846320" cy="114300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7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hekimin kullandığı dil hastanın kendisini ve tedaviyi nasıl algılamasını etkileyebilir?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1074471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6.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Anlamdan söyleme analiz akışı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6/14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2331720" y="3337560"/>
            <a:ext cx="1234440" cy="0"/>
          </a:xfrm>
          <a:prstGeom prst="line">
            <a:avLst/>
          </a:prstGeom>
          <a:noFill/>
          <a:ln w="25400">
            <a:solidFill>
              <a:srgbClr val="BE123C"/>
            </a:solidFill>
            <a:prstDash val="solid"/>
            <a:headEnd type="none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5166360" y="3337560"/>
            <a:ext cx="1234440" cy="0"/>
          </a:xfrm>
          <a:prstGeom prst="line">
            <a:avLst/>
          </a:prstGeom>
          <a:noFill/>
          <a:ln w="25400">
            <a:solidFill>
              <a:srgbClr val="BE123C"/>
            </a:solidFill>
            <a:prstDash val="solid"/>
            <a:headEnd type="none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8001000" y="3337560"/>
            <a:ext cx="1234440" cy="0"/>
          </a:xfrm>
          <a:prstGeom prst="line">
            <a:avLst/>
          </a:prstGeom>
          <a:noFill/>
          <a:ln w="25400">
            <a:solidFill>
              <a:srgbClr val="BE123C"/>
            </a:solidFill>
            <a:prstDash val="solid"/>
            <a:headEnd type="none"/>
            <a:tailEnd type="triangle"/>
          </a:ln>
        </p:spPr>
      </p:sp>
      <p:sp>
        <p:nvSpPr>
          <p:cNvPr id="10" name="Text 8"/>
          <p:cNvSpPr/>
          <p:nvPr/>
        </p:nvSpPr>
        <p:spPr>
          <a:xfrm>
            <a:off x="685800" y="3063240"/>
            <a:ext cx="1783080" cy="822960"/>
          </a:xfrm>
          <a:prstGeom prst="rect">
            <a:avLst/>
          </a:prstGeom>
          <a:solidFill>
            <a:srgbClr val="FFE4E6"/>
          </a:solidFill>
          <a:ln w="12700">
            <a:solidFill>
              <a:srgbClr val="BE123C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Anlam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deneyim</a:t>
            </a:r>
            <a:endParaRPr lang="en-US" sz="1280" dirty="0"/>
          </a:p>
        </p:txBody>
      </p:sp>
      <p:sp>
        <p:nvSpPr>
          <p:cNvPr id="11" name="Text 9"/>
          <p:cNvSpPr/>
          <p:nvPr/>
        </p:nvSpPr>
        <p:spPr>
          <a:xfrm>
            <a:off x="3520440" y="3063240"/>
            <a:ext cx="1783080" cy="822960"/>
          </a:xfrm>
          <a:prstGeom prst="rect">
            <a:avLst/>
          </a:prstGeom>
          <a:solidFill>
            <a:srgbClr val="D9F3EE"/>
          </a:solidFill>
          <a:ln w="12700">
            <a:solidFill>
              <a:srgbClr val="BE123C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Cinsiyet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eşitsizlik</a:t>
            </a:r>
            <a:endParaRPr lang="en-US" sz="1280" dirty="0"/>
          </a:p>
        </p:txBody>
      </p:sp>
      <p:sp>
        <p:nvSpPr>
          <p:cNvPr id="12" name="Text 10"/>
          <p:cNvSpPr/>
          <p:nvPr/>
        </p:nvSpPr>
        <p:spPr>
          <a:xfrm>
            <a:off x="6355080" y="3063240"/>
            <a:ext cx="1783080" cy="822960"/>
          </a:xfrm>
          <a:prstGeom prst="rect">
            <a:avLst/>
          </a:prstGeom>
          <a:solidFill>
            <a:srgbClr val="DFEAFE"/>
          </a:solidFill>
          <a:ln w="12700">
            <a:solidFill>
              <a:srgbClr val="BE123C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Söylem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bilgi</a:t>
            </a:r>
            <a:endParaRPr lang="en-US" sz="1280" dirty="0"/>
          </a:p>
        </p:txBody>
      </p:sp>
      <p:sp>
        <p:nvSpPr>
          <p:cNvPr id="13" name="Text 11"/>
          <p:cNvSpPr/>
          <p:nvPr/>
        </p:nvSpPr>
        <p:spPr>
          <a:xfrm>
            <a:off x="9189720" y="3063240"/>
            <a:ext cx="1783080" cy="822960"/>
          </a:xfrm>
          <a:prstGeom prst="rect">
            <a:avLst/>
          </a:prstGeom>
          <a:solidFill>
            <a:srgbClr val="EDE9FE"/>
          </a:solidFill>
          <a:ln w="12700">
            <a:solidFill>
              <a:srgbClr val="BE123C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Kimlik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beden</a:t>
            </a:r>
            <a:endParaRPr lang="en-US" sz="1280" dirty="0"/>
          </a:p>
        </p:txBody>
      </p:sp>
      <p:sp>
        <p:nvSpPr>
          <p:cNvPr id="14" name="Text 12"/>
          <p:cNvSpPr/>
          <p:nvPr/>
        </p:nvSpPr>
        <p:spPr>
          <a:xfrm>
            <a:off x="731520" y="1417320"/>
            <a:ext cx="10698480" cy="96012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alanında deneyim, toplumsal cinsiyet ve bilgi birlikte çalışır.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960120" y="4572000"/>
            <a:ext cx="10058400" cy="11430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Yorumlayıcı yaklaşım mikro etkileşimlere güçlü açıklama getirir.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Feminist yaklaşım bakımın görünmez yükünü ve cinsiyetli kurumları tartışır.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Postmodern yaklaşım “normal”, “riskli” ve “sağlıklı” beden kategorilerini sorgular.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2285754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6.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Vaka üzerinden düşünme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6/14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234440" cy="292608"/>
          </a:xfrm>
          <a:prstGeom prst="rect">
            <a:avLst/>
          </a:prstGeom>
          <a:solidFill>
            <a:srgbClr val="BE123C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Kısa vaka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874520"/>
            <a:ext cx="5029200" cy="2194560"/>
          </a:xfrm>
          <a:prstGeom prst="rect">
            <a:avLst/>
          </a:prstGeom>
          <a:solidFill>
            <a:srgbClr val="FFE4E6"/>
          </a:solidFill>
          <a:ln w="12700">
            <a:solidFill>
              <a:srgbClr val="BE123C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Doğum sonrası dönemde bir kadın, hem “iyi anne” hem de “hızla toparlanan beden” beklentisiyle karşılaşıyor.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Analiz soruları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74520"/>
            <a:ext cx="4937760" cy="24231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Feminist yaklaşım bu beklentileri nasıl analiz eder?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Postmodern yaklaşım hangi beden normlarını sorgular?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Yorumlayıcı yaklaşım kadının deneyimini nasıl ele alır?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960120" y="4983480"/>
            <a:ext cx="10149840" cy="5486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Amaç: olayı bireysel kusur diliyle değil; statü, rol, kültür, kurum ve eşitsizlik ilişkileriyle tartışmak.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762115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6.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 çalışması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6/14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078992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Üç kuramsal lens ile medya mesajı analizi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68680" y="2514600"/>
            <a:ext cx="502920" cy="502920"/>
          </a:xfrm>
          <a:prstGeom prst="rect">
            <a:avLst/>
          </a:prstGeom>
          <a:solidFill>
            <a:srgbClr val="BE123C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6868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sağlık/beden mesajı seçin.</a:t>
            </a:r>
            <a:endParaRPr lang="en-US" sz="1540" dirty="0"/>
          </a:p>
        </p:txBody>
      </p:sp>
      <p:sp>
        <p:nvSpPr>
          <p:cNvPr id="10" name="Text 8"/>
          <p:cNvSpPr/>
          <p:nvPr/>
        </p:nvSpPr>
        <p:spPr>
          <a:xfrm>
            <a:off x="3657600" y="2514600"/>
            <a:ext cx="502920" cy="502920"/>
          </a:xfrm>
          <a:prstGeom prst="rect">
            <a:avLst/>
          </a:prstGeom>
          <a:solidFill>
            <a:srgbClr val="BE123C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65760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Mesajdaki anlamları yorumlayıcı bakışla çözümleyin.</a:t>
            </a:r>
            <a:endParaRPr lang="en-US" sz="1540" dirty="0"/>
          </a:p>
        </p:txBody>
      </p:sp>
      <p:sp>
        <p:nvSpPr>
          <p:cNvPr id="12" name="Text 10"/>
          <p:cNvSpPr/>
          <p:nvPr/>
        </p:nvSpPr>
        <p:spPr>
          <a:xfrm>
            <a:off x="6446520" y="2514600"/>
            <a:ext cx="502920" cy="502920"/>
          </a:xfrm>
          <a:prstGeom prst="rect">
            <a:avLst/>
          </a:prstGeom>
          <a:solidFill>
            <a:srgbClr val="BE123C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44652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Cinsiyet ve bakım yükünü feminist bakışla tartışın.</a:t>
            </a:r>
            <a:endParaRPr lang="en-US" sz="1540" dirty="0"/>
          </a:p>
        </p:txBody>
      </p:sp>
      <p:sp>
        <p:nvSpPr>
          <p:cNvPr id="14" name="Text 12"/>
          <p:cNvSpPr/>
          <p:nvPr/>
        </p:nvSpPr>
        <p:spPr>
          <a:xfrm>
            <a:off x="9235440" y="2514600"/>
            <a:ext cx="502920" cy="502920"/>
          </a:xfrm>
          <a:prstGeom prst="rect">
            <a:avLst/>
          </a:prstGeom>
          <a:solidFill>
            <a:srgbClr val="BE123C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23544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Normal beden ve risk söylemini postmodern bakışla sorgulayın.</a:t>
            </a:r>
            <a:endParaRPr lang="en-US" sz="1540" dirty="0"/>
          </a:p>
        </p:txBody>
      </p:sp>
      <p:sp>
        <p:nvSpPr>
          <p:cNvPr id="16" name="Text 14"/>
          <p:cNvSpPr/>
          <p:nvPr/>
        </p:nvSpPr>
        <p:spPr>
          <a:xfrm>
            <a:off x="1143000" y="5257800"/>
            <a:ext cx="9875520" cy="411480"/>
          </a:xfrm>
          <a:prstGeom prst="rect">
            <a:avLst/>
          </a:prstGeom>
          <a:solidFill>
            <a:srgbClr val="DFEAFE"/>
          </a:solidFill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Teslim: Üç lensli kısa analiz notu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1467294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6.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Soru-cevap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6/14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52120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35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Düşün — Tartış — Paylaş</a:t>
            </a:r>
            <a:endParaRPr lang="en-US" sz="235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4800600" cy="1234440"/>
          </a:xfrm>
          <a:prstGeom prst="rect">
            <a:avLst/>
          </a:prstGeom>
          <a:solidFill>
            <a:srgbClr val="FFE4E6"/>
          </a:solidFill>
          <a:ln w="12700">
            <a:solidFill>
              <a:srgbClr val="BE123C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Yorumlayıcı yaklaşım hangi soruyu sorar?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2148840"/>
            <a:ext cx="4800600" cy="1234440"/>
          </a:xfrm>
          <a:prstGeom prst="rect">
            <a:avLst/>
          </a:prstGeom>
          <a:solidFill>
            <a:srgbClr val="D9F3EE"/>
          </a:solidFill>
          <a:ln w="12700">
            <a:solidFill>
              <a:srgbClr val="BE123C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Feminist yaklaşım sağlık alanında neyi görünür kılar?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777240" y="4160520"/>
            <a:ext cx="4800600" cy="1234440"/>
          </a:xfrm>
          <a:prstGeom prst="rect">
            <a:avLst/>
          </a:prstGeom>
          <a:solidFill>
            <a:srgbClr val="DFEAFE"/>
          </a:solidFill>
          <a:ln w="12700">
            <a:solidFill>
              <a:srgbClr val="BE123C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Postmodern yaklaşım tıbbi bilgiyi nasıl sorgular?</a:t>
            </a:r>
            <a:endParaRPr lang="en-US" sz="1720" dirty="0"/>
          </a:p>
        </p:txBody>
      </p:sp>
      <p:sp>
        <p:nvSpPr>
          <p:cNvPr id="11" name="Text 9"/>
          <p:cNvSpPr/>
          <p:nvPr/>
        </p:nvSpPr>
        <p:spPr>
          <a:xfrm>
            <a:off x="6400800" y="4160520"/>
            <a:ext cx="4800600" cy="1234440"/>
          </a:xfrm>
          <a:prstGeom prst="rect">
            <a:avLst/>
          </a:prstGeom>
          <a:solidFill>
            <a:srgbClr val="EDE9FE"/>
          </a:solidFill>
          <a:ln w="12700">
            <a:solidFill>
              <a:srgbClr val="BE123C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Hasta anlatısı neden önemlidir?</a:t>
            </a:r>
            <a:endParaRPr lang="en-US" sz="1720" dirty="0"/>
          </a:p>
        </p:txBody>
      </p:sp>
      <p:sp>
        <p:nvSpPr>
          <p:cNvPr id="12" name="Text 10"/>
          <p:cNvSpPr/>
          <p:nvPr/>
        </p:nvSpPr>
        <p:spPr>
          <a:xfrm>
            <a:off x="914400" y="5806440"/>
            <a:ext cx="1024128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1580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Kural: Cevap verirken en az bir kavram, bir örnek ve bir karşı-argüman kullanın.</a:t>
            </a:r>
            <a:endParaRPr lang="en-US" sz="1580" dirty="0"/>
          </a:p>
        </p:txBody>
      </p:sp>
    </p:spTree>
    <p:extLst>
      <p:ext uri="{BB962C8B-B14F-4D97-AF65-F5344CB8AC3E}">
        <p14:creationId xmlns:p14="http://schemas.microsoft.com/office/powerpoint/2010/main" val="1287022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6.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Özet ve kapanış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6/14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93776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haftadan kalan üç fikir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68680" y="2057400"/>
            <a:ext cx="5029200" cy="21945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deneyimi anlam, etkileşim ve kimlik içinde kurulur.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Toplumsal cinsiyet, bakım ve beden politikaları sağlık alanında belirleyicidir.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Tıbbi söylemler sağlık davranışlarını ve beden algısını etkiler.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25880" cy="292608"/>
          </a:xfrm>
          <a:prstGeom prst="rect">
            <a:avLst/>
          </a:prstGeom>
          <a:solidFill>
            <a:srgbClr val="BE123C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Çıkış bileti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92808"/>
            <a:ext cx="4800600" cy="1051560"/>
          </a:xfrm>
          <a:prstGeom prst="rect">
            <a:avLst/>
          </a:prstGeom>
          <a:solidFill>
            <a:srgbClr val="FFE4E6"/>
          </a:solidFill>
          <a:ln w="12700">
            <a:solidFill>
              <a:srgbClr val="BE123C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sağlık mesajını seçin ve hangi kuramsal yaklaşımla en iyi analiz edileceğini yazın.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6400800" y="3657600"/>
            <a:ext cx="219456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sonraki haftaya hazırlık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92240" y="4114800"/>
            <a:ext cx="4754880" cy="12344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Sağlığın sosyal belirleyicilerine geçeceğiz.</a:t>
            </a:r>
            <a:endParaRPr lang="en-US" sz="1650" dirty="0"/>
          </a:p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Cinsiyet, eğitim, ekonomi ve mesleğin sağlık üzerindeki etkilerini örnekleyin.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2034744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701</Words>
  <Application>Microsoft Office PowerPoint</Application>
  <PresentationFormat>Geniş ekran</PresentationFormat>
  <Paragraphs>118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Aslan</dc:creator>
  <cp:lastModifiedBy>Harun Aslan</cp:lastModifiedBy>
  <cp:revision>1</cp:revision>
  <dcterms:created xsi:type="dcterms:W3CDTF">2026-05-12T20:26:36Z</dcterms:created>
  <dcterms:modified xsi:type="dcterms:W3CDTF">2026-05-12T20:27:25Z</dcterms:modified>
</cp:coreProperties>
</file>