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30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73" r:id="rId14"/>
    <p:sldId id="280" r:id="rId15"/>
    <p:sldId id="279" r:id="rId16"/>
    <p:sldId id="278" r:id="rId17"/>
    <p:sldId id="277" r:id="rId18"/>
    <p:sldId id="276" r:id="rId19"/>
    <p:sldId id="308" r:id="rId20"/>
    <p:sldId id="275" r:id="rId21"/>
    <p:sldId id="274" r:id="rId22"/>
    <p:sldId id="288" r:id="rId23"/>
    <p:sldId id="287" r:id="rId24"/>
    <p:sldId id="289" r:id="rId25"/>
    <p:sldId id="290" r:id="rId26"/>
    <p:sldId id="291" r:id="rId27"/>
    <p:sldId id="301" r:id="rId28"/>
    <p:sldId id="302" r:id="rId29"/>
    <p:sldId id="303" r:id="rId30"/>
    <p:sldId id="304" r:id="rId31"/>
    <p:sldId id="265" r:id="rId32"/>
    <p:sldId id="267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0" autoAdjust="0"/>
  </p:normalViewPr>
  <p:slideViewPr>
    <p:cSldViewPr snapToGrid="0">
      <p:cViewPr varScale="1">
        <p:scale>
          <a:sx n="70" d="100"/>
          <a:sy n="70" d="100"/>
        </p:scale>
        <p:origin x="52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2.07.2026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2.07.2026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2.07.2026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2.07.2026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93792"/>
          </a:xfrm>
        </p:spPr>
        <p:txBody>
          <a:bodyPr/>
          <a:lstStyle/>
          <a:p>
            <a:r>
              <a:rPr lang="tr-TR" dirty="0"/>
              <a:t>SAYISAL ELEKTRONİK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893792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1-2. HAFTA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CBD3D0D-6A9E-277B-0B68-69A245451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81" y="699947"/>
            <a:ext cx="9642237" cy="545810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39F7E3-6C78-09CF-82B9-802B1B2C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E1BE2F-1205-28B6-A63D-0513D9BB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6619C1-49A5-70BF-1CFC-149101D0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16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ADB300-EFAF-122D-23DB-4A418D5A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048039"/>
          </a:xfrm>
        </p:spPr>
        <p:txBody>
          <a:bodyPr>
            <a:normAutofit/>
          </a:bodyPr>
          <a:lstStyle/>
          <a:p>
            <a:pPr algn="ctr"/>
            <a:r>
              <a:rPr lang="tr-TR" sz="2800" dirty="0"/>
              <a:t>ONLUK SİSTEMDEN İKİLİYE BÖLME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C80198D-476C-CECC-E197-9804EFFC8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12" y="1283352"/>
            <a:ext cx="8311495" cy="490719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17AE27-B9F6-C58A-5A36-9DE5EB5B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3AD95A-3DED-25D5-7FA2-0CDFAC37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3CD8ED-C35B-42D5-0B95-D96D36B8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47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110FCB-736A-1667-E02E-3AF8321C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KESİRLİ SAYILARI İKİYE BÖLMEK</a:t>
            </a:r>
          </a:p>
        </p:txBody>
      </p:sp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E5CE5F48-86F7-A205-B86B-245CCCA92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23" y="1690688"/>
            <a:ext cx="8512273" cy="425079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6DB6A9-B377-54EC-2EE1-054BAA0C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59B636-D205-0ED4-080C-72A4DDB0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C4C614-B259-886C-DE46-E0101E89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40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C9A9F2-BEF3-9AF5-73B9-244B4E40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İKİLİ SİSTEMİ GERİ ÇEVİRMEK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98A9A5E-60F7-C46E-DF50-DA830333E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85" y="1496291"/>
            <a:ext cx="8070830" cy="4331539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3329A3-7CEC-9FB4-B71C-4752A807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1C0A12-E9BA-CCB0-53F3-2FA01DC5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DA6C01-E85A-8831-6B19-8CB3A436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69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CB1CFA-6D15-3875-5BA4-AFE39B7A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İKİLİ KODLARI SIKIŞTIRMAK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EE2ABDD-D56F-0B6C-C53B-39D219B91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71" y="1690688"/>
            <a:ext cx="7878777" cy="446653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E2D1C3-F4D6-595A-6F5C-2B2876E4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F56F4B8-65F8-6E45-9684-2D0F88AC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B05BB31-C163-F9A0-400A-6400B6E7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42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754BAE-2C2D-01B5-4FDE-1210060A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KISALTMALARI GENİŞLETMEK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8968FEE-A021-056C-7C22-E93517BA1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145" y="1690688"/>
            <a:ext cx="9174230" cy="448649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A8F1BA9-EB81-3E4A-88D8-A9FD7878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E053E0-FB5C-B28C-1A48-1F3AA886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0EC01D-307F-E6A4-6E22-F4935D85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06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8A5AB4-CBF2-383A-F2D7-EE8EE60B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İKİLİ KÖPRÜYÜ GEÇMEK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E30BA9E-B4E3-C757-9122-D631BB7FF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82" y="1529606"/>
            <a:ext cx="9457298" cy="4680026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BCC3B3B-E145-1214-5F9B-D2CF41B8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9B8CF83-9314-FD20-C6FB-C4428E76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D1A3834-223E-346C-EA5A-A2BD93FD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83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9364CEC0-733A-7F44-9889-ABCD18E80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5" y="1128976"/>
            <a:ext cx="10550285" cy="489930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ABCEC9B-BD70-ED0D-B11F-F2845588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1D5986-42F7-16E4-4761-3B384056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E9DC56-28CE-337D-CF00-8FDF9EDC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881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1FAA12-3406-C6AA-02B4-6E1E782E5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1861416"/>
            <a:ext cx="10165080" cy="1325563"/>
          </a:xfrm>
        </p:spPr>
        <p:txBody>
          <a:bodyPr/>
          <a:lstStyle/>
          <a:p>
            <a:pPr algn="ctr"/>
            <a:r>
              <a:rPr lang="tr-TR" dirty="0"/>
              <a:t>SAYI SİSTEMLERİNDE HESAPLAMA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C348F5-DE45-51BC-6100-E1EEABC7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BAB62F-3A7B-0474-895A-C10703AC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C03571-BC76-7794-0A98-0CF3EA81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199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FCD0D1-C72C-F6DF-D72A-494957D1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4 İŞLEM TEK BİR KURAL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63B835B-0C65-B2C2-2154-81FCB7213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18" y="1938843"/>
            <a:ext cx="8792802" cy="412490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09049A-3A13-2B11-658E-42ADB91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F0C2DB-EEA1-3A34-F81C-67998EA3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0160AB8-506F-6A3D-A3CE-2B95344C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575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002D10-CDEE-630F-84E8-315F610E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Haftalık Ders İçerikleri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535090"/>
              </p:ext>
            </p:extLst>
          </p:nvPr>
        </p:nvGraphicFramePr>
        <p:xfrm>
          <a:off x="1188720" y="1444012"/>
          <a:ext cx="9235440" cy="4568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84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7865756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400745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1.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Binary, desimal, hexadesimal ve octal sayı sistemleri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Binary</a:t>
                      </a:r>
                      <a:r>
                        <a:rPr lang="tr-TR" sz="1400" dirty="0">
                          <a:effectLst/>
                        </a:rPr>
                        <a:t>, desimal, </a:t>
                      </a:r>
                      <a:r>
                        <a:rPr lang="tr-TR" sz="1400" dirty="0" err="1">
                          <a:effectLst/>
                        </a:rPr>
                        <a:t>hexadesimal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octal</a:t>
                      </a:r>
                      <a:r>
                        <a:rPr lang="tr-TR" sz="1400" dirty="0">
                          <a:effectLst/>
                        </a:rPr>
                        <a:t> sayı sistemlerinde aritmetik işlemler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Kodlama ve kodlar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Mantık 0 ve Mantık 1 kavramları,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Aritmatiği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5.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Teoremleri, Mantıksal ifadelerin </a:t>
                      </a:r>
                      <a:r>
                        <a:rPr lang="tr-TR" sz="1400" dirty="0" err="1">
                          <a:effectLst/>
                        </a:rPr>
                        <a:t>Boolean</a:t>
                      </a:r>
                      <a:r>
                        <a:rPr lang="tr-TR" sz="1400" dirty="0">
                          <a:effectLst/>
                        </a:rPr>
                        <a:t> kurallarıyla sadeleştirilmesi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6.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Doğruluk tabloları, </a:t>
                      </a:r>
                      <a:r>
                        <a:rPr lang="tr-TR" sz="1400" dirty="0" err="1">
                          <a:effectLst/>
                        </a:rPr>
                        <a:t>minterm</a:t>
                      </a:r>
                      <a:r>
                        <a:rPr lang="tr-TR" sz="1400" dirty="0">
                          <a:effectLst/>
                        </a:rPr>
                        <a:t> ve </a:t>
                      </a:r>
                      <a:r>
                        <a:rPr lang="tr-TR" sz="1400" dirty="0" err="1">
                          <a:effectLst/>
                        </a:rPr>
                        <a:t>maxtermler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7.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Mantıksal kapı devreleri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8. Hafta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Mantık fonksiyonlarından devre çizimi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9.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Evrensel Lojik Kapılar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10.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Sayısal Entegreler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11.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Entegre devre aileleri ve teknik özellikleri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12.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 err="1">
                          <a:effectLst/>
                        </a:rPr>
                        <a:t>Karnaugh</a:t>
                      </a:r>
                      <a:r>
                        <a:rPr lang="tr-TR" sz="1400" dirty="0">
                          <a:effectLst/>
                        </a:rPr>
                        <a:t> haritaları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13.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</a:rPr>
                        <a:t>Bir problemin mantık devresini kurmak ve çalıştırmak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320596">
                <a:tc>
                  <a:txBody>
                    <a:bodyPr/>
                    <a:lstStyle/>
                    <a:p>
                      <a:r>
                        <a:rPr lang="tr-TR" sz="1400">
                          <a:effectLst/>
                        </a:rPr>
                        <a:t>14. Hafta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Bileşik Mantık Devreleri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5315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06735E7-D0F3-0D8B-7A6E-203391F67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32" y="628738"/>
            <a:ext cx="8779535" cy="560052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138F9B-53DB-B1A4-D1AC-A9F58408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A5B448-A529-0DCC-ED15-3AF2EB35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015B1F-7A3A-1526-A555-B0C8E36F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58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F40FD7-49DB-34C8-847A-CDBFE9CD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/>
              <a:t>ÇARPMA VE BÖLME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2F822CC-EF3C-790A-E3A3-6AC5281B4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11" y="1690688"/>
            <a:ext cx="8941377" cy="399705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C056F9-79CE-9090-65FF-9019ED9D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16A21C-4CC4-3C4E-C93B-F719A7CD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B49868-4459-7FF8-2A52-FDA9D9C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98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D3C35BC-C878-17B2-6E44-12C5445D1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41" y="982522"/>
            <a:ext cx="9154917" cy="489295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DFF7A0-FF33-C23E-A361-174942AE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F3F566-8DDF-BEE2-5B71-0523AF1A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80B1AD-900A-0AC6-3505-3DFC236B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594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E58D61F-8A8A-6232-0538-05E0C07B1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29" y="1377430"/>
            <a:ext cx="9621342" cy="4424853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138F9B-53DB-B1A4-D1AC-A9F58408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A5B448-A529-0DCC-ED15-3AF2EB35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015B1F-7A3A-1526-A555-B0C8E36F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6586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6D7F4EC-AA1F-DA9D-E280-528DE4560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03" y="970706"/>
            <a:ext cx="9276794" cy="491658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C056F9-79CE-9090-65FF-9019ED9D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16A21C-4CC4-3C4E-C93B-F719A7CD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B49868-4459-7FF8-2A52-FDA9D9C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310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D099B0C-3FCB-944B-0EB1-0B39F5266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6" y="831771"/>
            <a:ext cx="9739608" cy="519445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DFF7A0-FF33-C23E-A361-174942AE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F3F566-8DDF-BEE2-5B71-0523AF1A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80B1AD-900A-0AC6-3505-3DFC236B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0840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B00FDFDA-FA08-A580-AD66-5048C303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81" y="1169641"/>
            <a:ext cx="8364437" cy="451871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09049A-3A13-2B11-658E-42ADB91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F0C2DB-EEA1-3A34-F81C-67998EA3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0160AB8-506F-6A3D-A3CE-2B95344C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7305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4896196-22E3-6240-72DE-AD9824CB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21" y="1047404"/>
            <a:ext cx="9878957" cy="5070615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138F9B-53DB-B1A4-D1AC-A9F58408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A5B448-A529-0DCC-ED15-3AF2EB35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015B1F-7A3A-1526-A555-B0C8E36F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79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4AAF066-1090-4838-ECA0-D021142AD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52" y="824581"/>
            <a:ext cx="9015296" cy="52088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C056F9-79CE-9090-65FF-9019ED9D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16A21C-4CC4-3C4E-C93B-F719A7CD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B49868-4459-7FF8-2A52-FDA9D9C4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147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79951E3-5978-9752-AB62-763432ED5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46" y="1163782"/>
            <a:ext cx="10178908" cy="476641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DFF7A0-FF33-C23E-A361-174942AE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F3F566-8DDF-BEE2-5B71-0523AF1A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80B1AD-900A-0AC6-3505-3DFC236B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78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782ACD0D-A8BF-B48D-4039-2BDE58582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13800"/>
              </p:ext>
            </p:extLst>
          </p:nvPr>
        </p:nvGraphicFramePr>
        <p:xfrm>
          <a:off x="1188719" y="2658660"/>
          <a:ext cx="9729489" cy="3169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2955">
                  <a:extLst>
                    <a:ext uri="{9D8B030D-6E8A-4147-A177-3AD203B41FA5}">
                      <a16:colId xmlns:a16="http://schemas.microsoft.com/office/drawing/2014/main" val="2201385474"/>
                    </a:ext>
                  </a:extLst>
                </a:gridCol>
                <a:gridCol w="8286534">
                  <a:extLst>
                    <a:ext uri="{9D8B030D-6E8A-4147-A177-3AD203B41FA5}">
                      <a16:colId xmlns:a16="http://schemas.microsoft.com/office/drawing/2014/main" val="1654174425"/>
                    </a:ext>
                  </a:extLst>
                </a:gridCol>
              </a:tblGrid>
              <a:tr h="241555">
                <a:tc>
                  <a:txBody>
                    <a:bodyPr/>
                    <a:lstStyle/>
                    <a:p>
                      <a:r>
                        <a:rPr lang="tr-TR" sz="2000" dirty="0">
                          <a:effectLst/>
                        </a:rPr>
                        <a:t>1. Hafta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Binary, desimal, hexadesimal ve octal sayı sistemleri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9119075"/>
                  </a:ext>
                </a:extLst>
              </a:tr>
              <a:tr h="241555">
                <a:tc>
                  <a:txBody>
                    <a:bodyPr/>
                    <a:lstStyle/>
                    <a:p>
                      <a:r>
                        <a:rPr lang="tr-TR" sz="2000">
                          <a:effectLst/>
                        </a:rPr>
                        <a:t>2. Hafta</a:t>
                      </a:r>
                      <a:endParaRPr lang="tr-TR" sz="20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>
                          <a:effectLst/>
                        </a:rPr>
                        <a:t>Binary</a:t>
                      </a:r>
                      <a:r>
                        <a:rPr lang="tr-TR" sz="2000" dirty="0">
                          <a:effectLst/>
                        </a:rPr>
                        <a:t>, desimal, </a:t>
                      </a:r>
                      <a:r>
                        <a:rPr lang="tr-TR" sz="2000" dirty="0" err="1">
                          <a:effectLst/>
                        </a:rPr>
                        <a:t>hexadesimal</a:t>
                      </a:r>
                      <a:r>
                        <a:rPr lang="tr-TR" sz="2000" dirty="0">
                          <a:effectLst/>
                        </a:rPr>
                        <a:t> ve </a:t>
                      </a:r>
                      <a:r>
                        <a:rPr lang="tr-TR" sz="2000" dirty="0" err="1">
                          <a:effectLst/>
                        </a:rPr>
                        <a:t>octal</a:t>
                      </a:r>
                      <a:r>
                        <a:rPr lang="tr-TR" sz="2000" dirty="0">
                          <a:effectLst/>
                        </a:rPr>
                        <a:t> sayı sistemlerinde aritmetik işlemler</a:t>
                      </a:r>
                      <a:endParaRPr lang="tr-TR" sz="20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84378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5602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15902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227908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34702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13875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480125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421320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7526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12134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05206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226077"/>
                  </a:ext>
                </a:extLst>
              </a:tr>
              <a:tr h="169089">
                <a:tc>
                  <a:txBody>
                    <a:bodyPr/>
                    <a:lstStyle/>
                    <a:p>
                      <a:endParaRPr lang="tr-TR" sz="140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dirty="0">
                        <a:effectLst/>
                        <a:latin typeface="Times New Roman" panose="02020603050405020304" pitchFamily="18" charset="0"/>
                        <a:ea typeface="Arial Unicode MS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7832"/>
                  </a:ext>
                </a:extLst>
              </a:tr>
            </a:tbl>
          </a:graphicData>
        </a:graphic>
      </p:graphicFrame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24543B-6AFE-55A3-80A0-09DB0454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6B48A8-A3F3-3BDC-C970-636850E9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5ADDD-A240-51FF-6001-D894A710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12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AC4610-C018-DEF8-B0E1-91A61AAB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Ekiz H., Mantık Devreleri (Sayısal Elektronik), Değişim Yayınları, 2003</a:t>
            </a:r>
          </a:p>
          <a:p>
            <a:r>
              <a:rPr lang="tr-TR" sz="2000"/>
              <a:t>Milli </a:t>
            </a:r>
            <a:r>
              <a:rPr lang="tr-TR" sz="2000" dirty="0"/>
              <a:t>Eğitim Bakanlığı Elektrik Elektronik Teknolojisi Elektronik Sistemler http://www.megep.meb.gov.tr/mte_program_modul/ </a:t>
            </a:r>
          </a:p>
          <a:p>
            <a:r>
              <a:rPr lang="tr-TR" sz="2000" dirty="0"/>
              <a:t>Slayt hazırlanırken yapay zeka araçlarından faydalanılmıştır.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 / faydin@kastamonu.edu.tr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75A32-F3D2-2F91-890A-783415E5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695973-0F5B-6C07-9260-49324D84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DE3245-35F3-AAC5-AF7C-C783E1F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00AA8B8-083E-5C45-3E70-89FB21701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96" y="759339"/>
            <a:ext cx="6916583" cy="53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546322-2117-7BF5-3094-0B71443E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EB0C19-6C6F-E1B5-0440-2BC194D0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54D836-DB8A-42C8-6B7E-8B682DC7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5523293-666C-8F7F-A1F1-9F2E296FA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56090"/>
            <a:ext cx="10134600" cy="48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0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3EA28B-B8B6-8069-841D-D6691644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8C73EB-9D7D-A7E1-0C79-433EFE38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BD4906-54E6-C0E8-F2B1-EFCA88D1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0FE1343-F6A9-470F-8AE6-3CEBC7C0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87" y="912245"/>
            <a:ext cx="8976426" cy="50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8C1D27-BA44-C66A-CE58-7C732EDC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49B225-9DAB-11F1-8D3A-BC84DE83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12BD71-D4A6-F666-16EF-27381704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653F71FB-2F06-BC94-C000-0F6D9981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</p:spPr>
        <p:txBody>
          <a:bodyPr>
            <a:normAutofit/>
          </a:bodyPr>
          <a:lstStyle/>
          <a:p>
            <a:pPr algn="ctr"/>
            <a:r>
              <a:rPr lang="tr-TR" sz="2800" dirty="0"/>
              <a:t>İKİLİ SİSTEM (BİNARY) BÜYÜK PROBLEM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CD0ED92-AEC6-8010-FCCF-F0FBB94D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84" y="1690688"/>
            <a:ext cx="4426432" cy="400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46F82E-9A20-E9CF-9614-1D5400D3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ÇÖZÜM: BİLGİSAYAR PROGRAMCISININ KESTİRME YOLU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B70C00-5AF7-1338-9A71-2C4E4C22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D7CA3E-AEF2-BDD4-5834-E699194E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0383B3-9CB7-E608-C782-1356BD43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5E8BB2E-BB0A-177A-3722-68047B5BE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30" y="1483383"/>
            <a:ext cx="8662940" cy="45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4EFC2D-ECEC-8E8C-8D2D-1649C874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SAYI SİSTEMLERİ KİMLİK KARTLARI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ED18E0-8B04-7B6E-647C-0102D04C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2.07.2026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5FBC83-A75A-8DD8-7ECD-1B98DCD2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Öğr. Gör. Fatih AYDIN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B0AF24-5300-0626-F40D-F423BBD3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90ED25E-2C5A-8DB4-F26B-65AB3833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07" y="1678536"/>
            <a:ext cx="9673985" cy="429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3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494</Words>
  <Application>Microsoft Office PowerPoint</Application>
  <PresentationFormat>Geniş ekran</PresentationFormat>
  <Paragraphs>141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Times New Roman</vt:lpstr>
      <vt:lpstr>Office Teması</vt:lpstr>
      <vt:lpstr>Özel Tasarım</vt:lpstr>
      <vt:lpstr>SAYISAL ELEKTRONİK</vt:lpstr>
      <vt:lpstr>Haftalık Ders İçerikleri</vt:lpstr>
      <vt:lpstr>PowerPoint Sunusu</vt:lpstr>
      <vt:lpstr>PowerPoint Sunusu</vt:lpstr>
      <vt:lpstr>PowerPoint Sunusu</vt:lpstr>
      <vt:lpstr>PowerPoint Sunusu</vt:lpstr>
      <vt:lpstr>İKİLİ SİSTEM (BİNARY) BÜYÜK PROBLEM</vt:lpstr>
      <vt:lpstr>ÇÖZÜM: BİLGİSAYAR PROGRAMCISININ KESTİRME YOLU</vt:lpstr>
      <vt:lpstr>SAYI SİSTEMLERİ KİMLİK KARTLARI</vt:lpstr>
      <vt:lpstr>PowerPoint Sunusu</vt:lpstr>
      <vt:lpstr>ONLUK SİSTEMDEN İKİLİYE BÖLME</vt:lpstr>
      <vt:lpstr>KESİRLİ SAYILARI İKİYE BÖLMEK</vt:lpstr>
      <vt:lpstr>İKİLİ SİSTEMİ GERİ ÇEVİRMEK</vt:lpstr>
      <vt:lpstr>İKİLİ KODLARI SIKIŞTIRMAK</vt:lpstr>
      <vt:lpstr>KISALTMALARI GENİŞLETMEK</vt:lpstr>
      <vt:lpstr>İKİLİ KÖPRÜYÜ GEÇMEK</vt:lpstr>
      <vt:lpstr>PowerPoint Sunusu</vt:lpstr>
      <vt:lpstr>SAYI SİSTEMLERİNDE HESAPLAMA</vt:lpstr>
      <vt:lpstr>4 İŞLEM TEK BİR KURAL</vt:lpstr>
      <vt:lpstr>PowerPoint Sunusu</vt:lpstr>
      <vt:lpstr>ÇARPMA VE BÖLME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EÖ</dc:creator>
  <cp:lastModifiedBy>FATIH AYDIN</cp:lastModifiedBy>
  <cp:revision>10</cp:revision>
  <dcterms:created xsi:type="dcterms:W3CDTF">2026-04-02T07:47:59Z</dcterms:created>
  <dcterms:modified xsi:type="dcterms:W3CDTF">2026-07-02T11:29:10Z</dcterms:modified>
</cp:coreProperties>
</file>