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4" r:id="rId2"/>
    <p:sldId id="267" r:id="rId3"/>
    <p:sldId id="272" r:id="rId4"/>
    <p:sldId id="276" r:id="rId5"/>
    <p:sldId id="283" r:id="rId6"/>
    <p:sldId id="284"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780806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73082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7340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1953689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3358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468783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19513802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344684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242383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4261814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126725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AF9632E-BDCF-4309-A8FC-631653453A01}"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00316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AF9632E-BDCF-4309-A8FC-631653453A01}" type="datetimeFigureOut">
              <a:rPr lang="tr-TR" smtClean="0"/>
              <a:t>11.09.2025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487335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F9632E-BDCF-4309-A8FC-631653453A01}" type="datetimeFigureOut">
              <a:rPr lang="tr-TR" smtClean="0"/>
              <a:t>11.09.2025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596939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194825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627947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AF9632E-BDCF-4309-A8FC-631653453A01}" type="datetimeFigureOut">
              <a:rPr lang="tr-TR" smtClean="0"/>
              <a:t>11.09.2025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60B8078-8FAE-4CDB-BB0D-3762E0F040A0}" type="slidenum">
              <a:rPr lang="tr-TR" smtClean="0"/>
              <a:t>‹#›</a:t>
            </a:fld>
            <a:endParaRPr lang="tr-TR"/>
          </a:p>
        </p:txBody>
      </p:sp>
    </p:spTree>
    <p:extLst>
      <p:ext uri="{BB962C8B-B14F-4D97-AF65-F5344CB8AC3E}">
        <p14:creationId xmlns:p14="http://schemas.microsoft.com/office/powerpoint/2010/main" val="21571709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24A62E-0B02-416B-A8B5-0ECA4C1FFBBF}"/>
              </a:ext>
            </a:extLst>
          </p:cNvPr>
          <p:cNvSpPr>
            <a:spLocks noGrp="1"/>
          </p:cNvSpPr>
          <p:nvPr>
            <p:ph type="title"/>
          </p:nvPr>
        </p:nvSpPr>
        <p:spPr/>
        <p:txBody>
          <a:bodyPr/>
          <a:lstStyle/>
          <a:p>
            <a:pPr algn="ctr"/>
            <a:r>
              <a:rPr lang="tr-TR" dirty="0"/>
              <a:t>T.C. </a:t>
            </a:r>
            <a:br>
              <a:rPr lang="tr-TR" dirty="0"/>
            </a:br>
            <a:r>
              <a:rPr lang="tr-TR" dirty="0"/>
              <a:t>KASTAMONU ÜNİVERSİTESİ</a:t>
            </a:r>
          </a:p>
        </p:txBody>
      </p:sp>
      <p:sp>
        <p:nvSpPr>
          <p:cNvPr id="4" name="Başlık 1">
            <a:extLst>
              <a:ext uri="{FF2B5EF4-FFF2-40B4-BE49-F238E27FC236}">
                <a16:creationId xmlns:a16="http://schemas.microsoft.com/office/drawing/2014/main" id="{AC714E28-F5EE-43E4-AC27-36385A24F3C8}"/>
              </a:ext>
            </a:extLst>
          </p:cNvPr>
          <p:cNvSpPr txBox="1">
            <a:spLocks/>
          </p:cNvSpPr>
          <p:nvPr/>
        </p:nvSpPr>
        <p:spPr>
          <a:xfrm>
            <a:off x="2196685" y="2489982"/>
            <a:ext cx="8911687" cy="2152355"/>
          </a:xfrm>
          <a:prstGeom prst="rect">
            <a:avLst/>
          </a:prstGeom>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dirty="0"/>
              <a:t>TURİZM FAKÜLTESİ</a:t>
            </a:r>
          </a:p>
          <a:p>
            <a:pPr algn="ctr"/>
            <a:endParaRPr lang="tr-TR" dirty="0"/>
          </a:p>
          <a:p>
            <a:pPr algn="ctr"/>
            <a:r>
              <a:rPr lang="tr-TR" dirty="0"/>
              <a:t>GASTRONOMİ VE MUTFAK SANATLARI BÖLÜMÜ</a:t>
            </a:r>
          </a:p>
        </p:txBody>
      </p:sp>
      <p:sp>
        <p:nvSpPr>
          <p:cNvPr id="5" name="İçerik Yer Tutucusu 2">
            <a:extLst>
              <a:ext uri="{FF2B5EF4-FFF2-40B4-BE49-F238E27FC236}">
                <a16:creationId xmlns:a16="http://schemas.microsoft.com/office/drawing/2014/main" id="{83391738-7444-4F3E-A688-924FAB07CD51}"/>
              </a:ext>
            </a:extLst>
          </p:cNvPr>
          <p:cNvSpPr>
            <a:spLocks noGrp="1"/>
          </p:cNvSpPr>
          <p:nvPr>
            <p:ph idx="1"/>
          </p:nvPr>
        </p:nvSpPr>
        <p:spPr>
          <a:xfrm>
            <a:off x="1800732" y="5104016"/>
            <a:ext cx="9720073" cy="705942"/>
          </a:xfrm>
        </p:spPr>
        <p:txBody>
          <a:bodyPr>
            <a:normAutofit fontScale="77500" lnSpcReduction="20000"/>
          </a:bodyPr>
          <a:lstStyle/>
          <a:p>
            <a:pPr marL="0" indent="0" algn="ctr">
              <a:buNone/>
            </a:pPr>
            <a:r>
              <a:rPr lang="tr-TR" sz="2400" dirty="0"/>
              <a:t>Anadolu Mutfağı Yöresel Yemekleri</a:t>
            </a:r>
          </a:p>
          <a:p>
            <a:pPr marL="0" indent="0" algn="ctr">
              <a:buNone/>
            </a:pPr>
            <a:r>
              <a:rPr lang="tr-TR" sz="2400" dirty="0"/>
              <a:t>Etnik Toplumlara Ait Mutfak Kültürü</a:t>
            </a:r>
          </a:p>
        </p:txBody>
      </p:sp>
    </p:spTree>
    <p:extLst>
      <p:ext uri="{BB962C8B-B14F-4D97-AF65-F5344CB8AC3E}">
        <p14:creationId xmlns:p14="http://schemas.microsoft.com/office/powerpoint/2010/main" val="546137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Türkiye’deki Bazı Etnik Mutfaklar</a:t>
            </a:r>
          </a:p>
        </p:txBody>
      </p:sp>
      <p:sp>
        <p:nvSpPr>
          <p:cNvPr id="3" name="İçerik Yer Tutucusu 2"/>
          <p:cNvSpPr>
            <a:spLocks noGrp="1"/>
          </p:cNvSpPr>
          <p:nvPr>
            <p:ph idx="1"/>
          </p:nvPr>
        </p:nvSpPr>
        <p:spPr>
          <a:xfrm>
            <a:off x="845127" y="2133600"/>
            <a:ext cx="10659485" cy="3777622"/>
          </a:xfrm>
        </p:spPr>
        <p:txBody>
          <a:bodyPr>
            <a:normAutofit/>
          </a:bodyPr>
          <a:lstStyle/>
          <a:p>
            <a:r>
              <a:rPr lang="tr-TR" sz="2000" b="1" dirty="0"/>
              <a:t>Çerkez Mutfağı</a:t>
            </a:r>
          </a:p>
          <a:p>
            <a:r>
              <a:rPr lang="tr-TR" sz="2000" dirty="0"/>
              <a:t>Çerkez mutfağında genel olarak et ve süt ürünlerinin ağırlıklı olduğu bilinmektedir. Haşlanmış, kurutulmuş, fırında pişirilmiş et ürünlerinin Çerkezlerin en sevdiği yemekler olduğu belirtilmektedir. Söz konusu bölgelerde genel olarak aynı yemek kendi dilleri ile farklı isimlerle ifade edilmektedir. Örnek vermek gerekirse </a:t>
            </a:r>
            <a:r>
              <a:rPr lang="tr-TR" sz="2000" dirty="0" err="1"/>
              <a:t>Adiğeler’deki</a:t>
            </a:r>
            <a:r>
              <a:rPr lang="tr-TR" sz="2000" dirty="0"/>
              <a:t> “</a:t>
            </a:r>
            <a:r>
              <a:rPr lang="tr-TR" sz="2000" dirty="0" err="1"/>
              <a:t>Şipsi</a:t>
            </a:r>
            <a:r>
              <a:rPr lang="tr-TR" sz="2000" dirty="0"/>
              <a:t>”, </a:t>
            </a:r>
            <a:r>
              <a:rPr lang="tr-TR" sz="2000" dirty="0" err="1"/>
              <a:t>Abhaslarda</a:t>
            </a:r>
            <a:r>
              <a:rPr lang="tr-TR" sz="2000" dirty="0"/>
              <a:t> “Acıka”, </a:t>
            </a:r>
            <a:r>
              <a:rPr lang="tr-TR" sz="2000" dirty="0" err="1"/>
              <a:t>Karaçaylar’da</a:t>
            </a:r>
            <a:r>
              <a:rPr lang="tr-TR" sz="2000" dirty="0"/>
              <a:t> “</a:t>
            </a:r>
            <a:r>
              <a:rPr lang="tr-TR" sz="2000" dirty="0" err="1"/>
              <a:t>Hıcın</a:t>
            </a:r>
            <a:r>
              <a:rPr lang="tr-TR" sz="2000" dirty="0"/>
              <a:t>”, Azerilerde “Kavurma” gibi isimlerle ifade edilen yemeklerin aynı yemekler olduğu belirtilmektedir.</a:t>
            </a:r>
          </a:p>
        </p:txBody>
      </p:sp>
    </p:spTree>
    <p:extLst>
      <p:ext uri="{BB962C8B-B14F-4D97-AF65-F5344CB8AC3E}">
        <p14:creationId xmlns:p14="http://schemas.microsoft.com/office/powerpoint/2010/main" val="336870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800" dirty="0">
                <a:solidFill>
                  <a:schemeClr val="tx1"/>
                </a:solidFill>
              </a:rPr>
              <a:t>Gürcü Mutfağı</a:t>
            </a:r>
          </a:p>
        </p:txBody>
      </p:sp>
      <p:sp>
        <p:nvSpPr>
          <p:cNvPr id="3" name="İçerik Yer Tutucusu 2"/>
          <p:cNvSpPr>
            <a:spLocks noGrp="1"/>
          </p:cNvSpPr>
          <p:nvPr>
            <p:ph idx="1"/>
          </p:nvPr>
        </p:nvSpPr>
        <p:spPr>
          <a:xfrm>
            <a:off x="1758462" y="2133600"/>
            <a:ext cx="9746150" cy="2438400"/>
          </a:xfrm>
        </p:spPr>
        <p:txBody>
          <a:bodyPr>
            <a:normAutofit/>
          </a:bodyPr>
          <a:lstStyle/>
          <a:p>
            <a:r>
              <a:rPr lang="tr-TR" sz="2000" dirty="0"/>
              <a:t>Yakın geçmişte Moğollar, Türkler, Araplar ve İranlılar gibi güçlü toplumların akınları sonrasında değişik coğrafyalara göç eden bu etnik unsurun mutfağında çevresel etkileri görmek mümkündür. Güney Gürcistan’ın meyve ile haşlanmış etlerinin yanı sıra pilavları komşu İran mutfak uygulamalarını yansıtırken, dağ kabilelerinin mantı veya “</a:t>
            </a:r>
            <a:r>
              <a:rPr lang="tr-TR" sz="2000" dirty="0" err="1"/>
              <a:t>khinkali</a:t>
            </a:r>
            <a:r>
              <a:rPr lang="tr-TR" sz="2000" dirty="0"/>
              <a:t>” yemeğinde Moğol etkileri görülmektedir.</a:t>
            </a:r>
          </a:p>
        </p:txBody>
      </p:sp>
    </p:spTree>
    <p:extLst>
      <p:ext uri="{BB962C8B-B14F-4D97-AF65-F5344CB8AC3E}">
        <p14:creationId xmlns:p14="http://schemas.microsoft.com/office/powerpoint/2010/main" val="3765714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Tatar Mutfağı</a:t>
            </a:r>
          </a:p>
        </p:txBody>
      </p:sp>
      <p:sp>
        <p:nvSpPr>
          <p:cNvPr id="6" name="İçerik Yer Tutucusu 2">
            <a:extLst>
              <a:ext uri="{FF2B5EF4-FFF2-40B4-BE49-F238E27FC236}">
                <a16:creationId xmlns:a16="http://schemas.microsoft.com/office/drawing/2014/main" id="{43442265-455C-4208-8994-FBD1401B42C5}"/>
              </a:ext>
            </a:extLst>
          </p:cNvPr>
          <p:cNvSpPr>
            <a:spLocks noGrp="1"/>
          </p:cNvSpPr>
          <p:nvPr>
            <p:ph idx="1"/>
          </p:nvPr>
        </p:nvSpPr>
        <p:spPr>
          <a:xfrm>
            <a:off x="2589213" y="2133600"/>
            <a:ext cx="8915400" cy="3778250"/>
          </a:xfrm>
        </p:spPr>
        <p:txBody>
          <a:bodyPr>
            <a:normAutofit/>
          </a:bodyPr>
          <a:lstStyle/>
          <a:p>
            <a:r>
              <a:rPr lang="tr-TR" sz="2000" dirty="0"/>
              <a:t>Daha çok etli beslenme tarzı ve hamur işi yemeklerin fazlaca bulunduğu tatar mutfağına has yiyecek ve içecekler ise şöyledir; </a:t>
            </a:r>
            <a:r>
              <a:rPr lang="tr-TR" sz="2000" dirty="0" err="1"/>
              <a:t>oğmaç</a:t>
            </a:r>
            <a:r>
              <a:rPr lang="tr-TR" sz="2000" dirty="0"/>
              <a:t> çorbası, mercimekli </a:t>
            </a:r>
            <a:r>
              <a:rPr lang="tr-TR" sz="2000" dirty="0" err="1"/>
              <a:t>lakşa</a:t>
            </a:r>
            <a:r>
              <a:rPr lang="tr-TR" sz="2000" dirty="0"/>
              <a:t> çorbası, </a:t>
            </a:r>
            <a:r>
              <a:rPr lang="tr-TR" sz="2000" dirty="0" err="1"/>
              <a:t>kartoplu</a:t>
            </a:r>
            <a:r>
              <a:rPr lang="tr-TR" sz="2000" dirty="0"/>
              <a:t> </a:t>
            </a:r>
            <a:r>
              <a:rPr lang="tr-TR" sz="2000" dirty="0" err="1"/>
              <a:t>alişke</a:t>
            </a:r>
            <a:r>
              <a:rPr lang="tr-TR" sz="2000" dirty="0"/>
              <a:t> çorbası, kuzu </a:t>
            </a:r>
            <a:r>
              <a:rPr lang="tr-TR" sz="2000" dirty="0" err="1"/>
              <a:t>sorpa</a:t>
            </a:r>
            <a:r>
              <a:rPr lang="tr-TR" sz="2000" dirty="0"/>
              <a:t>, </a:t>
            </a:r>
            <a:r>
              <a:rPr lang="tr-TR" sz="2000" dirty="0" err="1"/>
              <a:t>üyken</a:t>
            </a:r>
            <a:r>
              <a:rPr lang="tr-TR" sz="2000" dirty="0"/>
              <a:t> börek, kaşık börek, çiğbörek(</a:t>
            </a:r>
            <a:r>
              <a:rPr lang="tr-TR" sz="2000" dirty="0" err="1"/>
              <a:t>şırbörek</a:t>
            </a:r>
            <a:r>
              <a:rPr lang="tr-TR" sz="2000" dirty="0"/>
              <a:t>), </a:t>
            </a:r>
            <a:r>
              <a:rPr lang="tr-TR" sz="2000" dirty="0" err="1"/>
              <a:t>göbete</a:t>
            </a:r>
            <a:r>
              <a:rPr lang="tr-TR" sz="2000" dirty="0"/>
              <a:t>(</a:t>
            </a:r>
            <a:r>
              <a:rPr lang="tr-TR" sz="2000" dirty="0" err="1"/>
              <a:t>köbete</a:t>
            </a:r>
            <a:r>
              <a:rPr lang="tr-TR" sz="2000" dirty="0"/>
              <a:t>), kırma, </a:t>
            </a:r>
            <a:r>
              <a:rPr lang="tr-TR" sz="2000" dirty="0" err="1"/>
              <a:t>sarıburma</a:t>
            </a:r>
            <a:r>
              <a:rPr lang="tr-TR" sz="2000" dirty="0"/>
              <a:t>, </a:t>
            </a:r>
            <a:r>
              <a:rPr lang="tr-TR" sz="2000" dirty="0" err="1"/>
              <a:t>cantık</a:t>
            </a:r>
            <a:r>
              <a:rPr lang="tr-TR" sz="2000" dirty="0"/>
              <a:t>, kıyık ve cenaze evinde yapılan </a:t>
            </a:r>
            <a:r>
              <a:rPr lang="tr-TR" sz="2000" dirty="0" err="1"/>
              <a:t>kıygaşa</a:t>
            </a:r>
            <a:r>
              <a:rPr lang="tr-TR" sz="2000" dirty="0"/>
              <a:t> (pişiye benzer).</a:t>
            </a:r>
          </a:p>
        </p:txBody>
      </p:sp>
    </p:spTree>
    <p:extLst>
      <p:ext uri="{BB962C8B-B14F-4D97-AF65-F5344CB8AC3E}">
        <p14:creationId xmlns:p14="http://schemas.microsoft.com/office/powerpoint/2010/main" val="1687171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Boşnak, Arnavut ve Kosova Mutfağı</a:t>
            </a:r>
          </a:p>
        </p:txBody>
      </p:sp>
      <p:sp>
        <p:nvSpPr>
          <p:cNvPr id="3" name="İçerik Yer Tutucusu 2"/>
          <p:cNvSpPr>
            <a:spLocks noGrp="1"/>
          </p:cNvSpPr>
          <p:nvPr>
            <p:ph idx="1"/>
          </p:nvPr>
        </p:nvSpPr>
        <p:spPr>
          <a:xfrm>
            <a:off x="1177636" y="2133600"/>
            <a:ext cx="10326976" cy="3777622"/>
          </a:xfrm>
        </p:spPr>
        <p:txBody>
          <a:bodyPr>
            <a:noAutofit/>
          </a:bodyPr>
          <a:lstStyle/>
          <a:p>
            <a:r>
              <a:rPr lang="tr-TR" sz="2000" dirty="0"/>
              <a:t>Bosna Hersek, Arnavutluk ve Kosova devletleri coğrafi olarak birbirlerine çok yakın olmaları ve bu milletlerden Türkiye’de çok sayıda göçmen bulunması nedeniyle önemlidir. Balkan coğrafyası, pek çok ülke ve milletin birbirine karıştığı özel bir mozaik görünümündedir. </a:t>
            </a:r>
          </a:p>
          <a:p>
            <a:r>
              <a:rPr lang="tr-TR" sz="2000" dirty="0"/>
              <a:t>Bu çeşitlilik ve tarihî birikim, yaşanmışlıklar ve paylaşım alanlarının çokluğu, özellikle Türkler, Arnavutlar ve Boşnaklar arasında İslamiyet’in etkisi ve dinin birleştiricilik özelliği ile yemek kültüründe de birtakım kültürel etkileşimler yaratmıştır. Yakın tarihimizdeki bazı olaylar neticesinde bu milletlerden çok sayıda insan Türkiye’ye göç etmiş bulunmakta ve bu mutfaklar etnik olarak birbirine benzemektedir.</a:t>
            </a:r>
          </a:p>
        </p:txBody>
      </p:sp>
    </p:spTree>
    <p:extLst>
      <p:ext uri="{BB962C8B-B14F-4D97-AF65-F5344CB8AC3E}">
        <p14:creationId xmlns:p14="http://schemas.microsoft.com/office/powerpoint/2010/main" val="1017138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000" dirty="0"/>
              <a:t>Boşnak, Arnavut, Kosovalılar ve Türklerin mutfaklarında genel olarak hamur işleri ve et yemeklerine sıkça rastlanmaktadır. Özellikle börek kültürü (Arnavut böreği, Boşnak böreği vb.), köfteler, Türk mantısı veya Boşnak mantısı söz konusu mutfakların ortak noktalarından bazılarıdır.</a:t>
            </a:r>
          </a:p>
        </p:txBody>
      </p:sp>
    </p:spTree>
    <p:extLst>
      <p:ext uri="{BB962C8B-B14F-4D97-AF65-F5344CB8AC3E}">
        <p14:creationId xmlns:p14="http://schemas.microsoft.com/office/powerpoint/2010/main" val="390964520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39</TotalTime>
  <Words>366</Words>
  <Application>Microsoft Office PowerPoint</Application>
  <PresentationFormat>Geniş ekran</PresentationFormat>
  <Paragraphs>17</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Wingdings 3</vt:lpstr>
      <vt:lpstr>Duman</vt:lpstr>
      <vt:lpstr>T.C.  KASTAMONU ÜNİVERSİTESİ</vt:lpstr>
      <vt:lpstr>Türkiye’deki Bazı Etnik Mutfaklar</vt:lpstr>
      <vt:lpstr>Gürcü Mutfağı</vt:lpstr>
      <vt:lpstr>Tatar Mutfağı</vt:lpstr>
      <vt:lpstr>Boşnak, Arnavut ve Kosova Mutfağı</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Etnik Toplumlara Ait Mutfak Kültürü</dc:title>
  <dc:creator>User</dc:creator>
  <cp:lastModifiedBy>pc</cp:lastModifiedBy>
  <cp:revision>12</cp:revision>
  <dcterms:created xsi:type="dcterms:W3CDTF">2022-12-15T09:19:48Z</dcterms:created>
  <dcterms:modified xsi:type="dcterms:W3CDTF">2025-09-11T11:01:21Z</dcterms:modified>
</cp:coreProperties>
</file>