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2" r:id="rId5"/>
    <p:sldId id="281" r:id="rId6"/>
    <p:sldId id="283" r:id="rId7"/>
    <p:sldId id="259" r:id="rId8"/>
    <p:sldId id="260" r:id="rId9"/>
    <p:sldId id="261" r:id="rId10"/>
    <p:sldId id="277" r:id="rId11"/>
    <p:sldId id="278" r:id="rId12"/>
    <p:sldId id="279" r:id="rId13"/>
    <p:sldId id="285" r:id="rId14"/>
    <p:sldId id="290" r:id="rId15"/>
    <p:sldId id="291" r:id="rId16"/>
    <p:sldId id="293" r:id="rId17"/>
    <p:sldId id="294" r:id="rId18"/>
    <p:sldId id="288" r:id="rId19"/>
    <p:sldId id="289" r:id="rId20"/>
    <p:sldId id="286" r:id="rId21"/>
    <p:sldId id="284" r:id="rId22"/>
    <p:sldId id="276"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ciye Sündüz Oğuz" initials="NSO" lastIdx="1" clrIdx="0">
    <p:extLst>
      <p:ext uri="{19B8F6BF-5375-455C-9EA6-DF929625EA0E}">
        <p15:presenceInfo xmlns:p15="http://schemas.microsoft.com/office/powerpoint/2012/main" userId="6a0c998f42b467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EDFB4A-F3BA-4C0E-BD03-4C06E776336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813CEA3-F7E9-4E9B-99EB-D2EC3FCBF8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BCFAF65-6C1A-409E-8399-1D7210D24F3B}"/>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5" name="Alt Bilgi Yer Tutucusu 4">
            <a:extLst>
              <a:ext uri="{FF2B5EF4-FFF2-40B4-BE49-F238E27FC236}">
                <a16:creationId xmlns:a16="http://schemas.microsoft.com/office/drawing/2014/main" id="{7058F54E-099D-4330-AE1B-ADE614B8042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8219E25-FA0E-4211-AC63-DA6DA897ED52}"/>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3674030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C84285-66E5-4CA1-9A8E-D5AA13B035C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FD93564-02E8-4767-B978-56570528D3B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F228C0C-A1F1-451C-81BF-2AE87668D920}"/>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5" name="Alt Bilgi Yer Tutucusu 4">
            <a:extLst>
              <a:ext uri="{FF2B5EF4-FFF2-40B4-BE49-F238E27FC236}">
                <a16:creationId xmlns:a16="http://schemas.microsoft.com/office/drawing/2014/main" id="{7408FC5F-4458-40C8-AC6E-CD96384910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0429561-E304-445E-AAF7-EAD4FA78792B}"/>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1522746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5208214-BF71-4BC5-94C6-F55B5ACE610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9BEEF96-B016-4A83-BC32-658546B2E4C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79F35AE-7589-40DE-83E3-25050ECFE7A7}"/>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5" name="Alt Bilgi Yer Tutucusu 4">
            <a:extLst>
              <a:ext uri="{FF2B5EF4-FFF2-40B4-BE49-F238E27FC236}">
                <a16:creationId xmlns:a16="http://schemas.microsoft.com/office/drawing/2014/main" id="{FE22750F-8BA5-4EFF-9C03-50A9000B29A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2F82185-7747-4D67-AFBD-4F9074E67104}"/>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186599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19C15F-C6CF-48C9-AD9F-21FAB01653A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A4D4479-0899-4008-AE5C-5D3DAE5E1B1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50296A5-9376-4789-9A6F-29DDF31194A0}"/>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5" name="Alt Bilgi Yer Tutucusu 4">
            <a:extLst>
              <a:ext uri="{FF2B5EF4-FFF2-40B4-BE49-F238E27FC236}">
                <a16:creationId xmlns:a16="http://schemas.microsoft.com/office/drawing/2014/main" id="{4D751D8B-6909-4EA5-989C-2AC8F4B4190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2EAA27A-2982-49EA-9504-E74A8D2513D1}"/>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2110668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592BAD-D3DC-4AFE-BED8-53DDAB610DD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0D9DBEB-E8F6-4372-ABF3-35CCA1D325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4125B95-087F-4F07-8FE0-5E73DA03B9E0}"/>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5" name="Alt Bilgi Yer Tutucusu 4">
            <a:extLst>
              <a:ext uri="{FF2B5EF4-FFF2-40B4-BE49-F238E27FC236}">
                <a16:creationId xmlns:a16="http://schemas.microsoft.com/office/drawing/2014/main" id="{7976F2CD-A0AA-45F4-A1C7-078EAA711DE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ADC1ED3-0568-4091-84D8-711AB98AFAB3}"/>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157986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1967B0-B388-4752-B980-65199368C42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9781890-8E20-4AC0-ADDD-8C59CD15645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ACA1FE6-0598-4BFF-9F95-7E975C06FD4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109C802-9275-4146-A5A6-1B69A4BFF0BB}"/>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6" name="Alt Bilgi Yer Tutucusu 5">
            <a:extLst>
              <a:ext uri="{FF2B5EF4-FFF2-40B4-BE49-F238E27FC236}">
                <a16:creationId xmlns:a16="http://schemas.microsoft.com/office/drawing/2014/main" id="{5364E2D5-6CEB-47B0-9CD1-BCF2B2454A0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1E89F96-F5BE-40BA-9922-F62AE2569A01}"/>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425800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B9DA77-CDC4-40F7-80D9-266137A952E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D50688A-B1F1-4AA8-BAAC-66073FF53F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43B0BD1-0AB7-43FA-B0BB-E15D1B213B4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CCF9F87-DB20-4DFC-81A6-89F28464D8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95FD185-7989-45CC-A324-2D4B45FDB96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D53904F-C5BC-464C-ADED-3CCC1BD08B6F}"/>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8" name="Alt Bilgi Yer Tutucusu 7">
            <a:extLst>
              <a:ext uri="{FF2B5EF4-FFF2-40B4-BE49-F238E27FC236}">
                <a16:creationId xmlns:a16="http://schemas.microsoft.com/office/drawing/2014/main" id="{852ED2EF-9310-4D9F-8B60-678934C27CD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6D6EC4A-08CC-4AE3-B97B-2821D1DFB609}"/>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1763310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B9DCF0-4CD2-4EB5-9041-0AC0EFE276E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9763D14-896F-4D3B-9384-80228DFA908A}"/>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4" name="Alt Bilgi Yer Tutucusu 3">
            <a:extLst>
              <a:ext uri="{FF2B5EF4-FFF2-40B4-BE49-F238E27FC236}">
                <a16:creationId xmlns:a16="http://schemas.microsoft.com/office/drawing/2014/main" id="{60080B87-E653-4305-B73B-85697636A24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5A27675-025A-4618-8496-C9C8E2432476}"/>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2254830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8AB2AD2-A129-40BF-A3B0-C72BD7AAE195}"/>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3" name="Alt Bilgi Yer Tutucusu 2">
            <a:extLst>
              <a:ext uri="{FF2B5EF4-FFF2-40B4-BE49-F238E27FC236}">
                <a16:creationId xmlns:a16="http://schemas.microsoft.com/office/drawing/2014/main" id="{3B8574A0-AAC9-4647-8798-B9503BF7C14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5B1F242-8521-4B5C-847C-552A09D7AD1C}"/>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647133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00F41C-9F38-4DA2-95D1-E093625070B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4CBAA62-0723-45F4-A253-EF579A0B09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DA4E5F3-EFA9-4D46-9987-9ED87D5F1E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7ECA8DC-FEFD-47D7-85D7-138CCA34BA13}"/>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6" name="Alt Bilgi Yer Tutucusu 5">
            <a:extLst>
              <a:ext uri="{FF2B5EF4-FFF2-40B4-BE49-F238E27FC236}">
                <a16:creationId xmlns:a16="http://schemas.microsoft.com/office/drawing/2014/main" id="{55BBB25A-970C-4D51-A14C-05853FC42B2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87CBEB9-E29C-449A-82D8-CA906978B52D}"/>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203603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5735A2-CDC3-4033-A9C9-958B33168E7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C6F6FA4-C7AD-4EE0-8903-DEC1C097B9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ADC38E9-B422-4AEC-93C1-9E4C5C3B80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79E01EF-05FF-4A75-8839-11E38BFA043B}"/>
              </a:ext>
            </a:extLst>
          </p:cNvPr>
          <p:cNvSpPr>
            <a:spLocks noGrp="1"/>
          </p:cNvSpPr>
          <p:nvPr>
            <p:ph type="dt" sz="half" idx="10"/>
          </p:nvPr>
        </p:nvSpPr>
        <p:spPr/>
        <p:txBody>
          <a:bodyPr/>
          <a:lstStyle/>
          <a:p>
            <a:fld id="{8080F348-C903-43EC-84C8-FC5CF419C881}" type="datetimeFigureOut">
              <a:rPr lang="tr-TR" smtClean="0"/>
              <a:t>21.05.2026</a:t>
            </a:fld>
            <a:endParaRPr lang="tr-TR"/>
          </a:p>
        </p:txBody>
      </p:sp>
      <p:sp>
        <p:nvSpPr>
          <p:cNvPr id="6" name="Alt Bilgi Yer Tutucusu 5">
            <a:extLst>
              <a:ext uri="{FF2B5EF4-FFF2-40B4-BE49-F238E27FC236}">
                <a16:creationId xmlns:a16="http://schemas.microsoft.com/office/drawing/2014/main" id="{45E7DFA4-FEA1-4A73-872D-5B119583FF3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F9540E8-1410-4260-A3F4-B3A12E62D903}"/>
              </a:ext>
            </a:extLst>
          </p:cNvPr>
          <p:cNvSpPr>
            <a:spLocks noGrp="1"/>
          </p:cNvSpPr>
          <p:nvPr>
            <p:ph type="sldNum" sz="quarter" idx="12"/>
          </p:nvPr>
        </p:nvSpPr>
        <p:spPr/>
        <p:txBody>
          <a:bodyPr/>
          <a:lstStyle/>
          <a:p>
            <a:fld id="{2301A3F9-29BB-4A37-B225-5EBFCA1BEE51}" type="slidenum">
              <a:rPr lang="tr-TR" smtClean="0"/>
              <a:t>‹#›</a:t>
            </a:fld>
            <a:endParaRPr lang="tr-TR"/>
          </a:p>
        </p:txBody>
      </p:sp>
    </p:spTree>
    <p:extLst>
      <p:ext uri="{BB962C8B-B14F-4D97-AF65-F5344CB8AC3E}">
        <p14:creationId xmlns:p14="http://schemas.microsoft.com/office/powerpoint/2010/main" val="3282763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7359872-A59D-4C59-8362-286C1E04B5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8C63FA4-A05D-4056-9F2C-959C8D649D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7CC3C2E-F3DE-447A-A724-8593780D5D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80F348-C903-43EC-84C8-FC5CF419C881}" type="datetimeFigureOut">
              <a:rPr lang="tr-TR" smtClean="0"/>
              <a:t>21.05.2026</a:t>
            </a:fld>
            <a:endParaRPr lang="tr-TR"/>
          </a:p>
        </p:txBody>
      </p:sp>
      <p:sp>
        <p:nvSpPr>
          <p:cNvPr id="5" name="Alt Bilgi Yer Tutucusu 4">
            <a:extLst>
              <a:ext uri="{FF2B5EF4-FFF2-40B4-BE49-F238E27FC236}">
                <a16:creationId xmlns:a16="http://schemas.microsoft.com/office/drawing/2014/main" id="{79442D6A-D0B2-44F0-BC15-A4C89E796B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EBC0B9F-4162-489F-ACA9-F2FEE4D60B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1A3F9-29BB-4A37-B225-5EBFCA1BEE51}" type="slidenum">
              <a:rPr lang="tr-TR" smtClean="0"/>
              <a:t>‹#›</a:t>
            </a:fld>
            <a:endParaRPr lang="tr-TR"/>
          </a:p>
        </p:txBody>
      </p:sp>
    </p:spTree>
    <p:extLst>
      <p:ext uri="{BB962C8B-B14F-4D97-AF65-F5344CB8AC3E}">
        <p14:creationId xmlns:p14="http://schemas.microsoft.com/office/powerpoint/2010/main" val="3215428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59FCB6-15EB-4692-9324-472780EC258F}"/>
              </a:ext>
            </a:extLst>
          </p:cNvPr>
          <p:cNvSpPr>
            <a:spLocks noGrp="1"/>
          </p:cNvSpPr>
          <p:nvPr>
            <p:ph type="ctrTitle"/>
          </p:nvPr>
        </p:nvSpPr>
        <p:spPr/>
        <p:txBody>
          <a:bodyPr/>
          <a:lstStyle/>
          <a:p>
            <a:r>
              <a:rPr lang="tr-TR" dirty="0"/>
              <a:t>MESLEKİ YABANCI DİL I</a:t>
            </a:r>
          </a:p>
        </p:txBody>
      </p:sp>
      <p:sp>
        <p:nvSpPr>
          <p:cNvPr id="3" name="Alt Başlık 2">
            <a:extLst>
              <a:ext uri="{FF2B5EF4-FFF2-40B4-BE49-F238E27FC236}">
                <a16:creationId xmlns:a16="http://schemas.microsoft.com/office/drawing/2014/main" id="{ABE58793-5118-4A1F-82F3-B055B79B73D9}"/>
              </a:ext>
            </a:extLst>
          </p:cNvPr>
          <p:cNvSpPr>
            <a:spLocks noGrp="1"/>
          </p:cNvSpPr>
          <p:nvPr>
            <p:ph type="subTitle" idx="1"/>
          </p:nvPr>
        </p:nvSpPr>
        <p:spPr/>
        <p:txBody>
          <a:bodyPr/>
          <a:lstStyle/>
          <a:p>
            <a:r>
              <a:rPr lang="tr-TR" dirty="0"/>
              <a:t>Dr. </a:t>
            </a:r>
            <a:r>
              <a:rPr lang="tr-TR" dirty="0" err="1"/>
              <a:t>Öğr</a:t>
            </a:r>
            <a:r>
              <a:rPr lang="tr-TR" dirty="0"/>
              <a:t>. Üyesi Naciye Sündüz OĞUZ</a:t>
            </a:r>
          </a:p>
        </p:txBody>
      </p:sp>
    </p:spTree>
    <p:extLst>
      <p:ext uri="{BB962C8B-B14F-4D97-AF65-F5344CB8AC3E}">
        <p14:creationId xmlns:p14="http://schemas.microsoft.com/office/powerpoint/2010/main" val="3199370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0D9169-37EF-47A5-A9AC-20CEA82B6940}"/>
              </a:ext>
            </a:extLst>
          </p:cNvPr>
          <p:cNvSpPr>
            <a:spLocks noGrp="1"/>
          </p:cNvSpPr>
          <p:nvPr>
            <p:ph type="title"/>
          </p:nvPr>
        </p:nvSpPr>
        <p:spPr/>
        <p:txBody>
          <a:bodyPr/>
          <a:lstStyle/>
          <a:p>
            <a:r>
              <a:rPr lang="tr-TR" dirty="0">
                <a:solidFill>
                  <a:srgbClr val="FF0000"/>
                </a:solidFill>
                <a:latin typeface="+mn-lt"/>
              </a:rPr>
              <a:t>Reading </a:t>
            </a:r>
            <a:r>
              <a:rPr lang="tr-TR" dirty="0" err="1">
                <a:solidFill>
                  <a:srgbClr val="FF0000"/>
                </a:solidFill>
                <a:latin typeface="+mn-lt"/>
              </a:rPr>
              <a:t>Text</a:t>
            </a:r>
            <a:r>
              <a:rPr lang="tr-TR" dirty="0">
                <a:solidFill>
                  <a:srgbClr val="FF0000"/>
                </a:solidFill>
                <a:latin typeface="+mn-lt"/>
              </a:rPr>
              <a:t> 3</a:t>
            </a:r>
          </a:p>
        </p:txBody>
      </p:sp>
      <p:sp>
        <p:nvSpPr>
          <p:cNvPr id="3" name="İçerik Yer Tutucusu 2">
            <a:extLst>
              <a:ext uri="{FF2B5EF4-FFF2-40B4-BE49-F238E27FC236}">
                <a16:creationId xmlns:a16="http://schemas.microsoft.com/office/drawing/2014/main" id="{6054D2E9-7AB4-4BC3-8139-0304ACF1D5DE}"/>
              </a:ext>
            </a:extLst>
          </p:cNvPr>
          <p:cNvSpPr>
            <a:spLocks noGrp="1"/>
          </p:cNvSpPr>
          <p:nvPr>
            <p:ph idx="1"/>
          </p:nvPr>
        </p:nvSpPr>
        <p:spPr/>
        <p:txBody>
          <a:bodyPr/>
          <a:lstStyle/>
          <a:p>
            <a:r>
              <a:rPr lang="tr-TR" dirty="0" err="1"/>
              <a:t>Drinking</a:t>
            </a:r>
            <a:r>
              <a:rPr lang="tr-TR" dirty="0"/>
              <a:t> </a:t>
            </a:r>
            <a:r>
              <a:rPr lang="tr-TR" dirty="0" err="1"/>
              <a:t>enough</a:t>
            </a:r>
            <a:r>
              <a:rPr lang="tr-TR" dirty="0"/>
              <a:t> </a:t>
            </a:r>
            <a:r>
              <a:rPr lang="tr-TR" dirty="0" err="1"/>
              <a:t>water</a:t>
            </a:r>
            <a:r>
              <a:rPr lang="tr-TR" dirty="0"/>
              <a:t> </a:t>
            </a:r>
            <a:r>
              <a:rPr lang="tr-TR" dirty="0" err="1"/>
              <a:t>throughout</a:t>
            </a:r>
            <a:r>
              <a:rPr lang="tr-TR" dirty="0"/>
              <a:t> </a:t>
            </a:r>
            <a:r>
              <a:rPr lang="tr-TR" dirty="0" err="1"/>
              <a:t>the</a:t>
            </a:r>
            <a:r>
              <a:rPr lang="tr-TR" dirty="0"/>
              <a:t> </a:t>
            </a:r>
            <a:r>
              <a:rPr lang="tr-TR" dirty="0" err="1"/>
              <a:t>day</a:t>
            </a:r>
            <a:r>
              <a:rPr lang="tr-TR" dirty="0"/>
              <a:t> (gün boyu) </a:t>
            </a:r>
            <a:r>
              <a:rPr lang="tr-TR" dirty="0" err="1"/>
              <a:t>helps</a:t>
            </a:r>
            <a:r>
              <a:rPr lang="tr-TR" dirty="0"/>
              <a:t> </a:t>
            </a:r>
            <a:r>
              <a:rPr lang="tr-TR" dirty="0" err="1"/>
              <a:t>to</a:t>
            </a:r>
            <a:r>
              <a:rPr lang="tr-TR" dirty="0"/>
              <a:t> </a:t>
            </a:r>
            <a:r>
              <a:rPr lang="tr-TR" dirty="0" err="1"/>
              <a:t>keep</a:t>
            </a:r>
            <a:r>
              <a:rPr lang="tr-TR" dirty="0"/>
              <a:t> </a:t>
            </a:r>
            <a:r>
              <a:rPr lang="tr-TR" dirty="0" err="1"/>
              <a:t>the</a:t>
            </a:r>
            <a:r>
              <a:rPr lang="tr-TR" dirty="0"/>
              <a:t> body </a:t>
            </a:r>
            <a:r>
              <a:rPr lang="tr-TR" dirty="0" err="1"/>
              <a:t>hydrated</a:t>
            </a:r>
            <a:r>
              <a:rPr lang="tr-TR" dirty="0"/>
              <a:t> (susuz) </a:t>
            </a:r>
            <a:r>
              <a:rPr lang="tr-TR" dirty="0" err="1"/>
              <a:t>and</a:t>
            </a:r>
            <a:r>
              <a:rPr lang="tr-TR" dirty="0"/>
              <a:t> </a:t>
            </a:r>
            <a:r>
              <a:rPr lang="tr-TR" dirty="0" err="1"/>
              <a:t>supports</a:t>
            </a:r>
            <a:r>
              <a:rPr lang="tr-TR" dirty="0"/>
              <a:t> (desteklemek) </a:t>
            </a:r>
            <a:r>
              <a:rPr lang="tr-TR" dirty="0" err="1"/>
              <a:t>digestion</a:t>
            </a:r>
            <a:r>
              <a:rPr lang="tr-TR" dirty="0"/>
              <a:t> (sindirim). </a:t>
            </a:r>
            <a:r>
              <a:rPr lang="tr-TR" dirty="0" err="1"/>
              <a:t>Regular</a:t>
            </a:r>
            <a:r>
              <a:rPr lang="tr-TR" dirty="0"/>
              <a:t> (düzenli) </a:t>
            </a:r>
            <a:r>
              <a:rPr lang="tr-TR" dirty="0" err="1"/>
              <a:t>meals</a:t>
            </a:r>
            <a:r>
              <a:rPr lang="tr-TR" dirty="0"/>
              <a:t>, </a:t>
            </a:r>
            <a:r>
              <a:rPr lang="tr-TR" dirty="0" err="1"/>
              <a:t>instead</a:t>
            </a:r>
            <a:r>
              <a:rPr lang="tr-TR" dirty="0"/>
              <a:t> of (yerine) </a:t>
            </a:r>
            <a:r>
              <a:rPr lang="tr-TR" dirty="0" err="1"/>
              <a:t>skipping</a:t>
            </a:r>
            <a:r>
              <a:rPr lang="tr-TR" dirty="0"/>
              <a:t> (atlamak) </a:t>
            </a:r>
            <a:r>
              <a:rPr lang="tr-TR" dirty="0" err="1"/>
              <a:t>or</a:t>
            </a:r>
            <a:r>
              <a:rPr lang="tr-TR" dirty="0"/>
              <a:t> </a:t>
            </a:r>
            <a:r>
              <a:rPr lang="tr-TR" dirty="0" err="1"/>
              <a:t>overeating</a:t>
            </a:r>
            <a:r>
              <a:rPr lang="tr-TR" dirty="0"/>
              <a:t> (aşırı yemek), </a:t>
            </a:r>
            <a:r>
              <a:rPr lang="tr-TR" dirty="0" err="1"/>
              <a:t>help</a:t>
            </a:r>
            <a:r>
              <a:rPr lang="tr-TR" dirty="0"/>
              <a:t> </a:t>
            </a:r>
            <a:r>
              <a:rPr lang="tr-TR" dirty="0" err="1"/>
              <a:t>maintain</a:t>
            </a:r>
            <a:r>
              <a:rPr lang="tr-TR" dirty="0"/>
              <a:t> (korumak) a </a:t>
            </a:r>
            <a:r>
              <a:rPr lang="tr-TR" dirty="0" err="1"/>
              <a:t>steady</a:t>
            </a:r>
            <a:r>
              <a:rPr lang="tr-TR" dirty="0"/>
              <a:t> (istikrarlı) </a:t>
            </a:r>
            <a:r>
              <a:rPr lang="tr-TR" dirty="0" err="1"/>
              <a:t>metabolism</a:t>
            </a:r>
            <a:r>
              <a:rPr lang="tr-TR" dirty="0"/>
              <a:t>. </a:t>
            </a:r>
            <a:r>
              <a:rPr lang="tr-TR" dirty="0" err="1"/>
              <a:t>Furthermore</a:t>
            </a:r>
            <a:r>
              <a:rPr lang="tr-TR" dirty="0"/>
              <a:t> (ayrıca), </a:t>
            </a:r>
            <a:r>
              <a:rPr lang="tr-TR" dirty="0" err="1"/>
              <a:t>healthy</a:t>
            </a:r>
            <a:r>
              <a:rPr lang="tr-TR" dirty="0"/>
              <a:t> </a:t>
            </a:r>
            <a:r>
              <a:rPr lang="tr-TR" dirty="0" err="1"/>
              <a:t>fats</a:t>
            </a:r>
            <a:r>
              <a:rPr lang="tr-TR" dirty="0"/>
              <a:t> (yağ) </a:t>
            </a:r>
            <a:r>
              <a:rPr lang="tr-TR" dirty="0" err="1"/>
              <a:t>from</a:t>
            </a:r>
            <a:r>
              <a:rPr lang="tr-TR" dirty="0"/>
              <a:t> </a:t>
            </a:r>
            <a:r>
              <a:rPr lang="tr-TR" dirty="0" err="1"/>
              <a:t>sources</a:t>
            </a:r>
            <a:r>
              <a:rPr lang="tr-TR" dirty="0"/>
              <a:t> (kaynak) </a:t>
            </a:r>
            <a:r>
              <a:rPr lang="tr-TR" dirty="0" err="1"/>
              <a:t>like</a:t>
            </a:r>
            <a:r>
              <a:rPr lang="tr-TR" dirty="0"/>
              <a:t> </a:t>
            </a:r>
            <a:r>
              <a:rPr lang="tr-TR" dirty="0" err="1"/>
              <a:t>nuts</a:t>
            </a:r>
            <a:r>
              <a:rPr lang="tr-TR" dirty="0"/>
              <a:t> (kuru yemiş), </a:t>
            </a:r>
            <a:r>
              <a:rPr lang="tr-TR" dirty="0" err="1"/>
              <a:t>seeds</a:t>
            </a:r>
            <a:r>
              <a:rPr lang="tr-TR" dirty="0"/>
              <a:t> (tohum), </a:t>
            </a:r>
            <a:r>
              <a:rPr lang="tr-TR" dirty="0" err="1"/>
              <a:t>and</a:t>
            </a:r>
            <a:r>
              <a:rPr lang="tr-TR" dirty="0"/>
              <a:t> </a:t>
            </a:r>
            <a:r>
              <a:rPr lang="tr-TR" dirty="0" err="1"/>
              <a:t>fish</a:t>
            </a:r>
            <a:r>
              <a:rPr lang="tr-TR" dirty="0"/>
              <a:t> </a:t>
            </a:r>
            <a:r>
              <a:rPr lang="tr-TR" dirty="0" err="1"/>
              <a:t>provide</a:t>
            </a:r>
            <a:r>
              <a:rPr lang="tr-TR" dirty="0"/>
              <a:t> (sağlamak) </a:t>
            </a:r>
            <a:r>
              <a:rPr lang="tr-TR" dirty="0" err="1"/>
              <a:t>energy</a:t>
            </a:r>
            <a:r>
              <a:rPr lang="tr-TR" dirty="0"/>
              <a:t> </a:t>
            </a:r>
            <a:r>
              <a:rPr lang="tr-TR" dirty="0" err="1"/>
              <a:t>and</a:t>
            </a:r>
            <a:r>
              <a:rPr lang="tr-TR" dirty="0"/>
              <a:t> </a:t>
            </a:r>
            <a:r>
              <a:rPr lang="tr-TR" dirty="0" err="1"/>
              <a:t>support</a:t>
            </a:r>
            <a:r>
              <a:rPr lang="tr-TR" dirty="0"/>
              <a:t> (desteklemek) </a:t>
            </a:r>
            <a:r>
              <a:rPr lang="tr-TR" dirty="0" err="1"/>
              <a:t>brain</a:t>
            </a:r>
            <a:r>
              <a:rPr lang="tr-TR" dirty="0"/>
              <a:t> </a:t>
            </a:r>
            <a:r>
              <a:rPr lang="tr-TR" dirty="0" err="1"/>
              <a:t>function</a:t>
            </a:r>
            <a:r>
              <a:rPr lang="tr-TR" dirty="0"/>
              <a:t>. A </a:t>
            </a:r>
            <a:r>
              <a:rPr lang="tr-TR" dirty="0" err="1"/>
              <a:t>nutritious</a:t>
            </a:r>
            <a:r>
              <a:rPr lang="tr-TR" dirty="0"/>
              <a:t> (besleyici) </a:t>
            </a:r>
            <a:r>
              <a:rPr lang="tr-TR" dirty="0" err="1"/>
              <a:t>diet</a:t>
            </a:r>
            <a:r>
              <a:rPr lang="tr-TR" dirty="0"/>
              <a:t>, </a:t>
            </a:r>
            <a:r>
              <a:rPr lang="tr-TR" dirty="0" err="1"/>
              <a:t>when</a:t>
            </a:r>
            <a:r>
              <a:rPr lang="tr-TR" dirty="0"/>
              <a:t> </a:t>
            </a:r>
            <a:r>
              <a:rPr lang="tr-TR" dirty="0" err="1"/>
              <a:t>combined</a:t>
            </a:r>
            <a:r>
              <a:rPr lang="tr-TR" dirty="0"/>
              <a:t> </a:t>
            </a:r>
            <a:r>
              <a:rPr lang="tr-TR" dirty="0" err="1"/>
              <a:t>with</a:t>
            </a:r>
            <a:r>
              <a:rPr lang="tr-TR" dirty="0"/>
              <a:t> </a:t>
            </a:r>
            <a:r>
              <a:rPr lang="tr-TR" dirty="0" err="1"/>
              <a:t>regular</a:t>
            </a:r>
            <a:r>
              <a:rPr lang="tr-TR" dirty="0"/>
              <a:t> </a:t>
            </a:r>
            <a:r>
              <a:rPr lang="tr-TR" dirty="0" err="1"/>
              <a:t>physical</a:t>
            </a:r>
            <a:r>
              <a:rPr lang="tr-TR" dirty="0"/>
              <a:t> </a:t>
            </a:r>
            <a:r>
              <a:rPr lang="tr-TR" dirty="0" err="1"/>
              <a:t>activity</a:t>
            </a:r>
            <a:r>
              <a:rPr lang="tr-TR" dirty="0"/>
              <a:t> </a:t>
            </a:r>
            <a:r>
              <a:rPr lang="tr-TR" dirty="0" err="1"/>
              <a:t>and</a:t>
            </a:r>
            <a:r>
              <a:rPr lang="tr-TR" dirty="0"/>
              <a:t> </a:t>
            </a:r>
            <a:r>
              <a:rPr lang="tr-TR" dirty="0" err="1"/>
              <a:t>sufficient</a:t>
            </a:r>
            <a:r>
              <a:rPr lang="tr-TR" dirty="0"/>
              <a:t> (yeterli) rest (dinlenme), </a:t>
            </a:r>
            <a:r>
              <a:rPr lang="tr-TR" dirty="0" err="1"/>
              <a:t>contributes</a:t>
            </a:r>
            <a:r>
              <a:rPr lang="tr-TR" dirty="0"/>
              <a:t> </a:t>
            </a:r>
            <a:r>
              <a:rPr lang="tr-TR" dirty="0" err="1"/>
              <a:t>to</a:t>
            </a:r>
            <a:r>
              <a:rPr lang="tr-TR" dirty="0"/>
              <a:t> a </a:t>
            </a:r>
            <a:r>
              <a:rPr lang="tr-TR" dirty="0" err="1"/>
              <a:t>better</a:t>
            </a:r>
            <a:r>
              <a:rPr lang="tr-TR" dirty="0"/>
              <a:t> </a:t>
            </a:r>
            <a:r>
              <a:rPr lang="tr-TR" dirty="0" err="1"/>
              <a:t>quality</a:t>
            </a:r>
            <a:r>
              <a:rPr lang="tr-TR" dirty="0"/>
              <a:t> of life </a:t>
            </a:r>
            <a:r>
              <a:rPr lang="tr-TR" dirty="0" err="1"/>
              <a:t>and</a:t>
            </a:r>
            <a:r>
              <a:rPr lang="tr-TR" dirty="0"/>
              <a:t> </a:t>
            </a:r>
            <a:r>
              <a:rPr lang="tr-TR" dirty="0" err="1"/>
              <a:t>reduces</a:t>
            </a:r>
            <a:r>
              <a:rPr lang="tr-TR" dirty="0"/>
              <a:t> </a:t>
            </a:r>
            <a:r>
              <a:rPr lang="tr-TR" dirty="0" err="1"/>
              <a:t>the</a:t>
            </a:r>
            <a:r>
              <a:rPr lang="tr-TR" dirty="0"/>
              <a:t> risk of </a:t>
            </a:r>
            <a:r>
              <a:rPr lang="tr-TR" dirty="0" err="1"/>
              <a:t>chronic</a:t>
            </a:r>
            <a:r>
              <a:rPr lang="tr-TR" dirty="0"/>
              <a:t> </a:t>
            </a:r>
            <a:r>
              <a:rPr lang="tr-TR" dirty="0" err="1"/>
              <a:t>diseases</a:t>
            </a:r>
            <a:r>
              <a:rPr lang="tr-TR" dirty="0"/>
              <a:t> </a:t>
            </a:r>
            <a:r>
              <a:rPr lang="tr-TR" dirty="0" err="1"/>
              <a:t>such</a:t>
            </a:r>
            <a:r>
              <a:rPr lang="tr-TR" dirty="0"/>
              <a:t> as </a:t>
            </a:r>
            <a:r>
              <a:rPr lang="tr-TR" dirty="0" err="1"/>
              <a:t>diabetes</a:t>
            </a:r>
            <a:r>
              <a:rPr lang="tr-TR" dirty="0"/>
              <a:t> </a:t>
            </a:r>
            <a:r>
              <a:rPr lang="tr-TR" dirty="0" err="1"/>
              <a:t>and</a:t>
            </a:r>
            <a:r>
              <a:rPr lang="tr-TR" dirty="0"/>
              <a:t> </a:t>
            </a:r>
            <a:r>
              <a:rPr lang="tr-TR" dirty="0" err="1"/>
              <a:t>heart</a:t>
            </a:r>
            <a:r>
              <a:rPr lang="tr-TR" dirty="0"/>
              <a:t> </a:t>
            </a:r>
            <a:r>
              <a:rPr lang="tr-TR" dirty="0" err="1"/>
              <a:t>disease</a:t>
            </a:r>
            <a:r>
              <a:rPr lang="tr-TR" dirty="0"/>
              <a:t>. </a:t>
            </a:r>
          </a:p>
          <a:p>
            <a:endParaRPr lang="tr-TR" dirty="0"/>
          </a:p>
        </p:txBody>
      </p:sp>
    </p:spTree>
    <p:extLst>
      <p:ext uri="{BB962C8B-B14F-4D97-AF65-F5344CB8AC3E}">
        <p14:creationId xmlns:p14="http://schemas.microsoft.com/office/powerpoint/2010/main" val="2291519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D5ECE4-0C7F-41D9-8AFC-0A81D5E60B10}"/>
              </a:ext>
            </a:extLst>
          </p:cNvPr>
          <p:cNvSpPr>
            <a:spLocks noGrp="1"/>
          </p:cNvSpPr>
          <p:nvPr>
            <p:ph type="title"/>
          </p:nvPr>
        </p:nvSpPr>
        <p:spPr/>
        <p:txBody>
          <a:bodyPr/>
          <a:lstStyle/>
          <a:p>
            <a:r>
              <a:rPr lang="tr-TR" dirty="0">
                <a:solidFill>
                  <a:srgbClr val="FF0000"/>
                </a:solidFill>
                <a:latin typeface="+mn-lt"/>
              </a:rPr>
              <a:t>Reading </a:t>
            </a:r>
            <a:r>
              <a:rPr lang="tr-TR" dirty="0" err="1">
                <a:solidFill>
                  <a:srgbClr val="FF0000"/>
                </a:solidFill>
                <a:latin typeface="+mn-lt"/>
              </a:rPr>
              <a:t>Text</a:t>
            </a:r>
            <a:r>
              <a:rPr lang="tr-TR" dirty="0">
                <a:solidFill>
                  <a:srgbClr val="FF0000"/>
                </a:solidFill>
                <a:latin typeface="+mn-lt"/>
              </a:rPr>
              <a:t> 4</a:t>
            </a:r>
            <a:endParaRPr lang="tr-TR" dirty="0">
              <a:latin typeface="+mn-lt"/>
            </a:endParaRPr>
          </a:p>
        </p:txBody>
      </p:sp>
      <p:sp>
        <p:nvSpPr>
          <p:cNvPr id="3" name="İçerik Yer Tutucusu 2">
            <a:extLst>
              <a:ext uri="{FF2B5EF4-FFF2-40B4-BE49-F238E27FC236}">
                <a16:creationId xmlns:a16="http://schemas.microsoft.com/office/drawing/2014/main" id="{E8C2DA5A-8635-4D2E-B578-D42EA4FFDF5C}"/>
              </a:ext>
            </a:extLst>
          </p:cNvPr>
          <p:cNvSpPr>
            <a:spLocks noGrp="1"/>
          </p:cNvSpPr>
          <p:nvPr>
            <p:ph idx="1"/>
          </p:nvPr>
        </p:nvSpPr>
        <p:spPr/>
        <p:txBody>
          <a:bodyPr/>
          <a:lstStyle/>
          <a:p>
            <a:r>
              <a:rPr lang="en-US" dirty="0"/>
              <a:t>Exercise is one of the most important activities for a healthy life. It helps the body stay fit and strong. When we exercise regularly, our muscles and bones become stronger. It also improves blood circulation and helps the heart work better. People who exercise often have more energy during the day and sleep better at night.</a:t>
            </a:r>
          </a:p>
          <a:p>
            <a:r>
              <a:rPr lang="en-US" dirty="0"/>
              <a:t>Exercise is not only good for the body but also for the mind. It reduces stress, anxiety, and depression. After a short walk or some stretching (</a:t>
            </a:r>
            <a:r>
              <a:rPr lang="en-US" dirty="0" err="1"/>
              <a:t>germe</a:t>
            </a:r>
            <a:r>
              <a:rPr lang="en-US" dirty="0"/>
              <a:t>), we usually feel more relaxed and happy. Physical activity increases the release (</a:t>
            </a:r>
            <a:r>
              <a:rPr lang="en-US" dirty="0" err="1"/>
              <a:t>salgılanma</a:t>
            </a:r>
            <a:r>
              <a:rPr lang="en-US" dirty="0"/>
              <a:t>) of "happy hormones" like endorphins in the brain.</a:t>
            </a:r>
          </a:p>
          <a:p>
            <a:endParaRPr lang="tr-TR" dirty="0"/>
          </a:p>
        </p:txBody>
      </p:sp>
    </p:spTree>
    <p:extLst>
      <p:ext uri="{BB962C8B-B14F-4D97-AF65-F5344CB8AC3E}">
        <p14:creationId xmlns:p14="http://schemas.microsoft.com/office/powerpoint/2010/main" val="3306254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CADF9F-C573-44E4-AE19-2C24C2BCFD95}"/>
              </a:ext>
            </a:extLst>
          </p:cNvPr>
          <p:cNvSpPr>
            <a:spLocks noGrp="1"/>
          </p:cNvSpPr>
          <p:nvPr>
            <p:ph type="title"/>
          </p:nvPr>
        </p:nvSpPr>
        <p:spPr/>
        <p:txBody>
          <a:bodyPr/>
          <a:lstStyle/>
          <a:p>
            <a:r>
              <a:rPr lang="tr-TR" dirty="0">
                <a:solidFill>
                  <a:srgbClr val="FF0000"/>
                </a:solidFill>
                <a:latin typeface="+mn-lt"/>
              </a:rPr>
              <a:t>Reading </a:t>
            </a:r>
            <a:r>
              <a:rPr lang="tr-TR" dirty="0" err="1">
                <a:solidFill>
                  <a:srgbClr val="FF0000"/>
                </a:solidFill>
                <a:latin typeface="+mn-lt"/>
              </a:rPr>
              <a:t>Text</a:t>
            </a:r>
            <a:r>
              <a:rPr lang="tr-TR" dirty="0">
                <a:solidFill>
                  <a:srgbClr val="FF0000"/>
                </a:solidFill>
                <a:latin typeface="+mn-lt"/>
              </a:rPr>
              <a:t> 4</a:t>
            </a:r>
          </a:p>
        </p:txBody>
      </p:sp>
      <p:sp>
        <p:nvSpPr>
          <p:cNvPr id="3" name="İçerik Yer Tutucusu 2">
            <a:extLst>
              <a:ext uri="{FF2B5EF4-FFF2-40B4-BE49-F238E27FC236}">
                <a16:creationId xmlns:a16="http://schemas.microsoft.com/office/drawing/2014/main" id="{90D33F45-0497-4D95-B022-F9EBB2747E20}"/>
              </a:ext>
            </a:extLst>
          </p:cNvPr>
          <p:cNvSpPr>
            <a:spLocks noGrp="1"/>
          </p:cNvSpPr>
          <p:nvPr>
            <p:ph idx="1"/>
          </p:nvPr>
        </p:nvSpPr>
        <p:spPr/>
        <p:txBody>
          <a:bodyPr>
            <a:normAutofit fontScale="92500" lnSpcReduction="20000"/>
          </a:bodyPr>
          <a:lstStyle/>
          <a:p>
            <a:r>
              <a:rPr lang="en-US" dirty="0"/>
              <a:t>There are many types of exercise. Walking, running, cycling, swimming and dancing are some examples. We do not need to go to a gym (</a:t>
            </a:r>
            <a:r>
              <a:rPr lang="en-US" dirty="0" err="1"/>
              <a:t>spor</a:t>
            </a:r>
            <a:r>
              <a:rPr lang="en-US" dirty="0"/>
              <a:t> </a:t>
            </a:r>
            <a:r>
              <a:rPr lang="en-US" dirty="0" err="1"/>
              <a:t>salonu</a:t>
            </a:r>
            <a:r>
              <a:rPr lang="en-US" dirty="0"/>
              <a:t>) to stay active. Even walking to school or cleaning the house can be good exercise. It is important to choose activities we enjoy so that (</a:t>
            </a:r>
            <a:r>
              <a:rPr lang="en-US" dirty="0" err="1"/>
              <a:t>böylece</a:t>
            </a:r>
            <a:r>
              <a:rPr lang="en-US" dirty="0"/>
              <a:t>) we can do them regularly.</a:t>
            </a:r>
          </a:p>
          <a:p>
            <a:r>
              <a:rPr lang="en-US" dirty="0"/>
              <a:t>Health experts (</a:t>
            </a:r>
            <a:r>
              <a:rPr lang="en-US" dirty="0" err="1"/>
              <a:t>uzmanlar</a:t>
            </a:r>
            <a:r>
              <a:rPr lang="en-US" dirty="0"/>
              <a:t>) say that we should do at least 30 minutes of moderate (</a:t>
            </a:r>
            <a:r>
              <a:rPr lang="en-US" dirty="0" err="1"/>
              <a:t>orta</a:t>
            </a:r>
            <a:r>
              <a:rPr lang="en-US" dirty="0"/>
              <a:t> </a:t>
            </a:r>
            <a:r>
              <a:rPr lang="en-US" dirty="0" err="1"/>
              <a:t>düzeyde</a:t>
            </a:r>
            <a:r>
              <a:rPr lang="en-US" dirty="0"/>
              <a:t>) exercise every day. Regular exercise helps prevent many diseases such as heart disease, obesity, and diabetes. It also helps us keep a healthy weight and have a strong immune system.</a:t>
            </a:r>
          </a:p>
          <a:p>
            <a:r>
              <a:rPr lang="en-US" dirty="0"/>
              <a:t>In conclusion, exercise is very important for our physical and mental health. As students in the health field, we should take care of (</a:t>
            </a:r>
            <a:r>
              <a:rPr lang="en-US" dirty="0" err="1"/>
              <a:t>ilgilenmek</a:t>
            </a:r>
            <a:r>
              <a:rPr lang="en-US" dirty="0"/>
              <a:t>)our own health and also encourage (</a:t>
            </a:r>
            <a:r>
              <a:rPr lang="en-US" dirty="0" err="1"/>
              <a:t>teşvik</a:t>
            </a:r>
            <a:r>
              <a:rPr lang="en-US" dirty="0"/>
              <a:t> </a:t>
            </a:r>
            <a:r>
              <a:rPr lang="en-US" dirty="0" err="1"/>
              <a:t>etmek</a:t>
            </a:r>
            <a:r>
              <a:rPr lang="en-US" dirty="0"/>
              <a:t>) others to live an active life. Exercise is simple, free (</a:t>
            </a:r>
            <a:r>
              <a:rPr lang="en-US" dirty="0" err="1"/>
              <a:t>ücretsiz</a:t>
            </a:r>
            <a:r>
              <a:rPr lang="en-US" dirty="0"/>
              <a:t>), and good for everyone.</a:t>
            </a:r>
          </a:p>
        </p:txBody>
      </p:sp>
    </p:spTree>
    <p:extLst>
      <p:ext uri="{BB962C8B-B14F-4D97-AF65-F5344CB8AC3E}">
        <p14:creationId xmlns:p14="http://schemas.microsoft.com/office/powerpoint/2010/main" val="2568044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9916EE-35E8-4DEF-9B34-80A50A1E200D}"/>
              </a:ext>
            </a:extLst>
          </p:cNvPr>
          <p:cNvSpPr>
            <a:spLocks noGrp="1"/>
          </p:cNvSpPr>
          <p:nvPr>
            <p:ph type="title"/>
          </p:nvPr>
        </p:nvSpPr>
        <p:spPr/>
        <p:txBody>
          <a:bodyPr/>
          <a:lstStyle/>
          <a:p>
            <a:r>
              <a:rPr lang="en-US" dirty="0">
                <a:solidFill>
                  <a:srgbClr val="FF0000"/>
                </a:solidFill>
              </a:rPr>
              <a:t>THE PAST PERFECT TENSE &amp; MEDICAL CONTEXT</a:t>
            </a:r>
            <a:endParaRPr lang="tr-TR" dirty="0">
              <a:solidFill>
                <a:srgbClr val="FF0000"/>
              </a:solidFill>
            </a:endParaRPr>
          </a:p>
        </p:txBody>
      </p:sp>
      <p:sp>
        <p:nvSpPr>
          <p:cNvPr id="3" name="İçerik Yer Tutucusu 2">
            <a:extLst>
              <a:ext uri="{FF2B5EF4-FFF2-40B4-BE49-F238E27FC236}">
                <a16:creationId xmlns:a16="http://schemas.microsoft.com/office/drawing/2014/main" id="{305D959D-4F87-4561-943C-1F3123D530B7}"/>
              </a:ext>
            </a:extLst>
          </p:cNvPr>
          <p:cNvSpPr>
            <a:spLocks noGrp="1"/>
          </p:cNvSpPr>
          <p:nvPr>
            <p:ph idx="1"/>
          </p:nvPr>
        </p:nvSpPr>
        <p:spPr/>
        <p:txBody>
          <a:bodyPr/>
          <a:lstStyle/>
          <a:p>
            <a:r>
              <a:rPr lang="tr-TR" dirty="0" err="1"/>
              <a:t>Past</a:t>
            </a:r>
            <a:r>
              <a:rPr lang="tr-TR" dirty="0"/>
              <a:t> Perfect Tense; geçmişte yapılmış iki eylemden, daha önce gerçekleşenini (en eski olanını) anlatırken kullanılır (-</a:t>
            </a:r>
            <a:r>
              <a:rPr lang="tr-TR" dirty="0" err="1"/>
              <a:t>mişti</a:t>
            </a:r>
            <a:r>
              <a:rPr lang="tr-TR" dirty="0"/>
              <a:t> / -</a:t>
            </a:r>
            <a:r>
              <a:rPr lang="tr-TR" dirty="0" err="1"/>
              <a:t>mıştı</a:t>
            </a:r>
            <a:r>
              <a:rPr lang="tr-TR" dirty="0"/>
              <a:t>). </a:t>
            </a:r>
          </a:p>
          <a:p>
            <a:r>
              <a:rPr lang="tr-TR" dirty="0"/>
              <a:t>Bu zaman dilimi mesleki İngilizcede neredeyse her zaman </a:t>
            </a:r>
            <a:r>
              <a:rPr lang="tr-TR" dirty="0" err="1"/>
              <a:t>Past</a:t>
            </a:r>
            <a:r>
              <a:rPr lang="tr-TR" dirty="0"/>
              <a:t> Simple (-</a:t>
            </a:r>
            <a:r>
              <a:rPr lang="tr-TR" dirty="0" err="1"/>
              <a:t>di'li</a:t>
            </a:r>
            <a:r>
              <a:rPr lang="tr-TR" dirty="0"/>
              <a:t> geçmiş zaman) ile birlikte bir cümle içinde yer alır.</a:t>
            </a:r>
          </a:p>
        </p:txBody>
      </p:sp>
    </p:spTree>
    <p:extLst>
      <p:ext uri="{BB962C8B-B14F-4D97-AF65-F5344CB8AC3E}">
        <p14:creationId xmlns:p14="http://schemas.microsoft.com/office/powerpoint/2010/main" val="2504211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2D4C4E-F069-495A-AF72-E09EE689229D}"/>
              </a:ext>
            </a:extLst>
          </p:cNvPr>
          <p:cNvSpPr>
            <a:spLocks noGrp="1"/>
          </p:cNvSpPr>
          <p:nvPr>
            <p:ph type="title"/>
          </p:nvPr>
        </p:nvSpPr>
        <p:spPr/>
        <p:txBody>
          <a:bodyPr/>
          <a:lstStyle/>
          <a:p>
            <a:r>
              <a:rPr lang="tr-TR" dirty="0">
                <a:solidFill>
                  <a:srgbClr val="FF0000"/>
                </a:solidFill>
              </a:rPr>
              <a:t>FORMATION (YAPI)</a:t>
            </a:r>
          </a:p>
        </p:txBody>
      </p:sp>
      <p:sp>
        <p:nvSpPr>
          <p:cNvPr id="3" name="İçerik Yer Tutucusu 2">
            <a:extLst>
              <a:ext uri="{FF2B5EF4-FFF2-40B4-BE49-F238E27FC236}">
                <a16:creationId xmlns:a16="http://schemas.microsoft.com/office/drawing/2014/main" id="{9131916B-388D-4029-AFBE-9CDF1CE9937B}"/>
              </a:ext>
            </a:extLst>
          </p:cNvPr>
          <p:cNvSpPr>
            <a:spLocks noGrp="1"/>
          </p:cNvSpPr>
          <p:nvPr>
            <p:ph idx="1"/>
          </p:nvPr>
        </p:nvSpPr>
        <p:spPr/>
        <p:txBody>
          <a:bodyPr/>
          <a:lstStyle/>
          <a:p>
            <a:r>
              <a:rPr lang="tr-TR" dirty="0"/>
              <a:t>Bu zamanın yapısı oldukça sadedir; özne ayrımı olmaksızın tüm şahıslarda (I, </a:t>
            </a:r>
            <a:r>
              <a:rPr lang="tr-TR" dirty="0" err="1"/>
              <a:t>You</a:t>
            </a:r>
            <a:r>
              <a:rPr lang="tr-TR" dirty="0"/>
              <a:t>, He, </a:t>
            </a:r>
            <a:r>
              <a:rPr lang="tr-TR" dirty="0" err="1"/>
              <a:t>She</a:t>
            </a:r>
            <a:r>
              <a:rPr lang="tr-TR" dirty="0"/>
              <a:t>, </a:t>
            </a:r>
            <a:r>
              <a:rPr lang="tr-TR" dirty="0" err="1"/>
              <a:t>It</a:t>
            </a:r>
            <a:r>
              <a:rPr lang="tr-TR" dirty="0"/>
              <a:t>, </a:t>
            </a:r>
            <a:r>
              <a:rPr lang="tr-TR" dirty="0" err="1"/>
              <a:t>We</a:t>
            </a:r>
            <a:r>
              <a:rPr lang="tr-TR" dirty="0"/>
              <a:t>, </a:t>
            </a:r>
            <a:r>
              <a:rPr lang="tr-TR" dirty="0" err="1"/>
              <a:t>They</a:t>
            </a:r>
            <a:r>
              <a:rPr lang="tr-TR" dirty="0"/>
              <a:t>) yardımcı fiil olarak "had" kullanılır ve ana fiilin 3. hali (</a:t>
            </a:r>
            <a:r>
              <a:rPr lang="tr-TR" dirty="0" err="1"/>
              <a:t>Past</a:t>
            </a:r>
            <a:r>
              <a:rPr lang="tr-TR" dirty="0"/>
              <a:t> </a:t>
            </a:r>
            <a:r>
              <a:rPr lang="tr-TR" dirty="0" err="1"/>
              <a:t>Participle</a:t>
            </a:r>
            <a:r>
              <a:rPr lang="tr-TR" dirty="0"/>
              <a:t> - V3) getirilir.</a:t>
            </a:r>
          </a:p>
          <a:p>
            <a:pPr marL="0" indent="0">
              <a:buNone/>
            </a:pPr>
            <a:r>
              <a:rPr lang="tr-TR" dirty="0">
                <a:solidFill>
                  <a:srgbClr val="FF0000"/>
                </a:solidFill>
              </a:rPr>
              <a:t>A) </a:t>
            </a:r>
            <a:r>
              <a:rPr lang="tr-TR" dirty="0" err="1">
                <a:solidFill>
                  <a:srgbClr val="FF0000"/>
                </a:solidFill>
              </a:rPr>
              <a:t>Positive</a:t>
            </a:r>
            <a:r>
              <a:rPr lang="tr-TR" dirty="0">
                <a:solidFill>
                  <a:srgbClr val="FF0000"/>
                </a:solidFill>
              </a:rPr>
              <a:t> </a:t>
            </a:r>
            <a:r>
              <a:rPr lang="tr-TR" dirty="0" err="1">
                <a:solidFill>
                  <a:srgbClr val="FF0000"/>
                </a:solidFill>
              </a:rPr>
              <a:t>Sentences</a:t>
            </a:r>
            <a:r>
              <a:rPr lang="tr-TR" dirty="0">
                <a:solidFill>
                  <a:srgbClr val="FF0000"/>
                </a:solidFill>
              </a:rPr>
              <a:t> (Olumlu Cümleler)</a:t>
            </a:r>
          </a:p>
          <a:p>
            <a:r>
              <a:rPr lang="tr-TR" dirty="0" err="1"/>
              <a:t>Subject</a:t>
            </a:r>
            <a:r>
              <a:rPr lang="tr-TR" dirty="0"/>
              <a:t> (Özne) + had + Fiil (V3)</a:t>
            </a:r>
          </a:p>
          <a:p>
            <a:pPr marL="0" indent="0">
              <a:buNone/>
            </a:pPr>
            <a:r>
              <a:rPr lang="tr-TR" dirty="0">
                <a:solidFill>
                  <a:srgbClr val="FF0000"/>
                </a:solidFill>
              </a:rPr>
              <a:t>B) </a:t>
            </a:r>
            <a:r>
              <a:rPr lang="tr-TR" dirty="0" err="1">
                <a:solidFill>
                  <a:srgbClr val="FF0000"/>
                </a:solidFill>
              </a:rPr>
              <a:t>Negative</a:t>
            </a:r>
            <a:r>
              <a:rPr lang="tr-TR" dirty="0">
                <a:solidFill>
                  <a:srgbClr val="FF0000"/>
                </a:solidFill>
              </a:rPr>
              <a:t> </a:t>
            </a:r>
            <a:r>
              <a:rPr lang="tr-TR" dirty="0" err="1">
                <a:solidFill>
                  <a:srgbClr val="FF0000"/>
                </a:solidFill>
              </a:rPr>
              <a:t>Sentences</a:t>
            </a:r>
            <a:r>
              <a:rPr lang="tr-TR" dirty="0">
                <a:solidFill>
                  <a:srgbClr val="FF0000"/>
                </a:solidFill>
              </a:rPr>
              <a:t> (Olumsuz Cümleler) </a:t>
            </a:r>
            <a:r>
              <a:rPr lang="tr-TR" dirty="0"/>
              <a:t>Yardımcı fiile "not" eklenerek yapılır (had not / </a:t>
            </a:r>
            <a:r>
              <a:rPr lang="tr-TR" dirty="0" err="1"/>
              <a:t>hadn't</a:t>
            </a:r>
            <a:r>
              <a:rPr lang="tr-TR" dirty="0"/>
              <a:t>). Fiil yine 3. halindedir.</a:t>
            </a:r>
          </a:p>
          <a:p>
            <a:r>
              <a:rPr lang="tr-TR" dirty="0" err="1"/>
              <a:t>Subject</a:t>
            </a:r>
            <a:r>
              <a:rPr lang="tr-TR" dirty="0"/>
              <a:t> (Özne) + </a:t>
            </a:r>
            <a:r>
              <a:rPr lang="tr-TR" dirty="0" err="1"/>
              <a:t>hadn't</a:t>
            </a:r>
            <a:r>
              <a:rPr lang="tr-TR" dirty="0"/>
              <a:t> + Fiil (V3)</a:t>
            </a:r>
          </a:p>
        </p:txBody>
      </p:sp>
    </p:spTree>
    <p:extLst>
      <p:ext uri="{BB962C8B-B14F-4D97-AF65-F5344CB8AC3E}">
        <p14:creationId xmlns:p14="http://schemas.microsoft.com/office/powerpoint/2010/main" val="2529673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3C78F8-B7A8-4AC1-BA19-EF5630D141F7}"/>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B1E20A01-9112-48DE-80BA-F6EA757A726F}"/>
              </a:ext>
            </a:extLst>
          </p:cNvPr>
          <p:cNvSpPr>
            <a:spLocks noGrp="1"/>
          </p:cNvSpPr>
          <p:nvPr>
            <p:ph idx="1"/>
          </p:nvPr>
        </p:nvSpPr>
        <p:spPr/>
        <p:txBody>
          <a:bodyPr>
            <a:normAutofit/>
          </a:bodyPr>
          <a:lstStyle/>
          <a:p>
            <a:r>
              <a:rPr lang="tr-TR" dirty="0" err="1"/>
              <a:t>The</a:t>
            </a:r>
            <a:r>
              <a:rPr lang="tr-TR" dirty="0"/>
              <a:t> </a:t>
            </a:r>
            <a:r>
              <a:rPr lang="tr-TR" dirty="0" err="1"/>
              <a:t>patient</a:t>
            </a:r>
            <a:r>
              <a:rPr lang="tr-TR" dirty="0"/>
              <a:t> had </a:t>
            </a:r>
            <a:r>
              <a:rPr lang="tr-TR" dirty="0" err="1"/>
              <a:t>suffered</a:t>
            </a:r>
            <a:r>
              <a:rPr lang="tr-TR" dirty="0"/>
              <a:t> </a:t>
            </a:r>
            <a:r>
              <a:rPr lang="tr-TR" dirty="0" err="1"/>
              <a:t>from</a:t>
            </a:r>
            <a:r>
              <a:rPr lang="tr-TR" dirty="0"/>
              <a:t> </a:t>
            </a:r>
            <a:r>
              <a:rPr lang="tr-TR" dirty="0" err="1"/>
              <a:t>chronic</a:t>
            </a:r>
            <a:r>
              <a:rPr lang="tr-TR" dirty="0"/>
              <a:t> </a:t>
            </a:r>
            <a:r>
              <a:rPr lang="tr-TR" dirty="0" err="1"/>
              <a:t>cough</a:t>
            </a:r>
            <a:r>
              <a:rPr lang="tr-TR" dirty="0"/>
              <a:t> </a:t>
            </a:r>
            <a:r>
              <a:rPr lang="tr-TR" dirty="0" err="1"/>
              <a:t>before</a:t>
            </a:r>
            <a:r>
              <a:rPr lang="tr-TR" dirty="0"/>
              <a:t> he </a:t>
            </a:r>
            <a:r>
              <a:rPr lang="tr-TR" dirty="0" err="1"/>
              <a:t>bought</a:t>
            </a:r>
            <a:r>
              <a:rPr lang="tr-TR" dirty="0"/>
              <a:t> </a:t>
            </a:r>
            <a:r>
              <a:rPr lang="tr-TR" dirty="0" err="1"/>
              <a:t>the</a:t>
            </a:r>
            <a:r>
              <a:rPr lang="tr-TR" dirty="0"/>
              <a:t> </a:t>
            </a:r>
            <a:r>
              <a:rPr lang="tr-TR" dirty="0" err="1"/>
              <a:t>syrup</a:t>
            </a:r>
            <a:r>
              <a:rPr lang="tr-TR" dirty="0"/>
              <a:t>. (Hasta şurubu satın almadan önce kronik öksürükten </a:t>
            </a:r>
            <a:r>
              <a:rPr lang="tr-TR" dirty="0" err="1"/>
              <a:t>muzdaripti</a:t>
            </a:r>
            <a:r>
              <a:rPr lang="tr-TR" dirty="0"/>
              <a:t> / çekmişti.)</a:t>
            </a:r>
          </a:p>
          <a:p>
            <a:r>
              <a:rPr lang="tr-TR" dirty="0" err="1"/>
              <a:t>The</a:t>
            </a:r>
            <a:r>
              <a:rPr lang="tr-TR" dirty="0"/>
              <a:t> </a:t>
            </a:r>
            <a:r>
              <a:rPr lang="tr-TR" dirty="0" err="1"/>
              <a:t>virus</a:t>
            </a:r>
            <a:r>
              <a:rPr lang="tr-TR" dirty="0"/>
              <a:t> had </a:t>
            </a:r>
            <a:r>
              <a:rPr lang="tr-TR" dirty="0" err="1"/>
              <a:t>mutated</a:t>
            </a:r>
            <a:r>
              <a:rPr lang="tr-TR" dirty="0"/>
              <a:t> </a:t>
            </a:r>
            <a:r>
              <a:rPr lang="tr-TR" dirty="0" err="1"/>
              <a:t>before</a:t>
            </a:r>
            <a:r>
              <a:rPr lang="tr-TR" dirty="0"/>
              <a:t> </a:t>
            </a:r>
            <a:r>
              <a:rPr lang="tr-TR" dirty="0" err="1"/>
              <a:t>scientists</a:t>
            </a:r>
            <a:r>
              <a:rPr lang="tr-TR" dirty="0"/>
              <a:t> </a:t>
            </a:r>
            <a:r>
              <a:rPr lang="tr-TR" dirty="0" err="1"/>
              <a:t>developed</a:t>
            </a:r>
            <a:r>
              <a:rPr lang="tr-TR" dirty="0"/>
              <a:t> </a:t>
            </a:r>
            <a:r>
              <a:rPr lang="tr-TR" dirty="0" err="1"/>
              <a:t>the</a:t>
            </a:r>
            <a:r>
              <a:rPr lang="tr-TR" dirty="0"/>
              <a:t> </a:t>
            </a:r>
            <a:r>
              <a:rPr lang="tr-TR" dirty="0" err="1"/>
              <a:t>vaccine</a:t>
            </a:r>
            <a:r>
              <a:rPr lang="tr-TR" dirty="0"/>
              <a:t>. (Bilim insanları aşıyı geliştirmeden önce virüs mutasyona uğramıştı.)</a:t>
            </a:r>
          </a:p>
          <a:p>
            <a:r>
              <a:rPr lang="tr-TR" dirty="0" err="1"/>
              <a:t>The</a:t>
            </a:r>
            <a:r>
              <a:rPr lang="tr-TR" dirty="0"/>
              <a:t> </a:t>
            </a:r>
            <a:r>
              <a:rPr lang="tr-TR" dirty="0" err="1"/>
              <a:t>child</a:t>
            </a:r>
            <a:r>
              <a:rPr lang="tr-TR" dirty="0"/>
              <a:t> </a:t>
            </a:r>
            <a:r>
              <a:rPr lang="tr-TR" dirty="0" err="1"/>
              <a:t>hadn't</a:t>
            </a:r>
            <a:r>
              <a:rPr lang="tr-TR" dirty="0"/>
              <a:t> </a:t>
            </a:r>
            <a:r>
              <a:rPr lang="tr-TR" dirty="0" err="1"/>
              <a:t>thrown</a:t>
            </a:r>
            <a:r>
              <a:rPr lang="tr-TR" dirty="0"/>
              <a:t> </a:t>
            </a:r>
            <a:r>
              <a:rPr lang="tr-TR" dirty="0" err="1"/>
              <a:t>up</a:t>
            </a:r>
            <a:r>
              <a:rPr lang="tr-TR" dirty="0"/>
              <a:t> </a:t>
            </a:r>
            <a:r>
              <a:rPr lang="tr-TR" dirty="0" err="1"/>
              <a:t>until</a:t>
            </a:r>
            <a:r>
              <a:rPr lang="tr-TR" dirty="0"/>
              <a:t> he </a:t>
            </a:r>
            <a:r>
              <a:rPr lang="tr-TR" dirty="0" err="1"/>
              <a:t>took</a:t>
            </a:r>
            <a:r>
              <a:rPr lang="tr-TR" dirty="0"/>
              <a:t> </a:t>
            </a:r>
            <a:r>
              <a:rPr lang="tr-TR" dirty="0" err="1"/>
              <a:t>that</a:t>
            </a:r>
            <a:r>
              <a:rPr lang="tr-TR" dirty="0"/>
              <a:t> </a:t>
            </a:r>
            <a:r>
              <a:rPr lang="tr-TR" dirty="0" err="1"/>
              <a:t>heavy</a:t>
            </a:r>
            <a:r>
              <a:rPr lang="tr-TR" dirty="0"/>
              <a:t> </a:t>
            </a:r>
            <a:r>
              <a:rPr lang="tr-TR" dirty="0" err="1"/>
              <a:t>antibiotic</a:t>
            </a:r>
            <a:r>
              <a:rPr lang="tr-TR" dirty="0"/>
              <a:t>. (Çocuk o ağır antibiyotiği alana kadar kusmamıştı.)</a:t>
            </a:r>
          </a:p>
          <a:p>
            <a:r>
              <a:rPr lang="tr-TR" dirty="0" err="1"/>
              <a:t>The</a:t>
            </a:r>
            <a:r>
              <a:rPr lang="tr-TR" dirty="0"/>
              <a:t> </a:t>
            </a:r>
            <a:r>
              <a:rPr lang="tr-TR" dirty="0" err="1"/>
              <a:t>company</a:t>
            </a:r>
            <a:r>
              <a:rPr lang="tr-TR" dirty="0"/>
              <a:t> </a:t>
            </a:r>
            <a:r>
              <a:rPr lang="tr-TR" dirty="0" err="1"/>
              <a:t>hadn't</a:t>
            </a:r>
            <a:r>
              <a:rPr lang="tr-TR" dirty="0"/>
              <a:t> </a:t>
            </a:r>
            <a:r>
              <a:rPr lang="tr-TR" dirty="0" err="1"/>
              <a:t>launched</a:t>
            </a:r>
            <a:r>
              <a:rPr lang="tr-TR" dirty="0"/>
              <a:t> </a:t>
            </a:r>
            <a:r>
              <a:rPr lang="tr-TR" dirty="0" err="1"/>
              <a:t>any</a:t>
            </a:r>
            <a:r>
              <a:rPr lang="tr-TR" dirty="0"/>
              <a:t> </a:t>
            </a:r>
            <a:r>
              <a:rPr lang="tr-TR" dirty="0" err="1"/>
              <a:t>products</a:t>
            </a:r>
            <a:r>
              <a:rPr lang="tr-TR" dirty="0"/>
              <a:t> </a:t>
            </a:r>
            <a:r>
              <a:rPr lang="tr-TR" dirty="0" err="1"/>
              <a:t>for</a:t>
            </a:r>
            <a:r>
              <a:rPr lang="tr-TR" dirty="0"/>
              <a:t> </a:t>
            </a:r>
            <a:r>
              <a:rPr lang="tr-TR" dirty="0" err="1"/>
              <a:t>laryngitis</a:t>
            </a:r>
            <a:r>
              <a:rPr lang="tr-TR" dirty="0"/>
              <a:t> </a:t>
            </a:r>
            <a:r>
              <a:rPr lang="tr-TR" dirty="0" err="1"/>
              <a:t>before</a:t>
            </a:r>
            <a:r>
              <a:rPr lang="tr-TR" dirty="0"/>
              <a:t> 2025. (Şirket 2025'ten önce </a:t>
            </a:r>
            <a:r>
              <a:rPr lang="tr-TR" dirty="0" err="1"/>
              <a:t>larinjit</a:t>
            </a:r>
            <a:r>
              <a:rPr lang="tr-TR" dirty="0"/>
              <a:t> için hiçbir ürün piyasaya sürmemişti.)</a:t>
            </a:r>
          </a:p>
          <a:p>
            <a:endParaRPr lang="tr-TR" dirty="0"/>
          </a:p>
        </p:txBody>
      </p:sp>
    </p:spTree>
    <p:extLst>
      <p:ext uri="{BB962C8B-B14F-4D97-AF65-F5344CB8AC3E}">
        <p14:creationId xmlns:p14="http://schemas.microsoft.com/office/powerpoint/2010/main" val="3547745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B0FC96-69C1-4110-A5A8-A7390CBBD14D}"/>
              </a:ext>
            </a:extLst>
          </p:cNvPr>
          <p:cNvSpPr>
            <a:spLocks noGrp="1"/>
          </p:cNvSpPr>
          <p:nvPr>
            <p:ph type="title"/>
          </p:nvPr>
        </p:nvSpPr>
        <p:spPr/>
        <p:txBody>
          <a:bodyPr/>
          <a:lstStyle/>
          <a:p>
            <a:r>
              <a:rPr lang="tr-TR" dirty="0">
                <a:solidFill>
                  <a:srgbClr val="FF0000"/>
                </a:solidFill>
              </a:rPr>
              <a:t>C) </a:t>
            </a:r>
            <a:r>
              <a:rPr lang="tr-TR" dirty="0" err="1">
                <a:solidFill>
                  <a:srgbClr val="FF0000"/>
                </a:solidFill>
              </a:rPr>
              <a:t>Yes</a:t>
            </a:r>
            <a:r>
              <a:rPr lang="tr-TR" dirty="0">
                <a:solidFill>
                  <a:srgbClr val="FF0000"/>
                </a:solidFill>
              </a:rPr>
              <a:t>/No </a:t>
            </a:r>
            <a:r>
              <a:rPr lang="tr-TR" dirty="0" err="1">
                <a:solidFill>
                  <a:srgbClr val="FF0000"/>
                </a:solidFill>
              </a:rPr>
              <a:t>Questions</a:t>
            </a:r>
            <a:endParaRPr lang="tr-TR" dirty="0">
              <a:solidFill>
                <a:srgbClr val="FF0000"/>
              </a:solidFill>
            </a:endParaRPr>
          </a:p>
        </p:txBody>
      </p:sp>
      <p:sp>
        <p:nvSpPr>
          <p:cNvPr id="3" name="İçerik Yer Tutucusu 2">
            <a:extLst>
              <a:ext uri="{FF2B5EF4-FFF2-40B4-BE49-F238E27FC236}">
                <a16:creationId xmlns:a16="http://schemas.microsoft.com/office/drawing/2014/main" id="{3BE85D50-6E69-4519-853D-D7DDF4DDFD57}"/>
              </a:ext>
            </a:extLst>
          </p:cNvPr>
          <p:cNvSpPr>
            <a:spLocks noGrp="1"/>
          </p:cNvSpPr>
          <p:nvPr>
            <p:ph idx="1"/>
          </p:nvPr>
        </p:nvSpPr>
        <p:spPr/>
        <p:txBody>
          <a:bodyPr/>
          <a:lstStyle/>
          <a:p>
            <a:r>
              <a:rPr lang="tr-TR" dirty="0"/>
              <a:t>Had yardımcı fiili cümlenin en başına gelir.</a:t>
            </a:r>
          </a:p>
          <a:p>
            <a:r>
              <a:rPr lang="tr-TR" dirty="0"/>
              <a:t>Had + </a:t>
            </a:r>
            <a:r>
              <a:rPr lang="tr-TR" dirty="0" err="1"/>
              <a:t>Subject</a:t>
            </a:r>
            <a:r>
              <a:rPr lang="tr-TR" dirty="0"/>
              <a:t> (Özne) + Fiil (V3)?</a:t>
            </a:r>
          </a:p>
          <a:p>
            <a:pPr marL="0" indent="0">
              <a:buNone/>
            </a:pPr>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a:p>
            <a:r>
              <a:rPr lang="tr-TR" dirty="0"/>
              <a:t>Had </a:t>
            </a:r>
            <a:r>
              <a:rPr lang="tr-TR" dirty="0" err="1"/>
              <a:t>the</a:t>
            </a:r>
            <a:r>
              <a:rPr lang="tr-TR" dirty="0"/>
              <a:t> </a:t>
            </a:r>
            <a:r>
              <a:rPr lang="tr-TR" dirty="0" err="1"/>
              <a:t>nurse</a:t>
            </a:r>
            <a:r>
              <a:rPr lang="tr-TR" dirty="0"/>
              <a:t> </a:t>
            </a:r>
            <a:r>
              <a:rPr lang="tr-TR" dirty="0" err="1"/>
              <a:t>checked</a:t>
            </a:r>
            <a:r>
              <a:rPr lang="tr-TR" dirty="0"/>
              <a:t> </a:t>
            </a:r>
            <a:r>
              <a:rPr lang="tr-TR" dirty="0" err="1"/>
              <a:t>the</a:t>
            </a:r>
            <a:r>
              <a:rPr lang="tr-TR" dirty="0"/>
              <a:t> </a:t>
            </a:r>
            <a:r>
              <a:rPr lang="tr-TR" dirty="0" err="1"/>
              <a:t>patient's</a:t>
            </a:r>
            <a:r>
              <a:rPr lang="tr-TR" dirty="0"/>
              <a:t> </a:t>
            </a:r>
            <a:r>
              <a:rPr lang="tr-TR" dirty="0" err="1"/>
              <a:t>temperature</a:t>
            </a:r>
            <a:r>
              <a:rPr lang="tr-TR" dirty="0"/>
              <a:t> </a:t>
            </a:r>
            <a:r>
              <a:rPr lang="tr-TR" dirty="0" err="1"/>
              <a:t>before</a:t>
            </a:r>
            <a:r>
              <a:rPr lang="tr-TR" dirty="0"/>
              <a:t> </a:t>
            </a:r>
            <a:r>
              <a:rPr lang="tr-TR" dirty="0" err="1"/>
              <a:t>the</a:t>
            </a:r>
            <a:r>
              <a:rPr lang="tr-TR" dirty="0"/>
              <a:t> </a:t>
            </a:r>
            <a:r>
              <a:rPr lang="tr-TR" dirty="0" err="1"/>
              <a:t>doctor</a:t>
            </a:r>
            <a:r>
              <a:rPr lang="tr-TR" dirty="0"/>
              <a:t> </a:t>
            </a:r>
            <a:r>
              <a:rPr lang="tr-TR" dirty="0" err="1"/>
              <a:t>arrived</a:t>
            </a:r>
            <a:r>
              <a:rPr lang="tr-TR" dirty="0"/>
              <a:t>? (Doktor varmadan önce hemşire hastanın ateşini kontrol etmiş miydi?)</a:t>
            </a:r>
          </a:p>
          <a:p>
            <a:r>
              <a:rPr lang="tr-TR" dirty="0"/>
              <a:t>Had </a:t>
            </a:r>
            <a:r>
              <a:rPr lang="tr-TR" dirty="0" err="1"/>
              <a:t>you</a:t>
            </a:r>
            <a:r>
              <a:rPr lang="tr-TR" dirty="0"/>
              <a:t> </a:t>
            </a:r>
            <a:r>
              <a:rPr lang="tr-TR" dirty="0" err="1"/>
              <a:t>prepared</a:t>
            </a:r>
            <a:r>
              <a:rPr lang="tr-TR" dirty="0"/>
              <a:t> </a:t>
            </a:r>
            <a:r>
              <a:rPr lang="tr-TR" dirty="0" err="1"/>
              <a:t>the</a:t>
            </a:r>
            <a:r>
              <a:rPr lang="tr-TR" dirty="0"/>
              <a:t> </a:t>
            </a:r>
            <a:r>
              <a:rPr lang="tr-TR" dirty="0" err="1"/>
              <a:t>clinical</a:t>
            </a:r>
            <a:r>
              <a:rPr lang="tr-TR" dirty="0"/>
              <a:t> </a:t>
            </a:r>
            <a:r>
              <a:rPr lang="tr-TR" dirty="0" err="1"/>
              <a:t>charts</a:t>
            </a:r>
            <a:r>
              <a:rPr lang="tr-TR" dirty="0"/>
              <a:t> </a:t>
            </a:r>
            <a:r>
              <a:rPr lang="tr-TR" dirty="0" err="1"/>
              <a:t>before</a:t>
            </a:r>
            <a:r>
              <a:rPr lang="tr-TR" dirty="0"/>
              <a:t> </a:t>
            </a:r>
            <a:r>
              <a:rPr lang="tr-TR" dirty="0" err="1"/>
              <a:t>the</a:t>
            </a:r>
            <a:r>
              <a:rPr lang="tr-TR" dirty="0"/>
              <a:t> </a:t>
            </a:r>
            <a:r>
              <a:rPr lang="tr-TR" dirty="0" err="1"/>
              <a:t>product</a:t>
            </a:r>
            <a:r>
              <a:rPr lang="tr-TR" dirty="0"/>
              <a:t> </a:t>
            </a:r>
            <a:r>
              <a:rPr lang="tr-TR" dirty="0" err="1"/>
              <a:t>manager</a:t>
            </a:r>
            <a:r>
              <a:rPr lang="tr-TR" dirty="0"/>
              <a:t> </a:t>
            </a:r>
            <a:r>
              <a:rPr lang="tr-TR" dirty="0" err="1"/>
              <a:t>asked</a:t>
            </a:r>
            <a:r>
              <a:rPr lang="tr-TR" dirty="0"/>
              <a:t> </a:t>
            </a:r>
            <a:r>
              <a:rPr lang="tr-TR" dirty="0" err="1"/>
              <a:t>for</a:t>
            </a:r>
            <a:r>
              <a:rPr lang="tr-TR" dirty="0"/>
              <a:t> </a:t>
            </a:r>
            <a:r>
              <a:rPr lang="tr-TR" dirty="0" err="1"/>
              <a:t>them</a:t>
            </a:r>
            <a:r>
              <a:rPr lang="tr-TR" dirty="0"/>
              <a:t>? (Ürün müdürü istemeden önce klinik tabloları hazırlamış mıydın?)</a:t>
            </a:r>
          </a:p>
        </p:txBody>
      </p:sp>
    </p:spTree>
    <p:extLst>
      <p:ext uri="{BB962C8B-B14F-4D97-AF65-F5344CB8AC3E}">
        <p14:creationId xmlns:p14="http://schemas.microsoft.com/office/powerpoint/2010/main" val="3988453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7F8278-4AA7-4848-8C70-DD3443D66BF3}"/>
              </a:ext>
            </a:extLst>
          </p:cNvPr>
          <p:cNvSpPr>
            <a:spLocks noGrp="1"/>
          </p:cNvSpPr>
          <p:nvPr>
            <p:ph type="title"/>
          </p:nvPr>
        </p:nvSpPr>
        <p:spPr/>
        <p:txBody>
          <a:bodyPr/>
          <a:lstStyle/>
          <a:p>
            <a:r>
              <a:rPr lang="en-US" dirty="0">
                <a:solidFill>
                  <a:srgbClr val="FF0000"/>
                </a:solidFill>
              </a:rPr>
              <a:t>"WH- QUESTIONS" IN P</a:t>
            </a:r>
            <a:r>
              <a:rPr lang="tr-TR" dirty="0">
                <a:solidFill>
                  <a:srgbClr val="FF0000"/>
                </a:solidFill>
              </a:rPr>
              <a:t>AS</a:t>
            </a:r>
            <a:r>
              <a:rPr lang="en-US" dirty="0">
                <a:solidFill>
                  <a:srgbClr val="FF0000"/>
                </a:solidFill>
              </a:rPr>
              <a:t>T PERFECT</a:t>
            </a:r>
            <a:endParaRPr lang="tr-TR" dirty="0">
              <a:solidFill>
                <a:srgbClr val="FF0000"/>
              </a:solidFill>
            </a:endParaRPr>
          </a:p>
        </p:txBody>
      </p:sp>
      <p:sp>
        <p:nvSpPr>
          <p:cNvPr id="3" name="İçerik Yer Tutucusu 2">
            <a:extLst>
              <a:ext uri="{FF2B5EF4-FFF2-40B4-BE49-F238E27FC236}">
                <a16:creationId xmlns:a16="http://schemas.microsoft.com/office/drawing/2014/main" id="{BAD1E2DE-17D0-4C6F-8F05-A25590312D93}"/>
              </a:ext>
            </a:extLst>
          </p:cNvPr>
          <p:cNvSpPr>
            <a:spLocks noGrp="1"/>
          </p:cNvSpPr>
          <p:nvPr>
            <p:ph idx="1"/>
          </p:nvPr>
        </p:nvSpPr>
        <p:spPr/>
        <p:txBody>
          <a:bodyPr>
            <a:normAutofit lnSpcReduction="10000"/>
          </a:bodyPr>
          <a:lstStyle/>
          <a:p>
            <a:r>
              <a:rPr lang="tr-TR" dirty="0" err="1"/>
              <a:t>Wh</a:t>
            </a:r>
            <a:r>
              <a:rPr lang="tr-TR" dirty="0"/>
              <a:t>- + had + </a:t>
            </a:r>
            <a:r>
              <a:rPr lang="tr-TR" dirty="0" err="1"/>
              <a:t>Subject</a:t>
            </a:r>
            <a:r>
              <a:rPr lang="tr-TR" dirty="0"/>
              <a:t> + </a:t>
            </a:r>
            <a:r>
              <a:rPr lang="tr-TR" dirty="0" err="1"/>
              <a:t>Verb</a:t>
            </a:r>
            <a:r>
              <a:rPr lang="tr-TR" dirty="0"/>
              <a:t> (V3) +…….?</a:t>
            </a:r>
          </a:p>
          <a:p>
            <a:r>
              <a:rPr lang="tr-TR" dirty="0" err="1"/>
              <a:t>What</a:t>
            </a:r>
            <a:r>
              <a:rPr lang="tr-TR" dirty="0"/>
              <a:t> had </a:t>
            </a:r>
            <a:r>
              <a:rPr lang="tr-TR" dirty="0" err="1"/>
              <a:t>the</a:t>
            </a:r>
            <a:r>
              <a:rPr lang="tr-TR" dirty="0"/>
              <a:t> </a:t>
            </a:r>
            <a:r>
              <a:rPr lang="tr-TR" dirty="0" err="1"/>
              <a:t>patient</a:t>
            </a:r>
            <a:r>
              <a:rPr lang="tr-TR" dirty="0"/>
              <a:t> </a:t>
            </a:r>
            <a:r>
              <a:rPr lang="tr-TR" dirty="0" err="1"/>
              <a:t>eaten</a:t>
            </a:r>
            <a:r>
              <a:rPr lang="tr-TR" dirty="0"/>
              <a:t> </a:t>
            </a:r>
            <a:r>
              <a:rPr lang="tr-TR" dirty="0" err="1"/>
              <a:t>before</a:t>
            </a:r>
            <a:r>
              <a:rPr lang="tr-TR" dirty="0"/>
              <a:t> he </a:t>
            </a:r>
            <a:r>
              <a:rPr lang="tr-TR" dirty="0" err="1"/>
              <a:t>felt</a:t>
            </a:r>
            <a:r>
              <a:rPr lang="tr-TR" dirty="0"/>
              <a:t> </a:t>
            </a:r>
            <a:r>
              <a:rPr lang="tr-TR" dirty="0" err="1"/>
              <a:t>bloated</a:t>
            </a:r>
            <a:r>
              <a:rPr lang="tr-TR" dirty="0"/>
              <a:t>? (Hasta şişkinlik hissetmeden önce ne yemişti?)</a:t>
            </a:r>
          </a:p>
          <a:p>
            <a:r>
              <a:rPr lang="tr-TR" dirty="0" err="1"/>
              <a:t>Why</a:t>
            </a:r>
            <a:r>
              <a:rPr lang="tr-TR" dirty="0"/>
              <a:t> had </a:t>
            </a:r>
            <a:r>
              <a:rPr lang="tr-TR" dirty="0" err="1"/>
              <a:t>the</a:t>
            </a:r>
            <a:r>
              <a:rPr lang="tr-TR" dirty="0"/>
              <a:t> </a:t>
            </a:r>
            <a:r>
              <a:rPr lang="tr-TR" dirty="0" err="1"/>
              <a:t>doctor</a:t>
            </a:r>
            <a:r>
              <a:rPr lang="tr-TR" dirty="0"/>
              <a:t> </a:t>
            </a:r>
            <a:r>
              <a:rPr lang="tr-TR" dirty="0" err="1"/>
              <a:t>ordered</a:t>
            </a:r>
            <a:r>
              <a:rPr lang="tr-TR" dirty="0"/>
              <a:t> a </a:t>
            </a:r>
            <a:r>
              <a:rPr lang="tr-TR" dirty="0" err="1"/>
              <a:t>blood</a:t>
            </a:r>
            <a:r>
              <a:rPr lang="tr-TR" dirty="0"/>
              <a:t> test </a:t>
            </a:r>
            <a:r>
              <a:rPr lang="tr-TR" dirty="0" err="1"/>
              <a:t>before</a:t>
            </a:r>
            <a:r>
              <a:rPr lang="tr-TR" dirty="0"/>
              <a:t> </a:t>
            </a:r>
            <a:r>
              <a:rPr lang="tr-TR" dirty="0" err="1"/>
              <a:t>the</a:t>
            </a:r>
            <a:r>
              <a:rPr lang="tr-TR" dirty="0"/>
              <a:t> </a:t>
            </a:r>
            <a:r>
              <a:rPr lang="tr-TR" dirty="0" err="1"/>
              <a:t>surgery</a:t>
            </a:r>
            <a:r>
              <a:rPr lang="tr-TR" dirty="0"/>
              <a:t>? (Doktor ameliyattan önce neden bir kan testi istemişti/sipariş etmişti?)</a:t>
            </a:r>
          </a:p>
          <a:p>
            <a:r>
              <a:rPr lang="tr-TR" dirty="0" err="1"/>
              <a:t>Where</a:t>
            </a:r>
            <a:r>
              <a:rPr lang="tr-TR" dirty="0"/>
              <a:t> had </a:t>
            </a:r>
            <a:r>
              <a:rPr lang="tr-TR" dirty="0" err="1"/>
              <a:t>the</a:t>
            </a:r>
            <a:r>
              <a:rPr lang="tr-TR" dirty="0"/>
              <a:t> </a:t>
            </a:r>
            <a:r>
              <a:rPr lang="tr-TR" dirty="0" err="1"/>
              <a:t>virus</a:t>
            </a:r>
            <a:r>
              <a:rPr lang="tr-TR" dirty="0"/>
              <a:t> </a:t>
            </a:r>
            <a:r>
              <a:rPr lang="tr-TR" dirty="0" err="1"/>
              <a:t>mutated</a:t>
            </a:r>
            <a:r>
              <a:rPr lang="tr-TR" dirty="0"/>
              <a:t> </a:t>
            </a:r>
            <a:r>
              <a:rPr lang="tr-TR" dirty="0" err="1"/>
              <a:t>before</a:t>
            </a:r>
            <a:r>
              <a:rPr lang="tr-TR" dirty="0"/>
              <a:t> it </a:t>
            </a:r>
            <a:r>
              <a:rPr lang="tr-TR" dirty="0" err="1"/>
              <a:t>reached</a:t>
            </a:r>
            <a:r>
              <a:rPr lang="tr-TR" dirty="0"/>
              <a:t> Europe? (Virüs Avrupa'ya ulaşmadan önce nerede mutasyona uğramıştı?)</a:t>
            </a:r>
          </a:p>
          <a:p>
            <a:r>
              <a:rPr lang="en-US" dirty="0"/>
              <a:t>How many patients had the surgeon treated by the time the new Operating Room (OR) opened?</a:t>
            </a:r>
            <a:r>
              <a:rPr lang="tr-TR" dirty="0"/>
              <a:t> (</a:t>
            </a:r>
            <a:r>
              <a:rPr lang="en-US" dirty="0"/>
              <a:t>Yeni </a:t>
            </a:r>
            <a:r>
              <a:rPr lang="en-US" dirty="0" err="1"/>
              <a:t>ameliyathane</a:t>
            </a:r>
            <a:r>
              <a:rPr lang="en-US" dirty="0"/>
              <a:t> </a:t>
            </a:r>
            <a:r>
              <a:rPr lang="en-US" dirty="0" err="1"/>
              <a:t>açılana</a:t>
            </a:r>
            <a:r>
              <a:rPr lang="en-US" dirty="0"/>
              <a:t> </a:t>
            </a:r>
            <a:r>
              <a:rPr lang="en-US" dirty="0" err="1"/>
              <a:t>kadar</a:t>
            </a:r>
            <a:r>
              <a:rPr lang="en-US" dirty="0"/>
              <a:t> </a:t>
            </a:r>
            <a:r>
              <a:rPr lang="en-US" dirty="0" err="1"/>
              <a:t>cerrah</a:t>
            </a:r>
            <a:r>
              <a:rPr lang="en-US" dirty="0"/>
              <a:t> </a:t>
            </a:r>
            <a:r>
              <a:rPr lang="en-US" dirty="0" err="1"/>
              <a:t>kaç</a:t>
            </a:r>
            <a:r>
              <a:rPr lang="en-US" dirty="0"/>
              <a:t> </a:t>
            </a:r>
            <a:r>
              <a:rPr lang="en-US" dirty="0" err="1"/>
              <a:t>hastayı</a:t>
            </a:r>
            <a:r>
              <a:rPr lang="en-US" dirty="0"/>
              <a:t> </a:t>
            </a:r>
            <a:r>
              <a:rPr lang="en-US" dirty="0" err="1"/>
              <a:t>tedavi</a:t>
            </a:r>
            <a:r>
              <a:rPr lang="en-US" dirty="0"/>
              <a:t> </a:t>
            </a:r>
            <a:r>
              <a:rPr lang="en-US" dirty="0" err="1"/>
              <a:t>etmişti</a:t>
            </a:r>
            <a:r>
              <a:rPr lang="en-US" dirty="0"/>
              <a:t>?</a:t>
            </a:r>
            <a:r>
              <a:rPr lang="tr-TR" dirty="0"/>
              <a:t>)</a:t>
            </a:r>
          </a:p>
          <a:p>
            <a:endParaRPr lang="tr-TR" dirty="0"/>
          </a:p>
        </p:txBody>
      </p:sp>
    </p:spTree>
    <p:extLst>
      <p:ext uri="{BB962C8B-B14F-4D97-AF65-F5344CB8AC3E}">
        <p14:creationId xmlns:p14="http://schemas.microsoft.com/office/powerpoint/2010/main" val="2496484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F06667-DAA2-4058-946A-7E72141FB034}"/>
              </a:ext>
            </a:extLst>
          </p:cNvPr>
          <p:cNvSpPr>
            <a:spLocks noGrp="1"/>
          </p:cNvSpPr>
          <p:nvPr>
            <p:ph type="title"/>
          </p:nvPr>
        </p:nvSpPr>
        <p:spPr/>
        <p:txBody>
          <a:bodyPr/>
          <a:lstStyle/>
          <a:p>
            <a:r>
              <a:rPr lang="tr-TR" dirty="0">
                <a:solidFill>
                  <a:srgbClr val="FF0000"/>
                </a:solidFill>
              </a:rPr>
              <a:t>CRITICAL CONNECTORS: "BEFORE" &amp; "AFTER"</a:t>
            </a:r>
          </a:p>
        </p:txBody>
      </p:sp>
      <p:sp>
        <p:nvSpPr>
          <p:cNvPr id="3" name="İçerik Yer Tutucusu 2">
            <a:extLst>
              <a:ext uri="{FF2B5EF4-FFF2-40B4-BE49-F238E27FC236}">
                <a16:creationId xmlns:a16="http://schemas.microsoft.com/office/drawing/2014/main" id="{F544D456-7210-44D2-B483-943F1E6E44F3}"/>
              </a:ext>
            </a:extLst>
          </p:cNvPr>
          <p:cNvSpPr>
            <a:spLocks noGrp="1"/>
          </p:cNvSpPr>
          <p:nvPr>
            <p:ph idx="1"/>
          </p:nvPr>
        </p:nvSpPr>
        <p:spPr/>
        <p:txBody>
          <a:bodyPr/>
          <a:lstStyle/>
          <a:p>
            <a:r>
              <a:rPr lang="tr-TR" dirty="0"/>
              <a:t>Bu zamanın mantığını öğrencilere anlatmanın en kolay yolu </a:t>
            </a:r>
            <a:r>
              <a:rPr lang="tr-TR" dirty="0" err="1"/>
              <a:t>Before</a:t>
            </a:r>
            <a:r>
              <a:rPr lang="tr-TR" dirty="0"/>
              <a:t> (önce) ve </a:t>
            </a:r>
            <a:r>
              <a:rPr lang="tr-TR" dirty="0" err="1"/>
              <a:t>After</a:t>
            </a:r>
            <a:r>
              <a:rPr lang="tr-TR" dirty="0"/>
              <a:t> (sonra) bağlaçlarının formülünü vermektir:</a:t>
            </a:r>
          </a:p>
          <a:p>
            <a:r>
              <a:rPr lang="tr-TR" dirty="0">
                <a:solidFill>
                  <a:srgbClr val="FF0000"/>
                </a:solidFill>
              </a:rPr>
              <a:t>Formül 1: </a:t>
            </a:r>
            <a:r>
              <a:rPr lang="tr-TR" dirty="0" err="1"/>
              <a:t>Past</a:t>
            </a:r>
            <a:r>
              <a:rPr lang="tr-TR" dirty="0"/>
              <a:t> Perfect + BEFORE + </a:t>
            </a:r>
            <a:r>
              <a:rPr lang="tr-TR" dirty="0" err="1"/>
              <a:t>Past</a:t>
            </a:r>
            <a:r>
              <a:rPr lang="tr-TR" dirty="0"/>
              <a:t> Simple(Önce eski eylem yapılır, ARAYA BEFORE GELİR, sonra daha yeni olan geçmiş eylem gelir.)</a:t>
            </a:r>
          </a:p>
          <a:p>
            <a:r>
              <a:rPr lang="tr-TR" dirty="0">
                <a:solidFill>
                  <a:srgbClr val="FF0000"/>
                </a:solidFill>
              </a:rPr>
              <a:t>Formül 2: </a:t>
            </a:r>
            <a:r>
              <a:rPr lang="tr-TR" dirty="0"/>
              <a:t>AFTER + </a:t>
            </a:r>
            <a:r>
              <a:rPr lang="tr-TR" dirty="0" err="1"/>
              <a:t>Past</a:t>
            </a:r>
            <a:r>
              <a:rPr lang="tr-TR" dirty="0"/>
              <a:t> Perfect, </a:t>
            </a:r>
            <a:r>
              <a:rPr lang="tr-TR" dirty="0" err="1"/>
              <a:t>Past</a:t>
            </a:r>
            <a:r>
              <a:rPr lang="tr-TR" dirty="0"/>
              <a:t> Simple(Eski eylem yapıldıktan SONRA, daha yeni olan geçmiş eylem gerçekleşir.)</a:t>
            </a:r>
          </a:p>
        </p:txBody>
      </p:sp>
    </p:spTree>
    <p:extLst>
      <p:ext uri="{BB962C8B-B14F-4D97-AF65-F5344CB8AC3E}">
        <p14:creationId xmlns:p14="http://schemas.microsoft.com/office/powerpoint/2010/main" val="825567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17954A-160E-40E7-B6A9-D75C65198EEF}"/>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1B32B131-E9CC-4D06-84CF-9DC0B13AABA3}"/>
              </a:ext>
            </a:extLst>
          </p:cNvPr>
          <p:cNvSpPr>
            <a:spLocks noGrp="1"/>
          </p:cNvSpPr>
          <p:nvPr>
            <p:ph idx="1"/>
          </p:nvPr>
        </p:nvSpPr>
        <p:spPr/>
        <p:txBody>
          <a:bodyPr/>
          <a:lstStyle/>
          <a:p>
            <a:r>
              <a:rPr lang="tr-TR" dirty="0" err="1"/>
              <a:t>The</a:t>
            </a:r>
            <a:r>
              <a:rPr lang="tr-TR" dirty="0"/>
              <a:t> </a:t>
            </a:r>
            <a:r>
              <a:rPr lang="tr-TR" dirty="0" err="1"/>
              <a:t>presentation</a:t>
            </a:r>
            <a:r>
              <a:rPr lang="tr-TR" dirty="0"/>
              <a:t> had </a:t>
            </a:r>
            <a:r>
              <a:rPr lang="tr-TR" dirty="0" err="1"/>
              <a:t>finished</a:t>
            </a:r>
            <a:r>
              <a:rPr lang="tr-TR" dirty="0"/>
              <a:t> </a:t>
            </a:r>
            <a:r>
              <a:rPr lang="tr-TR" dirty="0" err="1"/>
              <a:t>before</a:t>
            </a:r>
            <a:r>
              <a:rPr lang="tr-TR" dirty="0"/>
              <a:t> </a:t>
            </a:r>
            <a:r>
              <a:rPr lang="tr-TR" dirty="0" err="1"/>
              <a:t>the</a:t>
            </a:r>
            <a:r>
              <a:rPr lang="tr-TR" dirty="0"/>
              <a:t> </a:t>
            </a:r>
            <a:r>
              <a:rPr lang="tr-TR" dirty="0" err="1"/>
              <a:t>head</a:t>
            </a:r>
            <a:r>
              <a:rPr lang="tr-TR" dirty="0"/>
              <a:t> </a:t>
            </a:r>
            <a:r>
              <a:rPr lang="tr-TR" dirty="0" err="1"/>
              <a:t>doctor</a:t>
            </a:r>
            <a:r>
              <a:rPr lang="tr-TR" dirty="0"/>
              <a:t> </a:t>
            </a:r>
            <a:r>
              <a:rPr lang="tr-TR" dirty="0" err="1"/>
              <a:t>left</a:t>
            </a:r>
            <a:r>
              <a:rPr lang="tr-TR" dirty="0"/>
              <a:t> </a:t>
            </a:r>
            <a:r>
              <a:rPr lang="tr-TR" dirty="0" err="1"/>
              <a:t>the</a:t>
            </a:r>
            <a:r>
              <a:rPr lang="tr-TR" dirty="0"/>
              <a:t> </a:t>
            </a:r>
            <a:r>
              <a:rPr lang="tr-TR" dirty="0" err="1"/>
              <a:t>room</a:t>
            </a:r>
            <a:r>
              <a:rPr lang="tr-TR" dirty="0"/>
              <a:t>. (Başhekim odadan ayrılmadan önce sunum bitmişti.)</a:t>
            </a:r>
          </a:p>
          <a:p>
            <a:r>
              <a:rPr lang="tr-TR" dirty="0" err="1"/>
              <a:t>After</a:t>
            </a:r>
            <a:r>
              <a:rPr lang="tr-TR" dirty="0"/>
              <a:t> </a:t>
            </a:r>
            <a:r>
              <a:rPr lang="tr-TR" dirty="0" err="1"/>
              <a:t>the</a:t>
            </a:r>
            <a:r>
              <a:rPr lang="tr-TR" dirty="0"/>
              <a:t> </a:t>
            </a:r>
            <a:r>
              <a:rPr lang="tr-TR" dirty="0" err="1"/>
              <a:t>patient</a:t>
            </a:r>
            <a:r>
              <a:rPr lang="tr-TR" dirty="0"/>
              <a:t> had </a:t>
            </a:r>
            <a:r>
              <a:rPr lang="tr-TR" dirty="0" err="1"/>
              <a:t>experienced</a:t>
            </a:r>
            <a:r>
              <a:rPr lang="tr-TR" dirty="0"/>
              <a:t> a severe </a:t>
            </a:r>
            <a:r>
              <a:rPr lang="tr-TR" dirty="0" err="1"/>
              <a:t>stroke</a:t>
            </a:r>
            <a:r>
              <a:rPr lang="tr-TR" dirty="0"/>
              <a:t>, </a:t>
            </a:r>
            <a:r>
              <a:rPr lang="tr-TR" dirty="0" err="1"/>
              <a:t>the</a:t>
            </a:r>
            <a:r>
              <a:rPr lang="tr-TR" dirty="0"/>
              <a:t> </a:t>
            </a:r>
            <a:r>
              <a:rPr lang="tr-TR" dirty="0" err="1"/>
              <a:t>family</a:t>
            </a:r>
            <a:r>
              <a:rPr lang="tr-TR" dirty="0"/>
              <a:t> </a:t>
            </a:r>
            <a:r>
              <a:rPr lang="tr-TR" dirty="0" err="1"/>
              <a:t>called</a:t>
            </a:r>
            <a:r>
              <a:rPr lang="tr-TR" dirty="0"/>
              <a:t> </a:t>
            </a:r>
            <a:r>
              <a:rPr lang="tr-TR" dirty="0" err="1"/>
              <a:t>the</a:t>
            </a:r>
            <a:r>
              <a:rPr lang="tr-TR" dirty="0"/>
              <a:t> </a:t>
            </a:r>
            <a:r>
              <a:rPr lang="tr-TR" dirty="0" err="1"/>
              <a:t>ambulance</a:t>
            </a:r>
            <a:r>
              <a:rPr lang="tr-TR" dirty="0"/>
              <a:t>. (Hasta şiddetli bir felç geçirdikten sonra aile ambulans çağırdı.)</a:t>
            </a:r>
          </a:p>
        </p:txBody>
      </p:sp>
    </p:spTree>
    <p:extLst>
      <p:ext uri="{BB962C8B-B14F-4D97-AF65-F5344CB8AC3E}">
        <p14:creationId xmlns:p14="http://schemas.microsoft.com/office/powerpoint/2010/main" val="2245053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0CD23A-2DB1-4C54-B2AE-CA91AA88BE0C}"/>
              </a:ext>
            </a:extLst>
          </p:cNvPr>
          <p:cNvSpPr>
            <a:spLocks noGrp="1"/>
          </p:cNvSpPr>
          <p:nvPr>
            <p:ph idx="1"/>
          </p:nvPr>
        </p:nvSpPr>
        <p:spPr>
          <a:xfrm>
            <a:off x="838200" y="657225"/>
            <a:ext cx="10515600" cy="5519738"/>
          </a:xfrm>
        </p:spPr>
        <p:txBody>
          <a:bodyPr>
            <a:normAutofit lnSpcReduction="10000"/>
          </a:bodyPr>
          <a:lstStyle/>
          <a:p>
            <a:endParaRPr lang="tr-TR" dirty="0">
              <a:solidFill>
                <a:srgbClr val="FF0000"/>
              </a:solidFill>
            </a:endParaRPr>
          </a:p>
          <a:p>
            <a:r>
              <a:rPr lang="tr-TR" dirty="0" err="1">
                <a:solidFill>
                  <a:srgbClr val="FF0000"/>
                </a:solidFill>
              </a:rPr>
              <a:t>Burn</a:t>
            </a:r>
            <a:r>
              <a:rPr lang="tr-TR" dirty="0">
                <a:solidFill>
                  <a:srgbClr val="FF0000"/>
                </a:solidFill>
              </a:rPr>
              <a:t>: </a:t>
            </a:r>
            <a:r>
              <a:rPr lang="tr-TR" dirty="0"/>
              <a:t>yakmak</a:t>
            </a:r>
          </a:p>
          <a:p>
            <a:pPr marL="0" indent="0">
              <a:buNone/>
            </a:pPr>
            <a:r>
              <a:rPr lang="en-US" dirty="0"/>
              <a:t>He burned his hand on the hot sterilizer.</a:t>
            </a:r>
            <a:endParaRPr lang="tr-TR" dirty="0"/>
          </a:p>
          <a:p>
            <a:r>
              <a:rPr lang="tr-TR" dirty="0">
                <a:solidFill>
                  <a:srgbClr val="FF0000"/>
                </a:solidFill>
              </a:rPr>
              <a:t>Break-</a:t>
            </a:r>
            <a:r>
              <a:rPr lang="tr-TR" dirty="0" err="1">
                <a:solidFill>
                  <a:srgbClr val="FF0000"/>
                </a:solidFill>
              </a:rPr>
              <a:t>broke</a:t>
            </a:r>
            <a:r>
              <a:rPr lang="tr-TR" dirty="0">
                <a:solidFill>
                  <a:srgbClr val="FF0000"/>
                </a:solidFill>
              </a:rPr>
              <a:t>: </a:t>
            </a:r>
            <a:r>
              <a:rPr lang="tr-TR" dirty="0"/>
              <a:t>kırmak – kırık</a:t>
            </a:r>
          </a:p>
          <a:p>
            <a:pPr marL="0" indent="0">
              <a:buNone/>
            </a:pPr>
            <a:r>
              <a:rPr lang="en-US" dirty="0"/>
              <a:t>The doctor broke the patient's leg during the accident.</a:t>
            </a:r>
            <a:endParaRPr lang="tr-TR" dirty="0"/>
          </a:p>
          <a:p>
            <a:r>
              <a:rPr lang="tr-TR" dirty="0">
                <a:solidFill>
                  <a:srgbClr val="FF0000"/>
                </a:solidFill>
              </a:rPr>
              <a:t>Hurt: </a:t>
            </a:r>
            <a:r>
              <a:rPr lang="tr-TR" dirty="0"/>
              <a:t>incitmek, incinmiş</a:t>
            </a:r>
          </a:p>
          <a:p>
            <a:pPr marL="0" indent="0">
              <a:buNone/>
            </a:pPr>
            <a:r>
              <a:rPr lang="en-US" dirty="0"/>
              <a:t>He hurt his back while lifting the equipment.</a:t>
            </a:r>
            <a:endParaRPr lang="tr-TR" dirty="0"/>
          </a:p>
          <a:p>
            <a:r>
              <a:rPr lang="tr-TR" dirty="0" err="1">
                <a:solidFill>
                  <a:srgbClr val="FF0000"/>
                </a:solidFill>
              </a:rPr>
              <a:t>Cut</a:t>
            </a:r>
            <a:r>
              <a:rPr lang="tr-TR" dirty="0">
                <a:solidFill>
                  <a:srgbClr val="FF0000"/>
                </a:solidFill>
              </a:rPr>
              <a:t>: </a:t>
            </a:r>
            <a:r>
              <a:rPr lang="tr-TR" dirty="0"/>
              <a:t>kesmek, kesik</a:t>
            </a:r>
          </a:p>
          <a:p>
            <a:pPr marL="0" indent="0">
              <a:buNone/>
            </a:pPr>
            <a:r>
              <a:rPr lang="en-US" dirty="0"/>
              <a:t>The surgeon cut the skin with a scalpel.</a:t>
            </a:r>
            <a:endParaRPr lang="tr-TR" dirty="0"/>
          </a:p>
          <a:p>
            <a:r>
              <a:rPr lang="tr-TR" dirty="0" err="1">
                <a:solidFill>
                  <a:srgbClr val="FF0000"/>
                </a:solidFill>
              </a:rPr>
              <a:t>Swollen</a:t>
            </a:r>
            <a:r>
              <a:rPr lang="tr-TR" dirty="0">
                <a:solidFill>
                  <a:srgbClr val="FF0000"/>
                </a:solidFill>
              </a:rPr>
              <a:t>: </a:t>
            </a:r>
            <a:r>
              <a:rPr lang="tr-TR" dirty="0"/>
              <a:t>şişmek – kabarmak</a:t>
            </a:r>
          </a:p>
          <a:p>
            <a:pPr marL="0" indent="0">
              <a:buNone/>
            </a:pPr>
            <a:r>
              <a:rPr lang="en-US" dirty="0"/>
              <a:t>His ankle was very swollen after the fall.</a:t>
            </a:r>
            <a:endParaRPr lang="tr-TR" dirty="0"/>
          </a:p>
        </p:txBody>
      </p:sp>
    </p:spTree>
    <p:extLst>
      <p:ext uri="{BB962C8B-B14F-4D97-AF65-F5344CB8AC3E}">
        <p14:creationId xmlns:p14="http://schemas.microsoft.com/office/powerpoint/2010/main" val="29516118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BBFF58-C410-4293-8BB0-F870E0AF7860}"/>
              </a:ext>
            </a:extLst>
          </p:cNvPr>
          <p:cNvSpPr>
            <a:spLocks noGrp="1"/>
          </p:cNvSpPr>
          <p:nvPr>
            <p:ph type="title"/>
          </p:nvPr>
        </p:nvSpPr>
        <p:spPr/>
        <p:txBody>
          <a:bodyPr/>
          <a:lstStyle/>
          <a:p>
            <a:r>
              <a:rPr lang="tr-TR" dirty="0" err="1">
                <a:solidFill>
                  <a:srgbClr val="FF0000"/>
                </a:solidFill>
              </a:rPr>
              <a:t>İngilizce'den</a:t>
            </a:r>
            <a:r>
              <a:rPr lang="tr-TR" dirty="0">
                <a:solidFill>
                  <a:srgbClr val="FF0000"/>
                </a:solidFill>
              </a:rPr>
              <a:t> </a:t>
            </a:r>
            <a:r>
              <a:rPr lang="tr-TR" dirty="0" err="1">
                <a:solidFill>
                  <a:srgbClr val="FF0000"/>
                </a:solidFill>
              </a:rPr>
              <a:t>Türkçe'ye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B91F2996-EF66-47B1-A03C-64D2072FA244}"/>
              </a:ext>
            </a:extLst>
          </p:cNvPr>
          <p:cNvSpPr>
            <a:spLocks noGrp="1"/>
          </p:cNvSpPr>
          <p:nvPr>
            <p:ph idx="1"/>
          </p:nvPr>
        </p:nvSpPr>
        <p:spPr/>
        <p:txBody>
          <a:bodyPr>
            <a:normAutofit fontScale="92500" lnSpcReduction="10000"/>
          </a:bodyPr>
          <a:lstStyle/>
          <a:p>
            <a:r>
              <a:rPr lang="tr-TR" dirty="0" err="1"/>
              <a:t>The</a:t>
            </a:r>
            <a:r>
              <a:rPr lang="tr-TR" dirty="0"/>
              <a:t> </a:t>
            </a:r>
            <a:r>
              <a:rPr lang="tr-TR" dirty="0" err="1"/>
              <a:t>surgeon</a:t>
            </a:r>
            <a:r>
              <a:rPr lang="tr-TR" dirty="0"/>
              <a:t> </a:t>
            </a:r>
            <a:r>
              <a:rPr lang="tr-TR" dirty="0" err="1"/>
              <a:t>started</a:t>
            </a:r>
            <a:r>
              <a:rPr lang="tr-TR" dirty="0"/>
              <a:t> </a:t>
            </a:r>
            <a:r>
              <a:rPr lang="tr-TR" dirty="0" err="1"/>
              <a:t>the</a:t>
            </a:r>
            <a:r>
              <a:rPr lang="tr-TR" dirty="0"/>
              <a:t> </a:t>
            </a:r>
            <a:r>
              <a:rPr lang="tr-TR" dirty="0" err="1"/>
              <a:t>operation</a:t>
            </a:r>
            <a:r>
              <a:rPr lang="tr-TR" dirty="0"/>
              <a:t> </a:t>
            </a:r>
            <a:r>
              <a:rPr lang="tr-TR" dirty="0" err="1"/>
              <a:t>after</a:t>
            </a:r>
            <a:r>
              <a:rPr lang="tr-TR" dirty="0"/>
              <a:t> </a:t>
            </a:r>
            <a:r>
              <a:rPr lang="tr-TR" dirty="0" err="1"/>
              <a:t>the</a:t>
            </a:r>
            <a:r>
              <a:rPr lang="tr-TR" dirty="0"/>
              <a:t> </a:t>
            </a:r>
            <a:r>
              <a:rPr lang="tr-TR" dirty="0" err="1"/>
              <a:t>technicians</a:t>
            </a:r>
            <a:r>
              <a:rPr lang="tr-TR" dirty="0"/>
              <a:t> had </a:t>
            </a:r>
            <a:r>
              <a:rPr lang="tr-TR" dirty="0" err="1"/>
              <a:t>prepared</a:t>
            </a:r>
            <a:r>
              <a:rPr lang="tr-TR" dirty="0"/>
              <a:t> </a:t>
            </a:r>
            <a:r>
              <a:rPr lang="tr-TR" dirty="0" err="1"/>
              <a:t>the</a:t>
            </a:r>
            <a:r>
              <a:rPr lang="tr-TR" dirty="0"/>
              <a:t> Operating </a:t>
            </a:r>
            <a:r>
              <a:rPr lang="tr-TR" dirty="0" err="1"/>
              <a:t>Room</a:t>
            </a:r>
            <a:r>
              <a:rPr lang="tr-TR" dirty="0"/>
              <a:t> (OR).</a:t>
            </a:r>
          </a:p>
          <a:p>
            <a:r>
              <a:rPr lang="tr-TR" dirty="0"/>
              <a:t>Çeviri: Teknisyenler ameliyathaneyi hazırladıktan sonra cerrah operasyona başladı.</a:t>
            </a:r>
          </a:p>
          <a:p>
            <a:r>
              <a:rPr lang="tr-TR" dirty="0" err="1"/>
              <a:t>The</a:t>
            </a:r>
            <a:r>
              <a:rPr lang="tr-TR" dirty="0"/>
              <a:t> </a:t>
            </a:r>
            <a:r>
              <a:rPr lang="tr-TR" dirty="0" err="1"/>
              <a:t>patient's</a:t>
            </a:r>
            <a:r>
              <a:rPr lang="tr-TR" dirty="0"/>
              <a:t> </a:t>
            </a:r>
            <a:r>
              <a:rPr lang="tr-TR" dirty="0" err="1"/>
              <a:t>ankle</a:t>
            </a:r>
            <a:r>
              <a:rPr lang="tr-TR" dirty="0"/>
              <a:t> had </a:t>
            </a:r>
            <a:r>
              <a:rPr lang="tr-TR" dirty="0" err="1"/>
              <a:t>become</a:t>
            </a:r>
            <a:r>
              <a:rPr lang="tr-TR" dirty="0"/>
              <a:t> </a:t>
            </a:r>
            <a:r>
              <a:rPr lang="tr-TR" dirty="0" err="1"/>
              <a:t>very</a:t>
            </a:r>
            <a:r>
              <a:rPr lang="tr-TR" dirty="0"/>
              <a:t> </a:t>
            </a:r>
            <a:r>
              <a:rPr lang="tr-TR" dirty="0" err="1"/>
              <a:t>swollen</a:t>
            </a:r>
            <a:r>
              <a:rPr lang="tr-TR" dirty="0"/>
              <a:t> </a:t>
            </a:r>
            <a:r>
              <a:rPr lang="tr-TR" dirty="0" err="1"/>
              <a:t>before</a:t>
            </a:r>
            <a:r>
              <a:rPr lang="tr-TR" dirty="0"/>
              <a:t> he </a:t>
            </a:r>
            <a:r>
              <a:rPr lang="tr-TR" dirty="0" err="1"/>
              <a:t>came</a:t>
            </a:r>
            <a:r>
              <a:rPr lang="tr-TR" dirty="0"/>
              <a:t> </a:t>
            </a:r>
            <a:r>
              <a:rPr lang="tr-TR" dirty="0" err="1"/>
              <a:t>to</a:t>
            </a:r>
            <a:r>
              <a:rPr lang="tr-TR" dirty="0"/>
              <a:t> </a:t>
            </a:r>
            <a:r>
              <a:rPr lang="tr-TR" dirty="0" err="1"/>
              <a:t>the</a:t>
            </a:r>
            <a:r>
              <a:rPr lang="tr-TR" dirty="0"/>
              <a:t> </a:t>
            </a:r>
            <a:r>
              <a:rPr lang="tr-TR" dirty="0" err="1"/>
              <a:t>Emergency</a:t>
            </a:r>
            <a:r>
              <a:rPr lang="tr-TR" dirty="0"/>
              <a:t> </a:t>
            </a:r>
            <a:r>
              <a:rPr lang="tr-TR" dirty="0" err="1"/>
              <a:t>Room</a:t>
            </a:r>
            <a:r>
              <a:rPr lang="tr-TR" dirty="0"/>
              <a:t> (ER).</a:t>
            </a:r>
          </a:p>
          <a:p>
            <a:r>
              <a:rPr lang="tr-TR" dirty="0"/>
              <a:t>Çeviri: Hasta acil servise gelmeden önce ayak bileği çok şişmişti.</a:t>
            </a:r>
          </a:p>
          <a:p>
            <a:r>
              <a:rPr lang="tr-TR" dirty="0" err="1"/>
              <a:t>We</a:t>
            </a:r>
            <a:r>
              <a:rPr lang="tr-TR" dirty="0"/>
              <a:t> had </a:t>
            </a:r>
            <a:r>
              <a:rPr lang="tr-TR" dirty="0" err="1"/>
              <a:t>already</a:t>
            </a:r>
            <a:r>
              <a:rPr lang="tr-TR" dirty="0"/>
              <a:t> </a:t>
            </a:r>
            <a:r>
              <a:rPr lang="tr-TR" dirty="0" err="1"/>
              <a:t>analyzed</a:t>
            </a:r>
            <a:r>
              <a:rPr lang="tr-TR" dirty="0"/>
              <a:t> </a:t>
            </a:r>
            <a:r>
              <a:rPr lang="tr-TR" dirty="0" err="1"/>
              <a:t>the</a:t>
            </a:r>
            <a:r>
              <a:rPr lang="tr-TR" dirty="0"/>
              <a:t> </a:t>
            </a:r>
            <a:r>
              <a:rPr lang="tr-TR" dirty="0" err="1"/>
              <a:t>competitor’s</a:t>
            </a:r>
            <a:r>
              <a:rPr lang="tr-TR" dirty="0"/>
              <a:t> </a:t>
            </a:r>
            <a:r>
              <a:rPr lang="tr-TR" dirty="0" err="1"/>
              <a:t>prices</a:t>
            </a:r>
            <a:r>
              <a:rPr lang="tr-TR" dirty="0"/>
              <a:t> </a:t>
            </a:r>
            <a:r>
              <a:rPr lang="tr-TR" dirty="0" err="1"/>
              <a:t>before</a:t>
            </a:r>
            <a:r>
              <a:rPr lang="tr-TR" dirty="0"/>
              <a:t> </a:t>
            </a:r>
            <a:r>
              <a:rPr lang="tr-TR" dirty="0" err="1"/>
              <a:t>we</a:t>
            </a:r>
            <a:r>
              <a:rPr lang="tr-TR" dirty="0"/>
              <a:t> </a:t>
            </a:r>
            <a:r>
              <a:rPr lang="tr-TR" dirty="0" err="1"/>
              <a:t>developed</a:t>
            </a:r>
            <a:r>
              <a:rPr lang="tr-TR" dirty="0"/>
              <a:t> </a:t>
            </a:r>
            <a:r>
              <a:rPr lang="tr-TR" dirty="0" err="1"/>
              <a:t>our</a:t>
            </a:r>
            <a:r>
              <a:rPr lang="tr-TR" dirty="0"/>
              <a:t> marketing </a:t>
            </a:r>
            <a:r>
              <a:rPr lang="tr-TR" dirty="0" err="1"/>
              <a:t>strategy</a:t>
            </a:r>
            <a:r>
              <a:rPr lang="tr-TR" dirty="0"/>
              <a:t>.</a:t>
            </a:r>
          </a:p>
          <a:p>
            <a:r>
              <a:rPr lang="tr-TR" dirty="0"/>
              <a:t>Çeviri: Pazarlama stratejimizi geliştirmeden önce rakibin fiyatlarını çoktan analiz etmiştik.</a:t>
            </a:r>
          </a:p>
        </p:txBody>
      </p:sp>
    </p:spTree>
    <p:extLst>
      <p:ext uri="{BB962C8B-B14F-4D97-AF65-F5344CB8AC3E}">
        <p14:creationId xmlns:p14="http://schemas.microsoft.com/office/powerpoint/2010/main" val="1910267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C657BD-757E-4117-8370-68D5022C86DD}"/>
              </a:ext>
            </a:extLst>
          </p:cNvPr>
          <p:cNvSpPr>
            <a:spLocks noGrp="1"/>
          </p:cNvSpPr>
          <p:nvPr>
            <p:ph type="title"/>
          </p:nvPr>
        </p:nvSpPr>
        <p:spPr/>
        <p:txBody>
          <a:bodyPr/>
          <a:lstStyle/>
          <a:p>
            <a:r>
              <a:rPr lang="tr-TR" dirty="0" err="1">
                <a:solidFill>
                  <a:srgbClr val="FF0000"/>
                </a:solidFill>
              </a:rPr>
              <a:t>Türkçe'den</a:t>
            </a:r>
            <a:r>
              <a:rPr lang="tr-TR" dirty="0">
                <a:solidFill>
                  <a:srgbClr val="FF0000"/>
                </a:solidFill>
              </a:rPr>
              <a:t> </a:t>
            </a:r>
            <a:r>
              <a:rPr lang="tr-TR" dirty="0" err="1">
                <a:solidFill>
                  <a:srgbClr val="FF0000"/>
                </a:solidFill>
              </a:rPr>
              <a:t>İngilizce'ye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F8E65B07-5DA4-459B-B23F-3515218B1C14}"/>
              </a:ext>
            </a:extLst>
          </p:cNvPr>
          <p:cNvSpPr>
            <a:spLocks noGrp="1"/>
          </p:cNvSpPr>
          <p:nvPr>
            <p:ph idx="1"/>
          </p:nvPr>
        </p:nvSpPr>
        <p:spPr/>
        <p:txBody>
          <a:bodyPr>
            <a:normAutofit fontScale="92500" lnSpcReduction="20000"/>
          </a:bodyPr>
          <a:lstStyle/>
          <a:p>
            <a:r>
              <a:rPr lang="tr-TR" dirty="0"/>
              <a:t>Doktor hastayı muayene (</a:t>
            </a:r>
            <a:r>
              <a:rPr lang="tr-TR" dirty="0" err="1"/>
              <a:t>exam</a:t>
            </a:r>
            <a:r>
              <a:rPr lang="tr-TR" dirty="0"/>
              <a:t>) etmeden önce hemşire test sonuçlarını getirmişti.</a:t>
            </a:r>
          </a:p>
          <a:p>
            <a:r>
              <a:rPr lang="tr-TR" dirty="0"/>
              <a:t>Çeviri: </a:t>
            </a:r>
            <a:r>
              <a:rPr lang="tr-TR" dirty="0" err="1"/>
              <a:t>The</a:t>
            </a:r>
            <a:r>
              <a:rPr lang="tr-TR" dirty="0"/>
              <a:t> </a:t>
            </a:r>
            <a:r>
              <a:rPr lang="tr-TR" dirty="0" err="1"/>
              <a:t>nurse</a:t>
            </a:r>
            <a:r>
              <a:rPr lang="tr-TR" dirty="0"/>
              <a:t> had </a:t>
            </a:r>
            <a:r>
              <a:rPr lang="tr-TR" dirty="0" err="1"/>
              <a:t>brought</a:t>
            </a:r>
            <a:r>
              <a:rPr lang="tr-TR" dirty="0"/>
              <a:t> </a:t>
            </a:r>
            <a:r>
              <a:rPr lang="tr-TR" dirty="0" err="1"/>
              <a:t>the</a:t>
            </a:r>
            <a:r>
              <a:rPr lang="tr-TR" dirty="0"/>
              <a:t> test </a:t>
            </a:r>
            <a:r>
              <a:rPr lang="tr-TR" dirty="0" err="1"/>
              <a:t>results</a:t>
            </a:r>
            <a:r>
              <a:rPr lang="tr-TR" dirty="0"/>
              <a:t> </a:t>
            </a:r>
            <a:r>
              <a:rPr lang="tr-TR" dirty="0" err="1"/>
              <a:t>before</a:t>
            </a:r>
            <a:r>
              <a:rPr lang="tr-TR" dirty="0"/>
              <a:t> </a:t>
            </a:r>
            <a:r>
              <a:rPr lang="tr-TR" dirty="0" err="1"/>
              <a:t>the</a:t>
            </a:r>
            <a:r>
              <a:rPr lang="tr-TR" dirty="0"/>
              <a:t> </a:t>
            </a:r>
            <a:r>
              <a:rPr lang="tr-TR" dirty="0" err="1"/>
              <a:t>doctor</a:t>
            </a:r>
            <a:r>
              <a:rPr lang="tr-TR" dirty="0"/>
              <a:t> </a:t>
            </a:r>
            <a:r>
              <a:rPr lang="tr-TR" dirty="0" err="1"/>
              <a:t>examined</a:t>
            </a:r>
            <a:r>
              <a:rPr lang="tr-TR" dirty="0"/>
              <a:t> </a:t>
            </a:r>
            <a:r>
              <a:rPr lang="tr-TR" dirty="0" err="1"/>
              <a:t>the</a:t>
            </a:r>
            <a:r>
              <a:rPr lang="tr-TR" dirty="0"/>
              <a:t> </a:t>
            </a:r>
            <a:r>
              <a:rPr lang="tr-TR" dirty="0" err="1"/>
              <a:t>patient</a:t>
            </a:r>
            <a:r>
              <a:rPr lang="tr-TR" dirty="0"/>
              <a:t>.</a:t>
            </a:r>
          </a:p>
          <a:p>
            <a:r>
              <a:rPr lang="tr-TR" dirty="0"/>
              <a:t>Hasta yoğun bakım ünitesine (ICU) alınmadan önce iki kez kalbi durmuştu (stop).</a:t>
            </a:r>
          </a:p>
          <a:p>
            <a:r>
              <a:rPr lang="tr-TR" dirty="0"/>
              <a:t>Çeviri: </a:t>
            </a:r>
            <a:r>
              <a:rPr lang="tr-TR" dirty="0" err="1"/>
              <a:t>The</a:t>
            </a:r>
            <a:r>
              <a:rPr lang="tr-TR" dirty="0"/>
              <a:t> </a:t>
            </a:r>
            <a:r>
              <a:rPr lang="tr-TR" dirty="0" err="1"/>
              <a:t>patient's</a:t>
            </a:r>
            <a:r>
              <a:rPr lang="tr-TR" dirty="0"/>
              <a:t> </a:t>
            </a:r>
            <a:r>
              <a:rPr lang="tr-TR" dirty="0" err="1"/>
              <a:t>heart</a:t>
            </a:r>
            <a:r>
              <a:rPr lang="tr-TR" dirty="0"/>
              <a:t> had </a:t>
            </a:r>
            <a:r>
              <a:rPr lang="tr-TR" dirty="0" err="1"/>
              <a:t>stopped</a:t>
            </a:r>
            <a:r>
              <a:rPr lang="tr-TR" dirty="0"/>
              <a:t> </a:t>
            </a:r>
            <a:r>
              <a:rPr lang="tr-TR" dirty="0" err="1"/>
              <a:t>twice</a:t>
            </a:r>
            <a:r>
              <a:rPr lang="tr-TR" dirty="0"/>
              <a:t> </a:t>
            </a:r>
            <a:r>
              <a:rPr lang="tr-TR" dirty="0" err="1"/>
              <a:t>before</a:t>
            </a:r>
            <a:r>
              <a:rPr lang="tr-TR" dirty="0"/>
              <a:t> he </a:t>
            </a:r>
            <a:r>
              <a:rPr lang="tr-TR" dirty="0" err="1"/>
              <a:t>was</a:t>
            </a:r>
            <a:r>
              <a:rPr lang="tr-TR" dirty="0"/>
              <a:t> </a:t>
            </a:r>
            <a:r>
              <a:rPr lang="tr-TR" dirty="0" err="1"/>
              <a:t>taken</a:t>
            </a:r>
            <a:r>
              <a:rPr lang="tr-TR" dirty="0"/>
              <a:t> </a:t>
            </a:r>
            <a:r>
              <a:rPr lang="tr-TR" dirty="0" err="1"/>
              <a:t>to</a:t>
            </a:r>
            <a:r>
              <a:rPr lang="tr-TR" dirty="0"/>
              <a:t> </a:t>
            </a:r>
            <a:r>
              <a:rPr lang="tr-TR" dirty="0" err="1"/>
              <a:t>the</a:t>
            </a:r>
            <a:r>
              <a:rPr lang="tr-TR" dirty="0"/>
              <a:t> </a:t>
            </a:r>
            <a:r>
              <a:rPr lang="tr-TR" dirty="0" err="1"/>
              <a:t>Intensive</a:t>
            </a:r>
            <a:r>
              <a:rPr lang="tr-TR" dirty="0"/>
              <a:t> </a:t>
            </a:r>
            <a:r>
              <a:rPr lang="tr-TR" dirty="0" err="1"/>
              <a:t>Care</a:t>
            </a:r>
            <a:r>
              <a:rPr lang="tr-TR" dirty="0"/>
              <a:t> </a:t>
            </a:r>
            <a:r>
              <a:rPr lang="tr-TR" dirty="0" err="1"/>
              <a:t>Unit</a:t>
            </a:r>
            <a:r>
              <a:rPr lang="tr-TR" dirty="0"/>
              <a:t> (ICU).</a:t>
            </a:r>
          </a:p>
          <a:p>
            <a:r>
              <a:rPr lang="tr-TR" dirty="0"/>
              <a:t>Yeni antibiyotiği piyasaya sürmeden (</a:t>
            </a:r>
            <a:r>
              <a:rPr lang="tr-TR" dirty="0" err="1"/>
              <a:t>launch</a:t>
            </a:r>
            <a:r>
              <a:rPr lang="tr-TR" dirty="0"/>
              <a:t>) önce laboratuvarda iki yıl test etmiştik.</a:t>
            </a:r>
          </a:p>
          <a:p>
            <a:r>
              <a:rPr lang="tr-TR" dirty="0"/>
              <a:t>Çeviri: </a:t>
            </a:r>
            <a:r>
              <a:rPr lang="tr-TR" dirty="0" err="1"/>
              <a:t>We</a:t>
            </a:r>
            <a:r>
              <a:rPr lang="tr-TR" dirty="0"/>
              <a:t> had </a:t>
            </a:r>
            <a:r>
              <a:rPr lang="tr-TR" dirty="0" err="1"/>
              <a:t>tested</a:t>
            </a:r>
            <a:r>
              <a:rPr lang="tr-TR" dirty="0"/>
              <a:t> </a:t>
            </a:r>
            <a:r>
              <a:rPr lang="tr-TR" dirty="0" err="1"/>
              <a:t>the</a:t>
            </a:r>
            <a:r>
              <a:rPr lang="tr-TR" dirty="0"/>
              <a:t> </a:t>
            </a:r>
            <a:r>
              <a:rPr lang="tr-TR" dirty="0" err="1"/>
              <a:t>new</a:t>
            </a:r>
            <a:r>
              <a:rPr lang="tr-TR" dirty="0"/>
              <a:t> </a:t>
            </a:r>
            <a:r>
              <a:rPr lang="tr-TR" dirty="0" err="1"/>
              <a:t>antibiotic</a:t>
            </a:r>
            <a:r>
              <a:rPr lang="tr-TR" dirty="0"/>
              <a:t> in </a:t>
            </a:r>
            <a:r>
              <a:rPr lang="tr-TR" dirty="0" err="1"/>
              <a:t>the</a:t>
            </a:r>
            <a:r>
              <a:rPr lang="tr-TR" dirty="0"/>
              <a:t> </a:t>
            </a:r>
            <a:r>
              <a:rPr lang="tr-TR" dirty="0" err="1"/>
              <a:t>laboratory</a:t>
            </a:r>
            <a:r>
              <a:rPr lang="tr-TR" dirty="0"/>
              <a:t> </a:t>
            </a:r>
            <a:r>
              <a:rPr lang="tr-TR" dirty="0" err="1"/>
              <a:t>for</a:t>
            </a:r>
            <a:r>
              <a:rPr lang="tr-TR" dirty="0"/>
              <a:t> </a:t>
            </a:r>
            <a:r>
              <a:rPr lang="tr-TR" dirty="0" err="1"/>
              <a:t>two</a:t>
            </a:r>
            <a:r>
              <a:rPr lang="tr-TR" dirty="0"/>
              <a:t> </a:t>
            </a:r>
            <a:r>
              <a:rPr lang="tr-TR" dirty="0" err="1"/>
              <a:t>years</a:t>
            </a:r>
            <a:r>
              <a:rPr lang="tr-TR" dirty="0"/>
              <a:t> </a:t>
            </a:r>
            <a:r>
              <a:rPr lang="tr-TR" dirty="0" err="1"/>
              <a:t>before</a:t>
            </a:r>
            <a:r>
              <a:rPr lang="tr-TR" dirty="0"/>
              <a:t> </a:t>
            </a:r>
            <a:r>
              <a:rPr lang="tr-TR" dirty="0" err="1"/>
              <a:t>we</a:t>
            </a:r>
            <a:r>
              <a:rPr lang="tr-TR" dirty="0"/>
              <a:t> </a:t>
            </a:r>
            <a:r>
              <a:rPr lang="tr-TR" dirty="0" err="1"/>
              <a:t>launched</a:t>
            </a:r>
            <a:r>
              <a:rPr lang="tr-TR" dirty="0"/>
              <a:t> it.</a:t>
            </a:r>
          </a:p>
        </p:txBody>
      </p:sp>
    </p:spTree>
    <p:extLst>
      <p:ext uri="{BB962C8B-B14F-4D97-AF65-F5344CB8AC3E}">
        <p14:creationId xmlns:p14="http://schemas.microsoft.com/office/powerpoint/2010/main" val="42535256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1424F8-4FA1-4CC2-85E8-4652B6776AC6}"/>
              </a:ext>
            </a:extLst>
          </p:cNvPr>
          <p:cNvSpPr>
            <a:spLocks noGrp="1"/>
          </p:cNvSpPr>
          <p:nvPr>
            <p:ph type="title"/>
          </p:nvPr>
        </p:nvSpPr>
        <p:spPr/>
        <p:txBody>
          <a:bodyPr/>
          <a:lstStyle/>
          <a:p>
            <a:r>
              <a:rPr lang="tr-TR" dirty="0">
                <a:solidFill>
                  <a:srgbClr val="FF0000"/>
                </a:solidFill>
              </a:rPr>
              <a:t>Kaynaklar</a:t>
            </a:r>
          </a:p>
        </p:txBody>
      </p:sp>
      <p:sp>
        <p:nvSpPr>
          <p:cNvPr id="3" name="İçerik Yer Tutucusu 2">
            <a:extLst>
              <a:ext uri="{FF2B5EF4-FFF2-40B4-BE49-F238E27FC236}">
                <a16:creationId xmlns:a16="http://schemas.microsoft.com/office/drawing/2014/main" id="{AE1F01BF-98BB-42C9-B7A0-7072685A6F6B}"/>
              </a:ext>
            </a:extLst>
          </p:cNvPr>
          <p:cNvSpPr>
            <a:spLocks noGrp="1"/>
          </p:cNvSpPr>
          <p:nvPr>
            <p:ph idx="1"/>
          </p:nvPr>
        </p:nvSpPr>
        <p:spPr/>
        <p:txBody>
          <a:bodyPr>
            <a:normAutofit/>
          </a:bodyPr>
          <a:lstStyle/>
          <a:p>
            <a:r>
              <a:rPr lang="tr-TR" sz="2400" dirty="0" err="1">
                <a:ea typeface="Cambria" panose="02040503050406030204" pitchFamily="18" charset="0"/>
              </a:rPr>
              <a:t>Hoşten</a:t>
            </a:r>
            <a:r>
              <a:rPr lang="tr-TR" sz="2400" dirty="0">
                <a:ea typeface="Cambria" panose="02040503050406030204" pitchFamily="18" charset="0"/>
              </a:rPr>
              <a:t>, G. (2022). </a:t>
            </a:r>
            <a:r>
              <a:rPr lang="tr-TR" sz="2400" dirty="0" err="1">
                <a:ea typeface="Cambria" panose="02040503050406030204" pitchFamily="18" charset="0"/>
              </a:rPr>
              <a:t>Medical</a:t>
            </a:r>
            <a:r>
              <a:rPr lang="tr-TR" sz="2400" dirty="0">
                <a:ea typeface="Cambria" panose="02040503050406030204" pitchFamily="18" charset="0"/>
              </a:rPr>
              <a:t> English (2. baskı). Ankara: Nobel Tıp Kitabevi.</a:t>
            </a:r>
          </a:p>
          <a:p>
            <a:r>
              <a:rPr lang="tr-TR" sz="2400" dirty="0">
                <a:ea typeface="Cambria" panose="02040503050406030204" pitchFamily="18" charset="0"/>
              </a:rPr>
              <a:t>Oğuz, E.O. (2024). Tıbbi İngilizce Ders Kitabı. İstanbul: Nobel Tıp Kitabevi.</a:t>
            </a:r>
          </a:p>
          <a:p>
            <a:r>
              <a:rPr lang="tr-TR" sz="2400" dirty="0" err="1">
                <a:ea typeface="Cambria" panose="02040503050406030204" pitchFamily="18" charset="0"/>
              </a:rPr>
              <a:t>Çakırer</a:t>
            </a:r>
            <a:r>
              <a:rPr lang="tr-TR" sz="2400" dirty="0">
                <a:ea typeface="Cambria" panose="02040503050406030204" pitchFamily="18" charset="0"/>
              </a:rPr>
              <a:t>, M. A. (2023). Meslek Yüksek Okulları İçin Mesleki İngilizce Business English: Ders Notları. Bursa: Ekin Basım Yayın.</a:t>
            </a:r>
          </a:p>
          <a:p>
            <a:r>
              <a:rPr lang="en-US" sz="2400" b="0" i="0" dirty="0">
                <a:solidFill>
                  <a:srgbClr val="222222"/>
                </a:solidFill>
                <a:effectLst/>
                <a:ea typeface="Cambria" panose="02040503050406030204" pitchFamily="18" charset="0"/>
              </a:rPr>
              <a:t>Raymond, M. (2019). </a:t>
            </a:r>
            <a:r>
              <a:rPr lang="en-US" sz="2400" b="0" i="1" dirty="0">
                <a:solidFill>
                  <a:srgbClr val="222222"/>
                </a:solidFill>
                <a:effectLst/>
                <a:ea typeface="Cambria" panose="02040503050406030204" pitchFamily="18" charset="0"/>
              </a:rPr>
              <a:t>English grammar in use</a:t>
            </a:r>
            <a:r>
              <a:rPr lang="en-US" sz="2400" b="0" i="0" dirty="0">
                <a:solidFill>
                  <a:srgbClr val="222222"/>
                </a:solidFill>
                <a:effectLst/>
                <a:ea typeface="Cambria" panose="02040503050406030204" pitchFamily="18" charset="0"/>
              </a:rPr>
              <a:t>. </a:t>
            </a:r>
            <a:r>
              <a:rPr lang="en-US" sz="2400" b="0" i="0" dirty="0" err="1">
                <a:solidFill>
                  <a:srgbClr val="222222"/>
                </a:solidFill>
                <a:effectLst/>
                <a:ea typeface="Cambria" panose="02040503050406030204" pitchFamily="18" charset="0"/>
              </a:rPr>
              <a:t>Cambrige</a:t>
            </a:r>
            <a:r>
              <a:rPr lang="en-US" sz="2400" b="0" i="0" dirty="0">
                <a:solidFill>
                  <a:srgbClr val="222222"/>
                </a:solidFill>
                <a:effectLst/>
                <a:ea typeface="Cambria" panose="02040503050406030204" pitchFamily="18" charset="0"/>
              </a:rPr>
              <a:t>.</a:t>
            </a:r>
            <a:endParaRPr lang="tr-TR" sz="2400" dirty="0">
              <a:ea typeface="Cambria" panose="02040503050406030204" pitchFamily="18" charset="0"/>
            </a:endParaRPr>
          </a:p>
        </p:txBody>
      </p:sp>
    </p:spTree>
    <p:extLst>
      <p:ext uri="{BB962C8B-B14F-4D97-AF65-F5344CB8AC3E}">
        <p14:creationId xmlns:p14="http://schemas.microsoft.com/office/powerpoint/2010/main" val="182143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8FC2A2-D7AE-4311-8C55-5D95CF781EA9}"/>
              </a:ext>
            </a:extLst>
          </p:cNvPr>
          <p:cNvSpPr>
            <a:spLocks noGrp="1"/>
          </p:cNvSpPr>
          <p:nvPr>
            <p:ph idx="1"/>
          </p:nvPr>
        </p:nvSpPr>
        <p:spPr>
          <a:xfrm>
            <a:off x="838200" y="876300"/>
            <a:ext cx="10515600" cy="5300663"/>
          </a:xfrm>
        </p:spPr>
        <p:txBody>
          <a:bodyPr>
            <a:normAutofit lnSpcReduction="10000"/>
          </a:bodyPr>
          <a:lstStyle/>
          <a:p>
            <a:r>
              <a:rPr lang="en-US" dirty="0">
                <a:solidFill>
                  <a:srgbClr val="FF0000"/>
                </a:solidFill>
              </a:rPr>
              <a:t>Hospital : </a:t>
            </a:r>
            <a:r>
              <a:rPr lang="en-US" dirty="0" err="1"/>
              <a:t>Hastane</a:t>
            </a:r>
            <a:endParaRPr lang="tr-TR" dirty="0"/>
          </a:p>
          <a:p>
            <a:pPr marL="0" indent="0">
              <a:buNone/>
            </a:pPr>
            <a:r>
              <a:rPr lang="en-US" dirty="0"/>
              <a:t>I was visiting the cardiologist at the hospital when the power went out.</a:t>
            </a:r>
          </a:p>
          <a:p>
            <a:r>
              <a:rPr lang="en-US" dirty="0">
                <a:solidFill>
                  <a:srgbClr val="FF0000"/>
                </a:solidFill>
              </a:rPr>
              <a:t>Emergency Room (ER) : </a:t>
            </a:r>
            <a:r>
              <a:rPr lang="en-US" dirty="0" err="1"/>
              <a:t>Acil</a:t>
            </a:r>
            <a:r>
              <a:rPr lang="en-US" dirty="0"/>
              <a:t> </a:t>
            </a:r>
            <a:r>
              <a:rPr lang="en-US" dirty="0" err="1"/>
              <a:t>Servis</a:t>
            </a:r>
            <a:endParaRPr lang="tr-TR" dirty="0"/>
          </a:p>
          <a:p>
            <a:pPr marL="0" indent="0">
              <a:buNone/>
            </a:pPr>
            <a:r>
              <a:rPr lang="en-US" dirty="0"/>
              <a:t>Many nurses were working quickly in the Emergency Room last night.</a:t>
            </a:r>
          </a:p>
          <a:p>
            <a:r>
              <a:rPr lang="en-US" dirty="0">
                <a:solidFill>
                  <a:srgbClr val="FF0000"/>
                </a:solidFill>
              </a:rPr>
              <a:t>Intensive Care Unit (ICU) : </a:t>
            </a:r>
            <a:r>
              <a:rPr lang="en-US" dirty="0" err="1"/>
              <a:t>Yoğun</a:t>
            </a:r>
            <a:r>
              <a:rPr lang="en-US" dirty="0"/>
              <a:t> </a:t>
            </a:r>
            <a:r>
              <a:rPr lang="en-US" dirty="0" err="1"/>
              <a:t>Bakım</a:t>
            </a:r>
            <a:r>
              <a:rPr lang="en-US" dirty="0"/>
              <a:t> </a:t>
            </a:r>
            <a:r>
              <a:rPr lang="en-US" dirty="0" err="1"/>
              <a:t>Ünitesi</a:t>
            </a:r>
            <a:endParaRPr lang="tr-TR" dirty="0"/>
          </a:p>
          <a:p>
            <a:pPr marL="0" indent="0">
              <a:buNone/>
            </a:pPr>
            <a:r>
              <a:rPr lang="en-US" dirty="0"/>
              <a:t>The doctor was checking the monitors in the ICU.</a:t>
            </a:r>
          </a:p>
          <a:p>
            <a:r>
              <a:rPr lang="en-US" dirty="0">
                <a:solidFill>
                  <a:srgbClr val="FF0000"/>
                </a:solidFill>
              </a:rPr>
              <a:t>Operating Room (OR) :  </a:t>
            </a:r>
            <a:r>
              <a:rPr lang="en-US" dirty="0" err="1"/>
              <a:t>Ameliyathane</a:t>
            </a:r>
            <a:endParaRPr lang="tr-TR" dirty="0"/>
          </a:p>
          <a:p>
            <a:pPr marL="0" indent="0">
              <a:buNone/>
            </a:pPr>
            <a:r>
              <a:rPr lang="en-US" dirty="0"/>
              <a:t>The surgeons were performing an operation in the OR at noon.</a:t>
            </a:r>
            <a:endParaRPr lang="tr-TR" dirty="0"/>
          </a:p>
          <a:p>
            <a:r>
              <a:rPr lang="en-US" dirty="0">
                <a:solidFill>
                  <a:srgbClr val="FF0000"/>
                </a:solidFill>
              </a:rPr>
              <a:t>Exam: </a:t>
            </a:r>
            <a:r>
              <a:rPr lang="en-US" dirty="0"/>
              <a:t>Test</a:t>
            </a:r>
            <a:endParaRPr lang="tr-TR" dirty="0"/>
          </a:p>
          <a:p>
            <a:pPr marL="0" indent="0">
              <a:buNone/>
            </a:pPr>
            <a:r>
              <a:rPr lang="en-US" dirty="0"/>
              <a:t>The technician was preparing the laboratory for the complex medical exam.</a:t>
            </a:r>
          </a:p>
          <a:p>
            <a:endParaRPr lang="tr-TR" dirty="0"/>
          </a:p>
        </p:txBody>
      </p:sp>
    </p:spTree>
    <p:extLst>
      <p:ext uri="{BB962C8B-B14F-4D97-AF65-F5344CB8AC3E}">
        <p14:creationId xmlns:p14="http://schemas.microsoft.com/office/powerpoint/2010/main" val="1825228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39C413-A352-406F-8556-815EDF20D57D}"/>
              </a:ext>
            </a:extLst>
          </p:cNvPr>
          <p:cNvSpPr>
            <a:spLocks noGrp="1"/>
          </p:cNvSpPr>
          <p:nvPr>
            <p:ph idx="1"/>
          </p:nvPr>
        </p:nvSpPr>
        <p:spPr>
          <a:xfrm>
            <a:off x="838200" y="600075"/>
            <a:ext cx="10515600" cy="5791200"/>
          </a:xfrm>
        </p:spPr>
        <p:txBody>
          <a:bodyPr>
            <a:normAutofit fontScale="92500" lnSpcReduction="10000"/>
          </a:bodyPr>
          <a:lstStyle/>
          <a:p>
            <a:r>
              <a:rPr lang="tr-TR" dirty="0" err="1">
                <a:solidFill>
                  <a:srgbClr val="FF0000"/>
                </a:solidFill>
              </a:rPr>
              <a:t>Disabled</a:t>
            </a:r>
            <a:r>
              <a:rPr lang="tr-TR" dirty="0">
                <a:solidFill>
                  <a:srgbClr val="FF0000"/>
                </a:solidFill>
              </a:rPr>
              <a:t>: </a:t>
            </a:r>
            <a:r>
              <a:rPr lang="tr-TR" dirty="0"/>
              <a:t>Engelli</a:t>
            </a:r>
          </a:p>
          <a:p>
            <a:pPr marL="0" indent="0">
              <a:buNone/>
            </a:pPr>
            <a:r>
              <a:rPr lang="en-US" dirty="0"/>
              <a:t>The building is fully</a:t>
            </a:r>
            <a:r>
              <a:rPr lang="tr-TR" dirty="0"/>
              <a:t>(tamamen)</a:t>
            </a:r>
            <a:r>
              <a:rPr lang="en-US" dirty="0"/>
              <a:t> accessible</a:t>
            </a:r>
            <a:r>
              <a:rPr lang="tr-TR" dirty="0"/>
              <a:t>(erişilebilir)</a:t>
            </a:r>
            <a:r>
              <a:rPr lang="en-US" dirty="0"/>
              <a:t> with ramps</a:t>
            </a:r>
            <a:r>
              <a:rPr lang="tr-TR" dirty="0"/>
              <a:t>(rampa)</a:t>
            </a:r>
            <a:r>
              <a:rPr lang="en-US" dirty="0"/>
              <a:t> and elevators</a:t>
            </a:r>
            <a:r>
              <a:rPr lang="tr-TR" dirty="0"/>
              <a:t>(asansör)</a:t>
            </a:r>
            <a:r>
              <a:rPr lang="en-US" dirty="0"/>
              <a:t> for disabled individuals.</a:t>
            </a:r>
            <a:r>
              <a:rPr lang="tr-TR" dirty="0"/>
              <a:t>(birey)</a:t>
            </a:r>
          </a:p>
          <a:p>
            <a:r>
              <a:rPr lang="tr-TR" dirty="0" err="1">
                <a:solidFill>
                  <a:srgbClr val="FF0000"/>
                </a:solidFill>
              </a:rPr>
              <a:t>Dressing</a:t>
            </a:r>
            <a:r>
              <a:rPr lang="tr-TR" dirty="0">
                <a:solidFill>
                  <a:srgbClr val="FF0000"/>
                </a:solidFill>
              </a:rPr>
              <a:t>: </a:t>
            </a:r>
            <a:r>
              <a:rPr lang="tr-TR" dirty="0"/>
              <a:t>Pansuman</a:t>
            </a:r>
          </a:p>
          <a:p>
            <a:pPr marL="0" indent="0">
              <a:buNone/>
            </a:pPr>
            <a:r>
              <a:rPr lang="en-US" dirty="0"/>
              <a:t>The nurse changed the dressing on the wound to prevent infection.</a:t>
            </a:r>
            <a:endParaRPr lang="tr-TR" dirty="0"/>
          </a:p>
          <a:p>
            <a:r>
              <a:rPr lang="tr-TR" dirty="0" err="1">
                <a:solidFill>
                  <a:srgbClr val="FF0000"/>
                </a:solidFill>
              </a:rPr>
              <a:t>Elastic</a:t>
            </a:r>
            <a:r>
              <a:rPr lang="tr-TR" dirty="0">
                <a:solidFill>
                  <a:srgbClr val="FF0000"/>
                </a:solidFill>
              </a:rPr>
              <a:t> </a:t>
            </a:r>
            <a:r>
              <a:rPr lang="tr-TR" dirty="0" err="1">
                <a:solidFill>
                  <a:srgbClr val="FF0000"/>
                </a:solidFill>
              </a:rPr>
              <a:t>Tape</a:t>
            </a:r>
            <a:r>
              <a:rPr lang="tr-TR" dirty="0">
                <a:solidFill>
                  <a:srgbClr val="FF0000"/>
                </a:solidFill>
              </a:rPr>
              <a:t>: </a:t>
            </a:r>
            <a:r>
              <a:rPr lang="tr-TR" dirty="0"/>
              <a:t>Elastik Bant</a:t>
            </a:r>
          </a:p>
          <a:p>
            <a:pPr marL="0" indent="0">
              <a:buNone/>
            </a:pPr>
            <a:r>
              <a:rPr lang="en-US" dirty="0"/>
              <a:t>Athletes often use elastic tape to support their muscles</a:t>
            </a:r>
            <a:r>
              <a:rPr lang="tr-TR" dirty="0"/>
              <a:t>(kas)</a:t>
            </a:r>
            <a:r>
              <a:rPr lang="en-US" dirty="0"/>
              <a:t> and joints</a:t>
            </a:r>
            <a:r>
              <a:rPr lang="tr-TR" dirty="0"/>
              <a:t> (eklem)</a:t>
            </a:r>
            <a:r>
              <a:rPr lang="en-US" dirty="0"/>
              <a:t> during a game.</a:t>
            </a:r>
            <a:r>
              <a:rPr lang="tr-TR" dirty="0"/>
              <a:t>(maç)</a:t>
            </a:r>
          </a:p>
          <a:p>
            <a:r>
              <a:rPr lang="tr-TR" dirty="0" err="1">
                <a:solidFill>
                  <a:srgbClr val="FF0000"/>
                </a:solidFill>
              </a:rPr>
              <a:t>Epidemic</a:t>
            </a:r>
            <a:r>
              <a:rPr lang="tr-TR" dirty="0">
                <a:solidFill>
                  <a:srgbClr val="FF0000"/>
                </a:solidFill>
              </a:rPr>
              <a:t>: </a:t>
            </a:r>
            <a:r>
              <a:rPr lang="tr-TR" dirty="0"/>
              <a:t>Salgın</a:t>
            </a:r>
          </a:p>
          <a:p>
            <a:pPr marL="0" indent="0">
              <a:buNone/>
            </a:pPr>
            <a:r>
              <a:rPr lang="en-US" dirty="0"/>
              <a:t>Health officials</a:t>
            </a:r>
            <a:r>
              <a:rPr lang="tr-TR" dirty="0"/>
              <a:t>(çalışanları)</a:t>
            </a:r>
            <a:r>
              <a:rPr lang="en-US" dirty="0"/>
              <a:t> are working hard</a:t>
            </a:r>
            <a:r>
              <a:rPr lang="tr-TR" dirty="0"/>
              <a:t>(sıkı)</a:t>
            </a:r>
            <a:r>
              <a:rPr lang="en-US" dirty="0"/>
              <a:t> to contain</a:t>
            </a:r>
            <a:r>
              <a:rPr lang="tr-TR" dirty="0"/>
              <a:t>(kontrol altına almak)</a:t>
            </a:r>
            <a:r>
              <a:rPr lang="en-US" dirty="0"/>
              <a:t> the flu epidemic in the city.</a:t>
            </a:r>
            <a:endParaRPr lang="tr-TR" dirty="0"/>
          </a:p>
          <a:p>
            <a:r>
              <a:rPr lang="tr-TR" dirty="0" err="1">
                <a:solidFill>
                  <a:srgbClr val="FF0000"/>
                </a:solidFill>
              </a:rPr>
              <a:t>Gauze</a:t>
            </a:r>
            <a:r>
              <a:rPr lang="tr-TR" dirty="0">
                <a:solidFill>
                  <a:srgbClr val="FF0000"/>
                </a:solidFill>
              </a:rPr>
              <a:t>: </a:t>
            </a:r>
            <a:r>
              <a:rPr lang="tr-TR" dirty="0"/>
              <a:t>Gazlı Bez</a:t>
            </a:r>
          </a:p>
          <a:p>
            <a:pPr marL="0" indent="0">
              <a:buNone/>
            </a:pPr>
            <a:r>
              <a:rPr lang="en-US" dirty="0"/>
              <a:t>Clean the area with a piece</a:t>
            </a:r>
            <a:r>
              <a:rPr lang="tr-TR" dirty="0"/>
              <a:t> (bölge)</a:t>
            </a:r>
            <a:r>
              <a:rPr lang="en-US" dirty="0"/>
              <a:t> of sterile gauze before applying the ointment.</a:t>
            </a:r>
            <a:r>
              <a:rPr lang="tr-TR" dirty="0"/>
              <a:t>(merhem)</a:t>
            </a:r>
          </a:p>
          <a:p>
            <a:endParaRPr lang="tr-TR" dirty="0"/>
          </a:p>
        </p:txBody>
      </p:sp>
    </p:spTree>
    <p:extLst>
      <p:ext uri="{BB962C8B-B14F-4D97-AF65-F5344CB8AC3E}">
        <p14:creationId xmlns:p14="http://schemas.microsoft.com/office/powerpoint/2010/main" val="2549689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366949-B515-4A34-B6E3-AC25EDC293A3}"/>
              </a:ext>
            </a:extLst>
          </p:cNvPr>
          <p:cNvSpPr>
            <a:spLocks noGrp="1"/>
          </p:cNvSpPr>
          <p:nvPr>
            <p:ph idx="1"/>
          </p:nvPr>
        </p:nvSpPr>
        <p:spPr>
          <a:xfrm>
            <a:off x="838200" y="428625"/>
            <a:ext cx="10515600" cy="5748338"/>
          </a:xfrm>
        </p:spPr>
        <p:txBody>
          <a:bodyPr>
            <a:normAutofit fontScale="92500" lnSpcReduction="20000"/>
          </a:bodyPr>
          <a:lstStyle/>
          <a:p>
            <a:endParaRPr lang="tr-TR" dirty="0"/>
          </a:p>
          <a:p>
            <a:r>
              <a:rPr lang="tr-TR" dirty="0" err="1">
                <a:solidFill>
                  <a:srgbClr val="FF0000"/>
                </a:solidFill>
              </a:rPr>
              <a:t>Antifebrile</a:t>
            </a:r>
            <a:r>
              <a:rPr lang="tr-TR" dirty="0">
                <a:solidFill>
                  <a:srgbClr val="FF0000"/>
                </a:solidFill>
              </a:rPr>
              <a:t>: </a:t>
            </a:r>
            <a:r>
              <a:rPr lang="tr-TR" dirty="0"/>
              <a:t>Ateş Düşürücü</a:t>
            </a:r>
          </a:p>
          <a:p>
            <a:pPr marL="0" indent="0">
              <a:buNone/>
            </a:pPr>
            <a:r>
              <a:rPr lang="en-US" dirty="0"/>
              <a:t>The doctor prescribed an antifebrile medication to help lower the patient's high fever.</a:t>
            </a:r>
            <a:endParaRPr lang="tr-TR" dirty="0"/>
          </a:p>
          <a:p>
            <a:r>
              <a:rPr lang="tr-TR" dirty="0" err="1">
                <a:solidFill>
                  <a:srgbClr val="FF0000"/>
                </a:solidFill>
              </a:rPr>
              <a:t>Benign</a:t>
            </a:r>
            <a:r>
              <a:rPr lang="tr-TR" dirty="0">
                <a:solidFill>
                  <a:srgbClr val="FF0000"/>
                </a:solidFill>
              </a:rPr>
              <a:t>: </a:t>
            </a:r>
            <a:r>
              <a:rPr lang="tr-TR" dirty="0"/>
              <a:t>İyi huylu</a:t>
            </a:r>
          </a:p>
          <a:p>
            <a:pPr marL="0" indent="0">
              <a:buNone/>
            </a:pPr>
            <a:r>
              <a:rPr lang="en-US" dirty="0"/>
              <a:t>We received the test results, and thankfully</a:t>
            </a:r>
            <a:r>
              <a:rPr lang="tr-TR" dirty="0"/>
              <a:t> (neyse ki)</a:t>
            </a:r>
            <a:r>
              <a:rPr lang="en-US" dirty="0"/>
              <a:t>, the tumor is benign.</a:t>
            </a:r>
            <a:endParaRPr lang="tr-TR" dirty="0"/>
          </a:p>
          <a:p>
            <a:r>
              <a:rPr lang="tr-TR" dirty="0">
                <a:solidFill>
                  <a:srgbClr val="FF0000"/>
                </a:solidFill>
              </a:rPr>
              <a:t>Blood </a:t>
            </a:r>
            <a:r>
              <a:rPr lang="tr-TR" dirty="0" err="1">
                <a:solidFill>
                  <a:srgbClr val="FF0000"/>
                </a:solidFill>
              </a:rPr>
              <a:t>transfusion</a:t>
            </a:r>
            <a:r>
              <a:rPr lang="tr-TR" dirty="0">
                <a:solidFill>
                  <a:srgbClr val="FF0000"/>
                </a:solidFill>
              </a:rPr>
              <a:t>: </a:t>
            </a:r>
            <a:r>
              <a:rPr lang="tr-TR" dirty="0"/>
              <a:t>Kan nakli</a:t>
            </a:r>
          </a:p>
          <a:p>
            <a:pPr marL="0" indent="0">
              <a:buNone/>
            </a:pPr>
            <a:r>
              <a:rPr lang="en-US" dirty="0"/>
              <a:t>The patient lost a lot of blood during surgery and needed an immediate blood transfusion.</a:t>
            </a:r>
            <a:endParaRPr lang="tr-TR" dirty="0"/>
          </a:p>
          <a:p>
            <a:r>
              <a:rPr lang="tr-TR" dirty="0">
                <a:solidFill>
                  <a:srgbClr val="FF0000"/>
                </a:solidFill>
              </a:rPr>
              <a:t>Break/bone </a:t>
            </a:r>
            <a:r>
              <a:rPr lang="tr-TR" dirty="0" err="1">
                <a:solidFill>
                  <a:srgbClr val="FF0000"/>
                </a:solidFill>
              </a:rPr>
              <a:t>fracture</a:t>
            </a:r>
            <a:r>
              <a:rPr lang="tr-TR" dirty="0">
                <a:solidFill>
                  <a:srgbClr val="FF0000"/>
                </a:solidFill>
              </a:rPr>
              <a:t>: </a:t>
            </a:r>
            <a:r>
              <a:rPr lang="tr-TR" dirty="0"/>
              <a:t>Kırık/ kemik kırığı</a:t>
            </a:r>
          </a:p>
          <a:p>
            <a:pPr marL="0" indent="0">
              <a:buNone/>
            </a:pPr>
            <a:r>
              <a:rPr lang="en-US" dirty="0"/>
              <a:t>The X-ray confirmed</a:t>
            </a:r>
            <a:r>
              <a:rPr lang="tr-TR" dirty="0"/>
              <a:t> (doğrulamak)</a:t>
            </a:r>
            <a:r>
              <a:rPr lang="en-US" dirty="0"/>
              <a:t> a minor bone fracture in his left wrist.</a:t>
            </a:r>
            <a:r>
              <a:rPr lang="tr-TR" dirty="0"/>
              <a:t>(bilek)</a:t>
            </a:r>
          </a:p>
          <a:p>
            <a:r>
              <a:rPr lang="tr-TR" dirty="0" err="1">
                <a:solidFill>
                  <a:srgbClr val="FF0000"/>
                </a:solidFill>
              </a:rPr>
              <a:t>Cast</a:t>
            </a:r>
            <a:r>
              <a:rPr lang="tr-TR" dirty="0">
                <a:solidFill>
                  <a:srgbClr val="FF0000"/>
                </a:solidFill>
              </a:rPr>
              <a:t>: </a:t>
            </a:r>
            <a:r>
              <a:rPr lang="tr-TR" dirty="0"/>
              <a:t>Alçı</a:t>
            </a:r>
          </a:p>
          <a:p>
            <a:pPr marL="0" indent="0">
              <a:buNone/>
            </a:pPr>
            <a:r>
              <a:rPr lang="en-US" dirty="0"/>
              <a:t>She will have to wear a cast on her leg for at least six weeks.</a:t>
            </a:r>
            <a:endParaRPr lang="tr-TR" dirty="0"/>
          </a:p>
        </p:txBody>
      </p:sp>
    </p:spTree>
    <p:extLst>
      <p:ext uri="{BB962C8B-B14F-4D97-AF65-F5344CB8AC3E}">
        <p14:creationId xmlns:p14="http://schemas.microsoft.com/office/powerpoint/2010/main" val="2664554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9289C-59E3-44A7-9367-E63D37A5F217}"/>
              </a:ext>
            </a:extLst>
          </p:cNvPr>
          <p:cNvSpPr>
            <a:spLocks noGrp="1"/>
          </p:cNvSpPr>
          <p:nvPr>
            <p:ph type="title"/>
          </p:nvPr>
        </p:nvSpPr>
        <p:spPr/>
        <p:txBody>
          <a:bodyPr/>
          <a:lstStyle/>
          <a:p>
            <a:r>
              <a:rPr lang="tr-TR" sz="4400" dirty="0">
                <a:solidFill>
                  <a:srgbClr val="FF0000"/>
                </a:solidFill>
                <a:latin typeface="+mn-lt"/>
              </a:rPr>
              <a:t>Reading </a:t>
            </a:r>
            <a:r>
              <a:rPr lang="tr-TR" sz="4400" dirty="0" err="1">
                <a:solidFill>
                  <a:srgbClr val="FF0000"/>
                </a:solidFill>
                <a:latin typeface="+mn-lt"/>
              </a:rPr>
              <a:t>Text</a:t>
            </a:r>
            <a:r>
              <a:rPr lang="tr-TR" sz="4400" dirty="0">
                <a:solidFill>
                  <a:srgbClr val="FF0000"/>
                </a:solidFill>
                <a:latin typeface="+mn-lt"/>
              </a:rPr>
              <a:t> 1</a:t>
            </a:r>
            <a:endParaRPr lang="tr-TR" dirty="0">
              <a:latin typeface="+mn-lt"/>
            </a:endParaRPr>
          </a:p>
        </p:txBody>
      </p:sp>
      <p:sp>
        <p:nvSpPr>
          <p:cNvPr id="3" name="İçerik Yer Tutucusu 2">
            <a:extLst>
              <a:ext uri="{FF2B5EF4-FFF2-40B4-BE49-F238E27FC236}">
                <a16:creationId xmlns:a16="http://schemas.microsoft.com/office/drawing/2014/main" id="{AABEF423-8125-407A-ACCD-872BE674A359}"/>
              </a:ext>
            </a:extLst>
          </p:cNvPr>
          <p:cNvSpPr>
            <a:spLocks noGrp="1"/>
          </p:cNvSpPr>
          <p:nvPr>
            <p:ph idx="1"/>
          </p:nvPr>
        </p:nvSpPr>
        <p:spPr/>
        <p:txBody>
          <a:bodyPr/>
          <a:lstStyle/>
          <a:p>
            <a:r>
              <a:rPr lang="en-US" dirty="0"/>
              <a:t>Last Friday, Mr. </a:t>
            </a:r>
            <a:r>
              <a:rPr lang="en-US" dirty="0" err="1"/>
              <a:t>Yılmaz</a:t>
            </a:r>
            <a:r>
              <a:rPr lang="en-US" dirty="0"/>
              <a:t>, a medical representative, had an important appointment with a famous pediatrician. Before he met the doctor, Mr. </a:t>
            </a:r>
            <a:r>
              <a:rPr lang="en-US" dirty="0" err="1"/>
              <a:t>Yılmaz</a:t>
            </a:r>
            <a:r>
              <a:rPr lang="en-US" dirty="0"/>
              <a:t> had prepared a very detailed presentation about their new vaccine. He had already investigated the doctor’s past publications, so he knew the doctor's specific interests.</a:t>
            </a:r>
            <a:r>
              <a:rPr lang="tr-TR" dirty="0"/>
              <a:t> </a:t>
            </a:r>
            <a:r>
              <a:rPr lang="en-US" dirty="0"/>
              <a:t>During the visit, the doctor mentioned that many children in the region had suffered from a severe virus outbreak recently. Luckily, Mr. </a:t>
            </a:r>
            <a:r>
              <a:rPr lang="en-US" dirty="0" err="1"/>
              <a:t>Yılmaz</a:t>
            </a:r>
            <a:r>
              <a:rPr lang="en-US" dirty="0"/>
              <a:t> had brought the latest clinical data with him. After they had discussed the efficiency of the vaccine for half an hour, the doctor decided to recommend the product. Mr. </a:t>
            </a:r>
            <a:r>
              <a:rPr lang="en-US" dirty="0" err="1"/>
              <a:t>Yılmaz</a:t>
            </a:r>
            <a:r>
              <a:rPr lang="en-US" dirty="0"/>
              <a:t> succeeded because he had done his homework before he entered the clinic.</a:t>
            </a:r>
            <a:endParaRPr lang="tr-TR" dirty="0"/>
          </a:p>
        </p:txBody>
      </p:sp>
    </p:spTree>
    <p:extLst>
      <p:ext uri="{BB962C8B-B14F-4D97-AF65-F5344CB8AC3E}">
        <p14:creationId xmlns:p14="http://schemas.microsoft.com/office/powerpoint/2010/main" val="2593354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EFFC4AD-8AFE-46E5-A4DD-4FEBCC3A08B6}"/>
              </a:ext>
            </a:extLst>
          </p:cNvPr>
          <p:cNvSpPr>
            <a:spLocks noGrp="1"/>
          </p:cNvSpPr>
          <p:nvPr>
            <p:ph idx="1"/>
          </p:nvPr>
        </p:nvSpPr>
        <p:spPr>
          <a:xfrm>
            <a:off x="838200" y="781050"/>
            <a:ext cx="10515600" cy="5705475"/>
          </a:xfrm>
        </p:spPr>
        <p:txBody>
          <a:bodyPr>
            <a:normAutofit/>
          </a:bodyPr>
          <a:lstStyle/>
          <a:p>
            <a:pPr marL="0" indent="0" algn="just">
              <a:buNone/>
            </a:pPr>
            <a:r>
              <a:rPr lang="tr-TR" sz="4400" dirty="0">
                <a:solidFill>
                  <a:srgbClr val="FF0000"/>
                </a:solidFill>
              </a:rPr>
              <a:t>Reading </a:t>
            </a:r>
            <a:r>
              <a:rPr lang="tr-TR" sz="4400" dirty="0" err="1">
                <a:solidFill>
                  <a:srgbClr val="FF0000"/>
                </a:solidFill>
              </a:rPr>
              <a:t>Text</a:t>
            </a:r>
            <a:r>
              <a:rPr lang="tr-TR" sz="4400" dirty="0">
                <a:solidFill>
                  <a:srgbClr val="FF0000"/>
                </a:solidFill>
              </a:rPr>
              <a:t> 2</a:t>
            </a:r>
            <a:endParaRPr lang="en-US" sz="4400" dirty="0"/>
          </a:p>
          <a:p>
            <a:pPr algn="just"/>
            <a:r>
              <a:rPr lang="tr-TR" dirty="0"/>
              <a:t>H</a:t>
            </a:r>
            <a:r>
              <a:rPr lang="en-US" dirty="0" err="1"/>
              <a:t>ealth</a:t>
            </a:r>
            <a:r>
              <a:rPr lang="en-US" dirty="0"/>
              <a:t> is the foundation</a:t>
            </a:r>
            <a:r>
              <a:rPr lang="tr-TR" dirty="0"/>
              <a:t> (temel)</a:t>
            </a:r>
            <a:r>
              <a:rPr lang="en-US" dirty="0"/>
              <a:t> of a happy and successful</a:t>
            </a:r>
            <a:r>
              <a:rPr lang="tr-TR" dirty="0"/>
              <a:t> (başarılı)</a:t>
            </a:r>
            <a:r>
              <a:rPr lang="en-US" dirty="0"/>
              <a:t> life. It is essential</a:t>
            </a:r>
            <a:r>
              <a:rPr lang="tr-TR" dirty="0"/>
              <a:t> (önemli)</a:t>
            </a:r>
            <a:r>
              <a:rPr lang="en-US" dirty="0"/>
              <a:t> to maintain</a:t>
            </a:r>
            <a:r>
              <a:rPr lang="tr-TR" dirty="0"/>
              <a:t> (sürdürmek)</a:t>
            </a:r>
            <a:r>
              <a:rPr lang="en-US" dirty="0"/>
              <a:t> a balanced </a:t>
            </a:r>
            <a:r>
              <a:rPr lang="tr-TR" dirty="0"/>
              <a:t>(dengeli) </a:t>
            </a:r>
            <a:r>
              <a:rPr lang="en-US" dirty="0"/>
              <a:t>diet, which includes</a:t>
            </a:r>
            <a:r>
              <a:rPr lang="tr-TR" dirty="0"/>
              <a:t> (içeren)</a:t>
            </a:r>
            <a:r>
              <a:rPr lang="en-US" dirty="0"/>
              <a:t> plenty of</a:t>
            </a:r>
            <a:r>
              <a:rPr lang="tr-TR" dirty="0"/>
              <a:t> (bol miktarda)</a:t>
            </a:r>
            <a:r>
              <a:rPr lang="en-US" dirty="0"/>
              <a:t> fruits, vegetables, whole grains</a:t>
            </a:r>
            <a:r>
              <a:rPr lang="tr-TR" dirty="0"/>
              <a:t> (tam tahıl)</a:t>
            </a:r>
            <a:r>
              <a:rPr lang="en-US" dirty="0"/>
              <a:t>, and lean</a:t>
            </a:r>
            <a:r>
              <a:rPr lang="tr-TR" dirty="0"/>
              <a:t> (yağsız)</a:t>
            </a:r>
            <a:r>
              <a:rPr lang="en-US" dirty="0"/>
              <a:t> proteins. Regular physical activity, such as walking, jogging</a:t>
            </a:r>
            <a:r>
              <a:rPr lang="tr-TR" dirty="0"/>
              <a:t> (koşma)</a:t>
            </a:r>
            <a:r>
              <a:rPr lang="en-US" dirty="0"/>
              <a:t>, or swimming, can help improve</a:t>
            </a:r>
            <a:r>
              <a:rPr lang="tr-TR" dirty="0"/>
              <a:t> (geliştirmek, iyileştirmek)</a:t>
            </a:r>
            <a:r>
              <a:rPr lang="en-US" dirty="0"/>
              <a:t> heart health, increase</a:t>
            </a:r>
            <a:r>
              <a:rPr lang="tr-TR" dirty="0"/>
              <a:t> (arttırmak)</a:t>
            </a:r>
            <a:r>
              <a:rPr lang="en-US" dirty="0"/>
              <a:t> strength</a:t>
            </a:r>
            <a:r>
              <a:rPr lang="tr-TR" dirty="0"/>
              <a:t> (güç)</a:t>
            </a:r>
            <a:r>
              <a:rPr lang="en-US" dirty="0"/>
              <a:t>, and reduce</a:t>
            </a:r>
            <a:r>
              <a:rPr lang="tr-TR" dirty="0"/>
              <a:t> (azaltmak)</a:t>
            </a:r>
            <a:r>
              <a:rPr lang="en-US" dirty="0"/>
              <a:t> stress. In addition to</a:t>
            </a:r>
            <a:r>
              <a:rPr lang="tr-TR" dirty="0"/>
              <a:t> (ek olarak)</a:t>
            </a:r>
            <a:r>
              <a:rPr lang="en-US" dirty="0"/>
              <a:t> physical health, mental well-being</a:t>
            </a:r>
            <a:r>
              <a:rPr lang="tr-TR" dirty="0"/>
              <a:t> (iyilik)</a:t>
            </a:r>
            <a:r>
              <a:rPr lang="en-US" dirty="0"/>
              <a:t> is also crucial</a:t>
            </a:r>
            <a:r>
              <a:rPr lang="tr-TR" dirty="0"/>
              <a:t> (önemli)</a:t>
            </a:r>
            <a:r>
              <a:rPr lang="en-US" dirty="0"/>
              <a:t>. </a:t>
            </a:r>
            <a:endParaRPr lang="tr-TR" dirty="0"/>
          </a:p>
        </p:txBody>
      </p:sp>
    </p:spTree>
    <p:extLst>
      <p:ext uri="{BB962C8B-B14F-4D97-AF65-F5344CB8AC3E}">
        <p14:creationId xmlns:p14="http://schemas.microsoft.com/office/powerpoint/2010/main" val="2627014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B408A8-8554-460C-8D5F-2A369362DF3C}"/>
              </a:ext>
            </a:extLst>
          </p:cNvPr>
          <p:cNvSpPr>
            <a:spLocks noGrp="1"/>
          </p:cNvSpPr>
          <p:nvPr>
            <p:ph idx="1"/>
          </p:nvPr>
        </p:nvSpPr>
        <p:spPr>
          <a:xfrm>
            <a:off x="838200" y="638176"/>
            <a:ext cx="10515600" cy="5495924"/>
          </a:xfrm>
        </p:spPr>
        <p:txBody>
          <a:bodyPr>
            <a:noAutofit/>
          </a:bodyPr>
          <a:lstStyle/>
          <a:p>
            <a:pPr algn="just"/>
            <a:endParaRPr lang="tr-TR" sz="3000" dirty="0"/>
          </a:p>
          <a:p>
            <a:pPr marL="0" indent="0" algn="just">
              <a:buNone/>
            </a:pPr>
            <a:r>
              <a:rPr lang="tr-TR" sz="4400" dirty="0">
                <a:solidFill>
                  <a:srgbClr val="FF0000"/>
                </a:solidFill>
              </a:rPr>
              <a:t>Reading </a:t>
            </a:r>
            <a:r>
              <a:rPr lang="tr-TR" sz="4400" dirty="0" err="1">
                <a:solidFill>
                  <a:srgbClr val="FF0000"/>
                </a:solidFill>
              </a:rPr>
              <a:t>Text</a:t>
            </a:r>
            <a:r>
              <a:rPr lang="tr-TR" sz="4400" dirty="0">
                <a:solidFill>
                  <a:srgbClr val="FF0000"/>
                </a:solidFill>
              </a:rPr>
              <a:t> 2</a:t>
            </a:r>
            <a:endParaRPr lang="tr-TR" sz="4400" dirty="0"/>
          </a:p>
          <a:p>
            <a:pPr algn="just"/>
            <a:r>
              <a:rPr lang="en-US" sz="3000" dirty="0"/>
              <a:t>Taking time to relax</a:t>
            </a:r>
            <a:r>
              <a:rPr lang="tr-TR" sz="3000" dirty="0"/>
              <a:t> (rahatlamak) </a:t>
            </a:r>
            <a:r>
              <a:rPr lang="tr-TR" sz="3000" dirty="0" err="1"/>
              <a:t>and</a:t>
            </a:r>
            <a:r>
              <a:rPr lang="tr-TR" sz="3000" dirty="0"/>
              <a:t> </a:t>
            </a:r>
            <a:r>
              <a:rPr lang="en-US" sz="3000" dirty="0"/>
              <a:t>manage</a:t>
            </a:r>
            <a:r>
              <a:rPr lang="tr-TR" sz="3000" dirty="0"/>
              <a:t> (yönetmek)</a:t>
            </a:r>
            <a:r>
              <a:rPr lang="en-US" sz="3000" dirty="0"/>
              <a:t> stress, and stay positive can improve</a:t>
            </a:r>
            <a:r>
              <a:rPr lang="tr-TR" sz="3000" dirty="0"/>
              <a:t> (geliştirmek, iyileştirmek)</a:t>
            </a:r>
            <a:r>
              <a:rPr lang="en-US" sz="3000" dirty="0"/>
              <a:t> our overall</a:t>
            </a:r>
            <a:r>
              <a:rPr lang="tr-TR" sz="3000" dirty="0"/>
              <a:t> (genel)</a:t>
            </a:r>
            <a:r>
              <a:rPr lang="en-US" sz="3000" dirty="0"/>
              <a:t> health. Getting enough sleep is another important factor. Sleep allows the body to recover</a:t>
            </a:r>
            <a:r>
              <a:rPr lang="tr-TR" sz="3000" dirty="0"/>
              <a:t>. (toparlanmak, iyileşmek). </a:t>
            </a:r>
            <a:r>
              <a:rPr lang="en-US" sz="3000" dirty="0"/>
              <a:t>It is also important to drink enough water throughout the day</a:t>
            </a:r>
            <a:r>
              <a:rPr lang="tr-TR" sz="3000" dirty="0"/>
              <a:t>(gün boyunca). </a:t>
            </a:r>
            <a:r>
              <a:rPr lang="en-US" sz="3000" dirty="0"/>
              <a:t>Avoiding unhealthy habits like smoking or excessive</a:t>
            </a:r>
            <a:r>
              <a:rPr lang="tr-TR" sz="3000" dirty="0"/>
              <a:t> (aşırı)</a:t>
            </a:r>
            <a:r>
              <a:rPr lang="en-US" sz="3000" dirty="0"/>
              <a:t> drinking can prevent many serious</a:t>
            </a:r>
            <a:r>
              <a:rPr lang="tr-TR" sz="3000" dirty="0"/>
              <a:t> (ciddi)</a:t>
            </a:r>
            <a:r>
              <a:rPr lang="en-US" sz="3000" dirty="0"/>
              <a:t> diseases</a:t>
            </a:r>
            <a:r>
              <a:rPr lang="tr-TR" sz="3000" dirty="0"/>
              <a:t> (hastalık)</a:t>
            </a:r>
            <a:r>
              <a:rPr lang="en-US" sz="3000" dirty="0"/>
              <a:t>. By taking care of</a:t>
            </a:r>
            <a:r>
              <a:rPr lang="tr-TR" sz="3000" dirty="0"/>
              <a:t> (iyi bakmak)</a:t>
            </a:r>
            <a:r>
              <a:rPr lang="en-US" sz="3000" dirty="0"/>
              <a:t> both our body and mind</a:t>
            </a:r>
            <a:r>
              <a:rPr lang="tr-TR" sz="3000" dirty="0"/>
              <a:t> (zihin)</a:t>
            </a:r>
            <a:r>
              <a:rPr lang="en-US" sz="3000" dirty="0"/>
              <a:t>, we can l</a:t>
            </a:r>
            <a:r>
              <a:rPr lang="tr-TR" sz="3000" dirty="0"/>
              <a:t>ive</a:t>
            </a:r>
            <a:r>
              <a:rPr lang="en-US" sz="3000" dirty="0"/>
              <a:t> a longer, healthier, and more fulfilling</a:t>
            </a:r>
            <a:r>
              <a:rPr lang="tr-TR" sz="3000" dirty="0"/>
              <a:t> (tatmin edici)</a:t>
            </a:r>
            <a:r>
              <a:rPr lang="en-US" sz="3000" dirty="0"/>
              <a:t> life.</a:t>
            </a:r>
            <a:endParaRPr lang="tr-TR" sz="3000" dirty="0"/>
          </a:p>
        </p:txBody>
      </p:sp>
    </p:spTree>
    <p:extLst>
      <p:ext uri="{BB962C8B-B14F-4D97-AF65-F5344CB8AC3E}">
        <p14:creationId xmlns:p14="http://schemas.microsoft.com/office/powerpoint/2010/main" val="3605388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01174C-0CAB-4AF3-9B3D-370E9BC72DF9}"/>
              </a:ext>
            </a:extLst>
          </p:cNvPr>
          <p:cNvSpPr>
            <a:spLocks noGrp="1"/>
          </p:cNvSpPr>
          <p:nvPr>
            <p:ph type="title"/>
          </p:nvPr>
        </p:nvSpPr>
        <p:spPr/>
        <p:txBody>
          <a:bodyPr/>
          <a:lstStyle/>
          <a:p>
            <a:r>
              <a:rPr lang="tr-TR" dirty="0">
                <a:solidFill>
                  <a:srgbClr val="FF0000"/>
                </a:solidFill>
                <a:latin typeface="+mn-lt"/>
              </a:rPr>
              <a:t>Reading </a:t>
            </a:r>
            <a:r>
              <a:rPr lang="tr-TR" dirty="0" err="1">
                <a:solidFill>
                  <a:srgbClr val="FF0000"/>
                </a:solidFill>
                <a:latin typeface="+mn-lt"/>
              </a:rPr>
              <a:t>Text</a:t>
            </a:r>
            <a:r>
              <a:rPr lang="tr-TR" dirty="0">
                <a:solidFill>
                  <a:srgbClr val="FF0000"/>
                </a:solidFill>
                <a:latin typeface="+mn-lt"/>
              </a:rPr>
              <a:t> 3</a:t>
            </a:r>
            <a:endParaRPr lang="tr-TR" dirty="0">
              <a:latin typeface="+mn-lt"/>
            </a:endParaRPr>
          </a:p>
        </p:txBody>
      </p:sp>
      <p:sp>
        <p:nvSpPr>
          <p:cNvPr id="3" name="İçerik Yer Tutucusu 2">
            <a:extLst>
              <a:ext uri="{FF2B5EF4-FFF2-40B4-BE49-F238E27FC236}">
                <a16:creationId xmlns:a16="http://schemas.microsoft.com/office/drawing/2014/main" id="{C9EF09E8-6159-4BFD-97F2-2B16EFBDF9C7}"/>
              </a:ext>
            </a:extLst>
          </p:cNvPr>
          <p:cNvSpPr>
            <a:spLocks noGrp="1"/>
          </p:cNvSpPr>
          <p:nvPr>
            <p:ph idx="1"/>
          </p:nvPr>
        </p:nvSpPr>
        <p:spPr/>
        <p:txBody>
          <a:bodyPr/>
          <a:lstStyle/>
          <a:p>
            <a:r>
              <a:rPr lang="tr-TR" dirty="0" err="1"/>
              <a:t>Maintaining</a:t>
            </a:r>
            <a:r>
              <a:rPr lang="tr-TR" dirty="0"/>
              <a:t> (sürdürmek) a </a:t>
            </a:r>
            <a:r>
              <a:rPr lang="tr-TR" dirty="0" err="1"/>
              <a:t>healthy</a:t>
            </a:r>
            <a:r>
              <a:rPr lang="tr-TR" dirty="0"/>
              <a:t> </a:t>
            </a:r>
            <a:r>
              <a:rPr lang="tr-TR" dirty="0" err="1"/>
              <a:t>diet</a:t>
            </a:r>
            <a:r>
              <a:rPr lang="tr-TR" dirty="0"/>
              <a:t> is </a:t>
            </a:r>
            <a:r>
              <a:rPr lang="tr-TR" dirty="0" err="1"/>
              <a:t>essential</a:t>
            </a:r>
            <a:r>
              <a:rPr lang="tr-TR" dirty="0"/>
              <a:t> (gerekli) </a:t>
            </a:r>
            <a:r>
              <a:rPr lang="tr-TR" dirty="0" err="1"/>
              <a:t>for</a:t>
            </a:r>
            <a:r>
              <a:rPr lang="tr-TR" dirty="0"/>
              <a:t> a </a:t>
            </a:r>
            <a:r>
              <a:rPr lang="tr-TR" dirty="0" err="1"/>
              <a:t>strong</a:t>
            </a:r>
            <a:r>
              <a:rPr lang="tr-TR" dirty="0"/>
              <a:t> </a:t>
            </a:r>
            <a:r>
              <a:rPr lang="tr-TR" dirty="0" err="1"/>
              <a:t>and</a:t>
            </a:r>
            <a:r>
              <a:rPr lang="tr-TR" dirty="0"/>
              <a:t> </a:t>
            </a:r>
            <a:r>
              <a:rPr lang="tr-TR" dirty="0" err="1"/>
              <a:t>energetic</a:t>
            </a:r>
            <a:r>
              <a:rPr lang="tr-TR" dirty="0"/>
              <a:t> body as </a:t>
            </a:r>
            <a:r>
              <a:rPr lang="tr-TR" dirty="0" err="1"/>
              <a:t>well</a:t>
            </a:r>
            <a:r>
              <a:rPr lang="tr-TR" dirty="0"/>
              <a:t> as (yanı sıra) a </a:t>
            </a:r>
            <a:r>
              <a:rPr lang="tr-TR" dirty="0" err="1"/>
              <a:t>clear</a:t>
            </a:r>
            <a:r>
              <a:rPr lang="tr-TR" dirty="0"/>
              <a:t> (berrak) </a:t>
            </a:r>
            <a:r>
              <a:rPr lang="tr-TR" dirty="0" err="1"/>
              <a:t>mind</a:t>
            </a:r>
            <a:r>
              <a:rPr lang="tr-TR" dirty="0"/>
              <a:t>. A </a:t>
            </a:r>
            <a:r>
              <a:rPr lang="tr-TR" dirty="0" err="1"/>
              <a:t>well-balanced</a:t>
            </a:r>
            <a:r>
              <a:rPr lang="tr-TR" dirty="0"/>
              <a:t> (dengeli) </a:t>
            </a:r>
            <a:r>
              <a:rPr lang="tr-TR" dirty="0" err="1"/>
              <a:t>diet</a:t>
            </a:r>
            <a:r>
              <a:rPr lang="tr-TR" dirty="0"/>
              <a:t> </a:t>
            </a:r>
            <a:r>
              <a:rPr lang="tr-TR" dirty="0" err="1"/>
              <a:t>includes</a:t>
            </a:r>
            <a:r>
              <a:rPr lang="tr-TR" dirty="0"/>
              <a:t> (içermek) a </a:t>
            </a:r>
            <a:r>
              <a:rPr lang="tr-TR" dirty="0" err="1"/>
              <a:t>variety</a:t>
            </a:r>
            <a:r>
              <a:rPr lang="tr-TR" dirty="0"/>
              <a:t> (çeşitli) of </a:t>
            </a:r>
            <a:r>
              <a:rPr lang="tr-TR" dirty="0" err="1"/>
              <a:t>fresh</a:t>
            </a:r>
            <a:r>
              <a:rPr lang="tr-TR" dirty="0"/>
              <a:t> </a:t>
            </a:r>
            <a:r>
              <a:rPr lang="tr-TR" dirty="0" err="1"/>
              <a:t>fruits</a:t>
            </a:r>
            <a:r>
              <a:rPr lang="tr-TR" dirty="0"/>
              <a:t>, </a:t>
            </a:r>
            <a:r>
              <a:rPr lang="tr-TR" dirty="0" err="1"/>
              <a:t>vegetables</a:t>
            </a:r>
            <a:r>
              <a:rPr lang="tr-TR" dirty="0"/>
              <a:t>, </a:t>
            </a:r>
            <a:r>
              <a:rPr lang="tr-TR" dirty="0" err="1"/>
              <a:t>whole</a:t>
            </a:r>
            <a:r>
              <a:rPr lang="tr-TR" dirty="0"/>
              <a:t> (tam) </a:t>
            </a:r>
            <a:r>
              <a:rPr lang="tr-TR" dirty="0" err="1"/>
              <a:t>grains</a:t>
            </a:r>
            <a:r>
              <a:rPr lang="tr-TR" dirty="0"/>
              <a:t>, </a:t>
            </a:r>
            <a:r>
              <a:rPr lang="tr-TR" dirty="0" err="1"/>
              <a:t>and</a:t>
            </a:r>
            <a:r>
              <a:rPr lang="tr-TR" dirty="0"/>
              <a:t> </a:t>
            </a:r>
            <a:r>
              <a:rPr lang="tr-TR" dirty="0" err="1"/>
              <a:t>lean</a:t>
            </a:r>
            <a:r>
              <a:rPr lang="tr-TR" dirty="0"/>
              <a:t> (yağsız) </a:t>
            </a:r>
            <a:r>
              <a:rPr lang="tr-TR" dirty="0" err="1"/>
              <a:t>proteins</a:t>
            </a:r>
            <a:r>
              <a:rPr lang="tr-TR" dirty="0"/>
              <a:t>. </a:t>
            </a:r>
            <a:r>
              <a:rPr lang="tr-TR" dirty="0" err="1"/>
              <a:t>These</a:t>
            </a:r>
            <a:r>
              <a:rPr lang="tr-TR" dirty="0"/>
              <a:t> </a:t>
            </a:r>
            <a:r>
              <a:rPr lang="tr-TR" dirty="0" err="1"/>
              <a:t>foods</a:t>
            </a:r>
            <a:r>
              <a:rPr lang="tr-TR" dirty="0"/>
              <a:t> </a:t>
            </a:r>
            <a:r>
              <a:rPr lang="tr-TR" dirty="0" err="1"/>
              <a:t>are</a:t>
            </a:r>
            <a:r>
              <a:rPr lang="tr-TR" dirty="0"/>
              <a:t> </a:t>
            </a:r>
            <a:r>
              <a:rPr lang="tr-TR" dirty="0" err="1"/>
              <a:t>rich</a:t>
            </a:r>
            <a:r>
              <a:rPr lang="tr-TR" dirty="0"/>
              <a:t> in </a:t>
            </a:r>
            <a:r>
              <a:rPr lang="tr-TR" dirty="0" err="1"/>
              <a:t>vitamins</a:t>
            </a:r>
            <a:r>
              <a:rPr lang="tr-TR" dirty="0"/>
              <a:t>, </a:t>
            </a:r>
            <a:r>
              <a:rPr lang="tr-TR" dirty="0" err="1"/>
              <a:t>minerals</a:t>
            </a:r>
            <a:r>
              <a:rPr lang="tr-TR" dirty="0"/>
              <a:t>, </a:t>
            </a:r>
            <a:r>
              <a:rPr lang="tr-TR" dirty="0" err="1"/>
              <a:t>and</a:t>
            </a:r>
            <a:r>
              <a:rPr lang="tr-TR" dirty="0"/>
              <a:t> </a:t>
            </a:r>
            <a:r>
              <a:rPr lang="tr-TR" dirty="0" err="1"/>
              <a:t>other</a:t>
            </a:r>
            <a:r>
              <a:rPr lang="tr-TR" dirty="0"/>
              <a:t> </a:t>
            </a:r>
            <a:r>
              <a:rPr lang="tr-TR" dirty="0" err="1"/>
              <a:t>nutrients</a:t>
            </a:r>
            <a:r>
              <a:rPr lang="tr-TR" dirty="0"/>
              <a:t> </a:t>
            </a:r>
            <a:r>
              <a:rPr lang="tr-TR" dirty="0" err="1"/>
              <a:t>that</a:t>
            </a:r>
            <a:r>
              <a:rPr lang="tr-TR" dirty="0"/>
              <a:t> </a:t>
            </a:r>
            <a:r>
              <a:rPr lang="tr-TR" dirty="0" err="1"/>
              <a:t>support</a:t>
            </a:r>
            <a:r>
              <a:rPr lang="tr-TR" dirty="0"/>
              <a:t> </a:t>
            </a:r>
            <a:r>
              <a:rPr lang="tr-TR" dirty="0" err="1"/>
              <a:t>the</a:t>
            </a:r>
            <a:r>
              <a:rPr lang="tr-TR" dirty="0"/>
              <a:t> </a:t>
            </a:r>
            <a:r>
              <a:rPr lang="tr-TR" dirty="0" err="1"/>
              <a:t>body's</a:t>
            </a:r>
            <a:r>
              <a:rPr lang="tr-TR" dirty="0"/>
              <a:t> </a:t>
            </a:r>
            <a:r>
              <a:rPr lang="tr-TR" dirty="0" err="1"/>
              <a:t>growth</a:t>
            </a:r>
            <a:r>
              <a:rPr lang="tr-TR" dirty="0"/>
              <a:t> (büyüme) </a:t>
            </a:r>
            <a:r>
              <a:rPr lang="tr-TR" dirty="0" err="1"/>
              <a:t>and</a:t>
            </a:r>
            <a:r>
              <a:rPr lang="tr-TR" dirty="0"/>
              <a:t> </a:t>
            </a:r>
            <a:r>
              <a:rPr lang="tr-TR" dirty="0" err="1"/>
              <a:t>repair</a:t>
            </a:r>
            <a:r>
              <a:rPr lang="tr-TR" dirty="0"/>
              <a:t> (onarım) </a:t>
            </a:r>
            <a:r>
              <a:rPr lang="tr-TR" dirty="0" err="1"/>
              <a:t>processes</a:t>
            </a:r>
            <a:r>
              <a:rPr lang="tr-TR" dirty="0"/>
              <a:t> (süreçleri). </a:t>
            </a:r>
            <a:r>
              <a:rPr lang="tr-TR" dirty="0" err="1"/>
              <a:t>Limiting</a:t>
            </a:r>
            <a:r>
              <a:rPr lang="tr-TR" dirty="0"/>
              <a:t> </a:t>
            </a:r>
            <a:r>
              <a:rPr lang="tr-TR" dirty="0" err="1"/>
              <a:t>the</a:t>
            </a:r>
            <a:r>
              <a:rPr lang="tr-TR" dirty="0"/>
              <a:t> </a:t>
            </a:r>
            <a:r>
              <a:rPr lang="tr-TR" dirty="0" err="1"/>
              <a:t>consumption</a:t>
            </a:r>
            <a:r>
              <a:rPr lang="tr-TR" dirty="0"/>
              <a:t> (tüketim) of </a:t>
            </a:r>
            <a:r>
              <a:rPr lang="tr-TR" dirty="0" err="1"/>
              <a:t>sugary</a:t>
            </a:r>
            <a:r>
              <a:rPr lang="tr-TR" dirty="0"/>
              <a:t> </a:t>
            </a:r>
            <a:r>
              <a:rPr lang="tr-TR" dirty="0" err="1"/>
              <a:t>drinks</a:t>
            </a:r>
            <a:r>
              <a:rPr lang="tr-TR" dirty="0"/>
              <a:t>, </a:t>
            </a:r>
            <a:r>
              <a:rPr lang="tr-TR" dirty="0" err="1"/>
              <a:t>fried</a:t>
            </a:r>
            <a:r>
              <a:rPr lang="tr-TR" dirty="0"/>
              <a:t> (kızarmış) </a:t>
            </a:r>
            <a:r>
              <a:rPr lang="tr-TR" dirty="0" err="1"/>
              <a:t>foods</a:t>
            </a:r>
            <a:r>
              <a:rPr lang="tr-TR" dirty="0"/>
              <a:t>, </a:t>
            </a:r>
            <a:r>
              <a:rPr lang="tr-TR" dirty="0" err="1"/>
              <a:t>and</a:t>
            </a:r>
            <a:r>
              <a:rPr lang="tr-TR" dirty="0"/>
              <a:t> </a:t>
            </a:r>
            <a:r>
              <a:rPr lang="tr-TR" dirty="0" err="1"/>
              <a:t>processed</a:t>
            </a:r>
            <a:r>
              <a:rPr lang="tr-TR" dirty="0"/>
              <a:t> (işlenmiş) </a:t>
            </a:r>
            <a:r>
              <a:rPr lang="tr-TR" dirty="0" err="1"/>
              <a:t>snacks</a:t>
            </a:r>
            <a:r>
              <a:rPr lang="tr-TR" dirty="0"/>
              <a:t> (atıştırmalık) is </a:t>
            </a:r>
            <a:r>
              <a:rPr lang="tr-TR" dirty="0" err="1"/>
              <a:t>also</a:t>
            </a:r>
            <a:r>
              <a:rPr lang="tr-TR" dirty="0"/>
              <a:t> </a:t>
            </a:r>
            <a:r>
              <a:rPr lang="tr-TR" dirty="0" err="1"/>
              <a:t>important</a:t>
            </a:r>
            <a:r>
              <a:rPr lang="tr-TR" dirty="0"/>
              <a:t> </a:t>
            </a:r>
            <a:r>
              <a:rPr lang="tr-TR" dirty="0" err="1"/>
              <a:t>to</a:t>
            </a:r>
            <a:r>
              <a:rPr lang="tr-TR" dirty="0"/>
              <a:t> </a:t>
            </a:r>
            <a:r>
              <a:rPr lang="tr-TR" dirty="0" err="1"/>
              <a:t>avoid</a:t>
            </a:r>
            <a:r>
              <a:rPr lang="tr-TR" dirty="0"/>
              <a:t> (kaçınmak) </a:t>
            </a:r>
            <a:r>
              <a:rPr lang="tr-TR" dirty="0" err="1"/>
              <a:t>unnecessary</a:t>
            </a:r>
            <a:r>
              <a:rPr lang="tr-TR" dirty="0"/>
              <a:t> </a:t>
            </a:r>
            <a:r>
              <a:rPr lang="tr-TR" dirty="0" err="1"/>
              <a:t>calories</a:t>
            </a:r>
            <a:r>
              <a:rPr lang="tr-TR" dirty="0"/>
              <a:t> </a:t>
            </a:r>
            <a:r>
              <a:rPr lang="tr-TR" dirty="0" err="1"/>
              <a:t>and</a:t>
            </a:r>
            <a:r>
              <a:rPr lang="tr-TR" dirty="0"/>
              <a:t> </a:t>
            </a:r>
            <a:r>
              <a:rPr lang="tr-TR" dirty="0" err="1"/>
              <a:t>health</a:t>
            </a:r>
            <a:r>
              <a:rPr lang="tr-TR" dirty="0"/>
              <a:t> </a:t>
            </a:r>
            <a:r>
              <a:rPr lang="tr-TR" dirty="0" err="1"/>
              <a:t>risks</a:t>
            </a:r>
            <a:r>
              <a:rPr lang="tr-TR" dirty="0"/>
              <a:t>. </a:t>
            </a:r>
          </a:p>
          <a:p>
            <a:endParaRPr lang="tr-TR" dirty="0"/>
          </a:p>
        </p:txBody>
      </p:sp>
    </p:spTree>
    <p:extLst>
      <p:ext uri="{BB962C8B-B14F-4D97-AF65-F5344CB8AC3E}">
        <p14:creationId xmlns:p14="http://schemas.microsoft.com/office/powerpoint/2010/main" val="19517119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TotalTime>
  <Words>2243</Words>
  <Application>Microsoft Office PowerPoint</Application>
  <PresentationFormat>Geniş ekran</PresentationFormat>
  <Paragraphs>114</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Calibri Light</vt:lpstr>
      <vt:lpstr>Office Teması</vt:lpstr>
      <vt:lpstr>MESLEKİ YABANCI DİL I</vt:lpstr>
      <vt:lpstr>PowerPoint Sunusu</vt:lpstr>
      <vt:lpstr>PowerPoint Sunusu</vt:lpstr>
      <vt:lpstr>PowerPoint Sunusu</vt:lpstr>
      <vt:lpstr>PowerPoint Sunusu</vt:lpstr>
      <vt:lpstr>Reading Text 1</vt:lpstr>
      <vt:lpstr>PowerPoint Sunusu</vt:lpstr>
      <vt:lpstr>PowerPoint Sunusu</vt:lpstr>
      <vt:lpstr>Reading Text 3</vt:lpstr>
      <vt:lpstr>Reading Text 3</vt:lpstr>
      <vt:lpstr>Reading Text 4</vt:lpstr>
      <vt:lpstr>Reading Text 4</vt:lpstr>
      <vt:lpstr>THE PAST PERFECT TENSE &amp; MEDICAL CONTEXT</vt:lpstr>
      <vt:lpstr>FORMATION (YAPI)</vt:lpstr>
      <vt:lpstr>Medical Examples (Tıbbi Örnekler)</vt:lpstr>
      <vt:lpstr>C) Yes/No Questions</vt:lpstr>
      <vt:lpstr>"WH- QUESTIONS" IN PAST PERFECT</vt:lpstr>
      <vt:lpstr>CRITICAL CONNECTORS: "BEFORE" &amp; "AFTER"</vt:lpstr>
      <vt:lpstr>Medical Examples (Tıbbi Örnekler)</vt:lpstr>
      <vt:lpstr>İngilizce'den Türkçe'ye Çeviriniz</vt:lpstr>
      <vt:lpstr>Türkçe'den İngilizce'ye Çeviriniz</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MESLEKİ YABANCI DİL I</dc:title>
  <dc:creator>Naciye Sündüz Oğuz</dc:creator>
  <cp:lastModifiedBy>NACIYE SUNDUZ OGUZ</cp:lastModifiedBy>
  <cp:revision>20</cp:revision>
  <dcterms:created xsi:type="dcterms:W3CDTF">2024-12-09T17:41:25Z</dcterms:created>
  <dcterms:modified xsi:type="dcterms:W3CDTF">2026-05-21T15:31:29Z</dcterms:modified>
</cp:coreProperties>
</file>