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69" r:id="rId3"/>
    <p:sldId id="274" r:id="rId4"/>
    <p:sldId id="275" r:id="rId5"/>
    <p:sldId id="276" r:id="rId6"/>
    <p:sldId id="278" r:id="rId7"/>
    <p:sldId id="284" r:id="rId8"/>
    <p:sldId id="285" r:id="rId9"/>
    <p:sldId id="286" r:id="rId10"/>
    <p:sldId id="292" r:id="rId11"/>
    <p:sldId id="294"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0C0F7B-8AD6-476C-84C5-323B5E7C8DB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78FFB1F-57A9-47A9-A45B-C5E0AD87D1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CDD2E2C-D42F-4E13-88D5-2CF150D0149E}"/>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5" name="Alt Bilgi Yer Tutucusu 4">
            <a:extLst>
              <a:ext uri="{FF2B5EF4-FFF2-40B4-BE49-F238E27FC236}">
                <a16:creationId xmlns:a16="http://schemas.microsoft.com/office/drawing/2014/main" id="{B11E10F7-8AB9-4D5E-81A0-B920DD56474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825E32A-E7F9-4DE5-8F40-94868B2EF2E7}"/>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190276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318461-7A31-43BE-BC17-8ADF69909BE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4012981-C5BC-4AB2-9781-9C77B36B277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30F00E-C6F5-48F1-80AA-D923DFFAE0C5}"/>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5" name="Alt Bilgi Yer Tutucusu 4">
            <a:extLst>
              <a:ext uri="{FF2B5EF4-FFF2-40B4-BE49-F238E27FC236}">
                <a16:creationId xmlns:a16="http://schemas.microsoft.com/office/drawing/2014/main" id="{D28CC8E0-32F2-4FDE-9F33-5C2C815E53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47D75E8-1D80-496C-A064-AE384305126A}"/>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407325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F067CDE-F0C6-4891-9B6A-595ABBFBC9A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AE2F7CB-D921-4E4B-96DF-CE49400C3E3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AB1DC3B-FA31-4687-A483-8E4290EEE053}"/>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5" name="Alt Bilgi Yer Tutucusu 4">
            <a:extLst>
              <a:ext uri="{FF2B5EF4-FFF2-40B4-BE49-F238E27FC236}">
                <a16:creationId xmlns:a16="http://schemas.microsoft.com/office/drawing/2014/main" id="{38F4DB18-B456-47B0-9B16-9240E4BB5E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A55C1E-3CB5-4A91-9700-208D22E3C652}"/>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328495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2D91819-CAAE-404F-BC16-0A83DF6828C7}"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238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158216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66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B1E950D-11C2-4ECF-9AE0-2B6EF38C45F7}"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2091005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B1E950D-11C2-4ECF-9AE0-2B6EF38C45F7}" type="datetimeFigureOut">
              <a:rPr lang="tr-TR" smtClean="0"/>
              <a:t>11.09.2025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D91819-CAAE-404F-BC16-0A83DF6828C7}"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907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B1E950D-11C2-4ECF-9AE0-2B6EF38C45F7}" type="datetimeFigureOut">
              <a:rPr lang="tr-TR" smtClean="0"/>
              <a:t>11.09.2025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2D91819-CAAE-404F-BC16-0A83DF6828C7}"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4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E950D-11C2-4ECF-9AE0-2B6EF38C45F7}" type="datetimeFigureOut">
              <a:rPr lang="tr-TR" smtClean="0"/>
              <a:t>11.09.2025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1396172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1E950D-11C2-4ECF-9AE0-2B6EF38C45F7}"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91819-CAAE-404F-BC16-0A83DF6828C7}"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09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1A36FD-FBB2-4963-A083-E4037C7569F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84AB4A7-04E0-4082-A788-4AB5BBDF07C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207A797-961B-4173-BC8B-B4026A32E2EB}"/>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5" name="Alt Bilgi Yer Tutucusu 4">
            <a:extLst>
              <a:ext uri="{FF2B5EF4-FFF2-40B4-BE49-F238E27FC236}">
                <a16:creationId xmlns:a16="http://schemas.microsoft.com/office/drawing/2014/main" id="{E884D503-26A8-4898-A7A7-627A3CF5F1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4BAA61-82C4-46E8-8088-9607F5540D74}"/>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1166998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1E950D-11C2-4ECF-9AE0-2B6EF38C45F7}"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2884835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B1E950D-11C2-4ECF-9AE0-2B6EF38C45F7}" type="datetimeFigureOut">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2019097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79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873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spTree>
    <p:extLst>
      <p:ext uri="{BB962C8B-B14F-4D97-AF65-F5344CB8AC3E}">
        <p14:creationId xmlns:p14="http://schemas.microsoft.com/office/powerpoint/2010/main" val="3518911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164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72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647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1E950D-11C2-4ECF-9AE0-2B6EF38C45F7}" type="datetimeFigureOut">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D91819-CAAE-404F-BC16-0A83DF6828C7}"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39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3F3FA7-0635-44C2-ADC1-576908D34C0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B3D7F5D-F97E-49C6-A660-46900348B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74FA731-F691-4F82-8580-DA03CD18D8F9}"/>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5" name="Alt Bilgi Yer Tutucusu 4">
            <a:extLst>
              <a:ext uri="{FF2B5EF4-FFF2-40B4-BE49-F238E27FC236}">
                <a16:creationId xmlns:a16="http://schemas.microsoft.com/office/drawing/2014/main" id="{652C46D5-E52B-4135-B4D3-547A58F51C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F2EA5C-CC06-4BC4-AEE9-CB43868717D8}"/>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229528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751497-DF69-460F-A1F2-37349FDB0DA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519F934-0A3F-4FD1-BA61-D8BB1BF244F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5B89F98-B86E-4483-8E18-DA3663626C8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68E8775-DB23-4C75-A512-AE69ECEAAEA6}"/>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6" name="Alt Bilgi Yer Tutucusu 5">
            <a:extLst>
              <a:ext uri="{FF2B5EF4-FFF2-40B4-BE49-F238E27FC236}">
                <a16:creationId xmlns:a16="http://schemas.microsoft.com/office/drawing/2014/main" id="{6E658530-71D9-49B1-9F5B-2EED3459511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37E5273-7E81-488F-B17C-66BF83B59CBB}"/>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123552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173FE5-7358-4329-993B-5D823641053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E548494-7BAD-4817-A4CA-AE514A32E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BFB8D92-C5A9-4A73-B205-AB761AA6F6B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DD5B3FF7-B0A6-48C6-BDCE-18B448559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6D48B72-D70E-4969-B6E0-8AE01068972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496F8FF-3044-45F1-B4AE-75094594B792}"/>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8" name="Alt Bilgi Yer Tutucusu 7">
            <a:extLst>
              <a:ext uri="{FF2B5EF4-FFF2-40B4-BE49-F238E27FC236}">
                <a16:creationId xmlns:a16="http://schemas.microsoft.com/office/drawing/2014/main" id="{855E7332-A297-429B-98FA-3762E946B42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D8B1D63-02BA-4B31-B9D0-088D41F357BB}"/>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218560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1B318B-8CB1-4A31-8BF4-CB6627CD6B4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D291C93-6114-48E5-AB4D-9054A7CF0638}"/>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4" name="Alt Bilgi Yer Tutucusu 3">
            <a:extLst>
              <a:ext uri="{FF2B5EF4-FFF2-40B4-BE49-F238E27FC236}">
                <a16:creationId xmlns:a16="http://schemas.microsoft.com/office/drawing/2014/main" id="{35367E3A-A8C9-4689-956C-2C2283480DD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1DD4671-3199-487E-8746-99E2D1771571}"/>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210535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BF2F54D-C3A2-4695-B195-CA072D89AB55}"/>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3" name="Alt Bilgi Yer Tutucusu 2">
            <a:extLst>
              <a:ext uri="{FF2B5EF4-FFF2-40B4-BE49-F238E27FC236}">
                <a16:creationId xmlns:a16="http://schemas.microsoft.com/office/drawing/2014/main" id="{E72FDFFE-1D91-4CCA-8A5D-695E9D3F37C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81B0ACE-B3D3-40BD-9A2D-D828C0ABE427}"/>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127071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1A91BA-7C8D-4DF3-8B8E-0E58FB0076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4CA4013-CBC9-4B39-B636-4ECF77250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71BAE72-3D91-4954-866B-77EA1F1FC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314A2B-FBFD-4FB9-B425-3BAF09498C91}"/>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6" name="Alt Bilgi Yer Tutucusu 5">
            <a:extLst>
              <a:ext uri="{FF2B5EF4-FFF2-40B4-BE49-F238E27FC236}">
                <a16:creationId xmlns:a16="http://schemas.microsoft.com/office/drawing/2014/main" id="{CF1C00FB-E6B6-4A08-A18F-3D66C46605E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EA28ED3-BFAE-484D-BA0C-487FB9509053}"/>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343648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8E9712-ECC7-47B0-9DB0-4840EC7143E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D56B54A-DCCD-475D-883C-DC71636DB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6DA5397-A167-4656-8A05-660B3AD12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F8AFBC0-BE2A-45B0-9AA7-E7C99C1A731D}"/>
              </a:ext>
            </a:extLst>
          </p:cNvPr>
          <p:cNvSpPr>
            <a:spLocks noGrp="1"/>
          </p:cNvSpPr>
          <p:nvPr>
            <p:ph type="dt" sz="half" idx="10"/>
          </p:nvPr>
        </p:nvSpPr>
        <p:spPr/>
        <p:txBody>
          <a:bodyPr/>
          <a:lstStyle/>
          <a:p>
            <a:fld id="{A6007CE9-D172-43A0-AF4E-3456A00CDD18}" type="datetimeFigureOut">
              <a:rPr lang="tr-TR" smtClean="0"/>
              <a:t>11.09.2025</a:t>
            </a:fld>
            <a:endParaRPr lang="tr-TR"/>
          </a:p>
        </p:txBody>
      </p:sp>
      <p:sp>
        <p:nvSpPr>
          <p:cNvPr id="6" name="Alt Bilgi Yer Tutucusu 5">
            <a:extLst>
              <a:ext uri="{FF2B5EF4-FFF2-40B4-BE49-F238E27FC236}">
                <a16:creationId xmlns:a16="http://schemas.microsoft.com/office/drawing/2014/main" id="{6A31C703-DC74-4C22-9FE7-C55008203CE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47CCAE3-04FE-4E40-AC11-EF4001F5FC82}"/>
              </a:ext>
            </a:extLst>
          </p:cNvPr>
          <p:cNvSpPr>
            <a:spLocks noGrp="1"/>
          </p:cNvSpPr>
          <p:nvPr>
            <p:ph type="sldNum" sz="quarter" idx="12"/>
          </p:nvPr>
        </p:nvSpPr>
        <p:spPr/>
        <p:txBody>
          <a:bodyPr/>
          <a:lstStyle/>
          <a:p>
            <a:fld id="{BC17D528-3335-435E-8A1B-3DD12EC3A7E6}" type="slidenum">
              <a:rPr lang="tr-TR" smtClean="0"/>
              <a:t>‹#›</a:t>
            </a:fld>
            <a:endParaRPr lang="tr-TR"/>
          </a:p>
        </p:txBody>
      </p:sp>
    </p:spTree>
    <p:extLst>
      <p:ext uri="{BB962C8B-B14F-4D97-AF65-F5344CB8AC3E}">
        <p14:creationId xmlns:p14="http://schemas.microsoft.com/office/powerpoint/2010/main" val="84030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BBC1B75-BACC-4CB3-B14A-25C28DD6C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7C8F2F4-AD2F-4B3A-A4C2-84B6A7B6E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8DED5E0-9FDE-43D1-A575-1274A5A8F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07CE9-D172-43A0-AF4E-3456A00CDD18}" type="datetimeFigureOut">
              <a:rPr lang="tr-TR" smtClean="0"/>
              <a:t>11.09.2025</a:t>
            </a:fld>
            <a:endParaRPr lang="tr-TR"/>
          </a:p>
        </p:txBody>
      </p:sp>
      <p:sp>
        <p:nvSpPr>
          <p:cNvPr id="5" name="Alt Bilgi Yer Tutucusu 4">
            <a:extLst>
              <a:ext uri="{FF2B5EF4-FFF2-40B4-BE49-F238E27FC236}">
                <a16:creationId xmlns:a16="http://schemas.microsoft.com/office/drawing/2014/main" id="{B688E78A-6B2B-4F82-8B7C-091CB38CC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A6417E0-88DD-4C3D-B756-65D8BB912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7D528-3335-435E-8A1B-3DD12EC3A7E6}" type="slidenum">
              <a:rPr lang="tr-TR" smtClean="0"/>
              <a:t>‹#›</a:t>
            </a:fld>
            <a:endParaRPr lang="tr-TR"/>
          </a:p>
        </p:txBody>
      </p:sp>
    </p:spTree>
    <p:extLst>
      <p:ext uri="{BB962C8B-B14F-4D97-AF65-F5344CB8AC3E}">
        <p14:creationId xmlns:p14="http://schemas.microsoft.com/office/powerpoint/2010/main" val="375415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1E950D-11C2-4ECF-9AE0-2B6EF38C45F7}" type="datetimeFigureOut">
              <a:rPr lang="tr-TR" smtClean="0"/>
              <a:t>11.09.2025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D91819-CAAE-404F-BC16-0A83DF6828C7}" type="slidenum">
              <a:rPr lang="tr-TR" smtClean="0"/>
              <a:t>‹#›</a:t>
            </a:fld>
            <a:endParaRPr lang="tr-TR"/>
          </a:p>
        </p:txBody>
      </p:sp>
    </p:spTree>
    <p:extLst>
      <p:ext uri="{BB962C8B-B14F-4D97-AF65-F5344CB8AC3E}">
        <p14:creationId xmlns:p14="http://schemas.microsoft.com/office/powerpoint/2010/main" val="229934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34836" y="1425667"/>
            <a:ext cx="9005454" cy="2387600"/>
          </a:xfrm>
        </p:spPr>
        <p:txBody>
          <a:bodyPr>
            <a:noAutofit/>
          </a:bodyPr>
          <a:lstStyle/>
          <a:p>
            <a:pPr algn="ctr"/>
            <a:r>
              <a:rPr lang="tr-TR" sz="5400" dirty="0"/>
              <a:t>T.C. </a:t>
            </a:r>
            <a:br>
              <a:rPr lang="tr-TR" sz="5400" dirty="0"/>
            </a:br>
            <a:r>
              <a:rPr lang="tr-TR" sz="5400" dirty="0"/>
              <a:t>KASTAMONU ÜNİVERSİTESİ</a:t>
            </a:r>
            <a:br>
              <a:rPr lang="tr-TR" sz="5400" dirty="0"/>
            </a:br>
            <a:r>
              <a:rPr lang="tr-TR" sz="5400" dirty="0"/>
              <a:t>TURİZM FAKÜLTESİ</a:t>
            </a:r>
          </a:p>
        </p:txBody>
      </p:sp>
      <p:sp>
        <p:nvSpPr>
          <p:cNvPr id="3" name="Alt Başlık 2"/>
          <p:cNvSpPr>
            <a:spLocks noGrp="1"/>
          </p:cNvSpPr>
          <p:nvPr>
            <p:ph type="subTitle" idx="1"/>
          </p:nvPr>
        </p:nvSpPr>
        <p:spPr>
          <a:xfrm>
            <a:off x="1565563" y="4379316"/>
            <a:ext cx="9144000" cy="2106034"/>
          </a:xfrm>
        </p:spPr>
        <p:txBody>
          <a:bodyPr/>
          <a:lstStyle/>
          <a:p>
            <a:pPr algn="ctr"/>
            <a:r>
              <a:rPr lang="tr-TR" dirty="0"/>
              <a:t>Gastronomi ve Mutfak Sanatları Bölümü</a:t>
            </a:r>
          </a:p>
          <a:p>
            <a:endParaRPr lang="tr-TR" dirty="0"/>
          </a:p>
          <a:p>
            <a:pPr algn="ctr"/>
            <a:endParaRPr lang="tr-TR" dirty="0"/>
          </a:p>
          <a:p>
            <a:pPr algn="ctr"/>
            <a:r>
              <a:rPr lang="tr-TR" dirty="0"/>
              <a:t>Osmanlı Dönemi Mutfak Kültürü II</a:t>
            </a:r>
          </a:p>
          <a:p>
            <a:pPr algn="ctr"/>
            <a:endParaRPr lang="tr-TR" b="1" dirty="0"/>
          </a:p>
        </p:txBody>
      </p:sp>
    </p:spTree>
    <p:extLst>
      <p:ext uri="{BB962C8B-B14F-4D97-AF65-F5344CB8AC3E}">
        <p14:creationId xmlns:p14="http://schemas.microsoft.com/office/powerpoint/2010/main" val="156450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662545"/>
            <a:ext cx="9601196" cy="3366654"/>
          </a:xfrm>
        </p:spPr>
        <p:txBody>
          <a:bodyPr/>
          <a:lstStyle/>
          <a:p>
            <a:pPr algn="just"/>
            <a:r>
              <a:rPr lang="tr-TR" dirty="0"/>
              <a:t>Yoğurt, hem saray mutfağında hem de halk mutfağında yaygın şekilde tüketilmektedir. Önceleri yemekleri pişirmek, yemekleri koymak ve muhafaza etmek için kullanılan yemek kapları yemek kültürünün zenginleşmesiyle birlikte zamanla söz konusu kaplarda da gelişme yaşanmıştır. Gün geçtikçe yemek kaplarının yapımında kullanılan malzemelerin kalitesi ve görünümü önem kazanmaya başlamıştır. Osmanlı döneminden günümüze geldikçe de yemek kaplarının daha estetik tasarlandığı ve kişisel zevklere hitap ettiği görülmektedir.</a:t>
            </a:r>
          </a:p>
        </p:txBody>
      </p:sp>
    </p:spTree>
    <p:extLst>
      <p:ext uri="{BB962C8B-B14F-4D97-AF65-F5344CB8AC3E}">
        <p14:creationId xmlns:p14="http://schemas.microsoft.com/office/powerpoint/2010/main" val="342477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601196" cy="777395"/>
          </a:xfrm>
        </p:spPr>
        <p:txBody>
          <a:bodyPr/>
          <a:lstStyle/>
          <a:p>
            <a:r>
              <a:rPr lang="tr-TR" b="1" dirty="0"/>
              <a:t>Saray Mutfağı Yemek Kültürü</a:t>
            </a:r>
            <a:endParaRPr lang="tr-TR" dirty="0"/>
          </a:p>
        </p:txBody>
      </p:sp>
      <p:sp>
        <p:nvSpPr>
          <p:cNvPr id="3" name="İçerik Yer Tutucusu 2"/>
          <p:cNvSpPr>
            <a:spLocks noGrp="1"/>
          </p:cNvSpPr>
          <p:nvPr>
            <p:ph idx="1"/>
          </p:nvPr>
        </p:nvSpPr>
        <p:spPr>
          <a:xfrm>
            <a:off x="1295401" y="1995055"/>
            <a:ext cx="9601196" cy="4322618"/>
          </a:xfrm>
        </p:spPr>
        <p:txBody>
          <a:bodyPr>
            <a:normAutofit/>
          </a:bodyPr>
          <a:lstStyle/>
          <a:p>
            <a:pPr algn="just"/>
            <a:r>
              <a:rPr lang="tr-TR" dirty="0"/>
              <a:t>Matbah-ı amire saray mutfaklarının olduğu kısımdır ve her yüzyılda Osmanlı zarafetinin ve zenginliğinin simgesi olmuştur. Topkapı Sarayı’nda günde ortalama beş bin kişilik yemek yapılmıştır ve ulufe dağıtımında, cülus merasimlerinde bu sayı on beş bin kişiyi bulmuştur. Pişirilen yemekler sadece saray halkına verilmemiş; dışarıdan Divan-ı </a:t>
            </a:r>
            <a:r>
              <a:rPr lang="tr-TR" dirty="0" err="1"/>
              <a:t>Hümayun’a</a:t>
            </a:r>
            <a:r>
              <a:rPr lang="tr-TR" dirty="0"/>
              <a:t> dilekçe vermeye gelenlere, davacılara veya şahitlere de din, dil farkına bakılmaksızın yemek ikram edilmiştir. </a:t>
            </a:r>
          </a:p>
        </p:txBody>
      </p:sp>
    </p:spTree>
    <p:extLst>
      <p:ext uri="{BB962C8B-B14F-4D97-AF65-F5344CB8AC3E}">
        <p14:creationId xmlns:p14="http://schemas.microsoft.com/office/powerpoint/2010/main" val="393493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039091"/>
            <a:ext cx="9601196" cy="4836777"/>
          </a:xfrm>
        </p:spPr>
        <p:txBody>
          <a:bodyPr/>
          <a:lstStyle/>
          <a:p>
            <a:pPr algn="just"/>
            <a:r>
              <a:rPr lang="tr-TR" dirty="0"/>
              <a:t>Saray mutfağı, Fatih Sultan Mehmet döneminde Topkapı Sarayı’na yeni mutfakların yapılmasıyla birlikte en hızlı gelişimini göstermiştir. Saray mutfağında ünlü Türk mutfağının en güzel örnekleri hazırlanmış, 16. ve 17. yüzyılın en iyi dokunmuş kumaşları kullanılmıştır. Yemekler Çin porselenlerinde yenilmiştir. Yabancı gözlemcilerin yazdıklarına göre Fatih döneminde sarayda elçiler için verilen ziyafette, et ve etli yemekler başta olmak üzere pilav, değişik sebze yemekleri, tatlılar ve içecek olarak tatlı şerbetler ikram edilmiştir. </a:t>
            </a:r>
          </a:p>
        </p:txBody>
      </p:sp>
    </p:spTree>
    <p:extLst>
      <p:ext uri="{BB962C8B-B14F-4D97-AF65-F5344CB8AC3E}">
        <p14:creationId xmlns:p14="http://schemas.microsoft.com/office/powerpoint/2010/main" val="58480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66559"/>
            <a:ext cx="9601196" cy="569577"/>
          </a:xfrm>
        </p:spPr>
        <p:txBody>
          <a:bodyPr>
            <a:normAutofit fontScale="90000"/>
          </a:bodyPr>
          <a:lstStyle/>
          <a:p>
            <a:r>
              <a:rPr lang="tr-TR" dirty="0"/>
              <a:t>Osmanlı Saray </a:t>
            </a:r>
            <a:r>
              <a:rPr lang="tr-TR" dirty="0" err="1"/>
              <a:t>Mutfağı’ndan</a:t>
            </a:r>
            <a:r>
              <a:rPr lang="tr-TR" dirty="0"/>
              <a:t> örnek yemekler </a:t>
            </a: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775855" y="1648691"/>
            <a:ext cx="10681853" cy="5209309"/>
          </a:xfrm>
          <a:prstGeom prst="rect">
            <a:avLst/>
          </a:prstGeom>
        </p:spPr>
      </p:pic>
    </p:spTree>
    <p:extLst>
      <p:ext uri="{BB962C8B-B14F-4D97-AF65-F5344CB8AC3E}">
        <p14:creationId xmlns:p14="http://schemas.microsoft.com/office/powerpoint/2010/main" val="60170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48691" y="845128"/>
            <a:ext cx="9033164" cy="5209308"/>
          </a:xfrm>
          <a:prstGeom prst="rect">
            <a:avLst/>
          </a:prstGeom>
        </p:spPr>
      </p:pic>
    </p:spTree>
    <p:extLst>
      <p:ext uri="{BB962C8B-B14F-4D97-AF65-F5344CB8AC3E}">
        <p14:creationId xmlns:p14="http://schemas.microsoft.com/office/powerpoint/2010/main" val="128203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705042"/>
            <a:ext cx="9601196" cy="694268"/>
          </a:xfrm>
        </p:spPr>
        <p:txBody>
          <a:bodyPr>
            <a:normAutofit fontScale="90000"/>
          </a:bodyPr>
          <a:lstStyle/>
          <a:p>
            <a:r>
              <a:rPr lang="tr-TR" b="1" dirty="0"/>
              <a:t>Saray </a:t>
            </a:r>
            <a:r>
              <a:rPr lang="tr-TR" b="1" dirty="0" err="1"/>
              <a:t>Mutfağı’nın</a:t>
            </a:r>
            <a:r>
              <a:rPr lang="tr-TR" b="1" dirty="0"/>
              <a:t> Bölümleri</a:t>
            </a:r>
            <a:endParaRPr lang="tr-TR" dirty="0"/>
          </a:p>
        </p:txBody>
      </p:sp>
      <p:sp>
        <p:nvSpPr>
          <p:cNvPr id="3" name="İçerik Yer Tutucusu 2"/>
          <p:cNvSpPr>
            <a:spLocks noGrp="1"/>
          </p:cNvSpPr>
          <p:nvPr>
            <p:ph idx="1"/>
          </p:nvPr>
        </p:nvSpPr>
        <p:spPr>
          <a:xfrm>
            <a:off x="1295401" y="1634836"/>
            <a:ext cx="9601196" cy="4241032"/>
          </a:xfrm>
        </p:spPr>
        <p:txBody>
          <a:bodyPr/>
          <a:lstStyle/>
          <a:p>
            <a:r>
              <a:rPr lang="tr-TR" b="1" i="1" dirty="0"/>
              <a:t>Has Mutfak</a:t>
            </a:r>
            <a:endParaRPr lang="tr-TR" dirty="0"/>
          </a:p>
          <a:p>
            <a:r>
              <a:rPr lang="tr-TR" dirty="0"/>
              <a:t>Saray mutfağının en önemli bölümüdür ve saray görevlilerinden sadece yetkili olanlar girebilirdi. Ayrıca bu bölümde çalışanlar özel olarak seçilirdi. Sadece padişaha yemek hazırlayan ve bölümün idaresini elinde tutan aşçıbaşı da bu bölümde bulunurdu. Has mutfak personeli padişah ile birlikte seferlere çıkar, padişah yanında kurdukları çadırlarda padişah için yemek hazırlarlardı.</a:t>
            </a:r>
          </a:p>
        </p:txBody>
      </p:sp>
    </p:spTree>
    <p:extLst>
      <p:ext uri="{BB962C8B-B14F-4D97-AF65-F5344CB8AC3E}">
        <p14:creationId xmlns:p14="http://schemas.microsoft.com/office/powerpoint/2010/main" val="140770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6128" y="2048932"/>
            <a:ext cx="9601196" cy="4809068"/>
          </a:xfrm>
        </p:spPr>
        <p:txBody>
          <a:bodyPr/>
          <a:lstStyle/>
          <a:p>
            <a:r>
              <a:rPr lang="tr-TR" b="1" i="1" dirty="0"/>
              <a:t>Helvahane</a:t>
            </a:r>
            <a:endParaRPr lang="tr-TR" dirty="0"/>
          </a:p>
          <a:p>
            <a:pPr algn="just"/>
            <a:r>
              <a:rPr lang="tr-TR" dirty="0"/>
              <a:t>Saray için tatlıların, macunların, şerbetlerin, helvaların yapıldığı bölümdür. Ayrıca, çeşitli güzel kokulu bitkilerden yapılan mumların da yapıldığı yerdir. Hekimbaşının hastalıklara karşı hazırlamış olduğu tariflerin de hazırlandığı bölümdür. Dolayısıyla helvahane o dönemlerde eczane olarak da hizmet vermiştir. Altı usta ile yüz kadar çırak bu bölümde çalışmıştır. </a:t>
            </a:r>
          </a:p>
        </p:txBody>
      </p:sp>
    </p:spTree>
    <p:extLst>
      <p:ext uri="{BB962C8B-B14F-4D97-AF65-F5344CB8AC3E}">
        <p14:creationId xmlns:p14="http://schemas.microsoft.com/office/powerpoint/2010/main" val="244263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496291"/>
            <a:ext cx="9601196" cy="4559686"/>
          </a:xfrm>
        </p:spPr>
        <p:txBody>
          <a:bodyPr/>
          <a:lstStyle/>
          <a:p>
            <a:r>
              <a:rPr lang="tr-TR" b="1" i="1" dirty="0"/>
              <a:t>Kuşhane</a:t>
            </a:r>
            <a:endParaRPr lang="tr-TR" dirty="0"/>
          </a:p>
          <a:p>
            <a:pPr algn="just"/>
            <a:r>
              <a:rPr lang="tr-TR" dirty="0"/>
              <a:t>Saray mutfağının usta aşçılarının çalıştığı mutfaktır. Bu mutfakta hem padişaha hem de Enderun’un önde gelenlerine hizmet verilmiştir. Has odaya yakın bir yere konumlandırılmıştır. Söz konusu mutfakta sadece aşçılar değil aynı zamanda elinin lezzetine güvenen ve becerikli Enderun ağaları da padişah için yemek yapmışlardır. </a:t>
            </a:r>
          </a:p>
        </p:txBody>
      </p:sp>
    </p:spTree>
    <p:extLst>
      <p:ext uri="{BB962C8B-B14F-4D97-AF65-F5344CB8AC3E}">
        <p14:creationId xmlns:p14="http://schemas.microsoft.com/office/powerpoint/2010/main" val="244202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91187"/>
            <a:ext cx="9601196" cy="915941"/>
          </a:xfrm>
        </p:spPr>
        <p:txBody>
          <a:bodyPr/>
          <a:lstStyle/>
          <a:p>
            <a:r>
              <a:rPr lang="tr-TR" b="1" dirty="0"/>
              <a:t>Halk Mutfağı Yemek Kültürü</a:t>
            </a:r>
            <a:endParaRPr lang="tr-TR" dirty="0"/>
          </a:p>
        </p:txBody>
      </p:sp>
      <p:sp>
        <p:nvSpPr>
          <p:cNvPr id="3" name="İçerik Yer Tutucusu 2"/>
          <p:cNvSpPr>
            <a:spLocks noGrp="1"/>
          </p:cNvSpPr>
          <p:nvPr>
            <p:ph idx="1"/>
          </p:nvPr>
        </p:nvSpPr>
        <p:spPr>
          <a:xfrm>
            <a:off x="1295401" y="1967346"/>
            <a:ext cx="9601196" cy="4033213"/>
          </a:xfrm>
        </p:spPr>
        <p:txBody>
          <a:bodyPr>
            <a:normAutofit/>
          </a:bodyPr>
          <a:lstStyle/>
          <a:p>
            <a:pPr algn="just"/>
            <a:r>
              <a:rPr lang="tr-TR" dirty="0"/>
              <a:t>Osmanlı dönemindeki halk yemek kültürüne bakıldığında ailenin bütün üyelerinin hep birlikte yer sofrasında yemek yedikleri görülmektedir. Bu sofralarda ve toplu yemek dağıtılan yerlerde akşam yemeği olarak çorba ve tek çeşit yemek bulunmaktadır. Ancak varlıklı ailelerde durum biraz daha farlılık göstermektedir. Söz konusu ailelerde özellikle akşam yemeklerinde 20-25 çeşit yemek yenilmektedir. Misafirperver bir yapıya sahip olan halk, hazırlanan yemekleri misafirlerine beğendirebilmek için çok çaba göstermişler ve bunun için özel lezzetler ortaya çıkartmışlardır.</a:t>
            </a:r>
          </a:p>
        </p:txBody>
      </p:sp>
    </p:spTree>
    <p:extLst>
      <p:ext uri="{BB962C8B-B14F-4D97-AF65-F5344CB8AC3E}">
        <p14:creationId xmlns:p14="http://schemas.microsoft.com/office/powerpoint/2010/main" val="396761392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53</TotalTime>
  <Words>486</Words>
  <Application>Microsoft Office PowerPoint</Application>
  <PresentationFormat>Geniş ekran</PresentationFormat>
  <Paragraphs>19</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10</vt:i4>
      </vt:variant>
    </vt:vector>
  </HeadingPairs>
  <TitlesOfParts>
    <vt:vector size="16" baseType="lpstr">
      <vt:lpstr>Arial</vt:lpstr>
      <vt:lpstr>Calibri</vt:lpstr>
      <vt:lpstr>Calibri Light</vt:lpstr>
      <vt:lpstr>Garamond</vt:lpstr>
      <vt:lpstr>Office Teması</vt:lpstr>
      <vt:lpstr>Organik</vt:lpstr>
      <vt:lpstr>T.C.  KASTAMONU ÜNİVERSİTESİ TURİZM FAKÜLTESİ</vt:lpstr>
      <vt:lpstr>Saray Mutfağı Yemek Kültürü</vt:lpstr>
      <vt:lpstr>PowerPoint Sunusu</vt:lpstr>
      <vt:lpstr>Osmanlı Saray Mutfağı’ndan örnek yemekler </vt:lpstr>
      <vt:lpstr>PowerPoint Sunusu</vt:lpstr>
      <vt:lpstr>Saray Mutfağı’nın Bölümleri</vt:lpstr>
      <vt:lpstr>PowerPoint Sunusu</vt:lpstr>
      <vt:lpstr>PowerPoint Sunusu</vt:lpstr>
      <vt:lpstr>Halk Mutfağı Yemek Kültürü</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Saray Mutfağı Yemek Kültürü</dc:title>
  <dc:creator>pc</dc:creator>
  <cp:lastModifiedBy>pc</cp:lastModifiedBy>
  <cp:revision>4</cp:revision>
  <dcterms:created xsi:type="dcterms:W3CDTF">2025-06-18T07:44:20Z</dcterms:created>
  <dcterms:modified xsi:type="dcterms:W3CDTF">2025-09-11T10:52:01Z</dcterms:modified>
</cp:coreProperties>
</file>