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257" r:id="rId4"/>
    <p:sldId id="259" r:id="rId5"/>
    <p:sldId id="275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65" r:id="rId15"/>
    <p:sldId id="267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108" d="100"/>
          <a:sy n="108" d="100"/>
        </p:scale>
        <p:origin x="714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3.07.2026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3.07.2026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3.07.2026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glik.gov.tr/TR-10357/saglik-mevzuati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SAĞLIK MEVZUATI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>
                <a:cs typeface="Times New Roman" panose="02020603050405020304" pitchFamily="18" charset="0"/>
              </a:rPr>
              <a:t>13. </a:t>
            </a:r>
            <a:r>
              <a:rPr lang="tr-TR" dirty="0">
                <a:cs typeface="Times New Roman" panose="02020603050405020304" pitchFamily="18" charset="0"/>
              </a:rPr>
              <a:t>HAFTA SAĞLIK MEVZUATI: </a:t>
            </a:r>
          </a:p>
          <a:p>
            <a:r>
              <a:rPr lang="tr-TR" b="0" i="0" cap="all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Evde Bakım Hizmetleri Sunumu Hakkında Tebliğ</a:t>
            </a:r>
            <a:endParaRPr lang="tr-TR" cap="all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2BD249-678E-4E01-8441-2B5806FE2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5. </a:t>
            </a:r>
            <a:r>
              <a:rPr lang="es-ES" dirty="0"/>
              <a:t>Kayıt, raporlama ve hasta dosyası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C60F07-5B6E-4013-96FE-9D99E17BB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/>
              <a:t>Sunulan hizmetlerin kayıt altına alınması, hasta dosyalarının düzenlenmesi ve gerekli raporlamaların yapılmasına ilişkin kurallar belirlenmiştir. </a:t>
            </a:r>
          </a:p>
          <a:p>
            <a:pPr>
              <a:lnSpc>
                <a:spcPct val="200000"/>
              </a:lnSpc>
            </a:pPr>
            <a:r>
              <a:rPr lang="tr-TR" dirty="0"/>
              <a:t>Bu uygulamalar hizmetlerin izlenebilirliğini ve sürekliliğini destekler.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AE880F-1BE1-4800-9B73-AD12CD897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97BB1B0-A38B-4A4F-8DBA-63C997B10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887A43-0AA0-43A4-A102-D45D4FA04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6871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0FE46F-FCBF-40EB-BD8C-E107B5B85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6. Hasta hakları ve güvenliği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E58494-71A0-489D-B7D9-14273C201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Evde bakım hizmetlerinin hasta haklarına, mahremiyet ilkesine ve etik kurallara uygun şekilde sunulması öngörülmüştür. </a:t>
            </a:r>
          </a:p>
          <a:p>
            <a:pPr>
              <a:lnSpc>
                <a:spcPct val="200000"/>
              </a:lnSpc>
            </a:pPr>
            <a:r>
              <a:rPr lang="tr-TR" dirty="0"/>
              <a:t>Hastanın güvenliği ve yaşam kalitesinin korunması temel ilkeler arasındadır.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1A53E8-E7A8-4650-9186-8E7970FB7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A3B6FCC-9582-41F1-BD54-6ACABB7AE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9BE5523-0B94-44AE-9807-CD4767685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318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9EBCFE-3EF8-41AC-AD70-74629465C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7. Denetim ve kalite güvencesi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783A88-9240-4625-9D9B-9D51DB27B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/>
              <a:t>Evde bakım hizmeti sunan kurum ve kuruluşların denetlenmesine ilişkin esaslar düzenlenmiştir. </a:t>
            </a:r>
          </a:p>
          <a:p>
            <a:pPr>
              <a:lnSpc>
                <a:spcPct val="200000"/>
              </a:lnSpc>
            </a:pPr>
            <a:r>
              <a:rPr lang="tr-TR"/>
              <a:t>Hizmet </a:t>
            </a:r>
            <a:r>
              <a:rPr lang="tr-TR" dirty="0"/>
              <a:t>kalitesinin korunması ve mevzuata uygunluğun sağlanması amaçlanmaktadır.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CBEBF3-4E04-4DFC-AE79-F2FCC629D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CB9251-9D8C-4C7F-84A1-11A81E821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9A4DC20-6EED-43AD-8B86-F16138ABC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034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E2C03F-016E-4D55-9D9C-AF1D02C45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linkClick r:id="rId2"/>
              </a:rPr>
              <a:t>https://www.saglik.gov.tr/TR-10357/saglik-mevzuati.html</a:t>
            </a:r>
            <a:endParaRPr kumimoji="0" lang="tr-TR" altLang="tr-T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İÇERİK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tr-T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Evde Bakım Hizmetleri Sunumu Hakkında Tebliğ</a:t>
            </a:r>
            <a:endParaRPr lang="tr-TR" cap="all" dirty="0">
              <a:cs typeface="Times New Roman" panose="02020603050405020304" pitchFamily="18" charset="0"/>
            </a:endParaRP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tr-T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Evde Bakım Hizmetleri Sunumu Hakkında Tebliğ</a:t>
            </a:r>
            <a:r>
              <a:rPr lang="tr-TR" b="0" i="0" dirty="0">
                <a:solidFill>
                  <a:srgbClr val="212529"/>
                </a:solidFill>
                <a:effectLst/>
              </a:rPr>
              <a:t>in Amacı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tr-T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Evde Bakım Hizmetleri Sunumu Hakkında Tebliğ</a:t>
            </a:r>
            <a:r>
              <a:rPr lang="tr-TR" b="0" i="0" dirty="0">
                <a:solidFill>
                  <a:srgbClr val="212529"/>
                </a:solidFill>
                <a:effectLst/>
              </a:rPr>
              <a:t>in Başlıca Konuları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endParaRPr lang="tr-TR" b="0" i="0" dirty="0">
              <a:solidFill>
                <a:srgbClr val="212529"/>
              </a:solidFill>
              <a:effectLst/>
            </a:endParaRP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Evde Bakım Hizmetleri Sunumu Hakkında Tebliğ</a:t>
            </a:r>
            <a:endParaRPr lang="tr-TR" b="1" cap="all" dirty="0"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Evde Bakım Hizmetleri Sunumu Hakkında Tebliğ</a:t>
            </a:r>
            <a:r>
              <a:rPr lang="tr-TR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0" i="0" dirty="0">
                <a:solidFill>
                  <a:srgbClr val="212529"/>
                </a:solidFill>
                <a:effectLst/>
              </a:rPr>
              <a:t>10.03.2005 tarihinde yürürlüğe girmiştir.</a:t>
            </a:r>
          </a:p>
          <a:p>
            <a:endParaRPr lang="tr-TR" b="0" i="0" dirty="0">
              <a:solidFill>
                <a:srgbClr val="212529"/>
              </a:solidFill>
              <a:effectLst/>
            </a:endParaRPr>
          </a:p>
          <a:p>
            <a:r>
              <a:rPr lang="tr-TR" dirty="0"/>
              <a:t>Bu tebliğin temel amacı, evde bakım hizmetlerinin planlı, güvenli, kaliteli ve standartlara uygun şekilde sunulmasına ilişkin usul ve esasları düzenlemektir.</a:t>
            </a:r>
            <a:endParaRPr lang="tr-TR" i="0" dirty="0">
              <a:solidFill>
                <a:srgbClr val="212529"/>
              </a:solidFill>
              <a:effectLst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69287C-72B3-44D6-9183-3A7E641CB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Evde Bakım Hizmetleri Sunumu Hakkında Tebliğ</a:t>
            </a:r>
            <a:r>
              <a:rPr lang="tr-TR" b="1" dirty="0">
                <a:cs typeface="Times New Roman" panose="02020603050405020304" pitchFamily="18" charset="0"/>
              </a:rPr>
              <a:t>in Amacı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59248B-8481-4D97-8C07-DEBB1C3AC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Bu tebliğ,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Evde bakım hizmetlerinin sunumunda standart uygulamalar oluşturmak, 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Evde sağlık ve bakım hizmetlerine ihtiyaç duyan bireylerin hizmete erişimini kolaylaştırmak,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Hizmet kalitesini ve hasta güvenliğini artırmak,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Evde bakım hizmeti sunan kurum ve kuruluşların görev, yetki ve sorumluluklarını belirlemek,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Hasta ve yakınlarının bakım sürecine katılımını desteklemek,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Sağlık hizmetlerinin sürekliliğini ve koordinasyonunu sağlamak ve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Evde bakım hizmetlerinin kayıt, izleme ve denetim esaslarını düzenlemek</a:t>
            </a:r>
            <a:endParaRPr lang="tr-TR" sz="1800" dirty="0"/>
          </a:p>
          <a:p>
            <a:r>
              <a:rPr lang="tr-TR" dirty="0"/>
              <a:t>düzenlemek amacıyla hazırlanmıştır.</a:t>
            </a:r>
            <a:endParaRPr lang="tr-TR" dirty="0">
              <a:solidFill>
                <a:srgbClr val="212529"/>
              </a:solidFill>
            </a:endParaRP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A0EF43-6171-483C-BDDA-89C9C18CA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506B86B-D249-4BE7-8393-183C83313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629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0B1359-EF5E-4463-A24D-869D7558B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Evde Bakım Hizmetleri Sunumu Hakkında Tebliğ</a:t>
            </a:r>
            <a:r>
              <a:rPr lang="tr-TR" b="1" dirty="0">
                <a:cs typeface="Times New Roman" panose="02020603050405020304" pitchFamily="18" charset="0"/>
              </a:rPr>
              <a:t>in Başlıca Konuları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097322-A5CA-48D2-90A9-54826B272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Evde bakım hizmetlerinin kapsamı</a:t>
            </a:r>
          </a:p>
          <a:p>
            <a:r>
              <a:rPr lang="tr-TR" dirty="0"/>
              <a:t>Hizmet sunacak sağlık kuruluşlarının şartları</a:t>
            </a:r>
          </a:p>
          <a:p>
            <a:r>
              <a:rPr lang="es-ES" dirty="0"/>
              <a:t>Hasta kabulü ve hizmet planlaması</a:t>
            </a:r>
            <a:endParaRPr lang="tr-TR" dirty="0"/>
          </a:p>
          <a:p>
            <a:r>
              <a:rPr lang="tr-TR" dirty="0"/>
              <a:t>Sağlık personelinin görev ve sorumlulukları</a:t>
            </a:r>
          </a:p>
          <a:p>
            <a:r>
              <a:rPr lang="es-ES" dirty="0"/>
              <a:t>Kayıt, raporlama ve hasta dosyası</a:t>
            </a:r>
            <a:endParaRPr lang="tr-TR" dirty="0"/>
          </a:p>
          <a:p>
            <a:r>
              <a:rPr lang="tr-TR" dirty="0"/>
              <a:t>Hasta hakları ve güvenliği</a:t>
            </a:r>
          </a:p>
          <a:p>
            <a:r>
              <a:rPr lang="tr-TR" dirty="0"/>
              <a:t>Denetim ve kalite güvencesi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AD28596-6A45-4D95-AB1B-5F9C21D8F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5EA03EE-ACEF-4E2A-BA7A-B46DB8F4B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B8D2157-B6E7-405E-9DCF-190AC0721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5274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B30655-60E8-4CFD-8463-C3BBB6EA6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Evde bakım hizmetlerinin kapsamı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19AF1D-D57B-4537-A370-0F05C3150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Tebliğ, ev ortamında sunulacak muayene, tedavi, bakım, rehabilitasyon ve danışmanlık hizmetlerinin kapsamını belirler. </a:t>
            </a:r>
          </a:p>
          <a:p>
            <a:pPr>
              <a:lnSpc>
                <a:spcPct val="200000"/>
              </a:lnSpc>
            </a:pPr>
            <a:r>
              <a:rPr lang="tr-TR" dirty="0"/>
              <a:t>Hizmetlerin hastanın ihtiyaçlarına uygun olarak planlanması esas alınır.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477CF3-93CA-499F-8716-2C746D576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2C60F65-B33B-45A3-B2CC-09A45A154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1504C64-1207-4177-8EE1-4C7682856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3868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E8F277-6888-4254-8C6F-1D00CD842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Hizmet sunacak sağlık kuruluşlarının şartları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579DE1-6977-4B33-876C-28FE6F29A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Evde bakım hizmeti sunacak kamu ve özel sağlık kuruluşlarının taşıması gereken fiziki, teknik ve idari şartlar düzenlenmiştir. </a:t>
            </a:r>
          </a:p>
          <a:p>
            <a:pPr>
              <a:lnSpc>
                <a:spcPct val="200000"/>
              </a:lnSpc>
            </a:pPr>
            <a:r>
              <a:rPr lang="tr-TR" dirty="0"/>
              <a:t>Amaç, hizmetlerin güvenli ve kaliteli şekilde sunulmasını sağlamaktır.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669E08-3092-4438-AC14-F47F552E2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72F62E-BFB7-4B66-83E0-C4D304296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A211989-2B9F-4A5B-9667-9B69F2B4E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7918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C19054-6902-4607-A7E3-0805545D9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 </a:t>
            </a:r>
            <a:r>
              <a:rPr lang="es-ES" dirty="0"/>
              <a:t>Hasta kabulü ve hizmet planlaması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51A15C-91E9-4D98-A152-D9B9B2DE7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tr-TR" dirty="0"/>
              <a:t>Evde bakım hizmetinden yararlanacak hastaların değerlendirilmesi, kabulü ve bakım planının hazırlanmasına ilişkin esaslar belirlenmiştir. </a:t>
            </a:r>
          </a:p>
          <a:p>
            <a:pPr>
              <a:lnSpc>
                <a:spcPct val="200000"/>
              </a:lnSpc>
            </a:pPr>
            <a:r>
              <a:rPr lang="tr-TR" dirty="0"/>
              <a:t>Hizmetler bireyin sağlık durumu ve bakım gereksinimine göre planlanır.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A3292C-B020-46DF-AE45-D2D365124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8E6B133-B6B8-48BD-AF6B-40CD205F8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E9BBC3-99D1-40B3-9231-CDFB428B4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3267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EC8821-46DF-45A1-8D4B-CB97F340D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4. Sağlık personelinin görev ve sorumlulukları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767F5A-FDB0-4AB4-A4EC-D1E289E00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Hekim, hemşire ve diğer sağlık personelinin evde bakım hizmetlerindeki görev, yetki ve sorumlulukları düzenlenmiştir. </a:t>
            </a:r>
          </a:p>
          <a:p>
            <a:pPr>
              <a:lnSpc>
                <a:spcPct val="200000"/>
              </a:lnSpc>
            </a:pPr>
            <a:endParaRPr lang="tr-TR" dirty="0"/>
          </a:p>
          <a:p>
            <a:pPr>
              <a:lnSpc>
                <a:spcPct val="200000"/>
              </a:lnSpc>
            </a:pPr>
            <a:r>
              <a:rPr lang="tr-TR" dirty="0"/>
              <a:t>Hizmetlerin ekip anlayışı içinde yürütülmesi hedeflenmiştir.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90AEE91-8B7B-454B-B2BC-B9254011D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8A0009-0AB7-4278-B9D1-D3A464260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9C36DBB-0D43-42F7-8737-212AEC7C9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9490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480</Words>
  <Application>Microsoft Office PowerPoint</Application>
  <PresentationFormat>Geniş ekran</PresentationFormat>
  <Paragraphs>89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Courier New</vt:lpstr>
      <vt:lpstr>Times New Roman</vt:lpstr>
      <vt:lpstr>Office Teması</vt:lpstr>
      <vt:lpstr>Özel Tasarım</vt:lpstr>
      <vt:lpstr>SAĞLIK MEVZUATI</vt:lpstr>
      <vt:lpstr>İÇERİK</vt:lpstr>
      <vt:lpstr>Evde Bakım Hizmetleri Sunumu Hakkında Tebliğ</vt:lpstr>
      <vt:lpstr>Evde Bakım Hizmetleri Sunumu Hakkında Tebliğin Amacı</vt:lpstr>
      <vt:lpstr>Evde Bakım Hizmetleri Sunumu Hakkında Tebliğin Başlıca Konuları</vt:lpstr>
      <vt:lpstr>1. Evde bakım hizmetlerinin kapsamı</vt:lpstr>
      <vt:lpstr>2. Hizmet sunacak sağlık kuruluşlarının şartları</vt:lpstr>
      <vt:lpstr>3. Hasta kabulü ve hizmet planlaması</vt:lpstr>
      <vt:lpstr>4. Sağlık personelinin görev ve sorumlulukları</vt:lpstr>
      <vt:lpstr>5. Kayıt, raporlama ve hasta dosyası</vt:lpstr>
      <vt:lpstr>6. Hasta hakları ve güvenliği</vt:lpstr>
      <vt:lpstr>7. Denetim ve kalite güvencesi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 SAĞLIĞI</dc:title>
  <dc:creator>EÖ</dc:creator>
  <cp:lastModifiedBy>active</cp:lastModifiedBy>
  <cp:revision>56</cp:revision>
  <dcterms:created xsi:type="dcterms:W3CDTF">2026-04-02T07:47:59Z</dcterms:created>
  <dcterms:modified xsi:type="dcterms:W3CDTF">2026-07-03T13:42:58Z</dcterms:modified>
</cp:coreProperties>
</file>