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369" r:id="rId3"/>
    <p:sldId id="296" r:id="rId4"/>
    <p:sldId id="297" r:id="rId5"/>
    <p:sldId id="311" r:id="rId6"/>
    <p:sldId id="312" r:id="rId7"/>
    <p:sldId id="322" r:id="rId8"/>
    <p:sldId id="32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4F8593-8F20-4469-B4EB-1EF4211D596A}" type="datetimeFigureOut">
              <a:rPr lang="tr-TR" smtClean="0"/>
              <a:t>11.09.2025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DD852D-75BF-4FA2-9D6B-F7E559CB2322}" type="slidenum">
              <a:rPr lang="tr-TR" smtClean="0"/>
              <a:t>‹#›</a:t>
            </a:fld>
            <a:endParaRPr lang="tr-TR"/>
          </a:p>
        </p:txBody>
      </p:sp>
    </p:spTree>
    <p:extLst>
      <p:ext uri="{BB962C8B-B14F-4D97-AF65-F5344CB8AC3E}">
        <p14:creationId xmlns:p14="http://schemas.microsoft.com/office/powerpoint/2010/main" val="1124891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4C3863-E1CC-4A39-B65D-BB1F52001E7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4A0325E-BCDD-4569-9163-79AC475D0D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6B8F3FE-2076-41C1-8E29-A5476E57E08A}"/>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5" name="Alt Bilgi Yer Tutucusu 4">
            <a:extLst>
              <a:ext uri="{FF2B5EF4-FFF2-40B4-BE49-F238E27FC236}">
                <a16:creationId xmlns:a16="http://schemas.microsoft.com/office/drawing/2014/main" id="{91009181-07F0-45D8-A6C1-B56392CDA31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28A35F-8E79-4578-8BC7-E6E8BCA1FB2B}"/>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1556377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E05C8A-FB6D-4412-A53E-5D12028B036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9EEAD7A-34D7-4D0F-8B7C-81A73DE61F5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AEF1C2B-0A54-4566-9BF8-7B312D6CAFBD}"/>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5" name="Alt Bilgi Yer Tutucusu 4">
            <a:extLst>
              <a:ext uri="{FF2B5EF4-FFF2-40B4-BE49-F238E27FC236}">
                <a16:creationId xmlns:a16="http://schemas.microsoft.com/office/drawing/2014/main" id="{FC39342A-726A-47F0-87A4-DE37AC1E475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7E0A234-15BD-4063-A23D-524569F6E5FB}"/>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3678199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1997037-123F-4047-8B19-3163ECAD19A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BBC3DEF-2C17-4307-8C7E-BD1869EC726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03F058D-97A6-433B-9B63-0C481763533E}"/>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5" name="Alt Bilgi Yer Tutucusu 4">
            <a:extLst>
              <a:ext uri="{FF2B5EF4-FFF2-40B4-BE49-F238E27FC236}">
                <a16:creationId xmlns:a16="http://schemas.microsoft.com/office/drawing/2014/main" id="{235FCCB7-D13C-436E-9E85-5427DF8314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B406069-0239-4F6C-A006-5AFA134215A0}"/>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672096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066177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6535712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9709735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541283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DEB9A4-75AC-4606-9692-EBD69BBC9437}"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5098776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8963899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5151034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140453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6580A1-0453-476F-9923-9EE60E8DA7E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3701C68-B5BB-489B-98A4-89DDD52F4BD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B0A4710-FB30-4AF9-8B51-43297B6873E2}"/>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5" name="Alt Bilgi Yer Tutucusu 4">
            <a:extLst>
              <a:ext uri="{FF2B5EF4-FFF2-40B4-BE49-F238E27FC236}">
                <a16:creationId xmlns:a16="http://schemas.microsoft.com/office/drawing/2014/main" id="{D9233157-FDE2-4739-B1FB-70313AC1B39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3507A6E-834F-426E-BD12-A6384279AD03}"/>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26146967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8045446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2297524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6916582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452099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7362212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9674126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0114387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0410823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233583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87B33D-4198-4874-B34F-302F00227EF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3177066-97A5-4F92-8434-651E83D6D6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545342A-3F28-4F5A-8654-7CD5262EE132}"/>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5" name="Alt Bilgi Yer Tutucusu 4">
            <a:extLst>
              <a:ext uri="{FF2B5EF4-FFF2-40B4-BE49-F238E27FC236}">
                <a16:creationId xmlns:a16="http://schemas.microsoft.com/office/drawing/2014/main" id="{07E751C9-DDF8-4ECE-B0E2-32452538D3D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8D43677-86F5-441E-BDFB-B6ABD8793313}"/>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617684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C8373D-79E9-4467-8591-0EBD28ED6E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BE07AEB-55E7-4AB5-A2E5-54103AC4A7E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1A7F34A-8167-4485-A3A6-DA8742D9F5E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CD3FD70-C124-4484-9DFA-183B2E2BFE51}"/>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6" name="Alt Bilgi Yer Tutucusu 5">
            <a:extLst>
              <a:ext uri="{FF2B5EF4-FFF2-40B4-BE49-F238E27FC236}">
                <a16:creationId xmlns:a16="http://schemas.microsoft.com/office/drawing/2014/main" id="{5A06A0EE-7B95-4F4D-9ADD-224CD3A8B3F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388DF37-C244-467D-BA36-DB0AF7A3AD63}"/>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1686480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8DF062-5004-4CD1-8615-DAAF41668F6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2CC00C8-B52F-4C99-92FB-C5729F5522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0463255-6D61-4D9B-AFB0-8F2E2323FFB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C78EF24-D1AA-4A4B-8E07-E0543697D1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9DE915C4-4B91-4955-922E-47E44DC48CD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C62B3F4-91CF-4D0F-A00D-3FDEBC74B249}"/>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8" name="Alt Bilgi Yer Tutucusu 7">
            <a:extLst>
              <a:ext uri="{FF2B5EF4-FFF2-40B4-BE49-F238E27FC236}">
                <a16:creationId xmlns:a16="http://schemas.microsoft.com/office/drawing/2014/main" id="{268AECFB-D6B7-4A9E-9FEC-06DB95ABF2BB}"/>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4E2DDC8-BE79-413D-BE50-A6969589D892}"/>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3965703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3D9AEF-1268-43F8-A284-5865CC2D361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8E828A8-67BD-49D6-BA22-71C3B0AB870A}"/>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4" name="Alt Bilgi Yer Tutucusu 3">
            <a:extLst>
              <a:ext uri="{FF2B5EF4-FFF2-40B4-BE49-F238E27FC236}">
                <a16:creationId xmlns:a16="http://schemas.microsoft.com/office/drawing/2014/main" id="{C2DF7B49-FFAF-4BF1-A8CC-E7E907FC5E5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DA0E293-E4DA-4949-A2AC-2FF9826D4605}"/>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464425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CD80991-4FCD-4E8C-82D7-6FD10D6A9D1B}"/>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3" name="Alt Bilgi Yer Tutucusu 2">
            <a:extLst>
              <a:ext uri="{FF2B5EF4-FFF2-40B4-BE49-F238E27FC236}">
                <a16:creationId xmlns:a16="http://schemas.microsoft.com/office/drawing/2014/main" id="{387B9AB1-3859-41AC-B40B-54D30EA16D1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5603C4F-EC6D-480F-AF5E-E8AAE721F8BF}"/>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195090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4DB950-147F-48B7-8B2F-BE34CB5BC84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3FA50A3-373C-442B-8794-00A30A58B1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164028F-A81C-4B1E-8727-15D1E2BFE2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5F048C4-0EE4-4BE6-8894-FE0DD813D6E1}"/>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6" name="Alt Bilgi Yer Tutucusu 5">
            <a:extLst>
              <a:ext uri="{FF2B5EF4-FFF2-40B4-BE49-F238E27FC236}">
                <a16:creationId xmlns:a16="http://schemas.microsoft.com/office/drawing/2014/main" id="{F4BEEE59-2E5B-41EB-BE5E-748C6DEADE6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AF729BC-7C8F-4925-B83E-03D7555BE5D7}"/>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1058017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841666-7801-46D2-A87A-E19BC396581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4F021EF-72C3-432F-A5BC-00D280BA8A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1C7D2E2-8CEE-4A13-A528-10F775C0C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A33FEBB-079F-4F0F-BDE5-1D3665856629}"/>
              </a:ext>
            </a:extLst>
          </p:cNvPr>
          <p:cNvSpPr>
            <a:spLocks noGrp="1"/>
          </p:cNvSpPr>
          <p:nvPr>
            <p:ph type="dt" sz="half" idx="10"/>
          </p:nvPr>
        </p:nvSpPr>
        <p:spPr/>
        <p:txBody>
          <a:bodyPr/>
          <a:lstStyle/>
          <a:p>
            <a:fld id="{A8F05DCE-40BF-4E81-BA5D-84C53C12B746}" type="datetimeFigureOut">
              <a:rPr lang="tr-TR" smtClean="0"/>
              <a:t>11.09.2025</a:t>
            </a:fld>
            <a:endParaRPr lang="tr-TR"/>
          </a:p>
        </p:txBody>
      </p:sp>
      <p:sp>
        <p:nvSpPr>
          <p:cNvPr id="6" name="Alt Bilgi Yer Tutucusu 5">
            <a:extLst>
              <a:ext uri="{FF2B5EF4-FFF2-40B4-BE49-F238E27FC236}">
                <a16:creationId xmlns:a16="http://schemas.microsoft.com/office/drawing/2014/main" id="{A2E64C84-3839-40F7-B282-F4B1B0304A5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A94A518-C2A8-4945-B08A-9D88CFB14A58}"/>
              </a:ext>
            </a:extLst>
          </p:cNvPr>
          <p:cNvSpPr>
            <a:spLocks noGrp="1"/>
          </p:cNvSpPr>
          <p:nvPr>
            <p:ph type="sldNum" sz="quarter" idx="12"/>
          </p:nvPr>
        </p:nvSpPr>
        <p:spPr/>
        <p:txBody>
          <a:bodyPr/>
          <a:lstStyle/>
          <a:p>
            <a:fld id="{48675DCA-745A-4FD2-8D10-B8668A8CD1B2}" type="slidenum">
              <a:rPr lang="tr-TR" smtClean="0"/>
              <a:t>‹#›</a:t>
            </a:fld>
            <a:endParaRPr lang="tr-TR"/>
          </a:p>
        </p:txBody>
      </p:sp>
    </p:spTree>
    <p:extLst>
      <p:ext uri="{BB962C8B-B14F-4D97-AF65-F5344CB8AC3E}">
        <p14:creationId xmlns:p14="http://schemas.microsoft.com/office/powerpoint/2010/main" val="1562482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21" Type="http://schemas.openxmlformats.org/officeDocument/2006/relationships/image" Target="../media/image4.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91176DD-42FD-4100-A746-98E3561CEB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3ACAF87-2C6E-401D-BB54-C4D9A2DFCB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A57556-3215-4B33-8937-B2EE5A68B4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F05DCE-40BF-4E81-BA5D-84C53C12B746}" type="datetimeFigureOut">
              <a:rPr lang="tr-TR" smtClean="0"/>
              <a:t>11.09.2025</a:t>
            </a:fld>
            <a:endParaRPr lang="tr-TR"/>
          </a:p>
        </p:txBody>
      </p:sp>
      <p:sp>
        <p:nvSpPr>
          <p:cNvPr id="5" name="Alt Bilgi Yer Tutucusu 4">
            <a:extLst>
              <a:ext uri="{FF2B5EF4-FFF2-40B4-BE49-F238E27FC236}">
                <a16:creationId xmlns:a16="http://schemas.microsoft.com/office/drawing/2014/main" id="{2922CEC1-9192-4C0F-A7AB-CD256E90B5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9486198-F6CD-4A78-8118-5E741510DA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75DCA-745A-4FD2-8D10-B8668A8CD1B2}" type="slidenum">
              <a:rPr lang="tr-TR" smtClean="0"/>
              <a:t>‹#›</a:t>
            </a:fld>
            <a:endParaRPr lang="tr-TR"/>
          </a:p>
        </p:txBody>
      </p:sp>
    </p:spTree>
    <p:extLst>
      <p:ext uri="{BB962C8B-B14F-4D97-AF65-F5344CB8AC3E}">
        <p14:creationId xmlns:p14="http://schemas.microsoft.com/office/powerpoint/2010/main" val="1665802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2DEB9A4-75AC-4606-9692-EBD69BBC9437}" type="datetimeFigureOut">
              <a:rPr lang="tr-TR" smtClean="0"/>
              <a:t>11.09.2025</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E2B6A42-BE09-445F-9D06-3A559F860F7E}" type="slidenum">
              <a:rPr lang="tr-TR" smtClean="0"/>
              <a:t>‹#›</a:t>
            </a:fld>
            <a:endParaRPr lang="tr-TR"/>
          </a:p>
        </p:txBody>
      </p:sp>
    </p:spTree>
    <p:extLst>
      <p:ext uri="{BB962C8B-B14F-4D97-AF65-F5344CB8AC3E}">
        <p14:creationId xmlns:p14="http://schemas.microsoft.com/office/powerpoint/2010/main" val="335431032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4836" y="1425667"/>
            <a:ext cx="9005454" cy="2387600"/>
          </a:xfrm>
        </p:spPr>
        <p:txBody>
          <a:bodyPr>
            <a:noAutofit/>
          </a:bodyPr>
          <a:lstStyle/>
          <a:p>
            <a:pPr algn="ctr"/>
            <a:r>
              <a:rPr lang="tr-TR" sz="5400" dirty="0"/>
              <a:t>T.C. </a:t>
            </a:r>
            <a:br>
              <a:rPr lang="tr-TR" sz="5400" dirty="0"/>
            </a:br>
            <a:r>
              <a:rPr lang="tr-TR" sz="5400" dirty="0"/>
              <a:t>KASTAMONU ÜNİVERSİTESİ</a:t>
            </a:r>
            <a:br>
              <a:rPr lang="tr-TR" sz="5400" dirty="0"/>
            </a:br>
            <a:r>
              <a:rPr lang="tr-TR" sz="5400" dirty="0"/>
              <a:t>TURİZM FAKÜLTESİ</a:t>
            </a:r>
          </a:p>
        </p:txBody>
      </p:sp>
      <p:sp>
        <p:nvSpPr>
          <p:cNvPr id="3" name="Alt Başlık 2"/>
          <p:cNvSpPr>
            <a:spLocks noGrp="1"/>
          </p:cNvSpPr>
          <p:nvPr>
            <p:ph type="subTitle" idx="1"/>
          </p:nvPr>
        </p:nvSpPr>
        <p:spPr>
          <a:xfrm>
            <a:off x="1565563" y="4379316"/>
            <a:ext cx="9144000" cy="2106034"/>
          </a:xfrm>
        </p:spPr>
        <p:txBody>
          <a:bodyPr/>
          <a:lstStyle/>
          <a:p>
            <a:pPr algn="ctr"/>
            <a:r>
              <a:rPr lang="tr-TR" dirty="0"/>
              <a:t>Gastronomi ve Mutfak Sanatları Bölümü</a:t>
            </a:r>
          </a:p>
          <a:p>
            <a:endParaRPr lang="tr-TR" dirty="0"/>
          </a:p>
          <a:p>
            <a:pPr algn="ctr"/>
            <a:endParaRPr lang="tr-TR" dirty="0"/>
          </a:p>
          <a:p>
            <a:pPr algn="ctr"/>
            <a:r>
              <a:rPr lang="tr-TR" dirty="0"/>
              <a:t>Tarih </a:t>
            </a:r>
            <a:r>
              <a:rPr lang="tr-TR" dirty="0" err="1"/>
              <a:t>çağlarINda</a:t>
            </a:r>
            <a:r>
              <a:rPr lang="tr-TR" dirty="0"/>
              <a:t> mutfak özellikleri</a:t>
            </a:r>
            <a:endParaRPr lang="tr-TR" b="1" dirty="0"/>
          </a:p>
        </p:txBody>
      </p:sp>
    </p:spTree>
    <p:extLst>
      <p:ext uri="{BB962C8B-B14F-4D97-AF65-F5344CB8AC3E}">
        <p14:creationId xmlns:p14="http://schemas.microsoft.com/office/powerpoint/2010/main" val="1564505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7977D3-BDE5-4F6E-A45C-4EA37777352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9920B7C-799A-48E8-8C85-72404C5FC606}"/>
              </a:ext>
            </a:extLst>
          </p:cNvPr>
          <p:cNvSpPr>
            <a:spLocks noGrp="1"/>
          </p:cNvSpPr>
          <p:nvPr>
            <p:ph idx="1"/>
          </p:nvPr>
        </p:nvSpPr>
        <p:spPr/>
        <p:txBody>
          <a:bodyPr>
            <a:normAutofit/>
          </a:bodyPr>
          <a:lstStyle/>
          <a:p>
            <a:r>
              <a:rPr lang="tr-TR" sz="2800" b="1" dirty="0"/>
              <a:t>Yunan Uygarlığı</a:t>
            </a:r>
          </a:p>
          <a:p>
            <a:r>
              <a:rPr lang="tr-TR" sz="2400" dirty="0"/>
              <a:t>Antik Yunan halkının sahip olduğu coğrafyanın olumsuzlukları (yüzeyin düz olmaması, düz alanlardaki toprakların verimsiz olması vb.) tarımın bu topraklarda yapılmasını zorlaştırmıştır.</a:t>
            </a:r>
          </a:p>
          <a:p>
            <a:r>
              <a:rPr lang="tr-TR" sz="2400" dirty="0"/>
              <a:t>Bu nedenle Yunanlar çareyi girintili, çıkıntılı olan ve doğal limanların yer aldığı Akdeniz kıyılarında bulmuşlardır. Bu durum Yunanlıların </a:t>
            </a:r>
            <a:r>
              <a:rPr lang="tr-TR" sz="2400" dirty="0">
                <a:solidFill>
                  <a:schemeClr val="accent3">
                    <a:lumMod val="60000"/>
                    <a:lumOff val="40000"/>
                  </a:schemeClr>
                </a:solidFill>
              </a:rPr>
              <a:t>denizcilik faaliyetleriyle </a:t>
            </a:r>
            <a:r>
              <a:rPr lang="tr-TR" sz="2400" dirty="0"/>
              <a:t>uğraşmalarına ve </a:t>
            </a:r>
            <a:r>
              <a:rPr lang="tr-TR" sz="2400" dirty="0">
                <a:solidFill>
                  <a:schemeClr val="accent3">
                    <a:lumMod val="60000"/>
                    <a:lumOff val="40000"/>
                  </a:schemeClr>
                </a:solidFill>
              </a:rPr>
              <a:t>ticaret yapmalarına </a:t>
            </a:r>
            <a:r>
              <a:rPr lang="tr-TR" sz="2400" dirty="0"/>
              <a:t>vesile olmuştur</a:t>
            </a:r>
            <a:r>
              <a:rPr lang="tr-TR" dirty="0"/>
              <a:t>.</a:t>
            </a:r>
            <a:endParaRPr lang="tr-TR" sz="2400" b="1" dirty="0"/>
          </a:p>
        </p:txBody>
      </p:sp>
    </p:spTree>
    <p:extLst>
      <p:ext uri="{BB962C8B-B14F-4D97-AF65-F5344CB8AC3E}">
        <p14:creationId xmlns:p14="http://schemas.microsoft.com/office/powerpoint/2010/main" val="3094367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D016E1-5848-4306-8011-5A34FAA22CD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6D925AD-C42B-48D3-8120-3EC02C43ED03}"/>
              </a:ext>
            </a:extLst>
          </p:cNvPr>
          <p:cNvSpPr>
            <a:spLocks noGrp="1"/>
          </p:cNvSpPr>
          <p:nvPr>
            <p:ph idx="1"/>
          </p:nvPr>
        </p:nvSpPr>
        <p:spPr>
          <a:xfrm>
            <a:off x="1104293" y="2579392"/>
            <a:ext cx="8946541" cy="2560646"/>
          </a:xfrm>
        </p:spPr>
        <p:txBody>
          <a:bodyPr>
            <a:normAutofit/>
          </a:bodyPr>
          <a:lstStyle/>
          <a:p>
            <a:r>
              <a:rPr lang="tr-TR" sz="2400" dirty="0"/>
              <a:t>Ayrıca </a:t>
            </a:r>
            <a:r>
              <a:rPr lang="tr-TR" sz="2400" b="1" dirty="0">
                <a:solidFill>
                  <a:schemeClr val="accent3">
                    <a:lumMod val="60000"/>
                    <a:lumOff val="40000"/>
                  </a:schemeClr>
                </a:solidFill>
              </a:rPr>
              <a:t>üzüm bağları ve zeytin ağaçları </a:t>
            </a:r>
            <a:r>
              <a:rPr lang="tr-TR" sz="2400" dirty="0"/>
              <a:t>da dikerek bu konularda uzmanlaşmışlardır. Sonuç olarak Antik Yunan uygarlığı Akdeniz üçgeni adı verilen </a:t>
            </a:r>
            <a:r>
              <a:rPr lang="tr-TR" sz="2400" b="1" dirty="0">
                <a:solidFill>
                  <a:schemeClr val="accent3">
                    <a:lumMod val="60000"/>
                    <a:lumOff val="40000"/>
                  </a:schemeClr>
                </a:solidFill>
              </a:rPr>
              <a:t>buğday, üzüm ve zeytin </a:t>
            </a:r>
            <a:r>
              <a:rPr lang="tr-TR" sz="2400" dirty="0"/>
              <a:t>üretimini yoğun bir şekilde yapan topluluk olmuştur.</a:t>
            </a:r>
          </a:p>
          <a:p>
            <a:endParaRPr lang="tr-TR" sz="2400" dirty="0"/>
          </a:p>
        </p:txBody>
      </p:sp>
    </p:spTree>
    <p:extLst>
      <p:ext uri="{BB962C8B-B14F-4D97-AF65-F5344CB8AC3E}">
        <p14:creationId xmlns:p14="http://schemas.microsoft.com/office/powerpoint/2010/main" val="189428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7C6F51-B1E9-4427-8643-78DD529C49F6}"/>
              </a:ext>
            </a:extLst>
          </p:cNvPr>
          <p:cNvSpPr>
            <a:spLocks noGrp="1"/>
          </p:cNvSpPr>
          <p:nvPr>
            <p:ph type="title"/>
          </p:nvPr>
        </p:nvSpPr>
        <p:spPr/>
        <p:txBody>
          <a:bodyPr/>
          <a:lstStyle/>
          <a:p>
            <a:r>
              <a:rPr lang="tr-TR"/>
              <a:t>Roma Uygarlığı</a:t>
            </a:r>
          </a:p>
        </p:txBody>
      </p:sp>
      <p:sp>
        <p:nvSpPr>
          <p:cNvPr id="3" name="İçerik Yer Tutucusu 2">
            <a:extLst>
              <a:ext uri="{FF2B5EF4-FFF2-40B4-BE49-F238E27FC236}">
                <a16:creationId xmlns:a16="http://schemas.microsoft.com/office/drawing/2014/main" id="{076E8F4D-A691-4F71-BB0E-84A3B3F898AD}"/>
              </a:ext>
            </a:extLst>
          </p:cNvPr>
          <p:cNvSpPr>
            <a:spLocks noGrp="1"/>
          </p:cNvSpPr>
          <p:nvPr>
            <p:ph idx="1"/>
          </p:nvPr>
        </p:nvSpPr>
        <p:spPr>
          <a:xfrm>
            <a:off x="646112" y="2052918"/>
            <a:ext cx="9966470" cy="4195481"/>
          </a:xfrm>
        </p:spPr>
        <p:txBody>
          <a:bodyPr>
            <a:normAutofit/>
          </a:bodyPr>
          <a:lstStyle/>
          <a:p>
            <a:r>
              <a:rPr lang="tr-TR" sz="2400" dirty="0"/>
              <a:t>Roma uygarlığı Antik Yunan mutfağının mirasını devralmıştır. Antik Yunan döneminin temel besin maddesi olan </a:t>
            </a:r>
            <a:r>
              <a:rPr lang="tr-TR" sz="2400" b="1" dirty="0" err="1">
                <a:solidFill>
                  <a:schemeClr val="accent3">
                    <a:lumMod val="60000"/>
                    <a:lumOff val="40000"/>
                  </a:schemeClr>
                </a:solidFill>
              </a:rPr>
              <a:t>maza</a:t>
            </a:r>
            <a:r>
              <a:rPr lang="tr-TR" sz="2400" dirty="0"/>
              <a:t> farklı bir şekilde yapılmaya başlanmış ve </a:t>
            </a:r>
            <a:r>
              <a:rPr lang="tr-TR" sz="2400" b="1" dirty="0" err="1">
                <a:solidFill>
                  <a:schemeClr val="accent3">
                    <a:lumMod val="60000"/>
                    <a:lumOff val="40000"/>
                  </a:schemeClr>
                </a:solidFill>
              </a:rPr>
              <a:t>puls</a:t>
            </a:r>
            <a:r>
              <a:rPr lang="tr-TR" sz="2400" dirty="0"/>
              <a:t> olarak ifade edilen bir yiyecek üretilmiştir. </a:t>
            </a:r>
            <a:r>
              <a:rPr lang="tr-TR" sz="2400" dirty="0" err="1"/>
              <a:t>Puls’un</a:t>
            </a:r>
            <a:r>
              <a:rPr lang="tr-TR" sz="2400" dirty="0"/>
              <a:t> </a:t>
            </a:r>
            <a:r>
              <a:rPr lang="tr-TR" sz="2400" dirty="0" err="1"/>
              <a:t>maza’dan</a:t>
            </a:r>
            <a:r>
              <a:rPr lang="tr-TR" sz="2400" dirty="0"/>
              <a:t> farkı, yapılırken </a:t>
            </a:r>
            <a:r>
              <a:rPr lang="tr-TR" sz="2400" dirty="0">
                <a:solidFill>
                  <a:schemeClr val="accent3">
                    <a:lumMod val="60000"/>
                    <a:lumOff val="40000"/>
                  </a:schemeClr>
                </a:solidFill>
              </a:rPr>
              <a:t>un yerine nişasta eklenmesi</a:t>
            </a:r>
            <a:r>
              <a:rPr lang="tr-TR" sz="2400" dirty="0"/>
              <a:t> olmuştur. </a:t>
            </a:r>
            <a:r>
              <a:rPr lang="tr-TR" sz="2400" dirty="0" err="1"/>
              <a:t>Mazanın</a:t>
            </a:r>
            <a:r>
              <a:rPr lang="tr-TR" sz="2400" dirty="0"/>
              <a:t> yapımında suyun içinde bir gece bekletilen arpa, </a:t>
            </a:r>
            <a:r>
              <a:rPr lang="tr-TR" sz="2400" dirty="0" err="1">
                <a:solidFill>
                  <a:schemeClr val="accent3">
                    <a:lumMod val="60000"/>
                    <a:lumOff val="40000"/>
                  </a:schemeClr>
                </a:solidFill>
              </a:rPr>
              <a:t>puls</a:t>
            </a:r>
            <a:r>
              <a:rPr lang="tr-TR" sz="2400" dirty="0">
                <a:solidFill>
                  <a:schemeClr val="accent3">
                    <a:lumMod val="60000"/>
                    <a:lumOff val="40000"/>
                  </a:schemeClr>
                </a:solidFill>
              </a:rPr>
              <a:t> yapılırken suda bekletilmemiş</a:t>
            </a:r>
            <a:r>
              <a:rPr lang="tr-TR" sz="2400" dirty="0"/>
              <a:t>, doğrudan kavrulup öğütülerek içine </a:t>
            </a:r>
            <a:r>
              <a:rPr lang="tr-TR" sz="2400" dirty="0" err="1"/>
              <a:t>maza</a:t>
            </a:r>
            <a:r>
              <a:rPr lang="tr-TR" sz="2400" dirty="0"/>
              <a:t> malzemelerine ek olarak akdarı da konulmuştur. </a:t>
            </a:r>
            <a:r>
              <a:rPr lang="tr-TR" sz="2400" dirty="0">
                <a:solidFill>
                  <a:schemeClr val="accent3">
                    <a:lumMod val="60000"/>
                    <a:lumOff val="40000"/>
                  </a:schemeClr>
                </a:solidFill>
              </a:rPr>
              <a:t>Tahıl çeşidi olarak da arpa, buğday, küçük kızıl buğday, nişasta buğdayı, yulaf, fasulye, bezelye ve delice otu üretilmiş ve tüketilmiştir.</a:t>
            </a:r>
          </a:p>
        </p:txBody>
      </p:sp>
    </p:spTree>
    <p:extLst>
      <p:ext uri="{BB962C8B-B14F-4D97-AF65-F5344CB8AC3E}">
        <p14:creationId xmlns:p14="http://schemas.microsoft.com/office/powerpoint/2010/main" val="955788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358DDF-CEBB-46CB-8A09-DD203A38EE9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C75DD1-3CB5-418C-82B1-4F23A00202F6}"/>
              </a:ext>
            </a:extLst>
          </p:cNvPr>
          <p:cNvSpPr>
            <a:spLocks noGrp="1"/>
          </p:cNvSpPr>
          <p:nvPr>
            <p:ph idx="1"/>
          </p:nvPr>
        </p:nvSpPr>
        <p:spPr/>
        <p:txBody>
          <a:bodyPr>
            <a:normAutofit/>
          </a:bodyPr>
          <a:lstStyle/>
          <a:p>
            <a:r>
              <a:rPr lang="tr-TR" sz="2400" dirty="0">
                <a:solidFill>
                  <a:schemeClr val="accent3">
                    <a:lumMod val="60000"/>
                    <a:lumOff val="40000"/>
                  </a:schemeClr>
                </a:solidFill>
              </a:rPr>
              <a:t>Roma döneminde et fazla tüketilmemiştir</a:t>
            </a:r>
            <a:r>
              <a:rPr lang="tr-TR" sz="2400" dirty="0"/>
              <a:t>. Yalnızca kurban ve bayram günlerinde etin yendiği sanılmaktadır. Ancak şölen sofralarında adı geçen yemek isimleri arasında birçok et adına rastlanmıştır. </a:t>
            </a:r>
            <a:r>
              <a:rPr lang="tr-TR" sz="2400" dirty="0">
                <a:solidFill>
                  <a:schemeClr val="accent3">
                    <a:lumMod val="60000"/>
                    <a:lumOff val="40000"/>
                  </a:schemeClr>
                </a:solidFill>
              </a:rPr>
              <a:t>Kümes hayvanlarından kaz, horoz, ör-dek, sülün, tavus kuşu, tavuk ve güvercin sofralarda yer almış ve bu hayvanların yetiştirilmesi için folluk ile kuşhaneler yapılmıştır</a:t>
            </a:r>
            <a:r>
              <a:rPr lang="tr-TR" sz="2400" dirty="0"/>
              <a:t>. </a:t>
            </a:r>
            <a:r>
              <a:rPr lang="tr-TR" sz="2400" b="1" dirty="0" err="1">
                <a:solidFill>
                  <a:schemeClr val="accent3">
                    <a:lumMod val="60000"/>
                    <a:lumOff val="40000"/>
                  </a:schemeClr>
                </a:solidFill>
              </a:rPr>
              <a:t>Glires</a:t>
            </a:r>
            <a:r>
              <a:rPr lang="tr-TR" sz="2400" dirty="0"/>
              <a:t> adını verdikleri fındık farelerini yetiştirmiş ve özel kaplarda yemişlerdir. Av hayvanları arasından ise </a:t>
            </a:r>
            <a:r>
              <a:rPr lang="tr-TR" sz="2400" dirty="0">
                <a:solidFill>
                  <a:schemeClr val="accent3">
                    <a:lumMod val="60000"/>
                    <a:lumOff val="40000"/>
                  </a:schemeClr>
                </a:solidFill>
              </a:rPr>
              <a:t>yaban domuzu</a:t>
            </a:r>
            <a:r>
              <a:rPr lang="tr-TR" sz="2400" dirty="0"/>
              <a:t>nu tüketmişlerdir</a:t>
            </a:r>
          </a:p>
        </p:txBody>
      </p:sp>
    </p:spTree>
    <p:extLst>
      <p:ext uri="{BB962C8B-B14F-4D97-AF65-F5344CB8AC3E}">
        <p14:creationId xmlns:p14="http://schemas.microsoft.com/office/powerpoint/2010/main" val="1062590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08C14C-9A41-4F13-8CEA-C4B57CDA14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37E08A7-DB6B-49DE-BECB-077B33278B0A}"/>
              </a:ext>
            </a:extLst>
          </p:cNvPr>
          <p:cNvSpPr>
            <a:spLocks noGrp="1"/>
          </p:cNvSpPr>
          <p:nvPr>
            <p:ph idx="1"/>
          </p:nvPr>
        </p:nvSpPr>
        <p:spPr>
          <a:xfrm>
            <a:off x="1103312" y="2052918"/>
            <a:ext cx="10049597" cy="4195481"/>
          </a:xfrm>
        </p:spPr>
        <p:txBody>
          <a:bodyPr>
            <a:noAutofit/>
          </a:bodyPr>
          <a:lstStyle/>
          <a:p>
            <a:r>
              <a:rPr lang="tr-TR" sz="2400" dirty="0"/>
              <a:t>Genellikle susuzluklarını gidermek için içtikleri şaraplar, Yunan kültüründen kalan bir alışkanlık olarak görülmektedir. Zamanla kendi kültürlerini oluşturan Romalılar sapları ve kabuklarıyla birlikte suda beklettikleri üzümlerden şaraplar elde etmişler, tadı tatlı ve ağır olduğu için içine su katmışlardır. </a:t>
            </a:r>
            <a:r>
              <a:rPr lang="tr-TR" sz="2400" dirty="0">
                <a:solidFill>
                  <a:schemeClr val="accent3">
                    <a:lumMod val="60000"/>
                    <a:lumOff val="40000"/>
                  </a:schemeClr>
                </a:solidFill>
              </a:rPr>
              <a:t>Yemek esnasında alkolsüz içeceklerin tüketilmesi bir medeniyetsizlik göstergesi olarak yorumlanmıştır</a:t>
            </a:r>
            <a:r>
              <a:rPr lang="tr-TR" sz="2400" dirty="0"/>
              <a:t>. </a:t>
            </a:r>
            <a:r>
              <a:rPr lang="tr-TR" sz="2400" dirty="0">
                <a:solidFill>
                  <a:schemeClr val="accent3">
                    <a:lumMod val="60000"/>
                    <a:lumOff val="40000"/>
                  </a:schemeClr>
                </a:solidFill>
              </a:rPr>
              <a:t>Bu nedenle sütün içilerek tüketilmediği, sütten peynir yapıldığı tahmin edilmektedir. Şarap, hem akşam yemeğinde bolca tüketilmiş hem de yemek sonrasında meyve ve tatlılara eşlik etmesi için tercih edilmiştir</a:t>
            </a:r>
            <a:r>
              <a:rPr lang="tr-TR" sz="2400" dirty="0"/>
              <a:t>.</a:t>
            </a:r>
          </a:p>
        </p:txBody>
      </p:sp>
    </p:spTree>
    <p:extLst>
      <p:ext uri="{BB962C8B-B14F-4D97-AF65-F5344CB8AC3E}">
        <p14:creationId xmlns:p14="http://schemas.microsoft.com/office/powerpoint/2010/main" val="2316352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Roma döneminde kadınların şarap içmeleri hoş karşılanmamıştır. Kadınlar şarap içtiğinde uykuya yenik düşmekte ve böylece erkeklere davetiye çıkarmaktadır. </a:t>
            </a:r>
            <a:r>
              <a:rPr lang="tr-TR" sz="2400" dirty="0" err="1"/>
              <a:t>Ovidius’un</a:t>
            </a:r>
            <a:r>
              <a:rPr lang="tr-TR" sz="2400" dirty="0"/>
              <a:t> bu düşüncesi kadınların şarap içtikten sonra başına gelebilecek olanların bir uyarısı niteliğindedir.</a:t>
            </a:r>
          </a:p>
          <a:p>
            <a:r>
              <a:rPr lang="tr-TR" sz="2400" dirty="0"/>
              <a:t>Roma döneminde </a:t>
            </a:r>
            <a:r>
              <a:rPr lang="tr-TR" sz="2400" dirty="0" err="1">
                <a:solidFill>
                  <a:schemeClr val="accent3">
                    <a:lumMod val="60000"/>
                    <a:lumOff val="40000"/>
                  </a:schemeClr>
                </a:solidFill>
              </a:rPr>
              <a:t>Apicius</a:t>
            </a:r>
            <a:r>
              <a:rPr lang="tr-TR" sz="2400" dirty="0"/>
              <a:t> adında bir Romalı tarafından yemek kitabı yazılmıştır. </a:t>
            </a:r>
            <a:r>
              <a:rPr lang="tr-TR" sz="2400" dirty="0" err="1"/>
              <a:t>Apicius</a:t>
            </a:r>
            <a:r>
              <a:rPr lang="tr-TR" sz="2400" dirty="0"/>
              <a:t> 10 Kitapta Mutfak Kültürü kitabını yazmış ve kitabında dönemin yemek tariflerine yer vermiştir.</a:t>
            </a:r>
          </a:p>
        </p:txBody>
      </p:sp>
    </p:spTree>
    <p:extLst>
      <p:ext uri="{BB962C8B-B14F-4D97-AF65-F5344CB8AC3E}">
        <p14:creationId xmlns:p14="http://schemas.microsoft.com/office/powerpoint/2010/main" val="1484122849"/>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424</Words>
  <Application>Microsoft Office PowerPoint</Application>
  <PresentationFormat>Geniş ekran</PresentationFormat>
  <Paragraphs>15</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7</vt:i4>
      </vt:variant>
    </vt:vector>
  </HeadingPairs>
  <TitlesOfParts>
    <vt:vector size="14" baseType="lpstr">
      <vt:lpstr>Arial</vt:lpstr>
      <vt:lpstr>Calibri</vt:lpstr>
      <vt:lpstr>Calibri Light</vt:lpstr>
      <vt:lpstr>Century Gothic</vt:lpstr>
      <vt:lpstr>Wingdings 3</vt:lpstr>
      <vt:lpstr>Office Teması</vt:lpstr>
      <vt:lpstr>İyon</vt:lpstr>
      <vt:lpstr>T.C.  KASTAMONU ÜNİVERSİTESİ TURİZM FAKÜLTESİ</vt:lpstr>
      <vt:lpstr>PowerPoint Sunusu</vt:lpstr>
      <vt:lpstr>PowerPoint Sunusu</vt:lpstr>
      <vt:lpstr>Roma Uygarlığı</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KASTAMONU ÜNİVERSİTESİ TURİZM FAKÜLTESİ</dc:title>
  <dc:creator>pc</dc:creator>
  <cp:lastModifiedBy>pc</cp:lastModifiedBy>
  <cp:revision>4</cp:revision>
  <dcterms:created xsi:type="dcterms:W3CDTF">2025-06-18T07:25:02Z</dcterms:created>
  <dcterms:modified xsi:type="dcterms:W3CDTF">2025-09-11T10:48:42Z</dcterms:modified>
</cp:coreProperties>
</file>