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11"/>
  </p:notesMasterIdLst>
  <p:sldIdLst>
    <p:sldId id="420" r:id="rId3"/>
    <p:sldId id="387" r:id="rId4"/>
    <p:sldId id="388" r:id="rId5"/>
    <p:sldId id="389" r:id="rId6"/>
    <p:sldId id="302" r:id="rId7"/>
    <p:sldId id="303" r:id="rId8"/>
    <p:sldId id="304" r:id="rId9"/>
    <p:sldId id="30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146"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A0051-1B56-4ECA-80AA-75A7D7C1E334}" type="datetimeFigureOut">
              <a:rPr lang="tr-TR" smtClean="0"/>
              <a:t>16.09.2025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ECE0F-F16C-4A17-BAD3-7311596A6796}" type="slidenum">
              <a:rPr lang="tr-TR" smtClean="0"/>
              <a:t>‹#›</a:t>
            </a:fld>
            <a:endParaRPr lang="tr-TR"/>
          </a:p>
        </p:txBody>
      </p:sp>
    </p:spTree>
    <p:extLst>
      <p:ext uri="{BB962C8B-B14F-4D97-AF65-F5344CB8AC3E}">
        <p14:creationId xmlns:p14="http://schemas.microsoft.com/office/powerpoint/2010/main" val="174580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6580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12568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88567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22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83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48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AF2E9"/>
          </a:solidFill>
          <a:ln/>
        </p:spPr>
      </p:sp>
      <p:sp>
        <p:nvSpPr>
          <p:cNvPr id="3" name="Shape 1"/>
          <p:cNvSpPr/>
          <p:nvPr/>
        </p:nvSpPr>
        <p:spPr>
          <a:xfrm>
            <a:off x="0" y="0"/>
            <a:ext cx="9144000" cy="68580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108970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AF2E9"/>
          </a:solidFill>
          <a:ln/>
        </p:spPr>
      </p:sp>
      <p:sp>
        <p:nvSpPr>
          <p:cNvPr id="3" name="Shape 1"/>
          <p:cNvSpPr/>
          <p:nvPr/>
        </p:nvSpPr>
        <p:spPr>
          <a:xfrm>
            <a:off x="0" y="0"/>
            <a:ext cx="9144000" cy="6858000"/>
          </a:xfrm>
          <a:prstGeom prst="rect">
            <a:avLst/>
          </a:prstGeom>
          <a:solidFill>
            <a:srgbClr val="6237C8"/>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57904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AF2E9"/>
          </a:solidFill>
          <a:ln/>
        </p:spPr>
      </p:sp>
      <p:sp>
        <p:nvSpPr>
          <p:cNvPr id="3" name="Shape 1"/>
          <p:cNvSpPr/>
          <p:nvPr/>
        </p:nvSpPr>
        <p:spPr>
          <a:xfrm>
            <a:off x="0" y="0"/>
            <a:ext cx="9144000" cy="68580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399850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24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676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772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0816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21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2455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1662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890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6227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008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34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0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76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20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70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519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974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4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9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9340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35" r:id="rId12"/>
    <p:sldLayoutId id="2147483736" r:id="rId13"/>
    <p:sldLayoutId id="214748373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9/16/2025</a:t>
            </a:fld>
            <a:endParaRPr lang="en-US"/>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69747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6.xml"/><Relationship Id="rId5" Type="http://schemas.openxmlformats.org/officeDocument/2006/relationships/audio"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24A62E-0B02-416B-A8B5-0ECA4C1FFBBF}"/>
              </a:ext>
            </a:extLst>
          </p:cNvPr>
          <p:cNvSpPr>
            <a:spLocks noGrp="1"/>
          </p:cNvSpPr>
          <p:nvPr>
            <p:ph type="title"/>
          </p:nvPr>
        </p:nvSpPr>
        <p:spPr/>
        <p:txBody>
          <a:bodyPr/>
          <a:lstStyle/>
          <a:p>
            <a:pPr algn="ctr"/>
            <a:r>
              <a:rPr lang="tr-TR" dirty="0"/>
              <a:t>T.C. </a:t>
            </a:r>
            <a:br>
              <a:rPr lang="tr-TR" dirty="0"/>
            </a:br>
            <a:r>
              <a:rPr lang="tr-TR" dirty="0"/>
              <a:t>KASTAMONU ÜNİVERSİTESİ</a:t>
            </a:r>
          </a:p>
        </p:txBody>
      </p:sp>
      <p:sp>
        <p:nvSpPr>
          <p:cNvPr id="4" name="Başlık 1">
            <a:extLst>
              <a:ext uri="{FF2B5EF4-FFF2-40B4-BE49-F238E27FC236}">
                <a16:creationId xmlns:a16="http://schemas.microsoft.com/office/drawing/2014/main" id="{AC714E28-F5EE-43E4-AC27-36385A24F3C8}"/>
              </a:ext>
            </a:extLst>
          </p:cNvPr>
          <p:cNvSpPr txBox="1">
            <a:spLocks/>
          </p:cNvSpPr>
          <p:nvPr/>
        </p:nvSpPr>
        <p:spPr>
          <a:xfrm>
            <a:off x="1647514" y="2724737"/>
            <a:ext cx="6683765" cy="1614266"/>
          </a:xfrm>
          <a:prstGeom prst="rect">
            <a:avLst/>
          </a:prstGeom>
        </p:spPr>
        <p:txBody>
          <a:bodyPr vert="horz" lIns="68580" tIns="34290" rIns="68580" bIns="3429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rPr>
              <a:t>TURİZM FAKÜLTESİ</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rPr>
              <a:t>GASTRONOMİ VE MUTFAK SANATLARI BÖLÜMÜ</a:t>
            </a:r>
          </a:p>
        </p:txBody>
      </p:sp>
      <p:sp>
        <p:nvSpPr>
          <p:cNvPr id="5" name="İçerik Yer Tutucusu 2">
            <a:extLst>
              <a:ext uri="{FF2B5EF4-FFF2-40B4-BE49-F238E27FC236}">
                <a16:creationId xmlns:a16="http://schemas.microsoft.com/office/drawing/2014/main" id="{83391738-7444-4F3E-A688-924FAB07CD51}"/>
              </a:ext>
            </a:extLst>
          </p:cNvPr>
          <p:cNvSpPr>
            <a:spLocks noGrp="1"/>
          </p:cNvSpPr>
          <p:nvPr>
            <p:ph idx="1"/>
          </p:nvPr>
        </p:nvSpPr>
        <p:spPr>
          <a:xfrm>
            <a:off x="1350549" y="4685262"/>
            <a:ext cx="7290055" cy="529457"/>
          </a:xfrm>
        </p:spPr>
        <p:txBody>
          <a:bodyPr>
            <a:normAutofit/>
          </a:bodyPr>
          <a:lstStyle/>
          <a:p>
            <a:pPr marL="0" indent="0" algn="ctr">
              <a:buNone/>
            </a:pPr>
            <a:r>
              <a:rPr lang="tr-TR" sz="1800" dirty="0" smtClean="0"/>
              <a:t>İŞ SAĞLIĞI VE GÜVENLİĞİ</a:t>
            </a:r>
            <a:endParaRPr lang="tr-TR" sz="1800" dirty="0"/>
          </a:p>
        </p:txBody>
      </p:sp>
    </p:spTree>
    <p:extLst>
      <p:ext uri="{BB962C8B-B14F-4D97-AF65-F5344CB8AC3E}">
        <p14:creationId xmlns:p14="http://schemas.microsoft.com/office/powerpoint/2010/main" val="230720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29284" y="2173114"/>
            <a:ext cx="7285434" cy="389781"/>
          </a:xfrm>
          <a:prstGeom prst="rect">
            <a:avLst/>
          </a:prstGeom>
          <a:noFill/>
          <a:ln/>
        </p:spPr>
        <p:txBody>
          <a:bodyPr wrap="none" lIns="0" tIns="0" rIns="0" bIns="0" rtlCol="0" anchor="t"/>
          <a:lstStyle/>
          <a:p>
            <a:pPr algn="ctr">
              <a:lnSpc>
                <a:spcPts val="3063"/>
              </a:lnSpc>
            </a:pPr>
            <a:r>
              <a:rPr lang="en-US" sz="2438" b="1" dirty="0">
                <a:solidFill>
                  <a:srgbClr val="F95F88"/>
                </a:solidFill>
                <a:latin typeface="Petrona Bold" pitchFamily="34" charset="0"/>
                <a:ea typeface="Petrona Bold" pitchFamily="34" charset="-122"/>
                <a:cs typeface="Petrona Bold" pitchFamily="34" charset="-120"/>
              </a:rPr>
              <a:t>Kimyasal, Biyolojik ve Fiziksel Riskler ve Önlemleri</a:t>
            </a:r>
            <a:endParaRPr lang="en-US" sz="2438" dirty="0"/>
          </a:p>
        </p:txBody>
      </p:sp>
      <p:pic>
        <p:nvPicPr>
          <p:cNvPr id="3" name="Image 0" descr="preencoded.png"/>
          <p:cNvPicPr>
            <a:picLocks noChangeAspect="1"/>
          </p:cNvPicPr>
          <p:nvPr/>
        </p:nvPicPr>
        <p:blipFill>
          <a:blip r:embed="rId3"/>
          <a:stretch>
            <a:fillRect/>
          </a:stretch>
        </p:blipFill>
        <p:spPr>
          <a:xfrm>
            <a:off x="496119" y="2846413"/>
            <a:ext cx="425276" cy="425276"/>
          </a:xfrm>
          <a:prstGeom prst="rect">
            <a:avLst/>
          </a:prstGeom>
        </p:spPr>
      </p:pic>
      <p:sp>
        <p:nvSpPr>
          <p:cNvPr id="4" name="Text 1"/>
          <p:cNvSpPr/>
          <p:nvPr/>
        </p:nvSpPr>
        <p:spPr>
          <a:xfrm>
            <a:off x="496119" y="3448869"/>
            <a:ext cx="1949276" cy="243706"/>
          </a:xfrm>
          <a:prstGeom prst="rect">
            <a:avLst/>
          </a:prstGeom>
          <a:noFill/>
          <a:ln/>
        </p:spPr>
        <p:txBody>
          <a:bodyPr wrap="none" lIns="0" tIns="0" rIns="0" bIns="0" rtlCol="0" anchor="t"/>
          <a:lstStyle/>
          <a:p>
            <a:pPr>
              <a:lnSpc>
                <a:spcPts val="1906"/>
              </a:lnSpc>
            </a:pPr>
            <a:r>
              <a:rPr lang="en-US" sz="1531" b="1" dirty="0">
                <a:solidFill>
                  <a:srgbClr val="272525"/>
                </a:solidFill>
                <a:latin typeface="Petrona Bold" pitchFamily="34" charset="0"/>
                <a:ea typeface="Petrona Bold" pitchFamily="34" charset="-122"/>
                <a:cs typeface="Petrona Bold" pitchFamily="34" charset="-120"/>
              </a:rPr>
              <a:t>Kimyasal Riskler</a:t>
            </a:r>
            <a:endParaRPr lang="en-US" sz="1531" dirty="0"/>
          </a:p>
        </p:txBody>
      </p:sp>
      <p:sp>
        <p:nvSpPr>
          <p:cNvPr id="5" name="Text 2"/>
          <p:cNvSpPr/>
          <p:nvPr/>
        </p:nvSpPr>
        <p:spPr>
          <a:xfrm>
            <a:off x="496119" y="3777630"/>
            <a:ext cx="2599134" cy="907256"/>
          </a:xfrm>
          <a:prstGeom prst="rect">
            <a:avLst/>
          </a:prstGeom>
          <a:noFill/>
          <a:ln/>
        </p:spPr>
        <p:txBody>
          <a:bodyPr wrap="square" lIns="0" tIns="0" rIns="0" bIns="0" rtlCol="0" anchor="t"/>
          <a:lstStyle/>
          <a:p>
            <a:pPr>
              <a:lnSpc>
                <a:spcPts val="1781"/>
              </a:lnSpc>
            </a:pPr>
            <a:r>
              <a:rPr lang="en-US" sz="1094" dirty="0">
                <a:solidFill>
                  <a:srgbClr val="272525"/>
                </a:solidFill>
                <a:latin typeface="Inter" pitchFamily="34" charset="0"/>
                <a:ea typeface="Inter" pitchFamily="34" charset="-122"/>
                <a:cs typeface="Inter" pitchFamily="34" charset="-120"/>
              </a:rPr>
              <a:t>Temizlik ürünleri, dezenfektanlar, pestisitler. </a:t>
            </a:r>
            <a:r>
              <a:rPr lang="en-US" sz="1094" b="1" dirty="0">
                <a:solidFill>
                  <a:srgbClr val="272525"/>
                </a:solidFill>
                <a:latin typeface="Inter" pitchFamily="34" charset="0"/>
                <a:ea typeface="Inter" pitchFamily="34" charset="-122"/>
                <a:cs typeface="Inter" pitchFamily="34" charset="-120"/>
              </a:rPr>
              <a:t>Önlem:</a:t>
            </a:r>
            <a:r>
              <a:rPr lang="en-US" sz="1094" dirty="0">
                <a:solidFill>
                  <a:srgbClr val="272525"/>
                </a:solidFill>
                <a:latin typeface="Inter" pitchFamily="34" charset="0"/>
                <a:ea typeface="Inter" pitchFamily="34" charset="-122"/>
                <a:cs typeface="Inter" pitchFamily="34" charset="-120"/>
              </a:rPr>
              <a:t> Güvenlik bilgi formlarına uygun depolama, etiketleme, eğitim ve KKD kullanımı.</a:t>
            </a:r>
            <a:endParaRPr lang="en-US" sz="1094" dirty="0"/>
          </a:p>
        </p:txBody>
      </p:sp>
      <p:pic>
        <p:nvPicPr>
          <p:cNvPr id="6" name="Image 1" descr="preencoded.png"/>
          <p:cNvPicPr>
            <a:picLocks noChangeAspect="1"/>
          </p:cNvPicPr>
          <p:nvPr/>
        </p:nvPicPr>
        <p:blipFill>
          <a:blip r:embed="rId4"/>
          <a:stretch>
            <a:fillRect/>
          </a:stretch>
        </p:blipFill>
        <p:spPr>
          <a:xfrm>
            <a:off x="3272433" y="2846413"/>
            <a:ext cx="425276" cy="425276"/>
          </a:xfrm>
          <a:prstGeom prst="rect">
            <a:avLst/>
          </a:prstGeom>
        </p:spPr>
      </p:pic>
      <p:sp>
        <p:nvSpPr>
          <p:cNvPr id="7" name="Text 3"/>
          <p:cNvSpPr/>
          <p:nvPr/>
        </p:nvSpPr>
        <p:spPr>
          <a:xfrm>
            <a:off x="3272433" y="3448869"/>
            <a:ext cx="1949276" cy="243706"/>
          </a:xfrm>
          <a:prstGeom prst="rect">
            <a:avLst/>
          </a:prstGeom>
          <a:noFill/>
          <a:ln/>
        </p:spPr>
        <p:txBody>
          <a:bodyPr wrap="none" lIns="0" tIns="0" rIns="0" bIns="0" rtlCol="0" anchor="t"/>
          <a:lstStyle/>
          <a:p>
            <a:pPr>
              <a:lnSpc>
                <a:spcPts val="1906"/>
              </a:lnSpc>
            </a:pPr>
            <a:r>
              <a:rPr lang="en-US" sz="1531" b="1" dirty="0">
                <a:solidFill>
                  <a:srgbClr val="272525"/>
                </a:solidFill>
                <a:latin typeface="Petrona Bold" pitchFamily="34" charset="0"/>
                <a:ea typeface="Petrona Bold" pitchFamily="34" charset="-122"/>
                <a:cs typeface="Petrona Bold" pitchFamily="34" charset="-120"/>
              </a:rPr>
              <a:t>Biyolojik Riskler</a:t>
            </a:r>
            <a:endParaRPr lang="en-US" sz="1531" dirty="0"/>
          </a:p>
        </p:txBody>
      </p:sp>
      <p:sp>
        <p:nvSpPr>
          <p:cNvPr id="8" name="Text 4"/>
          <p:cNvSpPr/>
          <p:nvPr/>
        </p:nvSpPr>
        <p:spPr>
          <a:xfrm>
            <a:off x="3272434" y="3777630"/>
            <a:ext cx="2599134" cy="907256"/>
          </a:xfrm>
          <a:prstGeom prst="rect">
            <a:avLst/>
          </a:prstGeom>
          <a:noFill/>
          <a:ln/>
        </p:spPr>
        <p:txBody>
          <a:bodyPr wrap="square" lIns="0" tIns="0" rIns="0" bIns="0" rtlCol="0" anchor="t"/>
          <a:lstStyle/>
          <a:p>
            <a:pPr>
              <a:lnSpc>
                <a:spcPts val="1781"/>
              </a:lnSpc>
            </a:pPr>
            <a:r>
              <a:rPr lang="en-US" sz="1094" dirty="0">
                <a:solidFill>
                  <a:srgbClr val="272525"/>
                </a:solidFill>
                <a:latin typeface="Inter" pitchFamily="34" charset="0"/>
                <a:ea typeface="Inter" pitchFamily="34" charset="-122"/>
                <a:cs typeface="Inter" pitchFamily="34" charset="-120"/>
              </a:rPr>
              <a:t>Mikroorganizmalar, virüsler, bayat yiyecekler. </a:t>
            </a:r>
            <a:r>
              <a:rPr lang="en-US" sz="1094" b="1" dirty="0">
                <a:solidFill>
                  <a:srgbClr val="272525"/>
                </a:solidFill>
                <a:latin typeface="Inter" pitchFamily="34" charset="0"/>
                <a:ea typeface="Inter" pitchFamily="34" charset="-122"/>
                <a:cs typeface="Inter" pitchFamily="34" charset="-120"/>
              </a:rPr>
              <a:t>Önlem:</a:t>
            </a:r>
            <a:r>
              <a:rPr lang="en-US" sz="1094" dirty="0">
                <a:solidFill>
                  <a:srgbClr val="272525"/>
                </a:solidFill>
                <a:latin typeface="Inter" pitchFamily="34" charset="0"/>
                <a:ea typeface="Inter" pitchFamily="34" charset="-122"/>
                <a:cs typeface="Inter" pitchFamily="34" charset="-120"/>
              </a:rPr>
              <a:t> El hijyeni, atık kontrolü, düzenli temizlik ve hijyen eğitimi.</a:t>
            </a:r>
            <a:endParaRPr lang="en-US" sz="1094" dirty="0"/>
          </a:p>
        </p:txBody>
      </p:sp>
      <p:pic>
        <p:nvPicPr>
          <p:cNvPr id="9" name="Image 2" descr="preencoded.png"/>
          <p:cNvPicPr>
            <a:picLocks noChangeAspect="1"/>
          </p:cNvPicPr>
          <p:nvPr/>
        </p:nvPicPr>
        <p:blipFill>
          <a:blip r:embed="rId5"/>
          <a:stretch>
            <a:fillRect/>
          </a:stretch>
        </p:blipFill>
        <p:spPr>
          <a:xfrm>
            <a:off x="6048747" y="2846413"/>
            <a:ext cx="425276" cy="425276"/>
          </a:xfrm>
          <a:prstGeom prst="rect">
            <a:avLst/>
          </a:prstGeom>
        </p:spPr>
      </p:pic>
      <p:sp>
        <p:nvSpPr>
          <p:cNvPr id="10" name="Text 5"/>
          <p:cNvSpPr/>
          <p:nvPr/>
        </p:nvSpPr>
        <p:spPr>
          <a:xfrm>
            <a:off x="6048747" y="3448869"/>
            <a:ext cx="1949276" cy="243706"/>
          </a:xfrm>
          <a:prstGeom prst="rect">
            <a:avLst/>
          </a:prstGeom>
          <a:noFill/>
          <a:ln/>
        </p:spPr>
        <p:txBody>
          <a:bodyPr wrap="none" lIns="0" tIns="0" rIns="0" bIns="0" rtlCol="0" anchor="t"/>
          <a:lstStyle/>
          <a:p>
            <a:pPr>
              <a:lnSpc>
                <a:spcPts val="1906"/>
              </a:lnSpc>
            </a:pPr>
            <a:r>
              <a:rPr lang="en-US" sz="1531" b="1" dirty="0">
                <a:solidFill>
                  <a:srgbClr val="272525"/>
                </a:solidFill>
                <a:latin typeface="Petrona Bold" pitchFamily="34" charset="0"/>
                <a:ea typeface="Petrona Bold" pitchFamily="34" charset="-122"/>
                <a:cs typeface="Petrona Bold" pitchFamily="34" charset="-120"/>
              </a:rPr>
              <a:t>Fiziksel Riskler</a:t>
            </a:r>
            <a:endParaRPr lang="en-US" sz="1531" dirty="0"/>
          </a:p>
        </p:txBody>
      </p:sp>
      <p:sp>
        <p:nvSpPr>
          <p:cNvPr id="11" name="Text 6"/>
          <p:cNvSpPr/>
          <p:nvPr/>
        </p:nvSpPr>
        <p:spPr>
          <a:xfrm>
            <a:off x="6048747" y="3777630"/>
            <a:ext cx="2599134" cy="907256"/>
          </a:xfrm>
          <a:prstGeom prst="rect">
            <a:avLst/>
          </a:prstGeom>
          <a:noFill/>
          <a:ln/>
        </p:spPr>
        <p:txBody>
          <a:bodyPr wrap="square" lIns="0" tIns="0" rIns="0" bIns="0" rtlCol="0" anchor="t"/>
          <a:lstStyle/>
          <a:p>
            <a:pPr>
              <a:lnSpc>
                <a:spcPts val="1781"/>
              </a:lnSpc>
            </a:pPr>
            <a:r>
              <a:rPr lang="en-US" sz="1094" dirty="0">
                <a:solidFill>
                  <a:srgbClr val="272525"/>
                </a:solidFill>
                <a:latin typeface="Inter" pitchFamily="34" charset="0"/>
                <a:ea typeface="Inter" pitchFamily="34" charset="-122"/>
                <a:cs typeface="Inter" pitchFamily="34" charset="-120"/>
              </a:rPr>
              <a:t>Sıcak/soğuk ortamlar, gürültü, elektrik çarpması. </a:t>
            </a:r>
            <a:r>
              <a:rPr lang="en-US" sz="1094" b="1" dirty="0">
                <a:solidFill>
                  <a:srgbClr val="272525"/>
                </a:solidFill>
                <a:latin typeface="Inter" pitchFamily="34" charset="0"/>
                <a:ea typeface="Inter" pitchFamily="34" charset="-122"/>
                <a:cs typeface="Inter" pitchFamily="34" charset="-120"/>
              </a:rPr>
              <a:t>Önlem:</a:t>
            </a:r>
            <a:r>
              <a:rPr lang="en-US" sz="1094" dirty="0">
                <a:solidFill>
                  <a:srgbClr val="272525"/>
                </a:solidFill>
                <a:latin typeface="Inter" pitchFamily="34" charset="0"/>
                <a:ea typeface="Inter" pitchFamily="34" charset="-122"/>
                <a:cs typeface="Inter" pitchFamily="34" charset="-120"/>
              </a:rPr>
              <a:t> Havalandırma, dinlenme molaları, yalıtkan paspaslar, kulak koruyucular.</a:t>
            </a:r>
            <a:endParaRPr lang="en-US" sz="1094" dirty="0"/>
          </a:p>
        </p:txBody>
      </p:sp>
    </p:spTree>
    <p:extLst>
      <p:ext uri="{BB962C8B-B14F-4D97-AF65-F5344CB8AC3E}">
        <p14:creationId xmlns:p14="http://schemas.microsoft.com/office/powerpoint/2010/main" val="250132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60798" y="817733"/>
            <a:ext cx="4300984" cy="188494"/>
          </a:xfrm>
          <a:prstGeom prst="rect">
            <a:avLst/>
          </a:prstGeom>
          <a:noFill/>
          <a:ln/>
        </p:spPr>
        <p:txBody>
          <a:bodyPr wrap="none" lIns="0" tIns="0" rIns="0" bIns="0" rtlCol="0" anchor="t"/>
          <a:lstStyle/>
          <a:p>
            <a:pPr algn="ctr">
              <a:lnSpc>
                <a:spcPts val="1906"/>
              </a:lnSpc>
            </a:pPr>
            <a:r>
              <a:rPr lang="en-US" b="1" dirty="0">
                <a:solidFill>
                  <a:srgbClr val="FFFFFF"/>
                </a:solidFill>
                <a:latin typeface="Petrona Bold" pitchFamily="34" charset="0"/>
                <a:ea typeface="Petrona Bold" pitchFamily="34" charset="-122"/>
                <a:cs typeface="Petrona Bold" pitchFamily="34" charset="-120"/>
              </a:rPr>
              <a:t>Ergonomik ve Psiko-Sosyal Riskler ve Çözümleri</a:t>
            </a:r>
            <a:endParaRPr lang="en-US" dirty="0"/>
          </a:p>
        </p:txBody>
      </p:sp>
      <p:sp>
        <p:nvSpPr>
          <p:cNvPr id="3" name="Text 1"/>
          <p:cNvSpPr/>
          <p:nvPr/>
        </p:nvSpPr>
        <p:spPr>
          <a:xfrm>
            <a:off x="1693739" y="1236675"/>
            <a:ext cx="1465659" cy="141400"/>
          </a:xfrm>
          <a:prstGeom prst="rect">
            <a:avLst/>
          </a:prstGeom>
          <a:noFill/>
          <a:ln/>
        </p:spPr>
        <p:txBody>
          <a:bodyPr wrap="none" lIns="0" tIns="0" rIns="0" bIns="0" rtlCol="0" anchor="t"/>
          <a:lstStyle/>
          <a:p>
            <a:pPr algn="ctr">
              <a:lnSpc>
                <a:spcPts val="1438"/>
              </a:lnSpc>
            </a:pPr>
            <a:r>
              <a:rPr lang="en-US" sz="1400" b="1" dirty="0">
                <a:solidFill>
                  <a:srgbClr val="FFFFFF"/>
                </a:solidFill>
                <a:latin typeface="Petrona Bold" pitchFamily="34" charset="0"/>
                <a:ea typeface="Petrona Bold" pitchFamily="34" charset="-122"/>
                <a:cs typeface="Petrona Bold" pitchFamily="34" charset="-120"/>
              </a:rPr>
              <a:t>Ergonomik Riskler</a:t>
            </a:r>
            <a:endParaRPr lang="en-US" sz="1400" dirty="0"/>
          </a:p>
        </p:txBody>
      </p:sp>
      <p:sp>
        <p:nvSpPr>
          <p:cNvPr id="4" name="Text 2"/>
          <p:cNvSpPr/>
          <p:nvPr/>
        </p:nvSpPr>
        <p:spPr>
          <a:xfrm>
            <a:off x="347847" y="1703803"/>
            <a:ext cx="4152751" cy="219393"/>
          </a:xfrm>
          <a:prstGeom prst="rect">
            <a:avLst/>
          </a:prstGeom>
          <a:noFill/>
          <a:ln/>
        </p:spPr>
        <p:txBody>
          <a:bodyPr wrap="square" lIns="0" tIns="0" rIns="0" bIns="0" rtlCol="0" anchor="t"/>
          <a:lstStyle/>
          <a:p>
            <a:pPr marL="214313" indent="-214313">
              <a:lnSpc>
                <a:spcPts val="1094"/>
              </a:lnSpc>
              <a:buSzPct val="100000"/>
              <a:buChar char="•"/>
            </a:pPr>
            <a:r>
              <a:rPr lang="en-US" sz="1400" dirty="0">
                <a:solidFill>
                  <a:srgbClr val="FFFFFF"/>
                </a:solidFill>
                <a:latin typeface="Inter" pitchFamily="34" charset="0"/>
                <a:ea typeface="Inter" pitchFamily="34" charset="-122"/>
                <a:cs typeface="Inter" pitchFamily="34" charset="-120"/>
              </a:rPr>
              <a:t>Ağır yük kaldırma, tekrarlı hareketler, sabit durmalar kas-iskelet sistemi rahatsızlıklarına yol açar.</a:t>
            </a:r>
            <a:endParaRPr lang="en-US" sz="1400" dirty="0"/>
          </a:p>
        </p:txBody>
      </p:sp>
      <p:sp>
        <p:nvSpPr>
          <p:cNvPr id="5" name="Text 3"/>
          <p:cNvSpPr/>
          <p:nvPr/>
        </p:nvSpPr>
        <p:spPr>
          <a:xfrm>
            <a:off x="347847" y="2351368"/>
            <a:ext cx="4152751" cy="219393"/>
          </a:xfrm>
          <a:prstGeom prst="rect">
            <a:avLst/>
          </a:prstGeom>
          <a:noFill/>
          <a:ln/>
        </p:spPr>
        <p:txBody>
          <a:bodyPr wrap="square" lIns="0" tIns="0" rIns="0" bIns="0" rtlCol="0" anchor="t"/>
          <a:lstStyle/>
          <a:p>
            <a:pPr marL="214313" indent="-214313">
              <a:lnSpc>
                <a:spcPts val="1094"/>
              </a:lnSpc>
              <a:buSzPct val="100000"/>
              <a:buChar char="•"/>
            </a:pPr>
            <a:r>
              <a:rPr lang="en-US" sz="1400" b="1" dirty="0">
                <a:solidFill>
                  <a:srgbClr val="FFFFFF"/>
                </a:solidFill>
                <a:latin typeface="Inter" pitchFamily="34" charset="0"/>
                <a:ea typeface="Inter" pitchFamily="34" charset="-122"/>
                <a:cs typeface="Inter" pitchFamily="34" charset="-120"/>
              </a:rPr>
              <a:t>Önlem:</a:t>
            </a:r>
            <a:r>
              <a:rPr lang="en-US" sz="1400" dirty="0">
                <a:solidFill>
                  <a:srgbClr val="FFFFFF"/>
                </a:solidFill>
                <a:latin typeface="Inter" pitchFamily="34" charset="0"/>
                <a:ea typeface="Inter" pitchFamily="34" charset="-122"/>
                <a:cs typeface="Inter" pitchFamily="34" charset="-120"/>
              </a:rPr>
              <a:t> Ergonomik düzenleme, mekanik kaldırma araçları, yükseklik ayarlı tezgahlar, sık pozisyon değişimi.</a:t>
            </a:r>
            <a:endParaRPr lang="en-US" sz="1400" dirty="0"/>
          </a:p>
        </p:txBody>
      </p:sp>
      <p:pic>
        <p:nvPicPr>
          <p:cNvPr id="6" name="Image 0" descr="preencoded.png"/>
          <p:cNvPicPr>
            <a:picLocks noChangeAspect="1"/>
          </p:cNvPicPr>
          <p:nvPr/>
        </p:nvPicPr>
        <p:blipFill>
          <a:blip r:embed="rId3"/>
          <a:stretch>
            <a:fillRect/>
          </a:stretch>
        </p:blipFill>
        <p:spPr>
          <a:xfrm>
            <a:off x="350192" y="3113931"/>
            <a:ext cx="4152751" cy="3205088"/>
          </a:xfrm>
          <a:prstGeom prst="rect">
            <a:avLst/>
          </a:prstGeom>
        </p:spPr>
      </p:pic>
      <p:sp>
        <p:nvSpPr>
          <p:cNvPr id="7" name="Text 4"/>
          <p:cNvSpPr/>
          <p:nvPr/>
        </p:nvSpPr>
        <p:spPr>
          <a:xfrm>
            <a:off x="6067946" y="1236675"/>
            <a:ext cx="1465659" cy="141400"/>
          </a:xfrm>
          <a:prstGeom prst="rect">
            <a:avLst/>
          </a:prstGeom>
          <a:noFill/>
          <a:ln/>
        </p:spPr>
        <p:txBody>
          <a:bodyPr wrap="none" lIns="0" tIns="0" rIns="0" bIns="0" rtlCol="0" anchor="t"/>
          <a:lstStyle/>
          <a:p>
            <a:pPr algn="ctr">
              <a:lnSpc>
                <a:spcPts val="1438"/>
              </a:lnSpc>
            </a:pPr>
            <a:r>
              <a:rPr lang="en-US" sz="1400" b="1" dirty="0">
                <a:solidFill>
                  <a:srgbClr val="FFFFFF"/>
                </a:solidFill>
                <a:latin typeface="Petrona Bold" pitchFamily="34" charset="0"/>
                <a:ea typeface="Petrona Bold" pitchFamily="34" charset="-122"/>
                <a:cs typeface="Petrona Bold" pitchFamily="34" charset="-120"/>
              </a:rPr>
              <a:t>Psiko-Sosyal Riskler</a:t>
            </a:r>
            <a:endParaRPr lang="en-US" sz="1400" dirty="0"/>
          </a:p>
        </p:txBody>
      </p:sp>
      <p:sp>
        <p:nvSpPr>
          <p:cNvPr id="8" name="Text 5"/>
          <p:cNvSpPr/>
          <p:nvPr/>
        </p:nvSpPr>
        <p:spPr>
          <a:xfrm>
            <a:off x="4761914" y="1737314"/>
            <a:ext cx="4152751" cy="329090"/>
          </a:xfrm>
          <a:prstGeom prst="rect">
            <a:avLst/>
          </a:prstGeom>
          <a:noFill/>
          <a:ln/>
        </p:spPr>
        <p:txBody>
          <a:bodyPr wrap="none" lIns="0" tIns="0" rIns="0" bIns="0" rtlCol="0" anchor="t"/>
          <a:lstStyle/>
          <a:p>
            <a:pPr marL="214313" indent="-214313">
              <a:lnSpc>
                <a:spcPts val="1094"/>
              </a:lnSpc>
              <a:buSzPct val="100000"/>
              <a:buChar char="•"/>
            </a:pPr>
            <a:r>
              <a:rPr lang="en-US" sz="1400" dirty="0">
                <a:solidFill>
                  <a:srgbClr val="FFFFFF"/>
                </a:solidFill>
                <a:latin typeface="Inter" pitchFamily="34" charset="0"/>
                <a:ea typeface="Inter" pitchFamily="34" charset="-122"/>
                <a:cs typeface="Inter" pitchFamily="34" charset="-120"/>
              </a:rPr>
              <a:t>Yoğun iş temposu, uzun çalışma saatleri, </a:t>
            </a:r>
            <a:endParaRPr lang="tr-TR" sz="1400" dirty="0" smtClean="0">
              <a:solidFill>
                <a:srgbClr val="FFFFFF"/>
              </a:solidFill>
              <a:latin typeface="Inter" pitchFamily="34" charset="0"/>
              <a:ea typeface="Inter" pitchFamily="34" charset="-122"/>
              <a:cs typeface="Inter" pitchFamily="34" charset="-120"/>
            </a:endParaRPr>
          </a:p>
          <a:p>
            <a:pPr marL="214313" indent="-214313">
              <a:lnSpc>
                <a:spcPts val="1094"/>
              </a:lnSpc>
              <a:buSzPct val="100000"/>
              <a:buChar char="•"/>
            </a:pPr>
            <a:r>
              <a:rPr lang="en-US" sz="1400" dirty="0" err="1" smtClean="0">
                <a:solidFill>
                  <a:srgbClr val="FFFFFF"/>
                </a:solidFill>
                <a:latin typeface="Inter" pitchFamily="34" charset="0"/>
                <a:ea typeface="Inter" pitchFamily="34" charset="-122"/>
                <a:cs typeface="Inter" pitchFamily="34" charset="-120"/>
              </a:rPr>
              <a:t>müşteri</a:t>
            </a:r>
            <a:r>
              <a:rPr lang="en-US" sz="1400" dirty="0" smtClean="0">
                <a:solidFill>
                  <a:srgbClr val="FFFFFF"/>
                </a:solidFill>
                <a:latin typeface="Inter" pitchFamily="34" charset="0"/>
                <a:ea typeface="Inter" pitchFamily="34" charset="-122"/>
                <a:cs typeface="Inter" pitchFamily="34" charset="-120"/>
              </a:rPr>
              <a:t> </a:t>
            </a:r>
            <a:r>
              <a:rPr lang="en-US" sz="1400" dirty="0">
                <a:solidFill>
                  <a:srgbClr val="FFFFFF"/>
                </a:solidFill>
                <a:latin typeface="Inter" pitchFamily="34" charset="0"/>
                <a:ea typeface="Inter" pitchFamily="34" charset="-122"/>
                <a:cs typeface="Inter" pitchFamily="34" charset="-120"/>
              </a:rPr>
              <a:t>baskısı stres ve tükenmişliğe neden olur.</a:t>
            </a:r>
            <a:endParaRPr lang="en-US" sz="1400" dirty="0"/>
          </a:p>
        </p:txBody>
      </p:sp>
      <p:sp>
        <p:nvSpPr>
          <p:cNvPr id="9" name="Text 6"/>
          <p:cNvSpPr/>
          <p:nvPr/>
        </p:nvSpPr>
        <p:spPr>
          <a:xfrm>
            <a:off x="4724400" y="2291784"/>
            <a:ext cx="4152751" cy="219393"/>
          </a:xfrm>
          <a:prstGeom prst="rect">
            <a:avLst/>
          </a:prstGeom>
          <a:noFill/>
          <a:ln/>
        </p:spPr>
        <p:txBody>
          <a:bodyPr wrap="square" lIns="0" tIns="0" rIns="0" bIns="0" rtlCol="0" anchor="t"/>
          <a:lstStyle/>
          <a:p>
            <a:pPr marL="214313" indent="-214313">
              <a:lnSpc>
                <a:spcPts val="1094"/>
              </a:lnSpc>
              <a:buSzPct val="100000"/>
              <a:buChar char="•"/>
            </a:pPr>
            <a:r>
              <a:rPr lang="en-US" sz="1400" b="1" dirty="0">
                <a:solidFill>
                  <a:srgbClr val="FFFFFF"/>
                </a:solidFill>
                <a:latin typeface="Inter" pitchFamily="34" charset="0"/>
                <a:ea typeface="Inter" pitchFamily="34" charset="-122"/>
                <a:cs typeface="Inter" pitchFamily="34" charset="-120"/>
              </a:rPr>
              <a:t>Önlem:</a:t>
            </a:r>
            <a:r>
              <a:rPr lang="en-US" sz="1400" dirty="0">
                <a:solidFill>
                  <a:srgbClr val="FFFFFF"/>
                </a:solidFill>
                <a:latin typeface="Inter" pitchFamily="34" charset="0"/>
                <a:ea typeface="Inter" pitchFamily="34" charset="-122"/>
                <a:cs typeface="Inter" pitchFamily="34" charset="-120"/>
              </a:rPr>
              <a:t> İş yükü dengeleme, etkili iletişim, psikolojik destek programları, stres yönetimi eğitimleri.</a:t>
            </a:r>
            <a:endParaRPr lang="en-US" sz="1400" dirty="0"/>
          </a:p>
        </p:txBody>
      </p:sp>
      <p:pic>
        <p:nvPicPr>
          <p:cNvPr id="10" name="Image 1" descr="preencoded.png"/>
          <p:cNvPicPr>
            <a:picLocks noChangeAspect="1"/>
          </p:cNvPicPr>
          <p:nvPr/>
        </p:nvPicPr>
        <p:blipFill>
          <a:blip r:embed="rId4"/>
          <a:stretch>
            <a:fillRect/>
          </a:stretch>
        </p:blipFill>
        <p:spPr>
          <a:xfrm>
            <a:off x="4724400" y="3113931"/>
            <a:ext cx="4152751" cy="3205088"/>
          </a:xfrm>
          <a:prstGeom prst="rect">
            <a:avLst/>
          </a:prstGeom>
        </p:spPr>
      </p:pic>
    </p:spTree>
    <p:extLst>
      <p:ext uri="{BB962C8B-B14F-4D97-AF65-F5344CB8AC3E}">
        <p14:creationId xmlns:p14="http://schemas.microsoft.com/office/powerpoint/2010/main" val="292020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2361" y="1668661"/>
            <a:ext cx="7559204" cy="389781"/>
          </a:xfrm>
          <a:prstGeom prst="rect">
            <a:avLst/>
          </a:prstGeom>
          <a:noFill/>
          <a:ln/>
        </p:spPr>
        <p:txBody>
          <a:bodyPr wrap="none" lIns="0" tIns="0" rIns="0" bIns="0" rtlCol="0" anchor="t"/>
          <a:lstStyle/>
          <a:p>
            <a:pPr algn="ctr">
              <a:lnSpc>
                <a:spcPts val="3063"/>
              </a:lnSpc>
            </a:pPr>
            <a:r>
              <a:rPr lang="en-US" sz="2438" b="1" dirty="0" err="1" smtClean="0">
                <a:solidFill>
                  <a:srgbClr val="F95F88"/>
                </a:solidFill>
                <a:latin typeface="Petrona Bold" pitchFamily="34" charset="0"/>
                <a:ea typeface="Petrona Bold" pitchFamily="34" charset="-122"/>
                <a:cs typeface="Petrona Bold" pitchFamily="34" charset="-120"/>
              </a:rPr>
              <a:t>İş</a:t>
            </a:r>
            <a:r>
              <a:rPr lang="en-US" sz="2438" b="1" dirty="0" smtClean="0">
                <a:solidFill>
                  <a:srgbClr val="F95F88"/>
                </a:solidFill>
                <a:latin typeface="Petrona Bold" pitchFamily="34" charset="0"/>
                <a:ea typeface="Petrona Bold" pitchFamily="34" charset="-122"/>
                <a:cs typeface="Petrona Bold" pitchFamily="34" charset="-120"/>
              </a:rPr>
              <a:t> </a:t>
            </a:r>
            <a:r>
              <a:rPr lang="en-US" sz="2438" b="1" dirty="0">
                <a:solidFill>
                  <a:srgbClr val="F95F88"/>
                </a:solidFill>
                <a:latin typeface="Petrona Bold" pitchFamily="34" charset="0"/>
                <a:ea typeface="Petrona Bold" pitchFamily="34" charset="-122"/>
                <a:cs typeface="Petrona Bold" pitchFamily="34" charset="-120"/>
              </a:rPr>
              <a:t>Güvenliği ile Güvenli ve Verimli Bir Gelecek</a:t>
            </a:r>
            <a:endParaRPr lang="en-US" sz="2438" dirty="0"/>
          </a:p>
        </p:txBody>
      </p:sp>
      <p:sp>
        <p:nvSpPr>
          <p:cNvPr id="3" name="Text 1"/>
          <p:cNvSpPr/>
          <p:nvPr/>
        </p:nvSpPr>
        <p:spPr>
          <a:xfrm>
            <a:off x="708720" y="2501429"/>
            <a:ext cx="7939162" cy="680443"/>
          </a:xfrm>
          <a:prstGeom prst="rect">
            <a:avLst/>
          </a:prstGeom>
          <a:noFill/>
          <a:ln/>
        </p:spPr>
        <p:txBody>
          <a:bodyPr wrap="square" lIns="0" tIns="0" rIns="0" bIns="0" rtlCol="0" anchor="t"/>
          <a:lstStyle/>
          <a:p>
            <a:pPr>
              <a:lnSpc>
                <a:spcPts val="1781"/>
              </a:lnSpc>
            </a:pPr>
            <a:r>
              <a:rPr lang="en-US" sz="1094" dirty="0">
                <a:solidFill>
                  <a:srgbClr val="272525"/>
                </a:solidFill>
                <a:latin typeface="Inter" pitchFamily="34" charset="0"/>
                <a:ea typeface="Inter" pitchFamily="34" charset="-122"/>
                <a:cs typeface="Inter" pitchFamily="34" charset="-120"/>
              </a:rPr>
              <a:t>İş sağlığı ve güvenliği, sadece yasal bir zorunluluk değil, aynı zamanda çalışan refahı ve işletme sürdürülebilirliği için temel bir yatırımdır. Risklerin farkında olmak ve proaktif önlemler almak, kazaları ve meslek hastalıklarını minimize etmenin anahtarıdır.</a:t>
            </a:r>
            <a:endParaRPr lang="en-US" sz="1094" dirty="0"/>
          </a:p>
        </p:txBody>
      </p:sp>
      <p:sp>
        <p:nvSpPr>
          <p:cNvPr id="4" name="Shape 2"/>
          <p:cNvSpPr/>
          <p:nvPr/>
        </p:nvSpPr>
        <p:spPr>
          <a:xfrm>
            <a:off x="496119" y="2341960"/>
            <a:ext cx="19050" cy="999381"/>
          </a:xfrm>
          <a:prstGeom prst="rect">
            <a:avLst/>
          </a:prstGeom>
          <a:solidFill>
            <a:srgbClr val="6237C8"/>
          </a:solidFill>
          <a:ln/>
        </p:spPr>
      </p:sp>
      <p:sp>
        <p:nvSpPr>
          <p:cNvPr id="5" name="Shape 3"/>
          <p:cNvSpPr/>
          <p:nvPr/>
        </p:nvSpPr>
        <p:spPr>
          <a:xfrm>
            <a:off x="496119" y="3500810"/>
            <a:ext cx="2622724" cy="1302246"/>
          </a:xfrm>
          <a:prstGeom prst="roundRect">
            <a:avLst>
              <a:gd name="adj" fmla="val 4572"/>
            </a:avLst>
          </a:prstGeom>
          <a:solidFill>
            <a:srgbClr val="E0D7F4"/>
          </a:solidFill>
          <a:ln w="7620">
            <a:solidFill>
              <a:srgbClr val="C6BDDA"/>
            </a:solidFill>
            <a:prstDash val="solid"/>
          </a:ln>
        </p:spPr>
      </p:sp>
      <p:sp>
        <p:nvSpPr>
          <p:cNvPr id="6" name="Text 4"/>
          <p:cNvSpPr/>
          <p:nvPr/>
        </p:nvSpPr>
        <p:spPr>
          <a:xfrm>
            <a:off x="642640" y="3647331"/>
            <a:ext cx="1949276" cy="243706"/>
          </a:xfrm>
          <a:prstGeom prst="rect">
            <a:avLst/>
          </a:prstGeom>
          <a:noFill/>
          <a:ln/>
        </p:spPr>
        <p:txBody>
          <a:bodyPr wrap="none" lIns="0" tIns="0" rIns="0" bIns="0" rtlCol="0" anchor="t"/>
          <a:lstStyle/>
          <a:p>
            <a:pPr>
              <a:lnSpc>
                <a:spcPts val="1906"/>
              </a:lnSpc>
            </a:pPr>
            <a:r>
              <a:rPr lang="en-US" sz="1531" b="1" dirty="0">
                <a:solidFill>
                  <a:srgbClr val="272525"/>
                </a:solidFill>
                <a:latin typeface="Petrona Bold" pitchFamily="34" charset="0"/>
                <a:ea typeface="Petrona Bold" pitchFamily="34" charset="-122"/>
                <a:cs typeface="Petrona Bold" pitchFamily="34" charset="-120"/>
              </a:rPr>
              <a:t>Sürekli Eğitim</a:t>
            </a:r>
            <a:endParaRPr lang="en-US" sz="1531" dirty="0"/>
          </a:p>
        </p:txBody>
      </p:sp>
      <p:sp>
        <p:nvSpPr>
          <p:cNvPr id="7" name="Text 5"/>
          <p:cNvSpPr/>
          <p:nvPr/>
        </p:nvSpPr>
        <p:spPr>
          <a:xfrm>
            <a:off x="642640" y="3976092"/>
            <a:ext cx="2329681" cy="680443"/>
          </a:xfrm>
          <a:prstGeom prst="rect">
            <a:avLst/>
          </a:prstGeom>
          <a:noFill/>
          <a:ln/>
        </p:spPr>
        <p:txBody>
          <a:bodyPr wrap="square" lIns="0" tIns="0" rIns="0" bIns="0" rtlCol="0" anchor="t"/>
          <a:lstStyle/>
          <a:p>
            <a:pPr>
              <a:lnSpc>
                <a:spcPts val="1781"/>
              </a:lnSpc>
            </a:pPr>
            <a:r>
              <a:rPr lang="en-US" sz="1094" dirty="0">
                <a:solidFill>
                  <a:srgbClr val="272525"/>
                </a:solidFill>
                <a:latin typeface="Inter" pitchFamily="34" charset="0"/>
                <a:ea typeface="Inter" pitchFamily="34" charset="-122"/>
                <a:cs typeface="Inter" pitchFamily="34" charset="-120"/>
              </a:rPr>
              <a:t>Çalışanların düzenli olarak iş sağlığı ve güvenliği eğitimlerine katılımı sağlanmalıdır.</a:t>
            </a:r>
            <a:endParaRPr lang="en-US" sz="1094" dirty="0"/>
          </a:p>
        </p:txBody>
      </p:sp>
      <p:sp>
        <p:nvSpPr>
          <p:cNvPr id="8" name="Shape 6"/>
          <p:cNvSpPr/>
          <p:nvPr/>
        </p:nvSpPr>
        <p:spPr>
          <a:xfrm>
            <a:off x="3260601" y="3500810"/>
            <a:ext cx="2622724" cy="1302246"/>
          </a:xfrm>
          <a:prstGeom prst="roundRect">
            <a:avLst>
              <a:gd name="adj" fmla="val 4572"/>
            </a:avLst>
          </a:prstGeom>
          <a:solidFill>
            <a:srgbClr val="E0D7F4"/>
          </a:solidFill>
          <a:ln w="7620">
            <a:solidFill>
              <a:srgbClr val="C6BDDA"/>
            </a:solidFill>
            <a:prstDash val="solid"/>
          </a:ln>
        </p:spPr>
      </p:sp>
      <p:sp>
        <p:nvSpPr>
          <p:cNvPr id="9" name="Text 7"/>
          <p:cNvSpPr/>
          <p:nvPr/>
        </p:nvSpPr>
        <p:spPr>
          <a:xfrm>
            <a:off x="3407123" y="3647331"/>
            <a:ext cx="1949276" cy="243706"/>
          </a:xfrm>
          <a:prstGeom prst="rect">
            <a:avLst/>
          </a:prstGeom>
          <a:noFill/>
          <a:ln/>
        </p:spPr>
        <p:txBody>
          <a:bodyPr wrap="none" lIns="0" tIns="0" rIns="0" bIns="0" rtlCol="0" anchor="t"/>
          <a:lstStyle/>
          <a:p>
            <a:pPr>
              <a:lnSpc>
                <a:spcPts val="1906"/>
              </a:lnSpc>
            </a:pPr>
            <a:r>
              <a:rPr lang="en-US" sz="1531" b="1" dirty="0">
                <a:solidFill>
                  <a:srgbClr val="272525"/>
                </a:solidFill>
                <a:latin typeface="Petrona Bold" pitchFamily="34" charset="0"/>
                <a:ea typeface="Petrona Bold" pitchFamily="34" charset="-122"/>
                <a:cs typeface="Petrona Bold" pitchFamily="34" charset="-120"/>
              </a:rPr>
              <a:t>Proaktif Yaklaşım</a:t>
            </a:r>
            <a:endParaRPr lang="en-US" sz="1531" dirty="0"/>
          </a:p>
        </p:txBody>
      </p:sp>
      <p:sp>
        <p:nvSpPr>
          <p:cNvPr id="10" name="Text 8"/>
          <p:cNvSpPr/>
          <p:nvPr/>
        </p:nvSpPr>
        <p:spPr>
          <a:xfrm>
            <a:off x="3407123" y="3976092"/>
            <a:ext cx="2329681" cy="680443"/>
          </a:xfrm>
          <a:prstGeom prst="rect">
            <a:avLst/>
          </a:prstGeom>
          <a:noFill/>
          <a:ln/>
        </p:spPr>
        <p:txBody>
          <a:bodyPr wrap="square" lIns="0" tIns="0" rIns="0" bIns="0" rtlCol="0" anchor="t"/>
          <a:lstStyle/>
          <a:p>
            <a:pPr>
              <a:lnSpc>
                <a:spcPts val="1781"/>
              </a:lnSpc>
            </a:pPr>
            <a:r>
              <a:rPr lang="en-US" sz="1094" dirty="0">
                <a:solidFill>
                  <a:srgbClr val="272525"/>
                </a:solidFill>
                <a:latin typeface="Inter" pitchFamily="34" charset="0"/>
                <a:ea typeface="Inter" pitchFamily="34" charset="-122"/>
                <a:cs typeface="Inter" pitchFamily="34" charset="-120"/>
              </a:rPr>
              <a:t>Riskler belirlenmeli, değerlendirilmeli ve önleyici tedbirler uygulanmalıdır.</a:t>
            </a:r>
            <a:endParaRPr lang="en-US" sz="1094" dirty="0"/>
          </a:p>
        </p:txBody>
      </p:sp>
      <p:sp>
        <p:nvSpPr>
          <p:cNvPr id="11" name="Shape 9"/>
          <p:cNvSpPr/>
          <p:nvPr/>
        </p:nvSpPr>
        <p:spPr>
          <a:xfrm>
            <a:off x="6025083" y="3500810"/>
            <a:ext cx="2622724" cy="1302246"/>
          </a:xfrm>
          <a:prstGeom prst="roundRect">
            <a:avLst>
              <a:gd name="adj" fmla="val 4572"/>
            </a:avLst>
          </a:prstGeom>
          <a:solidFill>
            <a:srgbClr val="E0D7F4"/>
          </a:solidFill>
          <a:ln w="7620">
            <a:solidFill>
              <a:srgbClr val="C6BDDA"/>
            </a:solidFill>
            <a:prstDash val="solid"/>
          </a:ln>
        </p:spPr>
      </p:sp>
      <p:sp>
        <p:nvSpPr>
          <p:cNvPr id="12" name="Text 10"/>
          <p:cNvSpPr/>
          <p:nvPr/>
        </p:nvSpPr>
        <p:spPr>
          <a:xfrm>
            <a:off x="6171605" y="3647331"/>
            <a:ext cx="1949276" cy="243706"/>
          </a:xfrm>
          <a:prstGeom prst="rect">
            <a:avLst/>
          </a:prstGeom>
          <a:noFill/>
          <a:ln/>
        </p:spPr>
        <p:txBody>
          <a:bodyPr wrap="none" lIns="0" tIns="0" rIns="0" bIns="0" rtlCol="0" anchor="t"/>
          <a:lstStyle/>
          <a:p>
            <a:pPr>
              <a:lnSpc>
                <a:spcPts val="1906"/>
              </a:lnSpc>
            </a:pPr>
            <a:r>
              <a:rPr lang="en-US" sz="1531" b="1" dirty="0">
                <a:solidFill>
                  <a:srgbClr val="272525"/>
                </a:solidFill>
                <a:latin typeface="Petrona Bold" pitchFamily="34" charset="0"/>
                <a:ea typeface="Petrona Bold" pitchFamily="34" charset="-122"/>
                <a:cs typeface="Petrona Bold" pitchFamily="34" charset="-120"/>
              </a:rPr>
              <a:t>Sağlıklı Ortam</a:t>
            </a:r>
            <a:endParaRPr lang="en-US" sz="1531" dirty="0"/>
          </a:p>
        </p:txBody>
      </p:sp>
      <p:sp>
        <p:nvSpPr>
          <p:cNvPr id="13" name="Text 11"/>
          <p:cNvSpPr/>
          <p:nvPr/>
        </p:nvSpPr>
        <p:spPr>
          <a:xfrm>
            <a:off x="6171605" y="3976092"/>
            <a:ext cx="2329681" cy="680443"/>
          </a:xfrm>
          <a:prstGeom prst="rect">
            <a:avLst/>
          </a:prstGeom>
          <a:noFill/>
          <a:ln/>
        </p:spPr>
        <p:txBody>
          <a:bodyPr wrap="square" lIns="0" tIns="0" rIns="0" bIns="0" rtlCol="0" anchor="t"/>
          <a:lstStyle/>
          <a:p>
            <a:pPr>
              <a:lnSpc>
                <a:spcPts val="1781"/>
              </a:lnSpc>
            </a:pPr>
            <a:r>
              <a:rPr lang="en-US" sz="1094" dirty="0">
                <a:solidFill>
                  <a:srgbClr val="272525"/>
                </a:solidFill>
                <a:latin typeface="Inter" pitchFamily="34" charset="0"/>
                <a:ea typeface="Inter" pitchFamily="34" charset="-122"/>
                <a:cs typeface="Inter" pitchFamily="34" charset="-120"/>
              </a:rPr>
              <a:t>Fiziksel, kimyasal, biyolojik, ergonomik ve psiko-sosyal riskler en aza indirilmelidir.</a:t>
            </a:r>
            <a:endParaRPr lang="en-US" sz="1094" dirty="0"/>
          </a:p>
        </p:txBody>
      </p:sp>
      <p:sp>
        <p:nvSpPr>
          <p:cNvPr id="14" name="Text 12"/>
          <p:cNvSpPr/>
          <p:nvPr/>
        </p:nvSpPr>
        <p:spPr>
          <a:xfrm>
            <a:off x="496119" y="4962526"/>
            <a:ext cx="8151763" cy="226814"/>
          </a:xfrm>
          <a:prstGeom prst="rect">
            <a:avLst/>
          </a:prstGeom>
          <a:noFill/>
          <a:ln/>
        </p:spPr>
        <p:txBody>
          <a:bodyPr wrap="none" lIns="0" tIns="0" rIns="0" bIns="0" rtlCol="0" anchor="t"/>
          <a:lstStyle/>
          <a:p>
            <a:pPr algn="ctr">
              <a:lnSpc>
                <a:spcPts val="1781"/>
              </a:lnSpc>
            </a:pPr>
            <a:r>
              <a:rPr lang="en-US" sz="1094" dirty="0">
                <a:solidFill>
                  <a:srgbClr val="272525"/>
                </a:solidFill>
                <a:latin typeface="Inter" pitchFamily="34" charset="0"/>
                <a:ea typeface="Inter" pitchFamily="34" charset="-122"/>
                <a:cs typeface="Inter" pitchFamily="34" charset="-120"/>
              </a:rPr>
              <a:t>Unutmayalım ki, </a:t>
            </a:r>
            <a:r>
              <a:rPr lang="en-US" sz="1094" dirty="0">
                <a:solidFill>
                  <a:srgbClr val="6237C8"/>
                </a:solidFill>
                <a:latin typeface="Inter" pitchFamily="34" charset="0"/>
                <a:ea typeface="Inter" pitchFamily="34" charset="-122"/>
                <a:cs typeface="Inter" pitchFamily="34" charset="-120"/>
              </a:rPr>
              <a:t>güvenli bir çalışma ortamı</a:t>
            </a:r>
            <a:r>
              <a:rPr lang="en-US" sz="1094" dirty="0">
                <a:solidFill>
                  <a:srgbClr val="272525"/>
                </a:solidFill>
                <a:latin typeface="Inter" pitchFamily="34" charset="0"/>
                <a:ea typeface="Inter" pitchFamily="34" charset="-122"/>
                <a:cs typeface="Inter" pitchFamily="34" charset="-120"/>
              </a:rPr>
              <a:t> herkesin sorumluluğundadır ve sürdürülebilir başarının temelini oluşturur.</a:t>
            </a:r>
            <a:endParaRPr lang="en-US" sz="1094" dirty="0"/>
          </a:p>
        </p:txBody>
      </p:sp>
    </p:spTree>
    <p:extLst>
      <p:ext uri="{BB962C8B-B14F-4D97-AF65-F5344CB8AC3E}">
        <p14:creationId xmlns:p14="http://schemas.microsoft.com/office/powerpoint/2010/main" val="142169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27" y="728700"/>
            <a:ext cx="9082124" cy="4655098"/>
          </a:xfrm>
        </p:spPr>
        <p:txBody>
          <a:bodyPr>
            <a:normAutofit/>
          </a:bodyPr>
          <a:lstStyle/>
          <a:p>
            <a:pPr marL="0" indent="0" algn="ctr">
              <a:buNone/>
            </a:pPr>
            <a:r>
              <a:rPr lang="tr-TR" sz="3000" b="1" dirty="0">
                <a:solidFill>
                  <a:schemeClr val="tx1"/>
                </a:solidFill>
              </a:rPr>
              <a:t>    </a:t>
            </a:r>
            <a:endParaRPr lang="tr-TR" sz="3000" dirty="0">
              <a:solidFill>
                <a:srgbClr val="FFC000"/>
              </a:solidFill>
            </a:endParaRPr>
          </a:p>
        </p:txBody>
      </p:sp>
      <p:sp>
        <p:nvSpPr>
          <p:cNvPr id="9" name="İçerik Yer Tutucusu 2"/>
          <p:cNvSpPr txBox="1">
            <a:spLocks/>
          </p:cNvSpPr>
          <p:nvPr/>
        </p:nvSpPr>
        <p:spPr>
          <a:xfrm>
            <a:off x="1223628" y="2348881"/>
            <a:ext cx="6486486" cy="2343551"/>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r>
              <a:rPr kumimoji="0" lang="en-US" sz="3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100" b="1" i="0" u="none" strike="noStrike" kern="1200" cap="none" spc="0" normalizeH="0" baseline="0" noProof="0" dirty="0">
                <a:ln>
                  <a:noFill/>
                </a:ln>
                <a:solidFill>
                  <a:srgbClr val="F9D1A9"/>
                </a:solidFill>
                <a:effectLst/>
                <a:uLnTx/>
                <a:uFillTx/>
                <a:latin typeface="Calibri" panose="020F0502020204030204"/>
                <a:ea typeface="+mn-ea"/>
                <a:cs typeface="+mn-cs"/>
              </a:rPr>
              <a:t> </a:t>
            </a:r>
            <a:endParaRPr kumimoji="0" lang="tr-TR" sz="2100" b="1" i="0" u="none" strike="noStrike" kern="1200" cap="none" spc="0" normalizeH="0" baseline="0" noProof="0" dirty="0">
              <a:ln>
                <a:noFill/>
              </a:ln>
              <a:solidFill>
                <a:srgbClr val="F9D1A9"/>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endParaRPr kumimoji="0" lang="en-US" sz="2100" b="1" i="0" u="none" strike="noStrike" kern="1200" cap="none" spc="0" normalizeH="0" baseline="0" noProof="0" dirty="0">
              <a:ln>
                <a:noFill/>
              </a:ln>
              <a:solidFill>
                <a:srgbClr val="F9D1A9"/>
              </a:solidFill>
              <a:effectLst/>
              <a:uLnTx/>
              <a:uFillTx/>
              <a:latin typeface="Calibri" panose="020F0502020204030204"/>
              <a:ea typeface="+mn-ea"/>
              <a:cs typeface="+mn-cs"/>
            </a:endParaRPr>
          </a:p>
        </p:txBody>
      </p:sp>
      <p:sp>
        <p:nvSpPr>
          <p:cNvPr id="2" name="Dikdörtgen 1"/>
          <p:cNvSpPr/>
          <p:nvPr/>
        </p:nvSpPr>
        <p:spPr>
          <a:xfrm>
            <a:off x="2362200" y="2666220"/>
            <a:ext cx="5486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GÜVENLİK KÜLTÜRÜ</a:t>
            </a:r>
            <a:endParaRPr kumimoji="0" lang="tr-TR"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AutoShape 2" descr="İş Yerinde Güvenlik Kültürü – Balkan İş Güvenliği Ve İş Sağlığı Hizmetleri  | İstanbu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Resim 9"/>
          <p:cNvPicPr>
            <a:picLocks noChangeAspect="1"/>
          </p:cNvPicPr>
          <p:nvPr/>
        </p:nvPicPr>
        <p:blipFill>
          <a:blip r:embed="rId3"/>
          <a:stretch>
            <a:fillRect/>
          </a:stretch>
        </p:blipFill>
        <p:spPr>
          <a:xfrm>
            <a:off x="1840189" y="3672688"/>
            <a:ext cx="5410200" cy="1238258"/>
          </a:xfrm>
          <a:prstGeom prst="rect">
            <a:avLst/>
          </a:prstGeom>
        </p:spPr>
      </p:pic>
    </p:spTree>
    <p:extLst>
      <p:ext uri="{BB962C8B-B14F-4D97-AF65-F5344CB8AC3E}">
        <p14:creationId xmlns:p14="http://schemas.microsoft.com/office/powerpoint/2010/main" val="1962738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5800" y="304800"/>
            <a:ext cx="80010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İstenilir bir güvenlik kültürü şu özellikleri içerir:</a:t>
            </a:r>
          </a:p>
        </p:txBody>
      </p:sp>
      <p:sp>
        <p:nvSpPr>
          <p:cNvPr id="5" name="Dikdörtgen 4"/>
          <p:cNvSpPr/>
          <p:nvPr/>
        </p:nvSpPr>
        <p:spPr>
          <a:xfrm>
            <a:off x="685800" y="990600"/>
            <a:ext cx="80010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Bütün çalışanlar güvenlik kuralları ve düzenlemelerine her zaman uyar.</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Çalışanlar sürekli bir biçimde tehlikeleri araştırır ve tehlikeli bir durum bulduğunda onu düzeltmek için inisiyatif alır.</a:t>
            </a:r>
          </a:p>
        </p:txBody>
      </p:sp>
    </p:spTree>
    <p:extLst>
      <p:ext uri="{BB962C8B-B14F-4D97-AF65-F5344CB8AC3E}">
        <p14:creationId xmlns:p14="http://schemas.microsoft.com/office/powerpoint/2010/main" val="355573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9600" y="914400"/>
            <a:ext cx="80772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Bütün çalışanlar güvenlikle ilgili aktivitelere katılmaya isteklidir.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Güvenlikle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ilgili konularda açık bir iletişim vardır. Bu gibi durumlarda, azarlama korkusu veya disiplin cezası korkusu yoktur.</a:t>
            </a:r>
          </a:p>
        </p:txBody>
      </p:sp>
      <p:sp>
        <p:nvSpPr>
          <p:cNvPr id="5" name="Dikdörtgen 4"/>
          <p:cNvSpPr/>
          <p:nvPr/>
        </p:nvSpPr>
        <p:spPr>
          <a:xfrm>
            <a:off x="609600" y="304800"/>
            <a:ext cx="8077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İstenilir bir güvenlik kültürü şu özellikleri içerir:</a:t>
            </a:r>
          </a:p>
        </p:txBody>
      </p:sp>
    </p:spTree>
    <p:extLst>
      <p:ext uri="{BB962C8B-B14F-4D97-AF65-F5344CB8AC3E}">
        <p14:creationId xmlns:p14="http://schemas.microsoft.com/office/powerpoint/2010/main" val="3280279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9600" y="1143000"/>
            <a:ext cx="807720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Güvenlikle ilgili ortaya çıkan olaylar, sistem başarısızlığını tespit etmek ve sistemde gerekli düzeltmeleri yapmak için bir fırsat olarak görülür.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Bütün çalışanlar, yapmış oldukları işlerdeki potansiyel tehlikeleri anlarlar ve onları gerekli şekilde değerlendirirler.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Çalışanlar gereksiz yere risk almazlar.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Yöneticiler çalışanların gereksiz yere risk almalarına (bilerek veya bilmeyerek) sebep olmazlar.</a:t>
            </a:r>
          </a:p>
        </p:txBody>
      </p:sp>
      <p:sp>
        <p:nvSpPr>
          <p:cNvPr id="5" name="Dikdörtgen 4"/>
          <p:cNvSpPr/>
          <p:nvPr/>
        </p:nvSpPr>
        <p:spPr>
          <a:xfrm>
            <a:off x="609600" y="304800"/>
            <a:ext cx="8077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İstenilir bir güvenlik kültürü şu özellikleri içerir:</a:t>
            </a:r>
          </a:p>
        </p:txBody>
      </p:sp>
    </p:spTree>
    <p:extLst>
      <p:ext uri="{BB962C8B-B14F-4D97-AF65-F5344CB8AC3E}">
        <p14:creationId xmlns:p14="http://schemas.microsoft.com/office/powerpoint/2010/main" val="1390236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671</TotalTime>
  <Words>416</Words>
  <Application>Microsoft Office PowerPoint</Application>
  <PresentationFormat>Ekran Gösterisi (4:3)</PresentationFormat>
  <Paragraphs>46</Paragraphs>
  <Slides>8</Slides>
  <Notes>3</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8</vt:i4>
      </vt:variant>
    </vt:vector>
  </HeadingPairs>
  <TitlesOfParts>
    <vt:vector size="17" baseType="lpstr">
      <vt:lpstr>Arial</vt:lpstr>
      <vt:lpstr>Calibri</vt:lpstr>
      <vt:lpstr>Calibri Light</vt:lpstr>
      <vt:lpstr>Inter</vt:lpstr>
      <vt:lpstr>Petrona Bold</vt:lpstr>
      <vt:lpstr>Wingdings</vt:lpstr>
      <vt:lpstr>Wingdings 3</vt:lpstr>
      <vt:lpstr>Office Theme</vt:lpstr>
      <vt:lpstr>Office Teması</vt:lpstr>
      <vt:lpstr>T.C.  KASTAMONU ÜNİVERSİTESİ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GÜVENLİĞİ EĞİTİMİ 1. BÖLÜM</dc:title>
  <dc:creator>Polçev1</dc:creator>
  <cp:lastModifiedBy>Özge Çaylak Dönmez</cp:lastModifiedBy>
  <cp:revision>66</cp:revision>
  <dcterms:created xsi:type="dcterms:W3CDTF">2006-08-16T00:00:00Z</dcterms:created>
  <dcterms:modified xsi:type="dcterms:W3CDTF">2025-09-16T09:05:17Z</dcterms:modified>
</cp:coreProperties>
</file>