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9" r:id="rId3"/>
    <p:sldId id="268" r:id="rId4"/>
    <p:sldId id="314" r:id="rId5"/>
    <p:sldId id="316" r:id="rId6"/>
    <p:sldId id="305" r:id="rId7"/>
    <p:sldId id="315" r:id="rId8"/>
    <p:sldId id="325" r:id="rId9"/>
    <p:sldId id="291" r:id="rId10"/>
    <p:sldId id="296" r:id="rId11"/>
    <p:sldId id="318" r:id="rId12"/>
    <p:sldId id="297" r:id="rId13"/>
    <p:sldId id="319" r:id="rId14"/>
    <p:sldId id="323" r:id="rId15"/>
    <p:sldId id="298" r:id="rId16"/>
    <p:sldId id="294" r:id="rId17"/>
    <p:sldId id="324" r:id="rId18"/>
    <p:sldId id="320" r:id="rId19"/>
    <p:sldId id="321" r:id="rId20"/>
    <p:sldId id="299" r:id="rId21"/>
    <p:sldId id="310" r:id="rId22"/>
    <p:sldId id="300" r:id="rId23"/>
    <p:sldId id="311" r:id="rId24"/>
    <p:sldId id="301" r:id="rId25"/>
    <p:sldId id="287" r:id="rId26"/>
    <p:sldId id="326" r:id="rId27"/>
    <p:sldId id="259"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0" autoAdjust="0"/>
    <p:restoredTop sz="94660"/>
  </p:normalViewPr>
  <p:slideViewPr>
    <p:cSldViewPr snapToGrid="0">
      <p:cViewPr varScale="1">
        <p:scale>
          <a:sx n="69" d="100"/>
          <a:sy n="69" d="100"/>
        </p:scale>
        <p:origin x="78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LER DEMIR" userId="fd11c474-b5f6-4369-b88b-5b53ab0cabe3" providerId="ADAL" clId="{1C06B10F-B786-4604-9E62-92ED1587B8EB}"/>
    <pc:docChg chg="modSld">
      <pc:chgData name="GULER DEMIR" userId="fd11c474-b5f6-4369-b88b-5b53ab0cabe3" providerId="ADAL" clId="{1C06B10F-B786-4604-9E62-92ED1587B8EB}" dt="2026-05-14T15:08:27.961" v="5" actId="1076"/>
      <pc:docMkLst>
        <pc:docMk/>
      </pc:docMkLst>
      <pc:sldChg chg="modSp mod">
        <pc:chgData name="GULER DEMIR" userId="fd11c474-b5f6-4369-b88b-5b53ab0cabe3" providerId="ADAL" clId="{1C06B10F-B786-4604-9E62-92ED1587B8EB}" dt="2026-05-14T15:08:27.961" v="5" actId="1076"/>
        <pc:sldMkLst>
          <pc:docMk/>
          <pc:sldMk cId="951358384" sldId="256"/>
        </pc:sldMkLst>
        <pc:spChg chg="mod">
          <ac:chgData name="GULER DEMIR" userId="fd11c474-b5f6-4369-b88b-5b53ab0cabe3" providerId="ADAL" clId="{1C06B10F-B786-4604-9E62-92ED1587B8EB}" dt="2026-05-14T15:08:27.961" v="5" actId="1076"/>
          <ac:spMkLst>
            <pc:docMk/>
            <pc:sldMk cId="951358384" sldId="256"/>
            <ac:spMk id="2" creationId="{00000000-0000-0000-0000-000000000000}"/>
          </ac:spMkLst>
        </pc:spChg>
      </pc:sldChg>
      <pc:sldChg chg="modSp mod">
        <pc:chgData name="GULER DEMIR" userId="fd11c474-b5f6-4369-b88b-5b53ab0cabe3" providerId="ADAL" clId="{1C06B10F-B786-4604-9E62-92ED1587B8EB}" dt="2026-05-14T14:35:00.783" v="2" actId="12"/>
        <pc:sldMkLst>
          <pc:docMk/>
          <pc:sldMk cId="1497389262" sldId="289"/>
        </pc:sldMkLst>
        <pc:spChg chg="mod">
          <ac:chgData name="GULER DEMIR" userId="fd11c474-b5f6-4369-b88b-5b53ab0cabe3" providerId="ADAL" clId="{1C06B10F-B786-4604-9E62-92ED1587B8EB}" dt="2026-05-14T14:35:00.783" v="2" actId="12"/>
          <ac:spMkLst>
            <pc:docMk/>
            <pc:sldMk cId="1497389262" sldId="289"/>
            <ac:spMk id="3" creationId="{7FC17C9F-157F-D631-C5BF-63FD6CD2613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5/14/2026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5/14/2026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dergipark.org.tr/tr/pub/atauniiibd/issue/2671/34982" TargetMode="External"/><Relationship Id="rId2" Type="http://schemas.openxmlformats.org/officeDocument/2006/relationships/hyperlink" Target="https://nesslabs.com/efficacy-effectiveness-efficienc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02352" y="665018"/>
            <a:ext cx="7868945" cy="3221182"/>
          </a:xfrm>
        </p:spPr>
        <p:txBody>
          <a:bodyPr/>
          <a:lstStyle/>
          <a:p>
            <a:pPr algn="ctr"/>
            <a:r>
              <a:rPr lang="tr-TR" sz="2800" b="1" dirty="0">
                <a:solidFill>
                  <a:schemeClr val="tx1"/>
                </a:solidFill>
              </a:rPr>
              <a:t>BİLGİ VE BELGE MERKEZLERİ YÖNETİMİ</a:t>
            </a:r>
            <a:br>
              <a:rPr lang="tr-TR" sz="2800" b="1" dirty="0">
                <a:solidFill>
                  <a:schemeClr val="tx1"/>
                </a:solidFill>
              </a:rPr>
            </a:br>
            <a:r>
              <a:rPr lang="tr-TR" sz="2800" b="1" dirty="0">
                <a:solidFill>
                  <a:schemeClr val="tx1"/>
                </a:solidFill>
              </a:rPr>
              <a:t>2. HAFTA</a:t>
            </a:r>
            <a:br>
              <a:rPr lang="tr-TR" sz="2800" b="1" dirty="0">
                <a:solidFill>
                  <a:schemeClr val="tx1"/>
                </a:solidFill>
              </a:rPr>
            </a:br>
            <a:br>
              <a:rPr lang="tr-TR" sz="2800" b="1" dirty="0">
                <a:solidFill>
                  <a:schemeClr val="tx1"/>
                </a:solidFill>
              </a:rPr>
            </a:br>
            <a:r>
              <a:rPr lang="tr-TR" sz="2800" b="1" dirty="0">
                <a:solidFill>
                  <a:schemeClr val="tx1"/>
                </a:solidFill>
              </a:rPr>
              <a:t>Yönetim ve Organizasyon İlkeleri: </a:t>
            </a:r>
            <a:br>
              <a:rPr lang="tr-TR" sz="2800" b="1" dirty="0">
                <a:solidFill>
                  <a:schemeClr val="tx1"/>
                </a:solidFill>
              </a:rPr>
            </a:br>
            <a:r>
              <a:rPr lang="tr-TR" sz="2800" b="1" dirty="0">
                <a:solidFill>
                  <a:schemeClr val="tx1"/>
                </a:solidFill>
              </a:rPr>
              <a:t>Bilgi ve Belge Merkezleri</a:t>
            </a:r>
            <a:br>
              <a:rPr lang="tr-TR" sz="2800" b="1" dirty="0">
                <a:solidFill>
                  <a:schemeClr val="tx1"/>
                </a:solidFill>
              </a:rPr>
            </a:br>
            <a:r>
              <a:rPr lang="tr-TR" sz="2800" b="1" dirty="0">
                <a:solidFill>
                  <a:schemeClr val="tx1"/>
                </a:solidFill>
              </a:rPr>
              <a:t>Bağlamında</a:t>
            </a:r>
            <a:br>
              <a:rPr lang="tr-TR" sz="2800" b="1" dirty="0">
                <a:solidFill>
                  <a:schemeClr val="tx1"/>
                </a:solidFill>
              </a:rPr>
            </a:br>
            <a:r>
              <a:rPr lang="tr-TR" sz="2800" b="1" dirty="0">
                <a:solidFill>
                  <a:schemeClr val="tx1"/>
                </a:solidFill>
              </a:rPr>
              <a:t>Yönetim ve Organizasyon</a:t>
            </a:r>
            <a:endParaRPr lang="en-US" sz="2800" b="1" dirty="0">
              <a:solidFill>
                <a:schemeClr val="tx1"/>
              </a:solidFill>
            </a:endParaRP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0189E-6E30-926E-4E07-37B3FB56DFE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5CC78EB-CD05-6943-7C74-8EC047303203}"/>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Etkililik (</a:t>
            </a:r>
            <a:r>
              <a:rPr lang="tr-TR" sz="2400" b="1" dirty="0" err="1">
                <a:solidFill>
                  <a:schemeClr val="tx1"/>
                </a:solidFill>
              </a:rPr>
              <a:t>Effectiveness</a:t>
            </a:r>
            <a:r>
              <a:rPr lang="tr-TR" sz="2400" b="1" dirty="0">
                <a:solidFill>
                  <a:schemeClr val="tx1"/>
                </a:solidFill>
              </a:rPr>
              <a:t>)</a:t>
            </a:r>
            <a:br>
              <a:rPr lang="tr-TR" sz="2400" b="1" dirty="0"/>
            </a:br>
            <a:endParaRPr lang="en-US" sz="2400" b="1" dirty="0"/>
          </a:p>
        </p:txBody>
      </p:sp>
      <p:sp>
        <p:nvSpPr>
          <p:cNvPr id="3" name="İçerik Yer Tutucusu 2">
            <a:extLst>
              <a:ext uri="{FF2B5EF4-FFF2-40B4-BE49-F238E27FC236}">
                <a16:creationId xmlns:a16="http://schemas.microsoft.com/office/drawing/2014/main" id="{8BA1EC2E-A224-9DA5-EB86-9DEB8D73BC72}"/>
              </a:ext>
            </a:extLst>
          </p:cNvPr>
          <p:cNvSpPr>
            <a:spLocks noGrp="1"/>
          </p:cNvSpPr>
          <p:nvPr>
            <p:ph idx="1"/>
          </p:nvPr>
        </p:nvSpPr>
        <p:spPr>
          <a:xfrm>
            <a:off x="820928" y="750405"/>
            <a:ext cx="9438005" cy="5179340"/>
          </a:xfrm>
        </p:spPr>
        <p:txBody>
          <a:bodyPr>
            <a:noAutofit/>
          </a:bodyPr>
          <a:lstStyle/>
          <a:p>
            <a:pPr algn="just"/>
            <a:r>
              <a:rPr lang="tr-TR" b="1" dirty="0"/>
              <a:t>Etkililik kavramı, örgütün istediği sonuçlara ulaşma düzeyi ve derecesini ifade eder. Sonuç, fiziksel değerlerle ifade edilen çıktıdan daha farklı bir anlam taşır.</a:t>
            </a:r>
          </a:p>
          <a:p>
            <a:pPr marL="0" indent="0" algn="just">
              <a:buNone/>
            </a:pPr>
            <a:r>
              <a:rPr lang="tr-TR" b="1" u="sng" dirty="0"/>
              <a:t>Örnekler:</a:t>
            </a:r>
          </a:p>
          <a:p>
            <a:pPr algn="just"/>
            <a:r>
              <a:rPr lang="tr-TR" b="1" dirty="0"/>
              <a:t>Bir işletmenin araştırma ve geliştirme bölümünün geliştirdiği yeni ürün sayısı çıktıdır, ancak bu ürünler içinde talebi ya da pazarı hazır olanların sayısı da sonuçtur. </a:t>
            </a:r>
          </a:p>
          <a:p>
            <a:pPr algn="just"/>
            <a:r>
              <a:rPr lang="tr-TR" b="1" dirty="0"/>
              <a:t>Bir işletmenin bilgi işlem merkezinde hazırlanan programların sayısı çıktıyı belirler, ancak bu programlar içinde uygulanabilir nitelikte olanlar ve gereksinimlere yanıt verenler sonuçtur </a:t>
            </a:r>
            <a:r>
              <a:rPr lang="tr-TR" sz="1500" b="1" dirty="0"/>
              <a:t>(Akal, 2005, s. 37; </a:t>
            </a:r>
            <a:r>
              <a:rPr lang="tr-TR" sz="1500" b="1" dirty="0" err="1"/>
              <a:t>akt</a:t>
            </a:r>
            <a:r>
              <a:rPr lang="tr-TR" sz="1500" b="1" dirty="0"/>
              <a:t>. </a:t>
            </a:r>
            <a:r>
              <a:rPr lang="es-ES" sz="1500" b="1" dirty="0"/>
              <a:t>Yükçü ve Atağan, 2010, s. </a:t>
            </a:r>
            <a:r>
              <a:rPr lang="tr-TR" sz="1500" b="1" dirty="0"/>
              <a:t>3</a:t>
            </a:r>
            <a:r>
              <a:rPr lang="es-ES" sz="1500" b="1" dirty="0"/>
              <a:t>).</a:t>
            </a:r>
            <a:endParaRPr lang="tr-TR" sz="1500" b="1" dirty="0"/>
          </a:p>
          <a:p>
            <a:pPr marL="0" indent="0" algn="just">
              <a:buNone/>
            </a:pPr>
            <a:r>
              <a:rPr lang="tr-TR" b="1" u="sng" dirty="0"/>
              <a:t>Ölçüm Göstergeleri: </a:t>
            </a:r>
          </a:p>
          <a:p>
            <a:pPr algn="just"/>
            <a:r>
              <a:rPr lang="tr-TR" b="1" dirty="0"/>
              <a:t>  </a:t>
            </a:r>
            <a:r>
              <a:rPr lang="tr-TR" b="1" u="sng" dirty="0"/>
              <a:t>Üretim Etkililiği </a:t>
            </a:r>
            <a:r>
              <a:rPr lang="tr-TR" b="1" dirty="0"/>
              <a:t>= Gerçekleşen Üretim / Planlanan Üretim  </a:t>
            </a:r>
          </a:p>
          <a:p>
            <a:pPr algn="just"/>
            <a:r>
              <a:rPr lang="tr-TR" b="1" dirty="0"/>
              <a:t>  </a:t>
            </a:r>
            <a:r>
              <a:rPr lang="tr-TR" b="1" u="sng" dirty="0"/>
              <a:t>Ekonomik Etkililik </a:t>
            </a:r>
            <a:r>
              <a:rPr lang="tr-TR" b="1" dirty="0"/>
              <a:t>= Gerçekleşen Kar / Beklenen Kar  </a:t>
            </a:r>
          </a:p>
          <a:p>
            <a:pPr algn="just"/>
            <a:r>
              <a:rPr lang="tr-TR" b="1" dirty="0"/>
              <a:t>  </a:t>
            </a:r>
            <a:r>
              <a:rPr lang="tr-TR" b="1" u="sng" dirty="0"/>
              <a:t>Örneğin</a:t>
            </a:r>
            <a:r>
              <a:rPr lang="tr-TR" b="1" dirty="0"/>
              <a:t>, gerçekleşen çıktı 95 birim, hedef 100 birim ise, etkililik %95 olur </a:t>
            </a:r>
            <a:r>
              <a:rPr lang="tr-TR" sz="1500" b="1" dirty="0"/>
              <a:t>(</a:t>
            </a:r>
            <a:r>
              <a:rPr lang="es-ES" sz="1500" b="1" dirty="0"/>
              <a:t>Yükçü ve Atağan, 2010, s. </a:t>
            </a:r>
            <a:r>
              <a:rPr lang="tr-TR" sz="1500" b="1" dirty="0"/>
              <a:t>3</a:t>
            </a:r>
            <a:r>
              <a:rPr lang="es-ES" sz="1500" b="1" dirty="0"/>
              <a:t>).</a:t>
            </a:r>
            <a:endParaRPr lang="tr-TR" sz="1500" b="1" dirty="0"/>
          </a:p>
        </p:txBody>
      </p:sp>
    </p:spTree>
    <p:extLst>
      <p:ext uri="{BB962C8B-B14F-4D97-AF65-F5344CB8AC3E}">
        <p14:creationId xmlns:p14="http://schemas.microsoft.com/office/powerpoint/2010/main" val="2938804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BCB67-FAD3-3BA8-5B3F-18664B8EDE3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EC07B94-1171-1339-98F0-8B31366C4061}"/>
              </a:ext>
            </a:extLst>
          </p:cNvPr>
          <p:cNvSpPr>
            <a:spLocks noGrp="1"/>
          </p:cNvSpPr>
          <p:nvPr>
            <p:ph type="title"/>
          </p:nvPr>
        </p:nvSpPr>
        <p:spPr>
          <a:xfrm>
            <a:off x="1451113" y="184327"/>
            <a:ext cx="8518957" cy="456291"/>
          </a:xfrm>
        </p:spPr>
        <p:txBody>
          <a:bodyPr>
            <a:normAutofit fontScale="90000"/>
          </a:bodyPr>
          <a:lstStyle/>
          <a:p>
            <a:pPr algn="ctr"/>
            <a:r>
              <a:rPr lang="tr-TR" sz="2700" b="1" dirty="0">
                <a:solidFill>
                  <a:schemeClr val="tx1"/>
                </a:solidFill>
              </a:rPr>
              <a:t>Etkililik (</a:t>
            </a:r>
            <a:r>
              <a:rPr lang="tr-TR" sz="2700" b="1" dirty="0" err="1">
                <a:solidFill>
                  <a:schemeClr val="tx1"/>
                </a:solidFill>
              </a:rPr>
              <a:t>Effectiveness</a:t>
            </a:r>
            <a:r>
              <a:rPr lang="tr-TR" sz="2700" b="1" dirty="0">
                <a:solidFill>
                  <a:schemeClr val="tx1"/>
                </a:solidFill>
              </a:rPr>
              <a:t>)</a:t>
            </a:r>
            <a:br>
              <a:rPr lang="tr-TR" sz="1200" b="1" dirty="0">
                <a:solidFill>
                  <a:schemeClr val="tx1"/>
                </a:solidFill>
              </a:rPr>
            </a:br>
            <a:endParaRPr lang="en-US" sz="2400" b="1" dirty="0"/>
          </a:p>
        </p:txBody>
      </p:sp>
      <p:sp>
        <p:nvSpPr>
          <p:cNvPr id="3" name="İçerik Yer Tutucusu 2">
            <a:extLst>
              <a:ext uri="{FF2B5EF4-FFF2-40B4-BE49-F238E27FC236}">
                <a16:creationId xmlns:a16="http://schemas.microsoft.com/office/drawing/2014/main" id="{0B9E0D13-02A7-DA2D-77D4-BBF03455BE3D}"/>
              </a:ext>
            </a:extLst>
          </p:cNvPr>
          <p:cNvSpPr>
            <a:spLocks noGrp="1"/>
          </p:cNvSpPr>
          <p:nvPr>
            <p:ph idx="1"/>
          </p:nvPr>
        </p:nvSpPr>
        <p:spPr>
          <a:xfrm>
            <a:off x="991588" y="902805"/>
            <a:ext cx="9438005" cy="4278795"/>
          </a:xfrm>
        </p:spPr>
        <p:txBody>
          <a:bodyPr>
            <a:noAutofit/>
          </a:bodyPr>
          <a:lstStyle/>
          <a:p>
            <a:pPr algn="just">
              <a:spcBef>
                <a:spcPts val="600"/>
              </a:spcBef>
            </a:pPr>
            <a:r>
              <a:rPr lang="tr-TR" sz="1900" b="1" dirty="0"/>
              <a:t>Etkililik, doğru şeyleri yapmak anlamına gelir.</a:t>
            </a:r>
          </a:p>
          <a:p>
            <a:pPr algn="just">
              <a:spcBef>
                <a:spcPts val="600"/>
              </a:spcBef>
            </a:pPr>
            <a:r>
              <a:rPr lang="tr-TR" sz="1900" b="1" dirty="0"/>
              <a:t>Ancak işleri halletmek her zaman yeterli değildir. </a:t>
            </a:r>
          </a:p>
          <a:p>
            <a:pPr algn="just">
              <a:spcBef>
                <a:spcPts val="600"/>
              </a:spcBef>
            </a:pPr>
            <a:r>
              <a:rPr lang="tr-TR" sz="1900" b="1" dirty="0"/>
              <a:t>Mükemmel koşullar altında hastanın semptomlarını iyileştiren bir ilaç, teknik olarak işleri halletmek anlamına gelir, ancak doğru işleri mi halletmiş oluyor?</a:t>
            </a:r>
          </a:p>
          <a:p>
            <a:pPr algn="just">
              <a:spcBef>
                <a:spcPts val="600"/>
              </a:spcBef>
            </a:pPr>
            <a:r>
              <a:rPr lang="tr-TR" sz="1900" b="1" dirty="0"/>
              <a:t>Örneğin, diyabet için yüksek etkili bir tedavi geliştirebilirsiniz. </a:t>
            </a:r>
          </a:p>
          <a:p>
            <a:pPr algn="just">
              <a:spcBef>
                <a:spcPts val="600"/>
              </a:spcBef>
            </a:pPr>
            <a:r>
              <a:rPr lang="tr-TR" sz="1900" b="1" dirty="0"/>
              <a:t>Bu tedavide hastanın altı ay boyunca günde yirmi dört saat bir cihaza bağlı kalması ve tıbbi bir ekibin yakın gözetimi altında olması gerekir. </a:t>
            </a:r>
          </a:p>
          <a:p>
            <a:pPr algn="just">
              <a:spcBef>
                <a:spcPts val="600"/>
              </a:spcBef>
            </a:pPr>
            <a:r>
              <a:rPr lang="tr-TR" sz="1900" b="1" dirty="0"/>
              <a:t>Altı aylık tedaviden sonra, gözle görülür bir iyileşme ölçersiniz.</a:t>
            </a:r>
          </a:p>
          <a:p>
            <a:pPr algn="just">
              <a:spcBef>
                <a:spcPts val="600"/>
              </a:spcBef>
            </a:pPr>
            <a:r>
              <a:rPr lang="tr-TR" sz="1900" b="1" dirty="0"/>
              <a:t>Elbette, tedavi etkili olduğunu gösteriyor, işe yarıyor ancak amacınız diyabetli insanları gerçekçi bir şekilde tedavi etmekse, buna etkili diyemezsiniz, doğru şeyleri yapmıyor demektir </a:t>
            </a:r>
            <a:r>
              <a:rPr lang="tr-TR" sz="1500" b="1" dirty="0"/>
              <a:t>(Le </a:t>
            </a:r>
            <a:r>
              <a:rPr lang="tr-TR" sz="1500" b="1" dirty="0" err="1"/>
              <a:t>Cunff</a:t>
            </a:r>
            <a:r>
              <a:rPr lang="tr-TR" sz="1500" b="1" dirty="0"/>
              <a:t>, 2025).</a:t>
            </a:r>
            <a:endParaRPr lang="tr-TR" b="1" dirty="0"/>
          </a:p>
        </p:txBody>
      </p:sp>
    </p:spTree>
    <p:extLst>
      <p:ext uri="{BB962C8B-B14F-4D97-AF65-F5344CB8AC3E}">
        <p14:creationId xmlns:p14="http://schemas.microsoft.com/office/powerpoint/2010/main" val="3171859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843D2-53BB-0415-A9DC-13807E7F698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3FF1B19-53D9-F65F-B583-8C78208AEBC0}"/>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Etkinlik (</a:t>
            </a:r>
            <a:r>
              <a:rPr lang="tr-TR" sz="2400" b="1" dirty="0" err="1">
                <a:solidFill>
                  <a:schemeClr val="tx1"/>
                </a:solidFill>
              </a:rPr>
              <a:t>Efficiency</a:t>
            </a:r>
            <a:r>
              <a:rPr lang="tr-TR" sz="2400" b="1" dirty="0">
                <a:solidFill>
                  <a:schemeClr val="tx1"/>
                </a:solidFill>
              </a:rPr>
              <a:t>)</a:t>
            </a:r>
            <a:endParaRPr lang="en-US" sz="2400" b="1" dirty="0"/>
          </a:p>
        </p:txBody>
      </p:sp>
      <p:sp>
        <p:nvSpPr>
          <p:cNvPr id="3" name="İçerik Yer Tutucusu 2">
            <a:extLst>
              <a:ext uri="{FF2B5EF4-FFF2-40B4-BE49-F238E27FC236}">
                <a16:creationId xmlns:a16="http://schemas.microsoft.com/office/drawing/2014/main" id="{DAC7DB02-C9B8-445D-6774-A74D55C02B67}"/>
              </a:ext>
            </a:extLst>
          </p:cNvPr>
          <p:cNvSpPr>
            <a:spLocks noGrp="1"/>
          </p:cNvSpPr>
          <p:nvPr>
            <p:ph idx="1"/>
          </p:nvPr>
        </p:nvSpPr>
        <p:spPr>
          <a:xfrm>
            <a:off x="820928" y="750405"/>
            <a:ext cx="9438005" cy="5082359"/>
          </a:xfrm>
        </p:spPr>
        <p:txBody>
          <a:bodyPr>
            <a:noAutofit/>
          </a:bodyPr>
          <a:lstStyle/>
          <a:p>
            <a:pPr algn="just"/>
            <a:r>
              <a:rPr lang="tr-TR" sz="1700" b="1" u="sng" dirty="0"/>
              <a:t>Tanım</a:t>
            </a:r>
            <a:r>
              <a:rPr lang="tr-TR" sz="1700" b="1" dirty="0"/>
              <a:t>: Örgütsel amaçlara ulaşma ve onları gerçekleştirme derecesidir. Bir örgüt, amaçlarına ne kadar ulaşabilirse, o kadar etkindir.</a:t>
            </a:r>
          </a:p>
          <a:p>
            <a:pPr algn="just"/>
            <a:r>
              <a:rPr lang="tr-TR" sz="1700" b="1" u="sng" dirty="0"/>
              <a:t>İşletme açısından</a:t>
            </a:r>
            <a:r>
              <a:rPr lang="tr-TR" sz="1700" b="1" dirty="0"/>
              <a:t>: İşçilik, hammadde ve diğer girdilerin amaçlar doğrultusunda ne kadar etkin kullanıldığını gösterir. Üretim faktörlerinin programlara uygunluk ve verimlilik seviyesini ölçer.</a:t>
            </a:r>
          </a:p>
          <a:p>
            <a:pPr algn="just"/>
            <a:r>
              <a:rPr lang="tr-TR" sz="1700" b="1" u="sng" dirty="0"/>
              <a:t>Hesaplama</a:t>
            </a:r>
            <a:r>
              <a:rPr lang="tr-TR" sz="1700" b="1" dirty="0"/>
              <a:t>:  </a:t>
            </a:r>
          </a:p>
          <a:p>
            <a:pPr lvl="1" algn="just"/>
            <a:r>
              <a:rPr lang="tr-TR" sz="1700" b="1" dirty="0"/>
              <a:t>Etkinlik = Standart performans / Gerçekleşen performans  </a:t>
            </a:r>
          </a:p>
          <a:p>
            <a:pPr lvl="1" algn="just"/>
            <a:r>
              <a:rPr lang="tr-TR" sz="1700" b="1" dirty="0"/>
              <a:t>Örnek: Bir işin standart süresi 2 saat ise, fakat uygulamada bu iş 3 saatte gerçekleşiyorsa: etkinlik= 2/3 ≈ 0,66; bu da düşük etkinliği gösterir.</a:t>
            </a:r>
          </a:p>
          <a:p>
            <a:pPr algn="just"/>
            <a:r>
              <a:rPr lang="tr-TR" sz="1700" b="1" u="sng" dirty="0"/>
              <a:t>Değerler</a:t>
            </a:r>
            <a:r>
              <a:rPr lang="tr-TR" sz="1700" b="1" dirty="0"/>
              <a:t>:  </a:t>
            </a:r>
          </a:p>
          <a:p>
            <a:pPr lvl="1" algn="just"/>
            <a:r>
              <a:rPr lang="tr-TR" sz="1700" b="1" dirty="0"/>
              <a:t>1’in altında ise, faaliyet yeterince etkin değildir.  </a:t>
            </a:r>
          </a:p>
          <a:p>
            <a:pPr lvl="1" algn="just"/>
            <a:r>
              <a:rPr lang="tr-TR" sz="1700" b="1" dirty="0"/>
              <a:t>1 veya daha büyük ise, faaliyet standart veya daha üstün seviyededir.</a:t>
            </a:r>
          </a:p>
          <a:p>
            <a:pPr algn="just"/>
            <a:r>
              <a:rPr lang="tr-TR" sz="1700" b="1" u="sng" dirty="0"/>
              <a:t>Kapsam</a:t>
            </a:r>
            <a:r>
              <a:rPr lang="tr-TR" sz="1700" b="1" dirty="0"/>
              <a:t>: İşletmeler kaynakları tam kullanamayabilir; kayıplar göz önüne alınarak performans belirlenir </a:t>
            </a:r>
            <a:r>
              <a:rPr lang="tr-TR" sz="1500" b="1" dirty="0"/>
              <a:t>(</a:t>
            </a:r>
            <a:r>
              <a:rPr lang="es-ES" sz="1500" b="1" dirty="0"/>
              <a:t>Yükçü ve Atağan, 2010, s</a:t>
            </a:r>
            <a:r>
              <a:rPr lang="tr-TR" sz="1500" b="1" dirty="0"/>
              <a:t>s</a:t>
            </a:r>
            <a:r>
              <a:rPr lang="es-ES" sz="1500" b="1" dirty="0"/>
              <a:t>. </a:t>
            </a:r>
            <a:r>
              <a:rPr lang="tr-TR" sz="1500" b="1" dirty="0"/>
              <a:t>3-4</a:t>
            </a:r>
            <a:r>
              <a:rPr lang="es-ES" sz="1500" b="1" dirty="0"/>
              <a:t>).</a:t>
            </a:r>
            <a:endParaRPr lang="tr-TR" sz="1500" b="1" dirty="0"/>
          </a:p>
        </p:txBody>
      </p:sp>
    </p:spTree>
    <p:extLst>
      <p:ext uri="{BB962C8B-B14F-4D97-AF65-F5344CB8AC3E}">
        <p14:creationId xmlns:p14="http://schemas.microsoft.com/office/powerpoint/2010/main" val="4210198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BCB67-FAD3-3BA8-5B3F-18664B8EDE3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EC07B94-1171-1339-98F0-8B31366C4061}"/>
              </a:ext>
            </a:extLst>
          </p:cNvPr>
          <p:cNvSpPr>
            <a:spLocks noGrp="1"/>
          </p:cNvSpPr>
          <p:nvPr>
            <p:ph type="title"/>
          </p:nvPr>
        </p:nvSpPr>
        <p:spPr>
          <a:xfrm>
            <a:off x="1451113" y="184327"/>
            <a:ext cx="8518957" cy="456291"/>
          </a:xfrm>
        </p:spPr>
        <p:txBody>
          <a:bodyPr>
            <a:normAutofit fontScale="90000"/>
          </a:bodyPr>
          <a:lstStyle/>
          <a:p>
            <a:pPr algn="ctr"/>
            <a:r>
              <a:rPr lang="tr-TR" sz="2700" b="1" dirty="0">
                <a:solidFill>
                  <a:schemeClr val="tx1"/>
                </a:solidFill>
              </a:rPr>
              <a:t>Etkinlik (</a:t>
            </a:r>
            <a:r>
              <a:rPr lang="tr-TR" sz="2700" b="1" dirty="0" err="1">
                <a:solidFill>
                  <a:schemeClr val="tx1"/>
                </a:solidFill>
              </a:rPr>
              <a:t>Efficiency</a:t>
            </a:r>
            <a:r>
              <a:rPr lang="tr-TR" sz="2700" b="1" dirty="0">
                <a:solidFill>
                  <a:schemeClr val="tx1"/>
                </a:solidFill>
              </a:rPr>
              <a:t>)</a:t>
            </a:r>
            <a:endParaRPr lang="en-US" sz="2400" b="1" dirty="0"/>
          </a:p>
        </p:txBody>
      </p:sp>
      <p:sp>
        <p:nvSpPr>
          <p:cNvPr id="3" name="İçerik Yer Tutucusu 2">
            <a:extLst>
              <a:ext uri="{FF2B5EF4-FFF2-40B4-BE49-F238E27FC236}">
                <a16:creationId xmlns:a16="http://schemas.microsoft.com/office/drawing/2014/main" id="{0B9E0D13-02A7-DA2D-77D4-BBF03455BE3D}"/>
              </a:ext>
            </a:extLst>
          </p:cNvPr>
          <p:cNvSpPr>
            <a:spLocks noGrp="1"/>
          </p:cNvSpPr>
          <p:nvPr>
            <p:ph idx="1"/>
          </p:nvPr>
        </p:nvSpPr>
        <p:spPr>
          <a:xfrm>
            <a:off x="991588" y="902805"/>
            <a:ext cx="9438005" cy="4999231"/>
          </a:xfrm>
        </p:spPr>
        <p:txBody>
          <a:bodyPr>
            <a:noAutofit/>
          </a:bodyPr>
          <a:lstStyle/>
          <a:p>
            <a:pPr algn="just">
              <a:spcBef>
                <a:spcPts val="600"/>
              </a:spcBef>
            </a:pPr>
            <a:r>
              <a:rPr lang="tr-TR" sz="1600" b="1" dirty="0"/>
              <a:t>Etkili bir çözüm bulduktan sonra, onu daha etkin ve verimli hale getirerek iyileştirmeye çalışabilirsiniz. </a:t>
            </a:r>
          </a:p>
          <a:p>
            <a:pPr algn="just">
              <a:spcBef>
                <a:spcPts val="600"/>
              </a:spcBef>
            </a:pPr>
            <a:r>
              <a:rPr lang="tr-TR" sz="1600" b="1" dirty="0"/>
              <a:t>Oxford Sözlüğü, </a:t>
            </a:r>
            <a:r>
              <a:rPr lang="tr-TR" sz="1600" b="1" dirty="0">
                <a:solidFill>
                  <a:schemeClr val="tx1"/>
                </a:solidFill>
              </a:rPr>
              <a:t>etkinlik (</a:t>
            </a:r>
            <a:r>
              <a:rPr lang="tr-TR" sz="1600" b="1" dirty="0" err="1">
                <a:solidFill>
                  <a:schemeClr val="tx1"/>
                </a:solidFill>
              </a:rPr>
              <a:t>efficiency</a:t>
            </a:r>
            <a:r>
              <a:rPr lang="tr-TR" sz="1600" b="1" dirty="0">
                <a:solidFill>
                  <a:schemeClr val="tx1"/>
                </a:solidFill>
              </a:rPr>
              <a:t>)</a:t>
            </a:r>
            <a:r>
              <a:rPr lang="tr-TR" sz="1600" b="1" dirty="0"/>
              <a:t> için çeşitli tanımlar sunmaktadır. </a:t>
            </a:r>
          </a:p>
          <a:p>
            <a:pPr algn="just">
              <a:spcBef>
                <a:spcPts val="600"/>
              </a:spcBef>
            </a:pPr>
            <a:r>
              <a:rPr lang="tr-TR" sz="1600" b="1" dirty="0"/>
              <a:t>İlki çok kullanışlı değildir: «Etkin/Verimli olma durumu veya niteliği» (</a:t>
            </a:r>
            <a:r>
              <a:rPr lang="en-US" sz="1600" b="1" dirty="0"/>
              <a:t>The state or quality of being efficient</a:t>
            </a:r>
            <a:r>
              <a:rPr lang="tr-TR" sz="1600" b="1" dirty="0"/>
              <a:t>) </a:t>
            </a:r>
          </a:p>
          <a:p>
            <a:pPr algn="just">
              <a:spcBef>
                <a:spcPts val="600"/>
              </a:spcBef>
            </a:pPr>
            <a:r>
              <a:rPr lang="tr-TR" sz="1600" b="1" dirty="0"/>
              <a:t>İkincisi; teknik tanım; çok daha ilginçtir. Etkinliği, “bir makine veya bir süreçte gerçekleştirilen faydalı işin, harcanan toplam enerjiye veya alınan ısıya oranı” olarak tanımlar (</a:t>
            </a:r>
            <a:r>
              <a:rPr lang="en-US" sz="1600" b="1" dirty="0"/>
              <a:t>the ratio of the useful work performed by a machine or in a process to the total energy expended or heat taken in</a:t>
            </a:r>
            <a:r>
              <a:rPr lang="tr-TR" sz="1600" b="1" dirty="0"/>
              <a:t>).</a:t>
            </a:r>
          </a:p>
          <a:p>
            <a:pPr algn="just">
              <a:spcBef>
                <a:spcPts val="600"/>
              </a:spcBef>
            </a:pPr>
            <a:r>
              <a:rPr lang="tr-TR" sz="1600" b="1" dirty="0"/>
              <a:t>Etkinliği ölçmek, bir çözümün girdisini çıktısıyla karşılaştırmaktır. </a:t>
            </a:r>
          </a:p>
          <a:p>
            <a:pPr algn="just">
              <a:spcBef>
                <a:spcPts val="600"/>
              </a:spcBef>
            </a:pPr>
            <a:r>
              <a:rPr lang="tr-TR" sz="1600" b="1" dirty="0"/>
              <a:t>Doğru şeyleri etkili bir şekilde yapabilirsiniz, ancak etkin olmayabilir. Etkinlik, zaman, enerji veya para açısından en ekonomik şekilde işleri yapmakla ilgilidir.</a:t>
            </a:r>
          </a:p>
          <a:p>
            <a:pPr algn="just">
              <a:spcBef>
                <a:spcPts val="600"/>
              </a:spcBef>
            </a:pPr>
            <a:r>
              <a:rPr lang="tr-TR" sz="1600" b="1" dirty="0"/>
              <a:t>Klinik denemelerde, iki ilaç eşit derecede etkin (</a:t>
            </a:r>
            <a:r>
              <a:rPr lang="tr-TR" sz="1600" b="1" dirty="0" err="1"/>
              <a:t>efficient</a:t>
            </a:r>
            <a:r>
              <a:rPr lang="tr-TR" sz="1600" b="1" dirty="0"/>
              <a:t>) olabilir: her ikisi de gerçek dünyada hastaların semptomlarını iyileştirmeyi başarır. Ancak, bunlardan biri diğerinden çok daha pahalıysa, o ilaç etkin olarak kabul edilmeyecektir. </a:t>
            </a:r>
          </a:p>
          <a:p>
            <a:pPr algn="just">
              <a:spcBef>
                <a:spcPts val="600"/>
              </a:spcBef>
            </a:pPr>
            <a:r>
              <a:rPr lang="tr-TR" sz="1600" b="1" dirty="0"/>
              <a:t>Benzer şekilde, proje yönetiminde veya karar vermede, doğru sonucu elde eden (etkili) ancak gereksiz yere maliyetli (verimsiz) bir çözüm üretebilirsiniz  </a:t>
            </a:r>
            <a:r>
              <a:rPr lang="tr-TR" sz="1500" b="1" dirty="0"/>
              <a:t>(Le </a:t>
            </a:r>
            <a:r>
              <a:rPr lang="tr-TR" sz="1500" b="1" dirty="0" err="1"/>
              <a:t>Cunff</a:t>
            </a:r>
            <a:r>
              <a:rPr lang="tr-TR" sz="1500" b="1" dirty="0"/>
              <a:t>, 2025).</a:t>
            </a:r>
          </a:p>
        </p:txBody>
      </p:sp>
    </p:spTree>
    <p:extLst>
      <p:ext uri="{BB962C8B-B14F-4D97-AF65-F5344CB8AC3E}">
        <p14:creationId xmlns:p14="http://schemas.microsoft.com/office/powerpoint/2010/main" val="2466979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BCB67-FAD3-3BA8-5B3F-18664B8EDE3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EC07B94-1171-1339-98F0-8B31366C4061}"/>
              </a:ext>
            </a:extLst>
          </p:cNvPr>
          <p:cNvSpPr>
            <a:spLocks noGrp="1"/>
          </p:cNvSpPr>
          <p:nvPr>
            <p:ph type="title"/>
          </p:nvPr>
        </p:nvSpPr>
        <p:spPr>
          <a:xfrm>
            <a:off x="1451113" y="184327"/>
            <a:ext cx="8518957" cy="456291"/>
          </a:xfrm>
        </p:spPr>
        <p:txBody>
          <a:bodyPr>
            <a:normAutofit fontScale="90000"/>
          </a:bodyPr>
          <a:lstStyle/>
          <a:p>
            <a:pPr algn="ctr"/>
            <a:r>
              <a:rPr lang="tr-TR" sz="2200" b="1" dirty="0">
                <a:solidFill>
                  <a:schemeClr val="tx1"/>
                </a:solidFill>
              </a:rPr>
              <a:t>Etkinlik (</a:t>
            </a:r>
            <a:r>
              <a:rPr lang="tr-TR" sz="2200" b="1" dirty="0" err="1">
                <a:solidFill>
                  <a:schemeClr val="tx1"/>
                </a:solidFill>
              </a:rPr>
              <a:t>Efficiency</a:t>
            </a:r>
            <a:r>
              <a:rPr lang="tr-TR" sz="2200" b="1" dirty="0">
                <a:solidFill>
                  <a:schemeClr val="tx1"/>
                </a:solidFill>
              </a:rPr>
              <a:t>) ve Etkililik (</a:t>
            </a:r>
            <a:r>
              <a:rPr lang="tr-TR" sz="2200" b="1" dirty="0" err="1">
                <a:solidFill>
                  <a:schemeClr val="tx1"/>
                </a:solidFill>
              </a:rPr>
              <a:t>Effectiveness</a:t>
            </a:r>
            <a:r>
              <a:rPr lang="tr-TR" sz="2200" b="1" dirty="0">
                <a:solidFill>
                  <a:schemeClr val="tx1"/>
                </a:solidFill>
              </a:rPr>
              <a:t>): Karşılaştırma</a:t>
            </a:r>
            <a:br>
              <a:rPr lang="tr-TR" sz="2700" b="1" dirty="0">
                <a:solidFill>
                  <a:schemeClr val="tx1"/>
                </a:solidFill>
              </a:rPr>
            </a:br>
            <a:endParaRPr lang="en-US" sz="2400" b="1" dirty="0"/>
          </a:p>
        </p:txBody>
      </p:sp>
      <p:sp>
        <p:nvSpPr>
          <p:cNvPr id="3" name="İçerik Yer Tutucusu 2">
            <a:extLst>
              <a:ext uri="{FF2B5EF4-FFF2-40B4-BE49-F238E27FC236}">
                <a16:creationId xmlns:a16="http://schemas.microsoft.com/office/drawing/2014/main" id="{0B9E0D13-02A7-DA2D-77D4-BBF03455BE3D}"/>
              </a:ext>
            </a:extLst>
          </p:cNvPr>
          <p:cNvSpPr>
            <a:spLocks noGrp="1"/>
          </p:cNvSpPr>
          <p:nvPr>
            <p:ph idx="1"/>
          </p:nvPr>
        </p:nvSpPr>
        <p:spPr>
          <a:xfrm>
            <a:off x="1143988" y="875097"/>
            <a:ext cx="9438005" cy="4140249"/>
          </a:xfrm>
        </p:spPr>
        <p:txBody>
          <a:bodyPr>
            <a:noAutofit/>
          </a:bodyPr>
          <a:lstStyle/>
          <a:p>
            <a:pPr algn="just">
              <a:spcBef>
                <a:spcPts val="600"/>
              </a:spcBef>
            </a:pPr>
            <a:r>
              <a:rPr lang="tr-TR" sz="2000" b="1" dirty="0"/>
              <a:t>Etkinlik (</a:t>
            </a:r>
            <a:r>
              <a:rPr lang="tr-TR" sz="2000" b="1" dirty="0" err="1"/>
              <a:t>efficiency</a:t>
            </a:r>
            <a:r>
              <a:rPr lang="tr-TR" sz="2000" b="1" dirty="0"/>
              <a:t>), işleri doğru yapmak anlamına gelir (en ekonomik şekilde çalışıyor mu?).</a:t>
            </a:r>
          </a:p>
          <a:p>
            <a:pPr algn="just">
              <a:spcBef>
                <a:spcPts val="600"/>
              </a:spcBef>
            </a:pPr>
            <a:r>
              <a:rPr lang="tr-TR" sz="2000" b="1" dirty="0"/>
              <a:t>Etkililik (</a:t>
            </a:r>
            <a:r>
              <a:rPr lang="tr-TR" sz="2000" b="1" dirty="0" err="1"/>
              <a:t>effectiveness</a:t>
            </a:r>
            <a:r>
              <a:rPr lang="tr-TR" sz="2000" b="1" dirty="0"/>
              <a:t>), doğru şeyleri yapmak anlamına gelir (gerçekten iyi çalışıyor mu?)</a:t>
            </a:r>
          </a:p>
          <a:p>
            <a:pPr algn="just">
              <a:spcBef>
                <a:spcPts val="600"/>
              </a:spcBef>
            </a:pPr>
            <a:endParaRPr lang="tr-TR" sz="2000" b="1" dirty="0"/>
          </a:p>
          <a:p>
            <a:pPr marL="0" indent="0" algn="ctr">
              <a:spcBef>
                <a:spcPts val="600"/>
              </a:spcBef>
              <a:buNone/>
            </a:pPr>
            <a:r>
              <a:rPr lang="tr-TR" sz="2000" b="1" u="sng" dirty="0"/>
              <a:t>Bunları bu sırayla düşünmek faydalı olacaktır. </a:t>
            </a:r>
          </a:p>
          <a:p>
            <a:pPr algn="just">
              <a:spcBef>
                <a:spcPts val="600"/>
              </a:spcBef>
            </a:pPr>
            <a:r>
              <a:rPr lang="tr-TR" sz="2000" b="1" dirty="0"/>
              <a:t>İlk olarak, çözümün istenen sonucu gerçekten elde edebildiğinden emin olmalıdır; bu etkinlik (</a:t>
            </a:r>
            <a:r>
              <a:rPr lang="tr-TR" sz="2000" b="1" dirty="0" err="1"/>
              <a:t>efficacy</a:t>
            </a:r>
            <a:r>
              <a:rPr lang="tr-TR" sz="2000" b="1" dirty="0"/>
              <a:t>) çok özel koşullar gerektirse bile. </a:t>
            </a:r>
          </a:p>
          <a:p>
            <a:pPr algn="just">
              <a:spcBef>
                <a:spcPts val="600"/>
              </a:spcBef>
            </a:pPr>
            <a:r>
              <a:rPr lang="tr-TR" sz="2000" b="1" dirty="0"/>
              <a:t>Ardından, çözümün gerçek dünya ortamında test edilmesi yararlı olacaktır.</a:t>
            </a:r>
          </a:p>
          <a:p>
            <a:pPr algn="just">
              <a:spcBef>
                <a:spcPts val="600"/>
              </a:spcBef>
            </a:pPr>
            <a:r>
              <a:rPr lang="tr-TR" sz="2000" b="1" dirty="0"/>
              <a:t>Son olarak, çözüm etkiliyse (</a:t>
            </a:r>
            <a:r>
              <a:rPr lang="tr-TR" sz="2000" b="1" dirty="0" err="1"/>
              <a:t>effective</a:t>
            </a:r>
            <a:r>
              <a:rPr lang="tr-TR" sz="2000" b="1" dirty="0"/>
              <a:t>), onu daha ekonomik -daha etkin- duruma getirmenin yolları bulunmalıdır </a:t>
            </a:r>
            <a:r>
              <a:rPr lang="tr-TR" sz="1500" b="1" dirty="0"/>
              <a:t>(Le </a:t>
            </a:r>
            <a:r>
              <a:rPr lang="tr-TR" sz="1500" b="1" dirty="0" err="1"/>
              <a:t>Cunff</a:t>
            </a:r>
            <a:r>
              <a:rPr lang="tr-TR" sz="1500" b="1" dirty="0"/>
              <a:t>, 2025).</a:t>
            </a:r>
            <a:endParaRPr lang="tr-TR" b="1" dirty="0"/>
          </a:p>
        </p:txBody>
      </p:sp>
    </p:spTree>
    <p:extLst>
      <p:ext uri="{BB962C8B-B14F-4D97-AF65-F5344CB8AC3E}">
        <p14:creationId xmlns:p14="http://schemas.microsoft.com/office/powerpoint/2010/main" val="57728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2B0B9-97E8-A505-2C30-F3A9377A7FE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802D5C1-5AFF-53D0-1933-374B41B59253}"/>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Verimlilik (Productivity)</a:t>
            </a:r>
            <a:endParaRPr lang="en-US" sz="2400" b="1" dirty="0"/>
          </a:p>
        </p:txBody>
      </p:sp>
      <p:sp>
        <p:nvSpPr>
          <p:cNvPr id="3" name="İçerik Yer Tutucusu 2">
            <a:extLst>
              <a:ext uri="{FF2B5EF4-FFF2-40B4-BE49-F238E27FC236}">
                <a16:creationId xmlns:a16="http://schemas.microsoft.com/office/drawing/2014/main" id="{53077BA4-7244-E20F-0FA3-83612E6F719B}"/>
              </a:ext>
            </a:extLst>
          </p:cNvPr>
          <p:cNvSpPr>
            <a:spLocks noGrp="1"/>
          </p:cNvSpPr>
          <p:nvPr>
            <p:ph idx="1"/>
          </p:nvPr>
        </p:nvSpPr>
        <p:spPr>
          <a:xfrm>
            <a:off x="820928" y="750405"/>
            <a:ext cx="9438005" cy="5585792"/>
          </a:xfrm>
        </p:spPr>
        <p:txBody>
          <a:bodyPr>
            <a:noAutofit/>
          </a:bodyPr>
          <a:lstStyle/>
          <a:p>
            <a:pPr algn="just"/>
            <a:r>
              <a:rPr lang="tr-TR" sz="1600" b="1" u="sng" dirty="0"/>
              <a:t>Tanım</a:t>
            </a:r>
            <a:r>
              <a:rPr lang="tr-TR" sz="1600" b="1" dirty="0"/>
              <a:t>: Üretim sürecinde kullanılan girdilerle elde edilen ürünler arasındaki ilişkidir. Kaynakları en iyi biçimde kullanarak savurganlıktan uzak üretim anlamına gelir.</a:t>
            </a:r>
          </a:p>
          <a:p>
            <a:pPr algn="just"/>
            <a:r>
              <a:rPr lang="tr-TR" sz="1600" b="1" u="sng" dirty="0"/>
              <a:t>Teknik Anlam</a:t>
            </a:r>
            <a:r>
              <a:rPr lang="tr-TR" sz="1600" b="1" dirty="0"/>
              <a:t>: Üretilen mal ve hizmet miktarı ile bu üretimde kullanılan girdilerin oranıdır ve genellikle çıktı/girdi şeklinde ölçülür.</a:t>
            </a:r>
          </a:p>
          <a:p>
            <a:pPr algn="just"/>
            <a:r>
              <a:rPr lang="tr-TR" sz="1600" b="1" u="sng" dirty="0"/>
              <a:t>Geniş Anlam</a:t>
            </a:r>
            <a:r>
              <a:rPr lang="tr-TR" sz="1600" b="1" dirty="0"/>
              <a:t>: Günümüzde, sadece miktar değil, ürün ve hizmet kalitesini artırma, çevre ve doğal kaynakları koruma, çalışanlara iyi koşullar sağlama ve birim girdi başına daha fazla üretim yapma çabalarını da kapsar.</a:t>
            </a:r>
          </a:p>
          <a:p>
            <a:pPr algn="just"/>
            <a:r>
              <a:rPr lang="tr-TR" sz="1600" b="1" u="sng" dirty="0"/>
              <a:t>Toplam Verimlilik</a:t>
            </a:r>
            <a:r>
              <a:rPr lang="tr-TR" sz="1600" b="1" dirty="0"/>
              <a:t>: Teknolojik, ekonomik ve örgütsel yeteneklerin birleşimiyle üretim ve çevre faktörlerinin bütünsel değerlendirmesidir.</a:t>
            </a:r>
          </a:p>
          <a:p>
            <a:pPr algn="just"/>
            <a:r>
              <a:rPr lang="tr-TR" sz="1600" b="1" u="sng" dirty="0"/>
              <a:t>Kullanım Amacı</a:t>
            </a:r>
            <a:r>
              <a:rPr lang="tr-TR" sz="1600" b="1" dirty="0"/>
              <a:t>: Kolay ve yaygın olması nedeniyle birçok işletmede performans ölçütü olarak tercih edilir.</a:t>
            </a:r>
          </a:p>
          <a:p>
            <a:pPr algn="just"/>
            <a:r>
              <a:rPr lang="tr-TR" sz="1600" b="1" u="sng" dirty="0"/>
              <a:t>Farklı Bilim Dallarındaki Görüşler</a:t>
            </a:r>
            <a:r>
              <a:rPr lang="tr-TR" sz="1600" b="1" dirty="0"/>
              <a:t>:</a:t>
            </a:r>
          </a:p>
          <a:p>
            <a:pPr lvl="1" algn="just">
              <a:buFont typeface="Wingdings" panose="05000000000000000000" pitchFamily="2" charset="2"/>
              <a:buChar char="v"/>
            </a:pPr>
            <a:r>
              <a:rPr lang="tr-TR" sz="1400" b="1" dirty="0"/>
              <a:t>İktisatçı: Çıktı ve girdilerin fiziksel miktar ilişkisi</a:t>
            </a:r>
          </a:p>
          <a:p>
            <a:pPr lvl="1" algn="just">
              <a:buFont typeface="Wingdings" panose="05000000000000000000" pitchFamily="2" charset="2"/>
              <a:buChar char="v"/>
            </a:pPr>
            <a:r>
              <a:rPr lang="tr-TR" sz="1400" b="1" dirty="0"/>
              <a:t>Mühendis: Makinenin etkin çalışması</a:t>
            </a:r>
          </a:p>
          <a:p>
            <a:pPr lvl="1" algn="just">
              <a:buFont typeface="Wingdings" panose="05000000000000000000" pitchFamily="2" charset="2"/>
              <a:buChar char="v"/>
            </a:pPr>
            <a:r>
              <a:rPr lang="tr-TR" sz="1400" b="1" dirty="0"/>
              <a:t>Muhasebeci: Finansal rasyolar ve tablolar aracılığıyla performans analizi</a:t>
            </a:r>
          </a:p>
          <a:p>
            <a:pPr lvl="1" algn="just">
              <a:buFont typeface="Wingdings" panose="05000000000000000000" pitchFamily="2" charset="2"/>
              <a:buChar char="v"/>
            </a:pPr>
            <a:r>
              <a:rPr lang="tr-TR" sz="1400" b="1" dirty="0"/>
              <a:t>Yönetici: Kalite, miktar, etkinlik, iş tatmini, kar, rekabet, teşvikler gibi çeşitli açıları dikkate alır (</a:t>
            </a:r>
            <a:r>
              <a:rPr lang="es-ES" sz="1400" b="1" dirty="0"/>
              <a:t>Yükçü ve Atağan, 2010, s. </a:t>
            </a:r>
            <a:r>
              <a:rPr lang="tr-TR" sz="1400" b="1" dirty="0"/>
              <a:t>4</a:t>
            </a:r>
            <a:r>
              <a:rPr lang="es-ES" sz="1400" b="1" dirty="0"/>
              <a:t>).</a:t>
            </a:r>
            <a:endParaRPr lang="tr-TR" sz="1400" b="1" dirty="0"/>
          </a:p>
        </p:txBody>
      </p:sp>
    </p:spTree>
    <p:extLst>
      <p:ext uri="{BB962C8B-B14F-4D97-AF65-F5344CB8AC3E}">
        <p14:creationId xmlns:p14="http://schemas.microsoft.com/office/powerpoint/2010/main" val="712747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922AD-9BAD-F1AE-5A89-47E3662AF87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F5D3D5A-2476-9863-CD4A-CAB581680136}"/>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Yönetimde Etkililik (</a:t>
            </a:r>
            <a:r>
              <a:rPr lang="tr-TR" sz="2400" b="1" dirty="0" err="1">
                <a:solidFill>
                  <a:schemeClr val="tx1"/>
                </a:solidFill>
              </a:rPr>
              <a:t>Effectiveness</a:t>
            </a:r>
            <a:r>
              <a:rPr lang="tr-TR" sz="2400" b="1" dirty="0">
                <a:solidFill>
                  <a:schemeClr val="tx1"/>
                </a:solidFill>
              </a:rPr>
              <a:t>)</a:t>
            </a:r>
            <a:br>
              <a:rPr lang="tr-TR" sz="2400" b="1" dirty="0"/>
            </a:br>
            <a:endParaRPr lang="en-US" sz="2400" b="1" dirty="0"/>
          </a:p>
        </p:txBody>
      </p:sp>
      <p:sp>
        <p:nvSpPr>
          <p:cNvPr id="3" name="İçerik Yer Tutucusu 2">
            <a:extLst>
              <a:ext uri="{FF2B5EF4-FFF2-40B4-BE49-F238E27FC236}">
                <a16:creationId xmlns:a16="http://schemas.microsoft.com/office/drawing/2014/main" id="{8ECCA35E-383B-1A79-F6D2-66408117A8D6}"/>
              </a:ext>
            </a:extLst>
          </p:cNvPr>
          <p:cNvSpPr>
            <a:spLocks noGrp="1"/>
          </p:cNvSpPr>
          <p:nvPr>
            <p:ph idx="1"/>
          </p:nvPr>
        </p:nvSpPr>
        <p:spPr>
          <a:xfrm>
            <a:off x="820928" y="750405"/>
            <a:ext cx="9438005" cy="5276322"/>
          </a:xfrm>
        </p:spPr>
        <p:txBody>
          <a:bodyPr>
            <a:noAutofit/>
          </a:bodyPr>
          <a:lstStyle/>
          <a:p>
            <a:pPr algn="just"/>
            <a:r>
              <a:rPr lang="tr-TR" b="1" u="sng" dirty="0"/>
              <a:t>Tanım ve Tarihçe</a:t>
            </a:r>
            <a:r>
              <a:rPr lang="tr-TR" b="1" dirty="0"/>
              <a:t>: Etkililik kavramı, II. Dünya Savaşı sonrası yönetim bilimlerinde kullanılmaya başlamış ve ekonomi dışındaki diğer bilim dallarına da yayılmıştır.</a:t>
            </a:r>
          </a:p>
          <a:p>
            <a:pPr algn="just"/>
            <a:r>
              <a:rPr lang="tr-TR" b="1" u="sng" dirty="0"/>
              <a:t>Anlamı</a:t>
            </a:r>
            <a:r>
              <a:rPr lang="tr-TR" b="1" dirty="0"/>
              <a:t>: Örgütlerin, faaliyetlerinin sonucunda hedeflerine ulaşma derecesini gösteren performans ölçüsüdür.</a:t>
            </a:r>
          </a:p>
          <a:p>
            <a:pPr algn="just"/>
            <a:r>
              <a:rPr lang="tr-TR" b="1" u="sng" dirty="0"/>
              <a:t>Örgütsel Etkililik</a:t>
            </a:r>
            <a:r>
              <a:rPr lang="tr-TR" b="1" dirty="0"/>
              <a:t>: Grupların taleplerini ne kadar iyi karşıladığını ve yapılan işin yararlılığını ifade eder. Yaklaşım farklılıklarına karşın genellikle, örgütün ulaşmayı amaçladığı sonucu elde etme düzeyi olarak tanımlanır.</a:t>
            </a:r>
          </a:p>
          <a:p>
            <a:pPr algn="just"/>
            <a:r>
              <a:rPr lang="tr-TR" b="1" u="sng" dirty="0"/>
              <a:t>Yönetimin Sorumluluğu</a:t>
            </a:r>
            <a:r>
              <a:rPr lang="tr-TR" b="1" dirty="0"/>
              <a:t>: Örgütsel etkililiğin sağlanması yönetimin görevidir; yöneticiler, uygun ölçütler belirleyip performansı buna göre ölçmelidir.</a:t>
            </a:r>
          </a:p>
          <a:p>
            <a:pPr algn="just"/>
            <a:r>
              <a:rPr lang="tr-TR" b="1" u="sng" dirty="0"/>
              <a:t>Etkililik Ölçütleri</a:t>
            </a:r>
            <a:r>
              <a:rPr lang="tr-TR" b="1" dirty="0"/>
              <a:t>: </a:t>
            </a:r>
          </a:p>
          <a:p>
            <a:pPr marL="800100" lvl="1" indent="-342900" algn="just">
              <a:buFont typeface="+mj-lt"/>
              <a:buAutoNum type="arabicPeriod"/>
            </a:pPr>
            <a:r>
              <a:rPr lang="tr-TR" b="1" dirty="0"/>
              <a:t>Amacın gerçekleşmesi- belirlenen amaçlara ulaşma</a:t>
            </a:r>
          </a:p>
          <a:p>
            <a:pPr marL="800100" lvl="1" indent="-342900" algn="just">
              <a:buFont typeface="+mj-lt"/>
              <a:buAutoNum type="arabicPeriod"/>
            </a:pPr>
            <a:r>
              <a:rPr lang="tr-TR" b="1" dirty="0"/>
              <a:t>Kaynak elde etme- gerekli üretim girdilerin genişletilmesi</a:t>
            </a:r>
          </a:p>
          <a:p>
            <a:pPr marL="800100" lvl="1" indent="-342900" algn="just">
              <a:buFont typeface="+mj-lt"/>
              <a:buAutoNum type="arabicPeriod"/>
            </a:pPr>
            <a:r>
              <a:rPr lang="tr-TR" b="1" dirty="0"/>
              <a:t>İç süreçler – sağlıklı örgüt sistemleri kurma ve devam ettirme,</a:t>
            </a:r>
          </a:p>
          <a:p>
            <a:pPr marL="800100" lvl="1" indent="-342900" algn="just">
              <a:buFont typeface="+mj-lt"/>
              <a:buAutoNum type="arabicPeriod"/>
            </a:pPr>
            <a:r>
              <a:rPr lang="tr-TR" b="1" dirty="0"/>
              <a:t>Stratejik oluşumların doyumu – tüm önemli ve kilit hissedarların veya katılımcıların doyumunun sağlanması</a:t>
            </a:r>
            <a:r>
              <a:rPr lang="tr-TR" sz="1500" b="1" dirty="0"/>
              <a:t> (Yükçü ve </a:t>
            </a:r>
            <a:r>
              <a:rPr lang="tr-TR" sz="1500" b="1" dirty="0" err="1"/>
              <a:t>Atağan</a:t>
            </a:r>
            <a:r>
              <a:rPr lang="tr-TR" sz="1500" b="1" dirty="0"/>
              <a:t>, 2010, s. 2).</a:t>
            </a:r>
          </a:p>
        </p:txBody>
      </p:sp>
    </p:spTree>
    <p:extLst>
      <p:ext uri="{BB962C8B-B14F-4D97-AF65-F5344CB8AC3E}">
        <p14:creationId xmlns:p14="http://schemas.microsoft.com/office/powerpoint/2010/main" val="11477560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922AD-9BAD-F1AE-5A89-47E3662AF87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F5D3D5A-2476-9863-CD4A-CAB581680136}"/>
              </a:ext>
            </a:extLst>
          </p:cNvPr>
          <p:cNvSpPr>
            <a:spLocks noGrp="1"/>
          </p:cNvSpPr>
          <p:nvPr>
            <p:ph type="title"/>
          </p:nvPr>
        </p:nvSpPr>
        <p:spPr>
          <a:xfrm>
            <a:off x="997528" y="170472"/>
            <a:ext cx="9623706" cy="456291"/>
          </a:xfrm>
        </p:spPr>
        <p:txBody>
          <a:bodyPr>
            <a:noAutofit/>
          </a:bodyPr>
          <a:lstStyle/>
          <a:p>
            <a:pPr algn="ctr"/>
            <a:r>
              <a:rPr lang="tr-TR" sz="2000" b="1" dirty="0">
                <a:solidFill>
                  <a:schemeClr val="tx1"/>
                </a:solidFill>
              </a:rPr>
              <a:t>Kütüphane Yönetiminde Etkinlik (</a:t>
            </a:r>
            <a:r>
              <a:rPr lang="tr-TR" sz="2000" b="1" dirty="0" err="1">
                <a:solidFill>
                  <a:schemeClr val="tx1"/>
                </a:solidFill>
              </a:rPr>
              <a:t>Efficiency</a:t>
            </a:r>
            <a:r>
              <a:rPr lang="tr-TR" sz="2000" b="1" dirty="0">
                <a:solidFill>
                  <a:schemeClr val="tx1"/>
                </a:solidFill>
              </a:rPr>
              <a:t>) ve Etkililik (</a:t>
            </a:r>
            <a:r>
              <a:rPr lang="tr-TR" sz="2000" b="1" dirty="0" err="1">
                <a:solidFill>
                  <a:schemeClr val="tx1"/>
                </a:solidFill>
              </a:rPr>
              <a:t>Effectiveness</a:t>
            </a:r>
            <a:r>
              <a:rPr lang="tr-TR" sz="2000" b="1" dirty="0">
                <a:solidFill>
                  <a:schemeClr val="tx1"/>
                </a:solidFill>
              </a:rPr>
              <a:t>)</a:t>
            </a:r>
            <a:br>
              <a:rPr lang="tr-TR" sz="2000" b="1" dirty="0">
                <a:solidFill>
                  <a:schemeClr val="tx1"/>
                </a:solidFill>
              </a:rPr>
            </a:br>
            <a:endParaRPr lang="en-US" sz="2000" b="1" dirty="0"/>
          </a:p>
        </p:txBody>
      </p:sp>
      <p:sp>
        <p:nvSpPr>
          <p:cNvPr id="3" name="İçerik Yer Tutucusu 2">
            <a:extLst>
              <a:ext uri="{FF2B5EF4-FFF2-40B4-BE49-F238E27FC236}">
                <a16:creationId xmlns:a16="http://schemas.microsoft.com/office/drawing/2014/main" id="{8ECCA35E-383B-1A79-F6D2-66408117A8D6}"/>
              </a:ext>
            </a:extLst>
          </p:cNvPr>
          <p:cNvSpPr>
            <a:spLocks noGrp="1"/>
          </p:cNvSpPr>
          <p:nvPr>
            <p:ph idx="1"/>
          </p:nvPr>
        </p:nvSpPr>
        <p:spPr>
          <a:xfrm>
            <a:off x="997528" y="819678"/>
            <a:ext cx="9438005" cy="5664249"/>
          </a:xfrm>
        </p:spPr>
        <p:txBody>
          <a:bodyPr>
            <a:noAutofit/>
          </a:bodyPr>
          <a:lstStyle/>
          <a:p>
            <a:pPr algn="just"/>
            <a:r>
              <a:rPr lang="tr-TR" sz="1700" b="1" u="sng" dirty="0"/>
              <a:t>Etkinlik (</a:t>
            </a:r>
            <a:r>
              <a:rPr lang="tr-TR" sz="1700" b="1" u="sng" dirty="0" err="1"/>
              <a:t>efficiency</a:t>
            </a:r>
            <a:r>
              <a:rPr lang="tr-TR" sz="1700" b="1" u="sng" dirty="0"/>
              <a:t>)</a:t>
            </a:r>
            <a:r>
              <a:rPr lang="tr-TR" sz="1700" b="1" dirty="0"/>
              <a:t>: Kütüphanenin kaynaklarını (insan gücü, zaman, maliyet) en uygun şekilde kullanarak, aynı zamanda temel amaçlara ulaşmasına işaret eder.</a:t>
            </a:r>
          </a:p>
          <a:p>
            <a:pPr algn="just"/>
            <a:r>
              <a:rPr lang="tr-TR" sz="1700" b="1" dirty="0"/>
              <a:t>Aynı hizmeti daha az kaynakla veya daha az zaman harcayarak sunmak, yüksek etkinlik (</a:t>
            </a:r>
            <a:r>
              <a:rPr lang="tr-TR" sz="1700" b="1" dirty="0" err="1"/>
              <a:t>efficiency</a:t>
            </a:r>
            <a:r>
              <a:rPr lang="tr-TR" sz="1700" b="1" dirty="0"/>
              <a:t>) ve verimliliğin örneğidir.  </a:t>
            </a:r>
          </a:p>
          <a:p>
            <a:pPr algn="just"/>
            <a:r>
              <a:rPr lang="tr-TR" sz="1700" b="1" u="sng" dirty="0"/>
              <a:t>Etkililik (</a:t>
            </a:r>
            <a:r>
              <a:rPr lang="tr-TR" sz="1700" b="1" u="sng" dirty="0" err="1"/>
              <a:t>effectiveness</a:t>
            </a:r>
            <a:r>
              <a:rPr lang="tr-TR" sz="1700" b="1" u="sng" dirty="0"/>
              <a:t>)</a:t>
            </a:r>
            <a:r>
              <a:rPr lang="tr-TR" sz="1700" b="1" dirty="0"/>
              <a:t>: Kütüphanenin temel amaçlarına ulaşma derecesini ifade eder. </a:t>
            </a:r>
          </a:p>
          <a:p>
            <a:pPr algn="just"/>
            <a:r>
              <a:rPr lang="tr-TR" sz="1700" b="1" dirty="0"/>
              <a:t>Kütüphane doğru hizmetleri sağlayıp kullanıcıların bilgi gereksinimlerini karşılıyorsa, yüksek etkililiğe (</a:t>
            </a:r>
            <a:r>
              <a:rPr lang="tr-TR" sz="1700" b="1" dirty="0" err="1"/>
              <a:t>effectiveness</a:t>
            </a:r>
            <a:r>
              <a:rPr lang="tr-TR" sz="1700" b="1" dirty="0"/>
              <a:t>) sahiptir. </a:t>
            </a:r>
          </a:p>
          <a:p>
            <a:pPr algn="just"/>
            <a:r>
              <a:rPr lang="tr-TR" sz="1700" b="1" u="sng" dirty="0"/>
              <a:t>Örneğin</a:t>
            </a:r>
            <a:r>
              <a:rPr lang="tr-TR" sz="1700" b="1" dirty="0"/>
              <a:t>, kullanıcıların araştırma ve öğrenme gereksinimlerini karşılayan hizmetlerin sunulması, yüksek etkililiğin göstergesidir.  </a:t>
            </a:r>
          </a:p>
          <a:p>
            <a:pPr marL="0" indent="0" algn="ctr">
              <a:buNone/>
            </a:pPr>
            <a:r>
              <a:rPr lang="tr-TR" sz="1700" b="1" u="sng" dirty="0"/>
              <a:t>Temel fark</a:t>
            </a:r>
            <a:endParaRPr lang="tr-TR" sz="1700" b="1" dirty="0"/>
          </a:p>
          <a:p>
            <a:pPr algn="just"/>
            <a:r>
              <a:rPr lang="tr-TR" sz="1700" b="1" u="sng" dirty="0"/>
              <a:t>Etkililik (</a:t>
            </a:r>
            <a:r>
              <a:rPr lang="tr-TR" sz="1700" b="1" u="sng" dirty="0" err="1"/>
              <a:t>effectiveness</a:t>
            </a:r>
            <a:r>
              <a:rPr lang="tr-TR" sz="1700" b="1" u="sng" dirty="0"/>
              <a:t>)</a:t>
            </a:r>
            <a:r>
              <a:rPr lang="tr-TR" sz="1700" b="1" dirty="0"/>
              <a:t>: "Doğru işleri yapmak" anlamına gelir; hedeflere ulaşmaktır.  </a:t>
            </a:r>
          </a:p>
          <a:p>
            <a:pPr algn="just"/>
            <a:r>
              <a:rPr lang="tr-TR" sz="1700" b="1" u="sng" dirty="0"/>
              <a:t>Etkinlik (</a:t>
            </a:r>
            <a:r>
              <a:rPr lang="tr-TR" sz="1700" b="1" u="sng" dirty="0" err="1"/>
              <a:t>efficiency</a:t>
            </a:r>
            <a:r>
              <a:rPr lang="tr-TR" sz="1700" b="1" u="sng" dirty="0"/>
              <a:t>)</a:t>
            </a:r>
            <a:r>
              <a:rPr lang="tr-TR" sz="1700" b="1" dirty="0"/>
              <a:t>: "İşleri en iyi şekilde yapmak" anlamına gelir; az kaynakla, hızlı ve ekonomik şekilde yapmaktır.  </a:t>
            </a:r>
          </a:p>
          <a:p>
            <a:pPr algn="just"/>
            <a:r>
              <a:rPr lang="tr-TR" sz="1700" b="1" u="sng" dirty="0"/>
              <a:t>Sonuç</a:t>
            </a:r>
            <a:r>
              <a:rPr lang="tr-TR" sz="1700" b="1" dirty="0"/>
              <a:t>: Kütüphane, kullanıcıların gereksinimlerini karşılayarak doğru hizmetleri sunuyorsa (etkililik/</a:t>
            </a:r>
            <a:r>
              <a:rPr lang="tr-TR" sz="1700" b="1" dirty="0" err="1"/>
              <a:t>effectiveness</a:t>
            </a:r>
            <a:r>
              <a:rPr lang="tr-TR" sz="1700" b="1" dirty="0"/>
              <a:t>), aynı zamanda bu hizmetleri en az kaynakla ve en hızlı şekilde gerçekleştiriyorsa (etkinlik) söz konusudur </a:t>
            </a:r>
            <a:r>
              <a:rPr lang="tr-TR" sz="1450" b="1" dirty="0"/>
              <a:t>(</a:t>
            </a:r>
            <a:r>
              <a:rPr lang="tr-TR" sz="1450" b="1" dirty="0" err="1"/>
              <a:t>Sulyman</a:t>
            </a:r>
            <a:r>
              <a:rPr lang="tr-TR" sz="1450" b="1" dirty="0"/>
              <a:t>, </a:t>
            </a:r>
            <a:r>
              <a:rPr lang="tr-TR" sz="1450" b="1" dirty="0" err="1"/>
              <a:t>Taiwo</a:t>
            </a:r>
            <a:r>
              <a:rPr lang="tr-TR" sz="1450" b="1" dirty="0"/>
              <a:t> ve </a:t>
            </a:r>
            <a:r>
              <a:rPr lang="tr-TR" sz="1450" b="1" dirty="0" err="1"/>
              <a:t>Abdulrahaman</a:t>
            </a:r>
            <a:r>
              <a:rPr lang="tr-TR" sz="1450" b="1" dirty="0"/>
              <a:t>, 2024, </a:t>
            </a:r>
            <a:r>
              <a:rPr lang="tr-TR" sz="1450" b="1" dirty="0" err="1"/>
              <a:t>ss</a:t>
            </a:r>
            <a:r>
              <a:rPr lang="tr-TR" sz="1450" b="1" dirty="0"/>
              <a:t>. 14-15). </a:t>
            </a:r>
          </a:p>
        </p:txBody>
      </p:sp>
    </p:spTree>
    <p:extLst>
      <p:ext uri="{BB962C8B-B14F-4D97-AF65-F5344CB8AC3E}">
        <p14:creationId xmlns:p14="http://schemas.microsoft.com/office/powerpoint/2010/main" val="13517182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922AD-9BAD-F1AE-5A89-47E3662AF87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F5D3D5A-2476-9863-CD4A-CAB581680136}"/>
              </a:ext>
            </a:extLst>
          </p:cNvPr>
          <p:cNvSpPr>
            <a:spLocks noGrp="1"/>
          </p:cNvSpPr>
          <p:nvPr>
            <p:ph type="title"/>
          </p:nvPr>
        </p:nvSpPr>
        <p:spPr>
          <a:xfrm>
            <a:off x="1451113" y="184327"/>
            <a:ext cx="8518957" cy="456291"/>
          </a:xfrm>
        </p:spPr>
        <p:txBody>
          <a:bodyPr>
            <a:noAutofit/>
          </a:bodyPr>
          <a:lstStyle/>
          <a:p>
            <a:pPr algn="ctr"/>
            <a:r>
              <a:rPr lang="tr-TR" sz="2200" b="1" dirty="0">
                <a:solidFill>
                  <a:schemeClr val="tx1"/>
                </a:solidFill>
              </a:rPr>
              <a:t>Kütüphane Yönetiminde Etkinlik (</a:t>
            </a:r>
            <a:r>
              <a:rPr lang="tr-TR" sz="2200" b="1" dirty="0" err="1">
                <a:solidFill>
                  <a:schemeClr val="tx1"/>
                </a:solidFill>
              </a:rPr>
              <a:t>Efficiency</a:t>
            </a:r>
            <a:r>
              <a:rPr lang="tr-TR" sz="2200" b="1" dirty="0">
                <a:solidFill>
                  <a:schemeClr val="tx1"/>
                </a:solidFill>
              </a:rPr>
              <a:t>) Örnekleri</a:t>
            </a:r>
            <a:endParaRPr lang="en-US" sz="2200" b="1" dirty="0">
              <a:solidFill>
                <a:schemeClr val="tx1"/>
              </a:solidFill>
            </a:endParaRPr>
          </a:p>
        </p:txBody>
      </p:sp>
      <p:sp>
        <p:nvSpPr>
          <p:cNvPr id="3" name="İçerik Yer Tutucusu 2">
            <a:extLst>
              <a:ext uri="{FF2B5EF4-FFF2-40B4-BE49-F238E27FC236}">
                <a16:creationId xmlns:a16="http://schemas.microsoft.com/office/drawing/2014/main" id="{8ECCA35E-383B-1A79-F6D2-66408117A8D6}"/>
              </a:ext>
            </a:extLst>
          </p:cNvPr>
          <p:cNvSpPr>
            <a:spLocks noGrp="1"/>
          </p:cNvSpPr>
          <p:nvPr>
            <p:ph idx="1"/>
          </p:nvPr>
        </p:nvSpPr>
        <p:spPr>
          <a:xfrm>
            <a:off x="820928" y="750405"/>
            <a:ext cx="9438005" cy="4902250"/>
          </a:xfrm>
        </p:spPr>
        <p:txBody>
          <a:bodyPr>
            <a:noAutofit/>
          </a:bodyPr>
          <a:lstStyle/>
          <a:p>
            <a:pPr marL="0" indent="0" algn="ctr">
              <a:buNone/>
            </a:pPr>
            <a:r>
              <a:rPr lang="tr-TR" sz="1900" b="1" u="sng" dirty="0"/>
              <a:t>Kaynakların verimli kullanımı</a:t>
            </a:r>
          </a:p>
          <a:p>
            <a:pPr algn="just"/>
            <a:r>
              <a:rPr lang="tr-TR" sz="1900" b="1" dirty="0"/>
              <a:t>Kütüphane, kitaplar, dergiler, dijital içerikler ve personel gibi kaynaklarını en iyi şekilde kullanarak, mümkün olan en çok hizmeti sunmaktadır. </a:t>
            </a:r>
          </a:p>
          <a:p>
            <a:pPr algn="just"/>
            <a:r>
              <a:rPr lang="tr-TR" sz="1900" b="1" dirty="0"/>
              <a:t>Örneğin, personel sayısını optimize edip, teknolojiyi etkin kullanarak, en az enerji ve zaman harcayarak en çok kullanıcıya ulaşmak, etkinliğe işaret eder.</a:t>
            </a:r>
          </a:p>
          <a:p>
            <a:pPr marL="0" indent="0" algn="just">
              <a:buNone/>
            </a:pPr>
            <a:endParaRPr lang="tr-TR" sz="1900" b="1" dirty="0"/>
          </a:p>
          <a:p>
            <a:pPr marL="0" indent="0" algn="ctr">
              <a:buNone/>
            </a:pPr>
            <a:r>
              <a:rPr lang="tr-TR" sz="1900" b="1" u="sng" dirty="0"/>
              <a:t>Dijital dönüşüm</a:t>
            </a:r>
          </a:p>
          <a:p>
            <a:pPr algn="just"/>
            <a:r>
              <a:rPr lang="tr-TR" sz="1900" b="1" dirty="0"/>
              <a:t>Kütüphane, geleneksel kataloglama yerine dijital katalog ve otomasyon sistemlerini kullanarak, kullanıcıların kitaplara ve bilgilere daha hızlı ulaşmasını sağlar.</a:t>
            </a:r>
          </a:p>
          <a:p>
            <a:pPr marL="0" indent="0" algn="ctr">
              <a:buNone/>
            </a:pPr>
            <a:r>
              <a:rPr lang="tr-TR" sz="1900" b="1" u="sng" dirty="0"/>
              <a:t>Kütüphane içi organizasyon</a:t>
            </a:r>
          </a:p>
          <a:p>
            <a:pPr algn="just"/>
            <a:r>
              <a:rPr lang="tr-TR" sz="1900" b="1" dirty="0"/>
              <a:t>Raf düzenini optimize ederek, kitapların bulunma süresini azaltır ve personelin zamanını etkin kullanmasını sağlar.</a:t>
            </a:r>
          </a:p>
        </p:txBody>
      </p:sp>
    </p:spTree>
    <p:extLst>
      <p:ext uri="{BB962C8B-B14F-4D97-AF65-F5344CB8AC3E}">
        <p14:creationId xmlns:p14="http://schemas.microsoft.com/office/powerpoint/2010/main" val="1833811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922AD-9BAD-F1AE-5A89-47E3662AF87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F5D3D5A-2476-9863-CD4A-CAB581680136}"/>
              </a:ext>
            </a:extLst>
          </p:cNvPr>
          <p:cNvSpPr>
            <a:spLocks noGrp="1"/>
          </p:cNvSpPr>
          <p:nvPr>
            <p:ph type="title"/>
          </p:nvPr>
        </p:nvSpPr>
        <p:spPr>
          <a:xfrm>
            <a:off x="1451113" y="184327"/>
            <a:ext cx="8518957" cy="456291"/>
          </a:xfrm>
        </p:spPr>
        <p:txBody>
          <a:bodyPr>
            <a:noAutofit/>
          </a:bodyPr>
          <a:lstStyle/>
          <a:p>
            <a:pPr algn="ctr"/>
            <a:r>
              <a:rPr lang="tr-TR" sz="2200" b="1" dirty="0">
                <a:solidFill>
                  <a:schemeClr val="tx1"/>
                </a:solidFill>
              </a:rPr>
              <a:t>Kütüphane Yönetiminde Etkililik (</a:t>
            </a:r>
            <a:r>
              <a:rPr lang="tr-TR" sz="2200" b="1" dirty="0" err="1">
                <a:solidFill>
                  <a:schemeClr val="tx1"/>
                </a:solidFill>
              </a:rPr>
              <a:t>Effectiveness</a:t>
            </a:r>
            <a:r>
              <a:rPr lang="tr-TR" sz="2200" b="1" dirty="0">
                <a:solidFill>
                  <a:schemeClr val="tx1"/>
                </a:solidFill>
              </a:rPr>
              <a:t>) Örnekleri</a:t>
            </a:r>
            <a:br>
              <a:rPr lang="tr-TR" sz="2400" b="1" dirty="0">
                <a:solidFill>
                  <a:schemeClr val="tx1"/>
                </a:solidFill>
              </a:rPr>
            </a:br>
            <a:endParaRPr lang="en-US" sz="2400" b="1" dirty="0">
              <a:solidFill>
                <a:schemeClr val="tx1"/>
              </a:solidFill>
            </a:endParaRPr>
          </a:p>
        </p:txBody>
      </p:sp>
      <p:sp>
        <p:nvSpPr>
          <p:cNvPr id="3" name="İçerik Yer Tutucusu 2">
            <a:extLst>
              <a:ext uri="{FF2B5EF4-FFF2-40B4-BE49-F238E27FC236}">
                <a16:creationId xmlns:a16="http://schemas.microsoft.com/office/drawing/2014/main" id="{8ECCA35E-383B-1A79-F6D2-66408117A8D6}"/>
              </a:ext>
            </a:extLst>
          </p:cNvPr>
          <p:cNvSpPr>
            <a:spLocks noGrp="1"/>
          </p:cNvSpPr>
          <p:nvPr>
            <p:ph idx="1"/>
          </p:nvPr>
        </p:nvSpPr>
        <p:spPr>
          <a:xfrm>
            <a:off x="820928" y="750404"/>
            <a:ext cx="9438005" cy="5511851"/>
          </a:xfrm>
        </p:spPr>
        <p:txBody>
          <a:bodyPr>
            <a:noAutofit/>
          </a:bodyPr>
          <a:lstStyle/>
          <a:p>
            <a:pPr marL="0" indent="0" algn="ctr">
              <a:spcBef>
                <a:spcPts val="600"/>
              </a:spcBef>
              <a:buNone/>
            </a:pPr>
            <a:r>
              <a:rPr lang="tr-TR" b="1" u="sng" dirty="0"/>
              <a:t>Kullanıcı memnuniyeti</a:t>
            </a:r>
          </a:p>
          <a:p>
            <a:pPr algn="just">
              <a:spcBef>
                <a:spcPts val="600"/>
              </a:spcBef>
            </a:pPr>
            <a:r>
              <a:rPr lang="tr-TR" b="1" dirty="0"/>
              <a:t>Kütüphane, kullanıcıların gereksinimlerine uygun hizmetler sunarak, onların bilgiye ulaşmasını ve memnuniyetini sağlar. Örneğin, kullanıcıların araştırma ve öğrenme hedeflerine ulaşmasına destek olunur.</a:t>
            </a:r>
          </a:p>
          <a:p>
            <a:pPr marL="0" indent="0" algn="ctr">
              <a:spcBef>
                <a:spcPts val="600"/>
              </a:spcBef>
              <a:buNone/>
            </a:pPr>
            <a:r>
              <a:rPr lang="tr-TR" b="1" u="sng" dirty="0"/>
              <a:t>Hedeflere ulaşma</a:t>
            </a:r>
          </a:p>
          <a:p>
            <a:pPr algn="just">
              <a:spcBef>
                <a:spcPts val="600"/>
              </a:spcBef>
            </a:pPr>
            <a:r>
              <a:rPr lang="tr-TR" b="1" dirty="0"/>
              <a:t>Kütüphanenin, eğitim kurumunun veya toplumun bilgi, eğitim ve araştırma hedeflerine katkıda bulunmasıdır. Örneğin, öğrencilere veya araştırmacılara gerekli kaynaklar sağlanarak onların çalışmaları desteklenir.</a:t>
            </a:r>
          </a:p>
          <a:p>
            <a:pPr marL="0" indent="0" algn="ctr">
              <a:spcBef>
                <a:spcPts val="600"/>
              </a:spcBef>
              <a:buNone/>
            </a:pPr>
            <a:r>
              <a:rPr lang="tr-TR" b="1" u="sng" dirty="0"/>
              <a:t>Dijital kaynakların erişilebilirliği</a:t>
            </a:r>
          </a:p>
          <a:p>
            <a:pPr algn="just">
              <a:spcBef>
                <a:spcPts val="600"/>
              </a:spcBef>
            </a:pPr>
            <a:r>
              <a:rPr lang="tr-TR" b="1" dirty="0"/>
              <a:t>Dijital içeriklerin erişimini artırmak, böylece kullanıcıların daha kolay ve hızlı bir şekilde bilgiye ulaşmasını sağlamaktır.</a:t>
            </a:r>
          </a:p>
          <a:p>
            <a:pPr marL="0" indent="0" algn="ctr">
              <a:spcBef>
                <a:spcPts val="600"/>
              </a:spcBef>
              <a:buNone/>
            </a:pPr>
            <a:r>
              <a:rPr lang="tr-TR" sz="1700" b="1" u="sng" dirty="0"/>
              <a:t>Özetle</a:t>
            </a:r>
            <a:r>
              <a:rPr lang="tr-TR" sz="1700" b="1" dirty="0"/>
              <a:t>, </a:t>
            </a:r>
          </a:p>
          <a:p>
            <a:pPr algn="just">
              <a:spcBef>
                <a:spcPts val="600"/>
              </a:spcBef>
            </a:pPr>
            <a:r>
              <a:rPr lang="tr-TR" sz="1700" b="1" dirty="0"/>
              <a:t>Etkinlik, kütüphanenin kaynaklarını en iyi şekilde kullanmasıdır (örneğin, personel ve teknolojiyi en iyi şekilde organize ederek maliyetleri azaltmak ve hizmetleri hızlandırmak) </a:t>
            </a:r>
          </a:p>
          <a:p>
            <a:pPr algn="just">
              <a:spcBef>
                <a:spcPts val="600"/>
              </a:spcBef>
            </a:pPr>
            <a:r>
              <a:rPr lang="tr-TR" sz="1700" b="1" dirty="0"/>
              <a:t>Etkililik ise kütüphanenin temel amaçlarına ulaşmasıdır. Örneğin, kullanıcıların bilgiye ulaşmasını sağlamak, memnuniyetlerini artırmak ve eğitim hedeflerine katkıda bulunmaktır.</a:t>
            </a:r>
          </a:p>
        </p:txBody>
      </p:sp>
    </p:spTree>
    <p:extLst>
      <p:ext uri="{BB962C8B-B14F-4D97-AF65-F5344CB8AC3E}">
        <p14:creationId xmlns:p14="http://schemas.microsoft.com/office/powerpoint/2010/main" val="2229142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47826-6C80-63D1-4804-1FE4915CE18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012D5E7-EBA5-E55E-0988-F80FDBD22514}"/>
              </a:ext>
            </a:extLst>
          </p:cNvPr>
          <p:cNvSpPr>
            <a:spLocks noGrp="1"/>
          </p:cNvSpPr>
          <p:nvPr>
            <p:ph type="title"/>
          </p:nvPr>
        </p:nvSpPr>
        <p:spPr>
          <a:xfrm>
            <a:off x="1898373" y="162232"/>
            <a:ext cx="6531131" cy="491499"/>
          </a:xfrm>
        </p:spPr>
        <p:txBody>
          <a:bodyPr>
            <a:normAutofit fontScale="90000"/>
          </a:bodyPr>
          <a:lstStyle/>
          <a:p>
            <a:pPr algn="ctr"/>
            <a:r>
              <a:rPr lang="tr-TR" sz="2800" b="1" dirty="0">
                <a:solidFill>
                  <a:schemeClr val="tx1"/>
                </a:solidFill>
              </a:rPr>
              <a:t>KAPSAM</a:t>
            </a:r>
            <a:endParaRPr lang="en-US" sz="2800" b="1" dirty="0"/>
          </a:p>
        </p:txBody>
      </p:sp>
      <p:sp>
        <p:nvSpPr>
          <p:cNvPr id="3" name="İçerik Yer Tutucusu 2">
            <a:extLst>
              <a:ext uri="{FF2B5EF4-FFF2-40B4-BE49-F238E27FC236}">
                <a16:creationId xmlns:a16="http://schemas.microsoft.com/office/drawing/2014/main" id="{7FC17C9F-157F-D631-C5BF-63FD6CD26138}"/>
              </a:ext>
            </a:extLst>
          </p:cNvPr>
          <p:cNvSpPr>
            <a:spLocks noGrp="1"/>
          </p:cNvSpPr>
          <p:nvPr>
            <p:ph idx="1"/>
          </p:nvPr>
        </p:nvSpPr>
        <p:spPr>
          <a:xfrm>
            <a:off x="1053601" y="653731"/>
            <a:ext cx="9235110" cy="5869972"/>
          </a:xfrm>
        </p:spPr>
        <p:txBody>
          <a:bodyPr>
            <a:noAutofit/>
          </a:bodyPr>
          <a:lstStyle/>
          <a:p>
            <a:pPr algn="just"/>
            <a:r>
              <a:rPr lang="tr-TR" sz="1700" b="1" dirty="0"/>
              <a:t>Giriş</a:t>
            </a:r>
          </a:p>
          <a:p>
            <a:pPr algn="just"/>
            <a:r>
              <a:rPr lang="tr-TR" sz="1700" b="1" dirty="0"/>
              <a:t>Organizasyon</a:t>
            </a:r>
          </a:p>
          <a:p>
            <a:pPr lvl="1" algn="just">
              <a:buFont typeface="Wingdings" panose="05000000000000000000" pitchFamily="2" charset="2"/>
              <a:buChar char="v"/>
            </a:pPr>
            <a:r>
              <a:rPr lang="tr-TR" sz="1500" b="1" dirty="0"/>
              <a:t>Tanımı, Amacı ve Türleri</a:t>
            </a:r>
          </a:p>
          <a:p>
            <a:pPr algn="just"/>
            <a:r>
              <a:rPr lang="tr-TR" sz="1700" b="1" dirty="0"/>
              <a:t>Yönetim</a:t>
            </a:r>
          </a:p>
          <a:p>
            <a:pPr lvl="1" algn="just">
              <a:buFont typeface="Wingdings" panose="05000000000000000000" pitchFamily="2" charset="2"/>
              <a:buChar char="v"/>
            </a:pPr>
            <a:r>
              <a:rPr lang="tr-TR" sz="1500" b="1" dirty="0"/>
              <a:t>Yönetimin Temel Amaçları</a:t>
            </a:r>
          </a:p>
          <a:p>
            <a:pPr lvl="1" algn="just">
              <a:buFont typeface="Wingdings" panose="05000000000000000000" pitchFamily="2" charset="2"/>
              <a:buChar char="v"/>
            </a:pPr>
            <a:r>
              <a:rPr lang="tr-TR" sz="1500" b="1" dirty="0"/>
              <a:t>Yönetim Becerileri ve Örnekler</a:t>
            </a:r>
          </a:p>
          <a:p>
            <a:pPr lvl="1" algn="just">
              <a:buFont typeface="Wingdings" panose="05000000000000000000" pitchFamily="2" charset="2"/>
              <a:buChar char="v"/>
            </a:pPr>
            <a:r>
              <a:rPr lang="tr-TR" sz="1500" b="1" dirty="0"/>
              <a:t>Etkililik, Etkinlik ve Verimlilik Kavramları</a:t>
            </a:r>
          </a:p>
          <a:p>
            <a:pPr lvl="1" algn="just"/>
            <a:r>
              <a:rPr lang="tr-TR" sz="1500" b="1" dirty="0"/>
              <a:t>Kavramlar Arasındaki Farklar</a:t>
            </a:r>
          </a:p>
          <a:p>
            <a:pPr algn="just"/>
            <a:r>
              <a:rPr lang="tr-TR" sz="1700" b="1" dirty="0"/>
              <a:t>Kütüphane ve Bilgi Hizmetleri Bağlamında Değerlendirme</a:t>
            </a:r>
          </a:p>
          <a:p>
            <a:pPr lvl="1" algn="just">
              <a:buFont typeface="Wingdings" panose="05000000000000000000" pitchFamily="2" charset="2"/>
              <a:buChar char="v"/>
            </a:pPr>
            <a:r>
              <a:rPr lang="tr-TR" sz="1500" b="1" dirty="0"/>
              <a:t>Performans ve Sürdürülebilirlik</a:t>
            </a:r>
          </a:p>
          <a:p>
            <a:pPr lvl="1" algn="just">
              <a:buFont typeface="Wingdings" panose="05000000000000000000" pitchFamily="2" charset="2"/>
              <a:buChar char="v"/>
            </a:pPr>
            <a:r>
              <a:rPr lang="tr-TR" sz="1500" b="1" dirty="0"/>
              <a:t>Performansın Tanımı ve Ölçütleri</a:t>
            </a:r>
          </a:p>
          <a:p>
            <a:pPr lvl="1" algn="just">
              <a:buFont typeface="Wingdings" panose="05000000000000000000" pitchFamily="2" charset="2"/>
              <a:buChar char="v"/>
            </a:pPr>
            <a:r>
              <a:rPr lang="tr-TR" sz="1500" b="1" dirty="0"/>
              <a:t>Performansın Sistematik Yapısı ve Gelişimi</a:t>
            </a:r>
          </a:p>
          <a:p>
            <a:pPr algn="just"/>
            <a:r>
              <a:rPr lang="tr-TR" sz="1700" b="1" dirty="0"/>
              <a:t>Genel Değerlendirme ve Kütüphane Bağlamında Yorum</a:t>
            </a:r>
          </a:p>
          <a:p>
            <a:pPr algn="just"/>
            <a:r>
              <a:rPr lang="tr-TR" sz="1700" b="1" dirty="0"/>
              <a:t>Sonuç ve Değerlendirme</a:t>
            </a:r>
          </a:p>
          <a:p>
            <a:pPr algn="just"/>
            <a:r>
              <a:rPr lang="tr-TR" sz="1700" b="1" dirty="0"/>
              <a:t>Kaynakça</a:t>
            </a:r>
          </a:p>
        </p:txBody>
      </p:sp>
    </p:spTree>
    <p:extLst>
      <p:ext uri="{BB962C8B-B14F-4D97-AF65-F5344CB8AC3E}">
        <p14:creationId xmlns:p14="http://schemas.microsoft.com/office/powerpoint/2010/main" val="1497389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A8EA7-FA63-1F05-C08C-41CCB442A96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AD0B03B-07A6-0833-9E26-0E51B233B50E}"/>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Yönetimde Performans</a:t>
            </a:r>
            <a:endParaRPr lang="en-US" sz="2400" b="1" dirty="0"/>
          </a:p>
        </p:txBody>
      </p:sp>
      <p:sp>
        <p:nvSpPr>
          <p:cNvPr id="3" name="İçerik Yer Tutucusu 2">
            <a:extLst>
              <a:ext uri="{FF2B5EF4-FFF2-40B4-BE49-F238E27FC236}">
                <a16:creationId xmlns:a16="http://schemas.microsoft.com/office/drawing/2014/main" id="{28CD12B8-1858-E1F2-00D9-2189A40AF408}"/>
              </a:ext>
            </a:extLst>
          </p:cNvPr>
          <p:cNvSpPr>
            <a:spLocks noGrp="1"/>
          </p:cNvSpPr>
          <p:nvPr>
            <p:ph idx="1"/>
          </p:nvPr>
        </p:nvSpPr>
        <p:spPr>
          <a:xfrm>
            <a:off x="820928" y="750404"/>
            <a:ext cx="9438005" cy="5286601"/>
          </a:xfrm>
        </p:spPr>
        <p:txBody>
          <a:bodyPr>
            <a:noAutofit/>
          </a:bodyPr>
          <a:lstStyle/>
          <a:p>
            <a:pPr algn="just"/>
            <a:r>
              <a:rPr lang="tr-TR" sz="1600" b="1" u="sng" dirty="0"/>
              <a:t>Performans</a:t>
            </a:r>
            <a:r>
              <a:rPr lang="tr-TR" sz="1600" b="1" dirty="0"/>
              <a:t>; işletmenin genel başarısını ve etkinliğini ölçen, geniş kapsamlı ve çok boyutlu bir kavramdır. </a:t>
            </a:r>
          </a:p>
          <a:p>
            <a:pPr algn="just"/>
            <a:r>
              <a:rPr lang="tr-TR" sz="1600" b="1" dirty="0"/>
              <a:t>İçsel göstergeler (etkinlik, etkililik, verimlilik, kârlılık) ile dışsal göstergeleri (pazar payı, büyüme, sürdürülebilirlik) kapsayan bütünsel bir yapısı vardır.</a:t>
            </a:r>
          </a:p>
          <a:p>
            <a:pPr algn="just"/>
            <a:r>
              <a:rPr lang="tr-TR" sz="1600" b="1" dirty="0"/>
              <a:t>Bu nedenle, performans, sadece belirli bir göstergenin başarısı değil, işletmenin tüm faaliyetlerinin toplam sonucu olarak ele alınır.</a:t>
            </a:r>
          </a:p>
          <a:p>
            <a:pPr marL="0" indent="0" algn="ctr">
              <a:buNone/>
            </a:pPr>
            <a:r>
              <a:rPr lang="tr-TR" sz="1600" b="1" u="sng" dirty="0"/>
              <a:t>Performans ve Kavramlar Arasındaki İlişki</a:t>
            </a:r>
            <a:r>
              <a:rPr lang="tr-TR" sz="1600" b="1" dirty="0"/>
              <a:t> </a:t>
            </a:r>
          </a:p>
          <a:p>
            <a:pPr algn="just"/>
            <a:r>
              <a:rPr lang="tr-TR" sz="1600" b="1" u="sng" dirty="0"/>
              <a:t>Etkinlik (</a:t>
            </a:r>
            <a:r>
              <a:rPr lang="tr-TR" sz="1600" b="1" u="sng" dirty="0" err="1"/>
              <a:t>Efficiency</a:t>
            </a:r>
            <a:r>
              <a:rPr lang="tr-TR" sz="1600" b="1" u="sng" dirty="0"/>
              <a:t>):</a:t>
            </a:r>
            <a:r>
              <a:rPr lang="tr-TR" sz="1600" b="1" dirty="0"/>
              <a:t> İşletmenin girdileri en az kullanarak maksimum çıktı elde etme kabiliyetidir. İşletme, kaynakları doğru ve ekonomik kullanmakla, hedeflenen çıktılara ulaşabilir. </a:t>
            </a:r>
          </a:p>
          <a:p>
            <a:pPr algn="just"/>
            <a:r>
              <a:rPr lang="tr-TR" sz="1600" b="1" dirty="0"/>
              <a:t>Etkinlik, performansın temel yapıtaşlarından biri olup, performansın içsel ve operasyonel boyutunu temsil eder.</a:t>
            </a:r>
          </a:p>
          <a:p>
            <a:pPr algn="just"/>
            <a:r>
              <a:rPr lang="tr-TR" sz="1600" b="1" u="sng" dirty="0"/>
              <a:t>Etkililik (</a:t>
            </a:r>
            <a:r>
              <a:rPr lang="tr-TR" sz="1600" b="1" u="sng" dirty="0" err="1"/>
              <a:t>Effectiveness</a:t>
            </a:r>
            <a:r>
              <a:rPr lang="tr-TR" sz="1600" b="1" u="sng" dirty="0"/>
              <a:t>):</a:t>
            </a:r>
            <a:r>
              <a:rPr lang="tr-TR" sz="1600" b="1" dirty="0"/>
              <a:t> Belirlenen hedeflerin, amaçların gerçekleştirilme derecesidir. İşletmenin doğru işleri yapıp yapmadığını ölçer. </a:t>
            </a:r>
          </a:p>
          <a:p>
            <a:pPr algn="just"/>
            <a:r>
              <a:rPr lang="tr-TR" sz="1600" b="1" dirty="0"/>
              <a:t>Amaçlara ulaşma oranı, performansın dışsal ve stratejik boyutunu gösterir. Performans, etkililiği yüksek olan işletmelerin hedeflerine ulaşmada başarılı olacağını gösterir </a:t>
            </a:r>
            <a:r>
              <a:rPr lang="tr-TR" sz="1500" b="1" dirty="0"/>
              <a:t>(Cavlak, 2021). </a:t>
            </a:r>
          </a:p>
        </p:txBody>
      </p:sp>
    </p:spTree>
    <p:extLst>
      <p:ext uri="{BB962C8B-B14F-4D97-AF65-F5344CB8AC3E}">
        <p14:creationId xmlns:p14="http://schemas.microsoft.com/office/powerpoint/2010/main" val="24581866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0CAA18-0AA9-8D87-7A8A-362EE9F8886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FBCC774-70BA-9B84-C32D-30140C44CE42}"/>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Yönetimde Performans</a:t>
            </a:r>
            <a:endParaRPr lang="en-US" sz="2400" b="1" dirty="0"/>
          </a:p>
        </p:txBody>
      </p:sp>
      <p:sp>
        <p:nvSpPr>
          <p:cNvPr id="3" name="İçerik Yer Tutucusu 2">
            <a:extLst>
              <a:ext uri="{FF2B5EF4-FFF2-40B4-BE49-F238E27FC236}">
                <a16:creationId xmlns:a16="http://schemas.microsoft.com/office/drawing/2014/main" id="{2BA7AD48-B944-416F-B9FB-68E869691907}"/>
              </a:ext>
            </a:extLst>
          </p:cNvPr>
          <p:cNvSpPr>
            <a:spLocks noGrp="1"/>
          </p:cNvSpPr>
          <p:nvPr>
            <p:ph idx="1"/>
          </p:nvPr>
        </p:nvSpPr>
        <p:spPr>
          <a:xfrm>
            <a:off x="820928" y="750405"/>
            <a:ext cx="9438005" cy="4791414"/>
          </a:xfrm>
        </p:spPr>
        <p:txBody>
          <a:bodyPr>
            <a:noAutofit/>
          </a:bodyPr>
          <a:lstStyle/>
          <a:p>
            <a:pPr algn="just"/>
            <a:r>
              <a:rPr lang="tr-TR" b="1" u="sng" dirty="0"/>
              <a:t>Verimlilik (Productivity):</a:t>
            </a:r>
            <a:r>
              <a:rPr lang="tr-TR" b="1" dirty="0"/>
              <a:t>  Çıktı ile girdiler arasındaki ilişki ve kaynakların ne kadar rasyonel kullanıldığını gösterir. </a:t>
            </a:r>
          </a:p>
          <a:p>
            <a:pPr algn="just"/>
            <a:r>
              <a:rPr lang="tr-TR" b="1" dirty="0"/>
              <a:t>İşletmenin kaynaklarını en iyi şekilde kullanıp kullanmadığını ve bu kullanımdan katma değer sağlayıp sağlamadığını yansıtır. </a:t>
            </a:r>
          </a:p>
          <a:p>
            <a:pPr algn="just"/>
            <a:r>
              <a:rPr lang="tr-TR" b="1" dirty="0"/>
              <a:t>Verimlilik, içsel süreçlerin ve kaynak kullanımının etkinliğini gösterir; performansın en önemli belirleyicilerinden biridir.</a:t>
            </a:r>
          </a:p>
          <a:p>
            <a:pPr algn="just"/>
            <a:r>
              <a:rPr lang="tr-TR" b="1" u="sng" dirty="0"/>
              <a:t>Kârlılık (</a:t>
            </a:r>
            <a:r>
              <a:rPr lang="tr-TR" b="1" u="sng" dirty="0" err="1"/>
              <a:t>Profitability</a:t>
            </a:r>
            <a:r>
              <a:rPr lang="tr-TR" b="1" u="sng" dirty="0"/>
              <a:t>):</a:t>
            </a:r>
            <a:r>
              <a:rPr lang="tr-TR" b="1" dirty="0"/>
              <a:t> İşletmenin finansal başarısını ve sürdürülebilirliğini gösterir. </a:t>
            </a:r>
          </a:p>
          <a:p>
            <a:pPr algn="just"/>
            <a:r>
              <a:rPr lang="tr-TR" b="1" dirty="0"/>
              <a:t>İşletmenin hedeflenen gelir ve maliyetlerin denetimi ile kar elde edip edemediğinin göstergesidir. </a:t>
            </a:r>
          </a:p>
          <a:p>
            <a:pPr algn="just"/>
            <a:r>
              <a:rPr lang="tr-TR" b="1" dirty="0"/>
              <a:t>Kârlılık, performansın finansal açıdan göstergesidir ve verimlilik ile yakından ilişkilidir. </a:t>
            </a:r>
          </a:p>
          <a:p>
            <a:pPr algn="just"/>
            <a:r>
              <a:rPr lang="tr-TR" b="1" dirty="0"/>
              <a:t>Ancak, kârlılık bazen içsel verimlilikten değil, dışsal faktörlerden kaynaklanabilir </a:t>
            </a:r>
            <a:r>
              <a:rPr lang="tr-TR" sz="1500" b="1" dirty="0"/>
              <a:t>(Cavlak, 2021). </a:t>
            </a:r>
          </a:p>
        </p:txBody>
      </p:sp>
    </p:spTree>
    <p:extLst>
      <p:ext uri="{BB962C8B-B14F-4D97-AF65-F5344CB8AC3E}">
        <p14:creationId xmlns:p14="http://schemas.microsoft.com/office/powerpoint/2010/main" val="32112839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BBC7C-A8F9-969E-B008-C3CFD5EFA92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47C5C8C-53F6-C4A6-6052-34D71BE6F512}"/>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Yönetimde Performansın </a:t>
            </a:r>
            <a:r>
              <a:rPr lang="es-ES" sz="2400" b="1" dirty="0">
                <a:solidFill>
                  <a:schemeClr val="tx1"/>
                </a:solidFill>
              </a:rPr>
              <a:t>Çok Boyutlu ve Sistematik Yapı</a:t>
            </a:r>
            <a:r>
              <a:rPr lang="tr-TR" sz="2400" b="1" dirty="0" err="1">
                <a:solidFill>
                  <a:schemeClr val="tx1"/>
                </a:solidFill>
              </a:rPr>
              <a:t>sı</a:t>
            </a:r>
            <a:endParaRPr lang="en-US" sz="2400" b="1" dirty="0"/>
          </a:p>
        </p:txBody>
      </p:sp>
      <p:sp>
        <p:nvSpPr>
          <p:cNvPr id="3" name="İçerik Yer Tutucusu 2">
            <a:extLst>
              <a:ext uri="{FF2B5EF4-FFF2-40B4-BE49-F238E27FC236}">
                <a16:creationId xmlns:a16="http://schemas.microsoft.com/office/drawing/2014/main" id="{4F0249C6-73E6-80D5-9144-CA7BA6B005EA}"/>
              </a:ext>
            </a:extLst>
          </p:cNvPr>
          <p:cNvSpPr>
            <a:spLocks noGrp="1"/>
          </p:cNvSpPr>
          <p:nvPr>
            <p:ph idx="1"/>
          </p:nvPr>
        </p:nvSpPr>
        <p:spPr>
          <a:xfrm>
            <a:off x="820928" y="750405"/>
            <a:ext cx="9438005" cy="4735995"/>
          </a:xfrm>
        </p:spPr>
        <p:txBody>
          <a:bodyPr>
            <a:noAutofit/>
          </a:bodyPr>
          <a:lstStyle/>
          <a:p>
            <a:pPr algn="just"/>
            <a:r>
              <a:rPr lang="tr-TR" sz="2000" b="1" u="sng" dirty="0"/>
              <a:t>Geniş Kapsam</a:t>
            </a:r>
            <a:r>
              <a:rPr lang="tr-TR" sz="2000" b="1" dirty="0"/>
              <a:t>: </a:t>
            </a:r>
          </a:p>
          <a:p>
            <a:pPr lvl="1" algn="just">
              <a:buFont typeface="Wingdings" panose="05000000000000000000" pitchFamily="2" charset="2"/>
              <a:buChar char="v"/>
            </a:pPr>
            <a:r>
              <a:rPr lang="tr-TR" sz="2000" b="1" dirty="0"/>
              <a:t>Performans, sadece finansal sonuçlar veya operasyonel göstergeler değil, aynı zamanda kalite, yenilik, müşteri memnuniyeti ve sürdürülebilirlik gibi ögeleri içerir. </a:t>
            </a:r>
          </a:p>
          <a:p>
            <a:pPr lvl="1" algn="just">
              <a:buFont typeface="Wingdings" panose="05000000000000000000" pitchFamily="2" charset="2"/>
              <a:buChar char="v"/>
            </a:pPr>
            <a:r>
              <a:rPr lang="tr-TR" sz="2000" b="1" dirty="0"/>
              <a:t>Bu nedenle, performans kavramı, işletmenin uzun dönemli başarısını ve rekabet gücünü yansıtan bütünsel bir ölçüttür.</a:t>
            </a:r>
          </a:p>
          <a:p>
            <a:pPr algn="just"/>
            <a:r>
              <a:rPr lang="tr-TR" sz="2000" b="1" u="sng" dirty="0"/>
              <a:t>İçsel ve Dışsal Göstergeler</a:t>
            </a:r>
            <a:r>
              <a:rPr lang="tr-TR" sz="2000" b="1" dirty="0"/>
              <a:t>:  </a:t>
            </a:r>
          </a:p>
          <a:p>
            <a:pPr lvl="1" algn="just">
              <a:buFont typeface="Wingdings" panose="05000000000000000000" pitchFamily="2" charset="2"/>
              <a:buChar char="v"/>
            </a:pPr>
            <a:r>
              <a:rPr lang="tr-TR" sz="2000" b="1" dirty="0"/>
              <a:t>İçsel göstergeler (etkinlik, etkililik, verimlilik) işletmenin operasyonel ve süreç performansını,  </a:t>
            </a:r>
          </a:p>
          <a:p>
            <a:pPr lvl="1" algn="just">
              <a:buFont typeface="Wingdings" panose="05000000000000000000" pitchFamily="2" charset="2"/>
              <a:buChar char="v"/>
            </a:pPr>
            <a:r>
              <a:rPr lang="tr-TR" sz="2000" b="1" dirty="0"/>
              <a:t>Dışsal göstergeler (pazar payı, büyüme, kârlılık) ise çevresel ve stratejik başarıyı temsil eder.  </a:t>
            </a:r>
          </a:p>
          <a:p>
            <a:pPr lvl="1" algn="just">
              <a:buFont typeface="Wingdings" panose="05000000000000000000" pitchFamily="2" charset="2"/>
              <a:buChar char="v"/>
            </a:pPr>
            <a:r>
              <a:rPr lang="tr-TR" sz="2000" b="1" dirty="0"/>
              <a:t>Performans, bu iki boyutun bütünleşmesiyle ortaya çıkar </a:t>
            </a:r>
            <a:r>
              <a:rPr lang="tr-TR" sz="1500" b="1" dirty="0"/>
              <a:t>(Cavlak, 2021). </a:t>
            </a:r>
          </a:p>
        </p:txBody>
      </p:sp>
    </p:spTree>
    <p:extLst>
      <p:ext uri="{BB962C8B-B14F-4D97-AF65-F5344CB8AC3E}">
        <p14:creationId xmlns:p14="http://schemas.microsoft.com/office/powerpoint/2010/main" val="34605488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7504B-C296-CD00-749C-3EB3FE2698E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80EA533-9196-B6AD-8E9A-CD43F45D8F51}"/>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Yönetimde Performansın </a:t>
            </a:r>
            <a:r>
              <a:rPr lang="es-ES" sz="2400" b="1" dirty="0">
                <a:solidFill>
                  <a:schemeClr val="tx1"/>
                </a:solidFill>
              </a:rPr>
              <a:t>Çok Boyutlu ve Sistematik Yapı</a:t>
            </a:r>
            <a:r>
              <a:rPr lang="tr-TR" sz="2400" b="1" dirty="0" err="1">
                <a:solidFill>
                  <a:schemeClr val="tx1"/>
                </a:solidFill>
              </a:rPr>
              <a:t>sı</a:t>
            </a:r>
            <a:endParaRPr lang="en-US" sz="2400" b="1" dirty="0"/>
          </a:p>
        </p:txBody>
      </p:sp>
      <p:sp>
        <p:nvSpPr>
          <p:cNvPr id="3" name="İçerik Yer Tutucusu 2">
            <a:extLst>
              <a:ext uri="{FF2B5EF4-FFF2-40B4-BE49-F238E27FC236}">
                <a16:creationId xmlns:a16="http://schemas.microsoft.com/office/drawing/2014/main" id="{84B098E2-7E00-3283-6C00-54E1DA6CE5CC}"/>
              </a:ext>
            </a:extLst>
          </p:cNvPr>
          <p:cNvSpPr>
            <a:spLocks noGrp="1"/>
          </p:cNvSpPr>
          <p:nvPr>
            <p:ph idx="1"/>
          </p:nvPr>
        </p:nvSpPr>
        <p:spPr>
          <a:xfrm>
            <a:off x="820928" y="750406"/>
            <a:ext cx="9438005" cy="4597450"/>
          </a:xfrm>
        </p:spPr>
        <p:txBody>
          <a:bodyPr>
            <a:noAutofit/>
          </a:bodyPr>
          <a:lstStyle/>
          <a:p>
            <a:pPr algn="just"/>
            <a:r>
              <a:rPr lang="tr-TR" b="1" u="sng" dirty="0"/>
              <a:t>Performansın Zincirleme İlişkisi ve Süreç Akışı:</a:t>
            </a:r>
            <a:r>
              <a:rPr lang="tr-TR" b="1" dirty="0"/>
              <a:t> </a:t>
            </a:r>
          </a:p>
          <a:p>
            <a:pPr lvl="1" algn="just">
              <a:buFont typeface="Wingdings" panose="05000000000000000000" pitchFamily="2" charset="2"/>
              <a:buChar char="v"/>
            </a:pPr>
            <a:r>
              <a:rPr lang="tr-TR" sz="1800" b="1" dirty="0"/>
              <a:t>İşletmenin performansını artırmak için öncelikle etkinlik ve etkililik optimizasyonu gerekir.  </a:t>
            </a:r>
          </a:p>
          <a:p>
            <a:pPr lvl="1" algn="just">
              <a:buFont typeface="Wingdings" panose="05000000000000000000" pitchFamily="2" charset="2"/>
              <a:buChar char="v"/>
            </a:pPr>
            <a:r>
              <a:rPr lang="tr-TR" sz="1800" b="1" dirty="0"/>
              <a:t>Bu iki kavramın dengeli ve uyumlu kullanımı, verimlilik seviyesini yükseltir.  </a:t>
            </a:r>
          </a:p>
          <a:p>
            <a:pPr lvl="1" algn="just">
              <a:buFont typeface="Wingdings" panose="05000000000000000000" pitchFamily="2" charset="2"/>
              <a:buChar char="v"/>
            </a:pPr>
            <a:r>
              <a:rPr lang="tr-TR" sz="1800" b="1" dirty="0"/>
              <a:t>Verimlilik artışı, işletmenin maliyetlerini düşürür ve çıktıların kalitesini artırır; bu da kârlılığı yükseltir.  </a:t>
            </a:r>
          </a:p>
          <a:p>
            <a:pPr lvl="1" algn="just">
              <a:buFont typeface="Wingdings" panose="05000000000000000000" pitchFamily="2" charset="2"/>
              <a:buChar char="v"/>
            </a:pPr>
            <a:r>
              <a:rPr lang="tr-TR" sz="1800" b="1" dirty="0"/>
              <a:t>Kârlılık ise, işletmenin sürdürülebilir büyümesi ve pazar payını artırmasıyla geniş anlamda performansı yükseltir.</a:t>
            </a:r>
          </a:p>
          <a:p>
            <a:pPr lvl="1" algn="just">
              <a:buFont typeface="Wingdings" panose="05000000000000000000" pitchFamily="2" charset="2"/>
              <a:buChar char="v"/>
            </a:pPr>
            <a:r>
              <a:rPr lang="tr-TR" sz="1800" b="1" dirty="0"/>
              <a:t>Performans; içsel süreçlerin, kaynak kullanımının ve hedeflere ulaşma oranlarının toplamıdır.  </a:t>
            </a:r>
          </a:p>
          <a:p>
            <a:pPr lvl="1" algn="just">
              <a:buFont typeface="Wingdings" panose="05000000000000000000" pitchFamily="2" charset="2"/>
              <a:buChar char="v"/>
            </a:pPr>
            <a:r>
              <a:rPr lang="tr-TR" sz="1800" b="1" dirty="0"/>
              <a:t>Bu nedenle, performans, işletmenin hem içsel (kaynakların etkin kullanımı ve hedeflere ulaşma) hem de dışsal (pazar konumu ve finansal başarı) ögelerini içerir </a:t>
            </a:r>
            <a:r>
              <a:rPr lang="tr-TR" sz="1500" b="1" dirty="0"/>
              <a:t>(Cavlak, 2021). </a:t>
            </a:r>
          </a:p>
        </p:txBody>
      </p:sp>
    </p:spTree>
    <p:extLst>
      <p:ext uri="{BB962C8B-B14F-4D97-AF65-F5344CB8AC3E}">
        <p14:creationId xmlns:p14="http://schemas.microsoft.com/office/powerpoint/2010/main" val="1393613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 Performansın </a:t>
            </a:r>
            <a:r>
              <a:rPr lang="es-ES" sz="2400" b="1" dirty="0">
                <a:solidFill>
                  <a:schemeClr val="tx1"/>
                </a:solidFill>
              </a:rPr>
              <a:t>Çok Boyutlu ve Sistematik Yapı</a:t>
            </a:r>
            <a:r>
              <a:rPr lang="tr-TR" sz="2400" b="1" dirty="0" err="1">
                <a:solidFill>
                  <a:schemeClr val="tx1"/>
                </a:solidFill>
              </a:rPr>
              <a:t>sı</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820928" y="750405"/>
            <a:ext cx="9438005" cy="5234759"/>
          </a:xfrm>
        </p:spPr>
        <p:txBody>
          <a:bodyPr>
            <a:noAutofit/>
          </a:bodyPr>
          <a:lstStyle/>
          <a:p>
            <a:pPr algn="just"/>
            <a:r>
              <a:rPr lang="tr-TR" b="1" u="sng" dirty="0"/>
              <a:t>Performans Gelişimi ve Sürdürülebilirlik:</a:t>
            </a:r>
          </a:p>
          <a:p>
            <a:pPr lvl="1" algn="just">
              <a:buFont typeface="Wingdings" panose="05000000000000000000" pitchFamily="2" charset="2"/>
              <a:buChar char="v"/>
            </a:pPr>
            <a:r>
              <a:rPr lang="tr-TR" sz="1800" b="1" dirty="0"/>
              <a:t>Performans, işletmenin uzun dönemli başarısını ve sürdürülebilirliğini gösterir.  </a:t>
            </a:r>
          </a:p>
          <a:p>
            <a:pPr lvl="1" algn="just">
              <a:buFont typeface="Wingdings" panose="05000000000000000000" pitchFamily="2" charset="2"/>
              <a:buChar char="v"/>
            </a:pPr>
            <a:r>
              <a:rPr lang="tr-TR" sz="1800" b="1" dirty="0"/>
              <a:t>Bu bağlamda, etkinlik, etkililik ve verimlilik kavramlarının dengeli yönetimi, işletmenin rekabet gücünü ve piyasa konumunu güçlendirir.  </a:t>
            </a:r>
          </a:p>
          <a:p>
            <a:pPr lvl="1" algn="just">
              <a:buFont typeface="Wingdings" panose="05000000000000000000" pitchFamily="2" charset="2"/>
              <a:buChar char="v"/>
            </a:pPr>
            <a:r>
              <a:rPr lang="tr-TR" sz="1800" b="1" dirty="0"/>
              <a:t>Performans ölçüm sistemi, işletmenin çeşitli unsurlarını izleyerek, sürekli iyileştirme ve stratejik kararlar alınmasını sağlar.</a:t>
            </a:r>
          </a:p>
          <a:p>
            <a:pPr algn="just"/>
            <a:r>
              <a:rPr lang="tr-TR" b="1" u="sng" dirty="0"/>
              <a:t>Sonuç:</a:t>
            </a:r>
          </a:p>
          <a:p>
            <a:pPr lvl="1" algn="just">
              <a:buFont typeface="Wingdings" panose="05000000000000000000" pitchFamily="2" charset="2"/>
              <a:buChar char="v"/>
            </a:pPr>
            <a:r>
              <a:rPr lang="tr-TR" sz="1800" b="1" dirty="0"/>
              <a:t>Performans, kavramlar arasında en kapsamlı ve bütünsel olanıdır.  </a:t>
            </a:r>
          </a:p>
          <a:p>
            <a:pPr lvl="1" algn="just">
              <a:buFont typeface="Wingdings" panose="05000000000000000000" pitchFamily="2" charset="2"/>
              <a:buChar char="v"/>
            </a:pPr>
            <a:r>
              <a:rPr lang="tr-TR" sz="1800" b="1" dirty="0"/>
              <a:t>İçsel göstergeler (etkinlik, etkililik, verimlilik) ile dışsal göstergeler (kârlılık, pazar payı, büyüme) arasındaki etkileşim ve bütünleşme, işletmenin sürdürülebilir başarı ve rekabet avantajı elde etmesini sağlar.  </a:t>
            </a:r>
          </a:p>
          <a:p>
            <a:pPr lvl="1" algn="just">
              <a:buFont typeface="Wingdings" panose="05000000000000000000" pitchFamily="2" charset="2"/>
              <a:buChar char="v"/>
            </a:pPr>
            <a:r>
              <a:rPr lang="tr-TR" sz="1800" b="1" dirty="0"/>
              <a:t>Bu nedenle, performans, sadece belirli göstergelerin toplamı değil, işletmenin tüm süreçlerinin, kaynakların ve sonuçların entegre edilerek değerlendirilmesiyle ortaya çıkan sistematik ve dinamik bir kavramdır </a:t>
            </a:r>
            <a:r>
              <a:rPr lang="tr-TR" sz="1500" b="1" dirty="0"/>
              <a:t>(Cavlak, 2021). </a:t>
            </a:r>
          </a:p>
        </p:txBody>
      </p:sp>
    </p:spTree>
    <p:extLst>
      <p:ext uri="{BB962C8B-B14F-4D97-AF65-F5344CB8AC3E}">
        <p14:creationId xmlns:p14="http://schemas.microsoft.com/office/powerpoint/2010/main" val="23326262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499813"/>
          </a:xfrm>
        </p:spPr>
        <p:txBody>
          <a:bodyPr>
            <a:noAutofit/>
          </a:bodyPr>
          <a:lstStyle/>
          <a:p>
            <a:pPr algn="ctr"/>
            <a:r>
              <a:rPr lang="tr-TR" sz="2100" b="1" dirty="0">
                <a:solidFill>
                  <a:schemeClr val="tx1"/>
                </a:solidFill>
              </a:rPr>
              <a:t>Genel Değerlendirme ve Bilgi ve Belge Merkezleri Bağlamında Yorum</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945584" y="879311"/>
            <a:ext cx="9438005" cy="4995016"/>
          </a:xfrm>
        </p:spPr>
        <p:txBody>
          <a:bodyPr>
            <a:noAutofit/>
          </a:bodyPr>
          <a:lstStyle/>
          <a:p>
            <a:pPr marL="0" indent="0" algn="just">
              <a:buNone/>
            </a:pPr>
            <a:r>
              <a:rPr lang="tr-TR" sz="2000" b="1" dirty="0"/>
              <a:t>Kütüphane ve bilgi/belge hizmetleri kurumlarında, organizasyonun amacı ve yönetim ilkeleri, kullanıcıların bilgi ve belgeye ulaşma gereksinimlerini karşılamak, hizmet kalitesini artırmak ve kaynakları etkin kullanmak açısından kritik öneme sahiptir. </a:t>
            </a:r>
          </a:p>
          <a:p>
            <a:pPr marL="0" indent="0" algn="just">
              <a:buNone/>
            </a:pPr>
            <a:r>
              <a:rPr lang="tr-TR" sz="2000" b="1" dirty="0"/>
              <a:t>Bu bağlamda, doğru organizasyon yapısı ve yönetim stratejileri, hizmetlerin etkin ve verimli şekilde sunulmasını sağlar. </a:t>
            </a:r>
          </a:p>
          <a:p>
            <a:pPr marL="0" indent="0" algn="just">
              <a:buNone/>
            </a:pPr>
            <a:r>
              <a:rPr lang="tr-TR" sz="2000" b="1" dirty="0"/>
              <a:t>Ayrıca, etkililik ve etkinlik kavramları, kullanıcı memnuniyetini artırmak ve toplumun bilgiye erişimini kolaylaştırmak için temel ölçütlerdir. </a:t>
            </a:r>
          </a:p>
          <a:p>
            <a:pPr marL="0" indent="0" algn="just">
              <a:buNone/>
            </a:pPr>
            <a:r>
              <a:rPr lang="tr-TR" sz="2000" b="1" dirty="0"/>
              <a:t>Performansın sürekli izlenmesi ve geliştirilmesi sayesinde, bilgi ve belge merkezleri hem içsel süreçlerini optimize eder hem de dışsal beklentilere yanıt verir. </a:t>
            </a:r>
          </a:p>
          <a:p>
            <a:pPr marL="0" indent="0" algn="just">
              <a:buNone/>
            </a:pPr>
            <a:r>
              <a:rPr lang="tr-TR" sz="2000" b="1" dirty="0"/>
              <a:t>Sonuç olarak, bu kavramlar ve ilkeler, bilgi hizmetlerinin sürdürülebilirliğini, yenilikçiliğini ve rekabet gücünü artırarak, toplumların bilgi toplumuna dönüşümüne katkıda bulunur.</a:t>
            </a:r>
          </a:p>
        </p:txBody>
      </p:sp>
    </p:spTree>
    <p:extLst>
      <p:ext uri="{BB962C8B-B14F-4D97-AF65-F5344CB8AC3E}">
        <p14:creationId xmlns:p14="http://schemas.microsoft.com/office/powerpoint/2010/main" val="29933129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SONUÇ VE DEĞERLENDİRME</a:t>
            </a:r>
            <a:endParaRPr lang="en-US" sz="2800" b="1" dirty="0"/>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39"/>
            <a:ext cx="9438005" cy="4435471"/>
          </a:xfrm>
        </p:spPr>
        <p:txBody>
          <a:bodyPr>
            <a:noAutofit/>
          </a:bodyPr>
          <a:lstStyle/>
          <a:p>
            <a:pPr marL="0" indent="0" algn="just">
              <a:buNone/>
            </a:pPr>
            <a:r>
              <a:rPr lang="tr-TR" sz="2000" b="1" dirty="0"/>
              <a:t>Yönetim ilkeleri ve kavramlar, kütüphane ve bilgi hizmetleri alanında, kurumların hedeflerine ulaşmasını sağlayan temel araçlardır. </a:t>
            </a:r>
          </a:p>
          <a:p>
            <a:pPr marL="0" indent="0" algn="just">
              <a:buNone/>
            </a:pPr>
            <a:r>
              <a:rPr lang="tr-TR" sz="2000" b="1" dirty="0"/>
              <a:t>Organizasyonların amaçları doğrultusunda düzenli ve uyumlu çalışması, kaynakların etkin kullanımı, hizmet kalitesinin artırılması ve kullanıcı memnuniyetinin sağlanması, başarılı bir yönetimin vazgeçilmez ögeleridir. </a:t>
            </a:r>
          </a:p>
          <a:p>
            <a:pPr marL="0" indent="0" algn="just">
              <a:buNone/>
            </a:pPr>
            <a:r>
              <a:rPr lang="tr-TR" sz="2000" b="1" dirty="0"/>
              <a:t>Etkililik, etkinlik ve verimlilik kavramları ise kurumların performansını farklı açılardan değerlendirmeye olanak tanır. </a:t>
            </a:r>
          </a:p>
          <a:p>
            <a:pPr marL="0" indent="0" algn="just">
              <a:buNone/>
            </a:pPr>
            <a:r>
              <a:rPr lang="tr-TR" sz="2000" b="1" dirty="0"/>
              <a:t>Bunların dengeli ve bütünsel bir şekilde yönetilmesi, uzun dönemli sürdürülebilirlik ve rekabet avantajı sağlar. </a:t>
            </a:r>
          </a:p>
          <a:p>
            <a:pPr marL="0" indent="0" algn="just">
              <a:buNone/>
            </a:pPr>
            <a:r>
              <a:rPr lang="tr-TR" sz="2000" b="1" dirty="0"/>
              <a:t>Sonuç olarak, kütüphane ve bilgi hizmetleri kurumlarının, bu kavramları içselleştirerek ve sürekli iyileştirerek, değişen gereksinimlere uygun, yenilikçi ve sürdürülebilir çözümler geliştirmesi gerekir.</a:t>
            </a:r>
            <a:endParaRPr lang="tr-TR" sz="1600" b="1" dirty="0"/>
          </a:p>
        </p:txBody>
      </p:sp>
    </p:spTree>
    <p:extLst>
      <p:ext uri="{BB962C8B-B14F-4D97-AF65-F5344CB8AC3E}">
        <p14:creationId xmlns:p14="http://schemas.microsoft.com/office/powerpoint/2010/main" val="40615693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172" y="132735"/>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11747" y="835741"/>
            <a:ext cx="9421196" cy="4789204"/>
          </a:xfrm>
        </p:spPr>
        <p:txBody>
          <a:bodyPr>
            <a:normAutofit/>
          </a:bodyPr>
          <a:lstStyle/>
          <a:p>
            <a:pPr algn="just"/>
            <a:r>
              <a:rPr lang="tr-TR" sz="1600" b="1" dirty="0"/>
              <a:t>Akal, Z. (2005). </a:t>
            </a:r>
            <a:r>
              <a:rPr lang="tr-TR" sz="1600" b="1" i="1" dirty="0"/>
              <a:t>İşletmelerde performans ölçüm ve denetimi: Çok yönlü performans göstergeleri</a:t>
            </a:r>
            <a:r>
              <a:rPr lang="tr-TR" sz="1600" b="1" dirty="0"/>
              <a:t>. </a:t>
            </a:r>
            <a:r>
              <a:rPr lang="tr-TR" sz="1600" b="1" dirty="0" err="1"/>
              <a:t>Mpm</a:t>
            </a:r>
            <a:r>
              <a:rPr lang="tr-TR" sz="1600" b="1" dirty="0"/>
              <a:t> Yayını No:473. </a:t>
            </a:r>
          </a:p>
          <a:p>
            <a:pPr algn="just"/>
            <a:r>
              <a:rPr lang="tr-TR" sz="1600" b="1" dirty="0"/>
              <a:t>Cavlak, H. (2021). Etkinlik, etkililik, verimlilik, kârlılık, performans: Kavramsal bir çerçeve ve karşılaştırma. </a:t>
            </a:r>
            <a:r>
              <a:rPr lang="tr-TR" sz="1600" b="1" i="1" dirty="0" err="1"/>
              <a:t>Journal</a:t>
            </a:r>
            <a:r>
              <a:rPr lang="tr-TR" sz="1600" b="1" i="1" dirty="0"/>
              <a:t> of </a:t>
            </a:r>
            <a:r>
              <a:rPr lang="tr-TR" sz="1600" b="1" i="1" dirty="0" err="1"/>
              <a:t>Research</a:t>
            </a:r>
            <a:r>
              <a:rPr lang="tr-TR" sz="1600" b="1" i="1" dirty="0"/>
              <a:t> in Business</a:t>
            </a:r>
            <a:r>
              <a:rPr lang="tr-TR" sz="1600" b="1" dirty="0"/>
              <a:t>, 6(1), 99-126.</a:t>
            </a:r>
          </a:p>
          <a:p>
            <a:pPr algn="just"/>
            <a:r>
              <a:rPr lang="en-US" sz="1600" b="1" dirty="0"/>
              <a:t>Griffin</a:t>
            </a:r>
            <a:r>
              <a:rPr lang="tr-TR" sz="1600" b="1" dirty="0"/>
              <a:t>, R. W. (2016). </a:t>
            </a:r>
            <a:r>
              <a:rPr lang="en-US" sz="1600" b="1" i="1" dirty="0"/>
              <a:t>Fundamentals of </a:t>
            </a:r>
            <a:r>
              <a:rPr lang="tr-TR" sz="1600" b="1" i="1" dirty="0"/>
              <a:t>m</a:t>
            </a:r>
            <a:r>
              <a:rPr lang="en-US" sz="1600" b="1" i="1" dirty="0" err="1"/>
              <a:t>anagement</a:t>
            </a:r>
            <a:r>
              <a:rPr lang="en-US" sz="1600" b="1" dirty="0"/>
              <a:t>,</a:t>
            </a:r>
            <a:r>
              <a:rPr lang="tr-TR" sz="1600" b="1" dirty="0"/>
              <a:t> 8. ed. </a:t>
            </a:r>
            <a:r>
              <a:rPr lang="tr-TR" sz="1600" b="1" dirty="0" err="1"/>
              <a:t>Cengage</a:t>
            </a:r>
            <a:r>
              <a:rPr lang="tr-TR" sz="1600" b="1" dirty="0"/>
              <a:t> Learning.</a:t>
            </a:r>
            <a:endParaRPr lang="en-US" sz="1600" b="1" dirty="0"/>
          </a:p>
          <a:p>
            <a:pPr algn="just"/>
            <a:r>
              <a:rPr lang="tr-TR" sz="1600" b="1" dirty="0"/>
              <a:t>Le </a:t>
            </a:r>
            <a:r>
              <a:rPr lang="tr-TR" sz="1600" b="1" dirty="0" err="1"/>
              <a:t>Cunff</a:t>
            </a:r>
            <a:r>
              <a:rPr lang="tr-TR" sz="1600" b="1" dirty="0"/>
              <a:t>, A. L. (2025). </a:t>
            </a:r>
            <a:r>
              <a:rPr lang="nn-NO" sz="1600" b="1" i="1" dirty="0"/>
              <a:t>Etkinlik, etkililik ve verimlilik arasındaki fark</a:t>
            </a:r>
            <a:r>
              <a:rPr lang="tr-TR" sz="1600" b="1" dirty="0"/>
              <a:t>. </a:t>
            </a:r>
            <a:r>
              <a:rPr lang="tr-TR" sz="1600" b="1" dirty="0">
                <a:hlinkClick r:id="rId2"/>
              </a:rPr>
              <a:t>https://nesslabs.com/efficacy-effectiveness-efficiency</a:t>
            </a:r>
            <a:endParaRPr lang="tr-TR" sz="1600" b="1" dirty="0"/>
          </a:p>
          <a:p>
            <a:pPr algn="just"/>
            <a:r>
              <a:rPr lang="tr-TR" sz="1600" b="1" dirty="0"/>
              <a:t>Paşaoğlu, D., Tokgöz, N., </a:t>
            </a:r>
            <a:r>
              <a:rPr lang="tr-TR" sz="1600" b="1" dirty="0" err="1"/>
              <a:t>Şakar</a:t>
            </a:r>
            <a:r>
              <a:rPr lang="tr-TR" sz="1600" b="1" dirty="0"/>
              <a:t>, N., Ergun Özler, N. D. ve Özalp, İ. (2013). </a:t>
            </a:r>
            <a:r>
              <a:rPr lang="tr-TR" sz="1600" b="1" i="1" dirty="0"/>
              <a:t>Yönetim ve organizasyon</a:t>
            </a:r>
            <a:r>
              <a:rPr lang="tr-TR" sz="1600" b="1" dirty="0"/>
              <a:t>. T.C. Anadolu Üniversitesi.</a:t>
            </a:r>
          </a:p>
          <a:p>
            <a:pPr algn="just"/>
            <a:r>
              <a:rPr lang="tr-TR" sz="1600" b="1" dirty="0" err="1"/>
              <a:t>Sulyman</a:t>
            </a:r>
            <a:r>
              <a:rPr lang="tr-TR" sz="1600" b="1" dirty="0"/>
              <a:t>, A. S., </a:t>
            </a:r>
            <a:r>
              <a:rPr lang="tr-TR" sz="1600" b="1" dirty="0" err="1"/>
              <a:t>Taiwo</a:t>
            </a:r>
            <a:r>
              <a:rPr lang="tr-TR" sz="1600" b="1" dirty="0"/>
              <a:t>, M. A. ve </a:t>
            </a:r>
            <a:r>
              <a:rPr lang="tr-TR" sz="1600" b="1" dirty="0" err="1"/>
              <a:t>Abdulrahaman</a:t>
            </a:r>
            <a:r>
              <a:rPr lang="tr-TR" sz="1600" b="1" dirty="0"/>
              <a:t>, H. K. (2024). </a:t>
            </a:r>
            <a:r>
              <a:rPr lang="en-US" sz="1600" b="1" dirty="0"/>
              <a:t>Leveraging distributed leadership for</a:t>
            </a:r>
            <a:r>
              <a:rPr lang="tr-TR" sz="1600" b="1" dirty="0"/>
              <a:t> </a:t>
            </a:r>
            <a:r>
              <a:rPr lang="en-US" sz="1600" b="1" dirty="0"/>
              <a:t>effective services delivery in the library</a:t>
            </a:r>
            <a:r>
              <a:rPr lang="tr-TR" sz="1600" b="1" dirty="0"/>
              <a:t> </a:t>
            </a:r>
            <a:r>
              <a:rPr lang="en-US" sz="1600" b="1" dirty="0"/>
              <a:t>system</a:t>
            </a:r>
            <a:r>
              <a:rPr lang="tr-TR" sz="1600" b="1" dirty="0"/>
              <a:t>. </a:t>
            </a:r>
            <a:r>
              <a:rPr lang="tr-TR" sz="1600" b="1" i="1" dirty="0"/>
              <a:t>Business Information </a:t>
            </a:r>
            <a:r>
              <a:rPr lang="tr-TR" sz="1600" b="1" i="1" dirty="0" err="1"/>
              <a:t>Review</a:t>
            </a:r>
            <a:r>
              <a:rPr lang="tr-TR" sz="1600" b="1" dirty="0"/>
              <a:t>, 41(1), 14–19. DOI: 10.1177/02663821231216686</a:t>
            </a:r>
          </a:p>
          <a:p>
            <a:pPr algn="just"/>
            <a:r>
              <a:rPr lang="tr-TR" sz="1600" b="1" dirty="0"/>
              <a:t>Yükçü, S. ve </a:t>
            </a:r>
            <a:r>
              <a:rPr lang="tr-TR" sz="1600" b="1" dirty="0" err="1"/>
              <a:t>Atağan</a:t>
            </a:r>
            <a:r>
              <a:rPr lang="tr-TR" sz="1600" b="1" dirty="0"/>
              <a:t>, G. (2010). Etkinlik, etkililik ve verimlilik kavramlarının yarattığı karışıklık. </a:t>
            </a:r>
            <a:r>
              <a:rPr lang="tr-TR" sz="1600" b="1" i="1" dirty="0"/>
              <a:t>Atatürk Üniversitesi İktisadi ve İdari Bilimler Dergisi</a:t>
            </a:r>
            <a:r>
              <a:rPr lang="tr-TR" sz="1600" b="1" dirty="0"/>
              <a:t>, 23(4), 1-13. </a:t>
            </a:r>
            <a:r>
              <a:rPr lang="tr-TR" sz="1600" b="1" dirty="0">
                <a:hlinkClick r:id="rId3"/>
              </a:rPr>
              <a:t>https://dergipark.org.tr/tr/pub/atauniiibd/issue/2671/34982</a:t>
            </a:r>
            <a:endParaRPr lang="tr-TR" sz="1100" b="1" dirty="0"/>
          </a:p>
        </p:txBody>
      </p:sp>
    </p:spTree>
    <p:extLst>
      <p:ext uri="{BB962C8B-B14F-4D97-AF65-F5344CB8AC3E}">
        <p14:creationId xmlns:p14="http://schemas.microsoft.com/office/powerpoint/2010/main" val="205363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9E146-863D-5534-1287-B9DE5ADBB6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DCC7FD-BF56-9AF1-81B5-4815C046ED76}"/>
              </a:ext>
            </a:extLst>
          </p:cNvPr>
          <p:cNvSpPr>
            <a:spLocks noGrp="1"/>
          </p:cNvSpPr>
          <p:nvPr>
            <p:ph type="title"/>
          </p:nvPr>
        </p:nvSpPr>
        <p:spPr>
          <a:xfrm>
            <a:off x="667500" y="209631"/>
            <a:ext cx="9744860" cy="762000"/>
          </a:xfrm>
        </p:spPr>
        <p:txBody>
          <a:bodyPr>
            <a:normAutofit/>
          </a:bodyPr>
          <a:lstStyle/>
          <a:p>
            <a:pPr algn="ctr"/>
            <a:r>
              <a:rPr lang="tr-TR" b="1" dirty="0">
                <a:solidFill>
                  <a:schemeClr val="tx1"/>
                </a:solidFill>
              </a:rPr>
              <a:t>GİRİŞ</a:t>
            </a:r>
            <a:endParaRPr lang="en-US" b="1" dirty="0"/>
          </a:p>
        </p:txBody>
      </p:sp>
      <p:sp>
        <p:nvSpPr>
          <p:cNvPr id="3" name="İçerik Yer Tutucusu 2">
            <a:extLst>
              <a:ext uri="{FF2B5EF4-FFF2-40B4-BE49-F238E27FC236}">
                <a16:creationId xmlns:a16="http://schemas.microsoft.com/office/drawing/2014/main" id="{6CABB9E9-7DA7-206D-2E8C-E6913BCE2D07}"/>
              </a:ext>
            </a:extLst>
          </p:cNvPr>
          <p:cNvSpPr>
            <a:spLocks noGrp="1"/>
          </p:cNvSpPr>
          <p:nvPr>
            <p:ph idx="1"/>
          </p:nvPr>
        </p:nvSpPr>
        <p:spPr>
          <a:xfrm>
            <a:off x="820927" y="879102"/>
            <a:ext cx="9438005" cy="5272316"/>
          </a:xfrm>
        </p:spPr>
        <p:txBody>
          <a:bodyPr>
            <a:noAutofit/>
          </a:bodyPr>
          <a:lstStyle/>
          <a:p>
            <a:pPr marL="0" indent="0" algn="just">
              <a:buNone/>
            </a:pPr>
            <a:r>
              <a:rPr lang="tr-TR" sz="2000" b="1" dirty="0"/>
              <a:t>Yönetim ve organizasyon ilkeleri, her türlü kurum ve kuruluşun hedeflerine ulaşmasında temel araçlardır. </a:t>
            </a:r>
          </a:p>
          <a:p>
            <a:pPr marL="0" indent="0" algn="just">
              <a:buNone/>
            </a:pPr>
            <a:r>
              <a:rPr lang="tr-TR" sz="2000" b="1" dirty="0"/>
              <a:t>Bilgi ve belge merkezleri ile hizmetleri alanında, doğru yönetim anlayışları ve kavramlar, hizmetlerin kalitesini artırmak, kaynakları etkin kullanmak ve kullanıcı memnuniyetini sağlamak açısından büyük önem taşır. </a:t>
            </a:r>
          </a:p>
          <a:p>
            <a:pPr marL="0" indent="0" algn="just">
              <a:buNone/>
            </a:pPr>
            <a:r>
              <a:rPr lang="tr-TR" sz="2000" b="1" dirty="0"/>
              <a:t>Bu derste, organizasyonların temel yapısı, yönetim amaçları, başarı ölçütleri olan etkililik, etkinlik ve verimlilik kavramları ve bu kavramların kütüphane ve bilgi merkezleri ortamındaki uygulama örnekleri ayrıntılı biçimde ele alınmaktadır. </a:t>
            </a:r>
          </a:p>
          <a:p>
            <a:pPr marL="0" indent="0" algn="just">
              <a:buNone/>
            </a:pPr>
            <a:r>
              <a:rPr lang="tr-TR" sz="2000" b="1" dirty="0"/>
              <a:t>Ayrıca, performansın sistematik bir yaklaşım ile nasıl ölçüldüğü ve sürdürülebilir başarı için hangi stratejilerin izlenebileceği üzerinde durulmaktadır. </a:t>
            </a:r>
          </a:p>
          <a:p>
            <a:pPr marL="0" indent="0" algn="just">
              <a:buNone/>
            </a:pPr>
            <a:r>
              <a:rPr lang="tr-TR" sz="2000" b="1" dirty="0"/>
              <a:t>Bu kapsamda, kütüphane ve bilgi hizmetlerinin, hem içsel hem de dışsal faktörleri dikkate alarak nasıl geliştirilebileceği ve rekabet avantajı sağlanabileceği konusunda temel bilgiler sunulmaktadır.</a:t>
            </a:r>
          </a:p>
        </p:txBody>
      </p:sp>
    </p:spTree>
    <p:extLst>
      <p:ext uri="{BB962C8B-B14F-4D97-AF65-F5344CB8AC3E}">
        <p14:creationId xmlns:p14="http://schemas.microsoft.com/office/powerpoint/2010/main" val="4088613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19507-4CF9-1E8B-246D-608D45AA83D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B1AF1D5-E861-8FF6-50E8-B7196E042277}"/>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 Organizasyon/Örgüt</a:t>
            </a:r>
            <a:endParaRPr lang="en-US" sz="2400" b="1" dirty="0"/>
          </a:p>
        </p:txBody>
      </p:sp>
      <p:sp>
        <p:nvSpPr>
          <p:cNvPr id="3" name="İçerik Yer Tutucusu 2">
            <a:extLst>
              <a:ext uri="{FF2B5EF4-FFF2-40B4-BE49-F238E27FC236}">
                <a16:creationId xmlns:a16="http://schemas.microsoft.com/office/drawing/2014/main" id="{451D134D-1F52-C01B-341D-30CB2D9121F4}"/>
              </a:ext>
            </a:extLst>
          </p:cNvPr>
          <p:cNvSpPr>
            <a:spLocks noGrp="1"/>
          </p:cNvSpPr>
          <p:nvPr>
            <p:ph idx="1"/>
          </p:nvPr>
        </p:nvSpPr>
        <p:spPr>
          <a:xfrm>
            <a:off x="820928" y="750405"/>
            <a:ext cx="9438005" cy="5082359"/>
          </a:xfrm>
        </p:spPr>
        <p:txBody>
          <a:bodyPr>
            <a:noAutofit/>
          </a:bodyPr>
          <a:lstStyle/>
          <a:p>
            <a:pPr marL="0" indent="0" algn="ctr">
              <a:buNone/>
            </a:pPr>
            <a:r>
              <a:rPr lang="tr-TR" sz="1900" b="1" u="sng" dirty="0"/>
              <a:t>Organizasyon Tanımı</a:t>
            </a:r>
          </a:p>
          <a:p>
            <a:pPr algn="just"/>
            <a:r>
              <a:rPr lang="tr-TR" sz="1900" b="1" dirty="0"/>
              <a:t>Bir organizasyon, belirli hedeflere ulaşmak için birlikte çalışan yapılandırılmış bir insan grubudur.</a:t>
            </a:r>
          </a:p>
          <a:p>
            <a:pPr marL="0" indent="0" algn="ctr">
              <a:buNone/>
            </a:pPr>
            <a:r>
              <a:rPr lang="tr-TR" sz="1900" b="1" u="sng" dirty="0"/>
              <a:t>Organizasyonel hedeflere örnek olarak şunlar verilebilir:</a:t>
            </a:r>
          </a:p>
          <a:p>
            <a:pPr marL="0" indent="0" algn="ctr">
              <a:buNone/>
            </a:pPr>
            <a:r>
              <a:rPr lang="tr-TR" sz="1900" b="1" u="sng" dirty="0"/>
              <a:t>Kâr</a:t>
            </a:r>
          </a:p>
          <a:p>
            <a:pPr algn="just"/>
            <a:r>
              <a:rPr lang="tr-TR" sz="1900" b="1" dirty="0"/>
              <a:t>Para kazanmayı amaçlayan kuruluşlardır. Ürün veya hizmet satarlar ve temel amaçları sahipleri veya hissedarları için kâr elde etmektir (örneğin Netflix, Starbucks).</a:t>
            </a:r>
          </a:p>
          <a:p>
            <a:pPr marL="0" indent="0" algn="ctr">
              <a:buNone/>
            </a:pPr>
            <a:r>
              <a:rPr lang="tr-TR" sz="1900" b="1" u="sng" dirty="0"/>
              <a:t>Bilgi keşfi</a:t>
            </a:r>
          </a:p>
          <a:p>
            <a:pPr algn="just"/>
            <a:r>
              <a:rPr lang="tr-TR" sz="1900" b="1" dirty="0"/>
              <a:t>Bu gruplar öğrenmeye, araştırmaya ve yeni bilgi paylaşmaya odaklanır. </a:t>
            </a:r>
          </a:p>
          <a:p>
            <a:pPr algn="just"/>
            <a:r>
              <a:rPr lang="tr-TR" sz="1900" b="1" dirty="0"/>
              <a:t>Asıl amaçları para kazanmak değil, yeni şeyler öğrenmek ve toplumun daha fazlasının anlamasına yardımcı olmaktır (örneğin üniversiteler, NSF, </a:t>
            </a:r>
            <a:r>
              <a:rPr lang="tr-TR" sz="1900" b="1" dirty="0" err="1"/>
              <a:t>National</a:t>
            </a:r>
            <a:r>
              <a:rPr lang="tr-TR" sz="1900" b="1" dirty="0"/>
              <a:t> </a:t>
            </a:r>
            <a:r>
              <a:rPr lang="tr-TR" sz="1900" b="1" dirty="0" err="1"/>
              <a:t>Science</a:t>
            </a:r>
            <a:r>
              <a:rPr lang="tr-TR" sz="1900" b="1" dirty="0"/>
              <a:t> Foundation/Ulusal Bilim Vakfı) </a:t>
            </a:r>
            <a:r>
              <a:rPr lang="tr-TR" sz="1500" b="1" dirty="0"/>
              <a:t>(Griffin, 2016, </a:t>
            </a:r>
            <a:r>
              <a:rPr lang="tr-TR" sz="1500" b="1" dirty="0" err="1"/>
              <a:t>ss</a:t>
            </a:r>
            <a:r>
              <a:rPr lang="tr-TR" sz="1500" b="1" dirty="0"/>
              <a:t>. 3-4). </a:t>
            </a:r>
          </a:p>
        </p:txBody>
      </p:sp>
    </p:spTree>
    <p:extLst>
      <p:ext uri="{BB962C8B-B14F-4D97-AF65-F5344CB8AC3E}">
        <p14:creationId xmlns:p14="http://schemas.microsoft.com/office/powerpoint/2010/main" val="3706184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19507-4CF9-1E8B-246D-608D45AA83D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B1AF1D5-E861-8FF6-50E8-B7196E042277}"/>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 Organizasyon/Örgüt</a:t>
            </a:r>
            <a:endParaRPr lang="en-US" sz="2400" b="1" dirty="0"/>
          </a:p>
        </p:txBody>
      </p:sp>
      <p:sp>
        <p:nvSpPr>
          <p:cNvPr id="3" name="İçerik Yer Tutucusu 2">
            <a:extLst>
              <a:ext uri="{FF2B5EF4-FFF2-40B4-BE49-F238E27FC236}">
                <a16:creationId xmlns:a16="http://schemas.microsoft.com/office/drawing/2014/main" id="{451D134D-1F52-C01B-341D-30CB2D9121F4}"/>
              </a:ext>
            </a:extLst>
          </p:cNvPr>
          <p:cNvSpPr>
            <a:spLocks noGrp="1"/>
          </p:cNvSpPr>
          <p:nvPr>
            <p:ph idx="1"/>
          </p:nvPr>
        </p:nvSpPr>
        <p:spPr>
          <a:xfrm>
            <a:off x="820928" y="750405"/>
            <a:ext cx="9438005" cy="5304031"/>
          </a:xfrm>
        </p:spPr>
        <p:txBody>
          <a:bodyPr>
            <a:noAutofit/>
          </a:bodyPr>
          <a:lstStyle/>
          <a:p>
            <a:pPr marL="457200" lvl="1" indent="0" algn="ctr">
              <a:buNone/>
            </a:pPr>
            <a:r>
              <a:rPr lang="tr-TR" sz="1900" b="1" u="sng" dirty="0"/>
              <a:t>Ulusal savunma</a:t>
            </a:r>
            <a:r>
              <a:rPr lang="tr-TR" sz="1900" b="1" dirty="0"/>
              <a:t> </a:t>
            </a:r>
          </a:p>
          <a:p>
            <a:pPr lvl="1" algn="just"/>
            <a:r>
              <a:rPr lang="tr-TR" sz="1900" b="1" dirty="0"/>
              <a:t>Bu kuruluşlar ülkeyi korumak ve halkını güvende tutmak için çalışır. Amaçları kâr elde etmek değil, güvenliktir (örneğin ABD Donanması, Deniz Piyadeleri). </a:t>
            </a:r>
          </a:p>
          <a:p>
            <a:pPr marL="457200" lvl="1" indent="0" algn="ctr">
              <a:buNone/>
            </a:pPr>
            <a:r>
              <a:rPr lang="tr-TR" sz="1900" b="1" u="sng" dirty="0"/>
              <a:t>Sosyal destek</a:t>
            </a:r>
            <a:r>
              <a:rPr lang="tr-TR" sz="1900" b="1" dirty="0"/>
              <a:t> </a:t>
            </a:r>
          </a:p>
          <a:p>
            <a:pPr lvl="1" algn="just"/>
            <a:r>
              <a:rPr lang="tr-TR" sz="1900" b="1" dirty="0"/>
              <a:t>Bu kuruluşlar, yoksulluk veya diğer sorunlarla karşı karşıya olanlar gibi gereksinim sahibi insanlara yardım eder. </a:t>
            </a:r>
          </a:p>
          <a:p>
            <a:pPr lvl="1" algn="just"/>
            <a:r>
              <a:rPr lang="tr-TR" sz="1900" b="1" dirty="0"/>
              <a:t>Toplulukları iyileştirmek ve yardım sağlamak için çalışırlar (örneğin United </a:t>
            </a:r>
            <a:r>
              <a:rPr lang="tr-TR" sz="1900" b="1" dirty="0" err="1"/>
              <a:t>Way</a:t>
            </a:r>
            <a:r>
              <a:rPr lang="tr-TR" sz="1900" b="1" dirty="0"/>
              <a:t>).</a:t>
            </a:r>
          </a:p>
          <a:p>
            <a:pPr marL="457200" lvl="1" indent="0" algn="ctr">
              <a:buNone/>
            </a:pPr>
            <a:r>
              <a:rPr lang="tr-TR" sz="1900" b="1" u="sng" dirty="0"/>
              <a:t>Sosyal tatmin</a:t>
            </a:r>
            <a:r>
              <a:rPr lang="tr-TR" sz="1900" b="1" dirty="0"/>
              <a:t> </a:t>
            </a:r>
          </a:p>
          <a:p>
            <a:pPr lvl="1" algn="just"/>
            <a:r>
              <a:rPr lang="tr-TR" sz="1900" b="1" dirty="0"/>
              <a:t>İnsanların eğlenmek, arkadaş edinmek ve bir topluluğun parçası olarak hissetmek için katıldıkları gruplardır. </a:t>
            </a:r>
          </a:p>
          <a:p>
            <a:pPr lvl="1" algn="just"/>
            <a:r>
              <a:rPr lang="tr-TR" sz="1900" b="1" dirty="0"/>
              <a:t>Amaçları sosyal mutluluk ve kişisel tatmindir (örneğin, kardeşlikler veya kız öğrenci dernekleri) </a:t>
            </a:r>
            <a:r>
              <a:rPr lang="tr-TR" sz="1500" b="1" dirty="0"/>
              <a:t>(Griffin, 2016, </a:t>
            </a:r>
            <a:r>
              <a:rPr lang="tr-TR" sz="1500" b="1" dirty="0" err="1"/>
              <a:t>ss</a:t>
            </a:r>
            <a:r>
              <a:rPr lang="tr-TR" sz="1500" b="1" dirty="0"/>
              <a:t>. 3-4). </a:t>
            </a:r>
          </a:p>
        </p:txBody>
      </p:sp>
    </p:spTree>
    <p:extLst>
      <p:ext uri="{BB962C8B-B14F-4D97-AF65-F5344CB8AC3E}">
        <p14:creationId xmlns:p14="http://schemas.microsoft.com/office/powerpoint/2010/main" val="2765231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64730-BC90-9CE0-7B4F-7209E61AC9A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36FBB17-E524-4E8D-62E2-4568E2278B75}"/>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 Amaçları</a:t>
            </a:r>
            <a:endParaRPr lang="en-US" sz="2400" b="1" dirty="0"/>
          </a:p>
        </p:txBody>
      </p:sp>
      <p:sp>
        <p:nvSpPr>
          <p:cNvPr id="3" name="İçerik Yer Tutucusu 2">
            <a:extLst>
              <a:ext uri="{FF2B5EF4-FFF2-40B4-BE49-F238E27FC236}">
                <a16:creationId xmlns:a16="http://schemas.microsoft.com/office/drawing/2014/main" id="{5FEA9FED-3BB1-6AAA-7769-7A8D8CD5D827}"/>
              </a:ext>
            </a:extLst>
          </p:cNvPr>
          <p:cNvSpPr>
            <a:spLocks noGrp="1"/>
          </p:cNvSpPr>
          <p:nvPr>
            <p:ph idx="1"/>
          </p:nvPr>
        </p:nvSpPr>
        <p:spPr>
          <a:xfrm>
            <a:off x="820928" y="750405"/>
            <a:ext cx="9438005" cy="4985377"/>
          </a:xfrm>
        </p:spPr>
        <p:txBody>
          <a:bodyPr>
            <a:noAutofit/>
          </a:bodyPr>
          <a:lstStyle/>
          <a:p>
            <a:pPr algn="just"/>
            <a:r>
              <a:rPr lang="tr-TR" sz="1900" b="1" u="sng" dirty="0"/>
              <a:t>Yönetimin temel amacı</a:t>
            </a:r>
            <a:r>
              <a:rPr lang="tr-TR" sz="1900" b="1" dirty="0"/>
              <a:t>, örgütsel amaçları gerçekleştirmektir. Örgütsel amaçlar üç başlık altında ele alınabilir:</a:t>
            </a:r>
          </a:p>
          <a:p>
            <a:pPr marL="457200" lvl="1" indent="0" algn="ctr">
              <a:buNone/>
            </a:pPr>
            <a:r>
              <a:rPr lang="tr-TR" sz="1900" b="1" u="sng" dirty="0"/>
              <a:t>Düzen amacı</a:t>
            </a:r>
          </a:p>
          <a:p>
            <a:pPr lvl="1" algn="just">
              <a:buFont typeface="Wingdings" panose="05000000000000000000" pitchFamily="2" charset="2"/>
              <a:buChar char="v"/>
            </a:pPr>
            <a:r>
              <a:rPr lang="tr-TR" sz="1900" b="1" dirty="0"/>
              <a:t>Örgütte çalışanların, örgütte istenen sonuçlara ulaşılması için gerekli davranışları göstermeleridir.</a:t>
            </a:r>
          </a:p>
          <a:p>
            <a:pPr marL="457200" lvl="1" indent="0" algn="ctr">
              <a:buNone/>
            </a:pPr>
            <a:r>
              <a:rPr lang="tr-TR" sz="1900" b="1" u="sng" dirty="0"/>
              <a:t>Kültürel amaçlar</a:t>
            </a:r>
          </a:p>
          <a:p>
            <a:pPr lvl="1" algn="just">
              <a:buFont typeface="Wingdings" panose="05000000000000000000" pitchFamily="2" charset="2"/>
              <a:buChar char="v"/>
            </a:pPr>
            <a:r>
              <a:rPr lang="tr-TR" sz="1900" b="1" dirty="0"/>
              <a:t>Her örgütün kendine göre bir kültürü bulunur. Bu kültür örgüt çalışanlarına uygun olmalı ve onları temsil etmelidir.</a:t>
            </a:r>
          </a:p>
          <a:p>
            <a:pPr marL="457200" lvl="1" indent="0" algn="ctr">
              <a:buNone/>
            </a:pPr>
            <a:r>
              <a:rPr lang="tr-TR" sz="1900" b="1" u="sng" dirty="0"/>
              <a:t>Ekonomik amaçlar</a:t>
            </a:r>
          </a:p>
          <a:p>
            <a:pPr lvl="1" algn="just">
              <a:buFont typeface="Wingdings" panose="05000000000000000000" pitchFamily="2" charset="2"/>
              <a:buChar char="v"/>
            </a:pPr>
            <a:r>
              <a:rPr lang="tr-TR" sz="1900" b="1" dirty="0"/>
              <a:t>Örgütün kurulma nedeni finansal kazançtır. Başka bir deyişle, kar sağlamaktır.</a:t>
            </a:r>
          </a:p>
          <a:p>
            <a:pPr algn="just"/>
            <a:r>
              <a:rPr lang="tr-TR" sz="1900" b="1" dirty="0"/>
              <a:t>Yukarda açıklanan örgütsel amaçların etkin bir şekilde gerçekleştirilmesi yönetim ile sağlanır </a:t>
            </a:r>
            <a:r>
              <a:rPr lang="tr-TR" sz="1500" b="1" dirty="0"/>
              <a:t>(Paşaoğlu vd., 2013, s. 4). </a:t>
            </a:r>
          </a:p>
        </p:txBody>
      </p:sp>
    </p:spTree>
    <p:extLst>
      <p:ext uri="{BB962C8B-B14F-4D97-AF65-F5344CB8AC3E}">
        <p14:creationId xmlns:p14="http://schemas.microsoft.com/office/powerpoint/2010/main" val="3723559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64730-BC90-9CE0-7B4F-7209E61AC9A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36FBB17-E524-4E8D-62E2-4568E2278B75}"/>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 Amaçları</a:t>
            </a:r>
            <a:endParaRPr lang="en-US" sz="2400" b="1" dirty="0"/>
          </a:p>
        </p:txBody>
      </p:sp>
      <p:sp>
        <p:nvSpPr>
          <p:cNvPr id="3" name="İçerik Yer Tutucusu 2">
            <a:extLst>
              <a:ext uri="{FF2B5EF4-FFF2-40B4-BE49-F238E27FC236}">
                <a16:creationId xmlns:a16="http://schemas.microsoft.com/office/drawing/2014/main" id="{5FEA9FED-3BB1-6AAA-7769-7A8D8CD5D827}"/>
              </a:ext>
            </a:extLst>
          </p:cNvPr>
          <p:cNvSpPr>
            <a:spLocks noGrp="1"/>
          </p:cNvSpPr>
          <p:nvPr>
            <p:ph idx="1"/>
          </p:nvPr>
        </p:nvSpPr>
        <p:spPr>
          <a:xfrm>
            <a:off x="820928" y="750405"/>
            <a:ext cx="9438005" cy="5123922"/>
          </a:xfrm>
        </p:spPr>
        <p:txBody>
          <a:bodyPr>
            <a:noAutofit/>
          </a:bodyPr>
          <a:lstStyle/>
          <a:p>
            <a:pPr marL="0" indent="0" algn="just">
              <a:spcBef>
                <a:spcPts val="600"/>
              </a:spcBef>
              <a:buNone/>
            </a:pPr>
            <a:r>
              <a:rPr lang="tr-TR" sz="1700" b="1" u="sng" dirty="0"/>
              <a:t>Yönetim</a:t>
            </a:r>
            <a:r>
              <a:rPr lang="tr-TR" sz="1700" b="1" dirty="0"/>
              <a:t>, ayrıca, analitik, teknik, beşeri ve kavramsal beceriler gerektiren örgütsel faaliyetleri yerine getirmektir.</a:t>
            </a:r>
          </a:p>
          <a:p>
            <a:pPr marL="0" indent="0" algn="ctr">
              <a:spcBef>
                <a:spcPts val="600"/>
              </a:spcBef>
              <a:buNone/>
            </a:pPr>
            <a:r>
              <a:rPr lang="tr-TR" sz="1700" b="1" u="sng" dirty="0"/>
              <a:t>Analitik beceri </a:t>
            </a:r>
          </a:p>
          <a:p>
            <a:pPr marL="0" indent="0" algn="just">
              <a:spcBef>
                <a:spcPts val="600"/>
              </a:spcBef>
              <a:buNone/>
            </a:pPr>
            <a:r>
              <a:rPr lang="tr-TR" sz="1700" b="1" dirty="0"/>
              <a:t>Yöneticinin bulunan kaynakları ve mevcut durumu doğru bir şekilde değerlendirme sonucunda karar vermesidir. </a:t>
            </a:r>
          </a:p>
          <a:p>
            <a:pPr marL="0" indent="0" algn="ctr">
              <a:spcBef>
                <a:spcPts val="600"/>
              </a:spcBef>
              <a:buNone/>
            </a:pPr>
            <a:r>
              <a:rPr lang="tr-TR" sz="1700" b="1" u="sng" dirty="0"/>
              <a:t>Teknik beceri </a:t>
            </a:r>
          </a:p>
          <a:p>
            <a:pPr marL="0" indent="0" algn="just">
              <a:spcBef>
                <a:spcPts val="600"/>
              </a:spcBef>
              <a:buNone/>
            </a:pPr>
            <a:r>
              <a:rPr lang="tr-TR" sz="1700" b="1" dirty="0"/>
              <a:t>Yöneticinin çalışanlarını yönlendirmesi dışında başka işler yapabilme kabiliyetidir </a:t>
            </a:r>
            <a:r>
              <a:rPr lang="tr-TR" sz="1500" b="1" dirty="0"/>
              <a:t>(Paşaoğlu vd., 2013, s. 4). </a:t>
            </a:r>
          </a:p>
          <a:p>
            <a:pPr marL="0" indent="0" algn="ctr">
              <a:spcBef>
                <a:spcPts val="600"/>
              </a:spcBef>
              <a:buNone/>
            </a:pPr>
            <a:r>
              <a:rPr lang="tr-TR" sz="1700" b="1" u="sng" dirty="0"/>
              <a:t>Örnekler </a:t>
            </a:r>
          </a:p>
          <a:p>
            <a:pPr marL="0" indent="0" algn="just">
              <a:spcBef>
                <a:spcPts val="600"/>
              </a:spcBef>
              <a:buNone/>
            </a:pPr>
            <a:r>
              <a:rPr lang="tr-TR" sz="1700" b="1" u="sng" dirty="0"/>
              <a:t>Analitik beceri (</a:t>
            </a:r>
            <a:r>
              <a:rPr lang="tr-TR" sz="1700" b="1" u="sng" dirty="0" err="1"/>
              <a:t>Analytical</a:t>
            </a:r>
            <a:r>
              <a:rPr lang="tr-TR" sz="1700" b="1" u="sng" dirty="0"/>
              <a:t> </a:t>
            </a:r>
            <a:r>
              <a:rPr lang="tr-TR" sz="1700" b="1" u="sng" dirty="0" err="1"/>
              <a:t>Skill</a:t>
            </a:r>
            <a:r>
              <a:rPr lang="tr-TR" sz="1700" b="1" u="sng" dirty="0"/>
              <a:t>)</a:t>
            </a:r>
            <a:r>
              <a:rPr lang="tr-TR" sz="1700" b="1" dirty="0"/>
              <a:t>: Kütüphane yöneticisi, mevcut kaynakların kullanımını ve kullanıcı taleplerini analiz ederek, hangi kitapların veya dijital kaynakların daha fazla talep gördüğünü belirler. Bu analiz sonucunda, yeni kaynak alımı veya mevcut kaynakların düzenlenmesi konusunda karar verir. </a:t>
            </a:r>
          </a:p>
          <a:p>
            <a:pPr marL="0" indent="0" algn="just">
              <a:spcBef>
                <a:spcPts val="600"/>
              </a:spcBef>
              <a:buNone/>
            </a:pPr>
            <a:r>
              <a:rPr lang="tr-TR" sz="1700" b="1" u="sng" dirty="0"/>
              <a:t>Teknik Beceri (Technical </a:t>
            </a:r>
            <a:r>
              <a:rPr lang="tr-TR" sz="1700" b="1" u="sng" dirty="0" err="1"/>
              <a:t>Skill</a:t>
            </a:r>
            <a:r>
              <a:rPr lang="tr-TR" sz="1700" b="1" u="sng" dirty="0"/>
              <a:t>)</a:t>
            </a:r>
            <a:r>
              <a:rPr lang="tr-TR" sz="1700" b="1" dirty="0"/>
              <a:t>: Kütüphane yöneticisi, yeni bir kataloglama veya otomasyon sistemi kurarken, teknik bilgi ve becerilerini kullanarak sistemleri kurar, yapılandırır ve çalışanlara eğitim verir. Ayrıca, dijital arama motorları veya veri tabanları gibi teknolojik araçları etkin kullanır. </a:t>
            </a:r>
          </a:p>
        </p:txBody>
      </p:sp>
    </p:spTree>
    <p:extLst>
      <p:ext uri="{BB962C8B-B14F-4D97-AF65-F5344CB8AC3E}">
        <p14:creationId xmlns:p14="http://schemas.microsoft.com/office/powerpoint/2010/main" val="527369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64730-BC90-9CE0-7B4F-7209E61AC9A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36FBB17-E524-4E8D-62E2-4568E2278B75}"/>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 Amaçları</a:t>
            </a:r>
            <a:endParaRPr lang="en-US" sz="2400" b="1" dirty="0"/>
          </a:p>
        </p:txBody>
      </p:sp>
      <p:sp>
        <p:nvSpPr>
          <p:cNvPr id="3" name="İçerik Yer Tutucusu 2">
            <a:extLst>
              <a:ext uri="{FF2B5EF4-FFF2-40B4-BE49-F238E27FC236}">
                <a16:creationId xmlns:a16="http://schemas.microsoft.com/office/drawing/2014/main" id="{5FEA9FED-3BB1-6AAA-7769-7A8D8CD5D827}"/>
              </a:ext>
            </a:extLst>
          </p:cNvPr>
          <p:cNvSpPr>
            <a:spLocks noGrp="1"/>
          </p:cNvSpPr>
          <p:nvPr>
            <p:ph idx="1"/>
          </p:nvPr>
        </p:nvSpPr>
        <p:spPr>
          <a:xfrm>
            <a:off x="820928" y="750405"/>
            <a:ext cx="9438005" cy="5179340"/>
          </a:xfrm>
        </p:spPr>
        <p:txBody>
          <a:bodyPr>
            <a:noAutofit/>
          </a:bodyPr>
          <a:lstStyle/>
          <a:p>
            <a:pPr marL="457200" lvl="1" indent="0" algn="ctr">
              <a:spcBef>
                <a:spcPts val="600"/>
              </a:spcBef>
              <a:buNone/>
            </a:pPr>
            <a:r>
              <a:rPr lang="tr-TR" sz="1800" b="1" u="sng" dirty="0"/>
              <a:t>Beşeri beceri </a:t>
            </a:r>
          </a:p>
          <a:p>
            <a:pPr lvl="1" algn="just">
              <a:spcBef>
                <a:spcPts val="600"/>
              </a:spcBef>
            </a:pPr>
            <a:r>
              <a:rPr lang="tr-TR" sz="1800" b="1" dirty="0"/>
              <a:t>Yöneticinin çalışanlara eşit davranarak, çalışanların birbirleriyle uyumlu ve barışçıl çalışmalarını, örgütsel amaçları benimsemelerini sağlamaktır. </a:t>
            </a:r>
          </a:p>
          <a:p>
            <a:pPr marL="457200" lvl="1" indent="0" algn="ctr">
              <a:spcBef>
                <a:spcPts val="600"/>
              </a:spcBef>
              <a:buNone/>
            </a:pPr>
            <a:r>
              <a:rPr lang="tr-TR" sz="1800" b="1" u="sng" dirty="0"/>
              <a:t>Kavramsal beceri  </a:t>
            </a:r>
          </a:p>
          <a:p>
            <a:pPr lvl="1" algn="just">
              <a:spcBef>
                <a:spcPts val="600"/>
              </a:spcBef>
            </a:pPr>
            <a:r>
              <a:rPr lang="tr-TR" sz="1800" b="1" dirty="0"/>
              <a:t>Yöneticinin örgütte olan biten her şeyi bilmesi, örgütün tamamını görebilme yeteneğidir </a:t>
            </a:r>
            <a:r>
              <a:rPr lang="tr-TR" sz="1500" b="1" dirty="0"/>
              <a:t>(Paşaoğlu vd., 2013, s. 4). </a:t>
            </a:r>
          </a:p>
          <a:p>
            <a:pPr marL="457200" lvl="1" indent="0" algn="ctr">
              <a:spcBef>
                <a:spcPts val="600"/>
              </a:spcBef>
              <a:buNone/>
            </a:pPr>
            <a:r>
              <a:rPr lang="tr-TR" sz="1800" b="1" u="sng" dirty="0"/>
              <a:t>Örnekler</a:t>
            </a:r>
          </a:p>
          <a:p>
            <a:pPr lvl="1" algn="just">
              <a:spcBef>
                <a:spcPts val="600"/>
              </a:spcBef>
            </a:pPr>
            <a:r>
              <a:rPr lang="tr-TR" sz="1800" b="1" u="sng" dirty="0"/>
              <a:t>Beşeri Beceri (Human </a:t>
            </a:r>
            <a:r>
              <a:rPr lang="tr-TR" sz="1800" b="1" u="sng" dirty="0" err="1"/>
              <a:t>Skills</a:t>
            </a:r>
            <a:r>
              <a:rPr lang="tr-TR" sz="1800" b="1" u="sng" dirty="0"/>
              <a:t>):</a:t>
            </a:r>
            <a:r>
              <a:rPr lang="tr-TR" sz="1800" b="1" dirty="0"/>
              <a:t> Kütüphane yöneticisi, çalışanlar arasında iletişimi güçlendirmek amacıyla düzenli toplantılar yapar, çalışanların görüşlerini dinler ve onların motivasyonunu artırıcı etkinlikler düzenler. Böylece, ekip içinde uyum ve işbirliği sağlar.  </a:t>
            </a:r>
          </a:p>
          <a:p>
            <a:pPr lvl="1" algn="just">
              <a:spcBef>
                <a:spcPts val="600"/>
              </a:spcBef>
            </a:pPr>
            <a:endParaRPr lang="tr-TR" sz="1800" b="1" dirty="0"/>
          </a:p>
          <a:p>
            <a:pPr lvl="1" algn="just">
              <a:spcBef>
                <a:spcPts val="600"/>
              </a:spcBef>
            </a:pPr>
            <a:r>
              <a:rPr lang="tr-TR" sz="1800" b="1" u="sng" dirty="0"/>
              <a:t>Kavramsal Beceri (</a:t>
            </a:r>
            <a:r>
              <a:rPr lang="tr-TR" sz="1800" b="1" u="sng" dirty="0" err="1"/>
              <a:t>Conceptual</a:t>
            </a:r>
            <a:r>
              <a:rPr lang="tr-TR" sz="1800" b="1" u="sng" dirty="0"/>
              <a:t> </a:t>
            </a:r>
            <a:r>
              <a:rPr lang="tr-TR" sz="1800" b="1" u="sng" dirty="0" err="1"/>
              <a:t>Skill</a:t>
            </a:r>
            <a:r>
              <a:rPr lang="tr-TR" sz="1800" b="1" u="sng" dirty="0"/>
              <a:t>)</a:t>
            </a:r>
            <a:r>
              <a:rPr lang="tr-TR" sz="1800" b="1" dirty="0"/>
              <a:t>: Kütüphane yöneticisi, kütüphanenin genel vizyonunu ve stratejik hedeflerini belirler. Örneğin, dijital dönüşüm projeleri veya kullanıcı odaklı hizmet geliştirme gibi büyük çaplı planlar yapar ve tüm kütüphane faaliyetlerinin bu büyük vizyonla uyumlu olmasını sağlar.</a:t>
            </a:r>
          </a:p>
        </p:txBody>
      </p:sp>
    </p:spTree>
    <p:extLst>
      <p:ext uri="{BB962C8B-B14F-4D97-AF65-F5344CB8AC3E}">
        <p14:creationId xmlns:p14="http://schemas.microsoft.com/office/powerpoint/2010/main" val="136126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BCB67-FAD3-3BA8-5B3F-18664B8EDE3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EC07B94-1171-1339-98F0-8B31366C4061}"/>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 Etkililik, Etkinlik ve Verimlilik</a:t>
            </a:r>
            <a:endParaRPr lang="en-US" sz="2400" b="1" dirty="0"/>
          </a:p>
        </p:txBody>
      </p:sp>
      <p:sp>
        <p:nvSpPr>
          <p:cNvPr id="3" name="İçerik Yer Tutucusu 2">
            <a:extLst>
              <a:ext uri="{FF2B5EF4-FFF2-40B4-BE49-F238E27FC236}">
                <a16:creationId xmlns:a16="http://schemas.microsoft.com/office/drawing/2014/main" id="{0B9E0D13-02A7-DA2D-77D4-BBF03455BE3D}"/>
              </a:ext>
            </a:extLst>
          </p:cNvPr>
          <p:cNvSpPr>
            <a:spLocks noGrp="1"/>
          </p:cNvSpPr>
          <p:nvPr>
            <p:ph idx="1"/>
          </p:nvPr>
        </p:nvSpPr>
        <p:spPr>
          <a:xfrm>
            <a:off x="820928" y="750405"/>
            <a:ext cx="9438005" cy="4749850"/>
          </a:xfrm>
        </p:spPr>
        <p:txBody>
          <a:bodyPr>
            <a:noAutofit/>
          </a:bodyPr>
          <a:lstStyle/>
          <a:p>
            <a:pPr marL="0" indent="0" algn="just">
              <a:buNone/>
            </a:pPr>
            <a:r>
              <a:rPr lang="tr-TR" b="1" u="sng" dirty="0"/>
              <a:t>Kavram Kargaşası: </a:t>
            </a:r>
          </a:p>
          <a:p>
            <a:pPr marL="0" indent="0" algn="just">
              <a:buNone/>
            </a:pPr>
            <a:r>
              <a:rPr lang="tr-TR" b="1" dirty="0"/>
              <a:t>Literatürde </a:t>
            </a:r>
            <a:r>
              <a:rPr lang="tr-TR" b="1" u="sng" dirty="0"/>
              <a:t>etkililik</a:t>
            </a:r>
            <a:r>
              <a:rPr lang="tr-TR" b="1" dirty="0"/>
              <a:t>, </a:t>
            </a:r>
            <a:r>
              <a:rPr lang="tr-TR" b="1" u="sng" dirty="0"/>
              <a:t>etkinlik</a:t>
            </a:r>
            <a:r>
              <a:rPr lang="tr-TR" b="1" dirty="0"/>
              <a:t> ve </a:t>
            </a:r>
            <a:r>
              <a:rPr lang="tr-TR" b="1" u="sng" dirty="0"/>
              <a:t>verimlilik</a:t>
            </a:r>
            <a:r>
              <a:rPr lang="tr-TR" b="1" dirty="0"/>
              <a:t> kavramları arasında karışıklık vardır.</a:t>
            </a:r>
          </a:p>
          <a:p>
            <a:pPr algn="just"/>
            <a:r>
              <a:rPr lang="tr-TR" b="1" dirty="0"/>
              <a:t>Bir firma etkin olmakla birlikte etkili çalışmayabilir. </a:t>
            </a:r>
          </a:p>
          <a:p>
            <a:pPr algn="just"/>
            <a:r>
              <a:rPr lang="tr-TR" b="1" dirty="0"/>
              <a:t>Mal üreten örgütlerde, örgütün etkinlik durumunu belirtmek üzere verimlilik kavramı da kullanılmaktadır. </a:t>
            </a:r>
          </a:p>
          <a:p>
            <a:pPr algn="just"/>
            <a:r>
              <a:rPr lang="tr-TR" b="1" u="sng" dirty="0"/>
              <a:t>Verimlilik</a:t>
            </a:r>
            <a:r>
              <a:rPr lang="tr-TR" b="1" dirty="0"/>
              <a:t>, elde bulunan kaynaklardan optimum çıktının sağlanması, </a:t>
            </a:r>
            <a:r>
              <a:rPr lang="tr-TR" b="1" u="sng" dirty="0"/>
              <a:t>etkililik</a:t>
            </a:r>
            <a:r>
              <a:rPr lang="tr-TR" b="1" dirty="0"/>
              <a:t> ise, kaynakları en iyi şekilde değerlendirerek mümkün olan en iyi sonucun alınması biçiminde literatürde yer almaktadır.</a:t>
            </a:r>
          </a:p>
          <a:p>
            <a:pPr algn="just"/>
            <a:r>
              <a:rPr lang="tr-TR" b="1" u="sng" dirty="0"/>
              <a:t>Etkililik</a:t>
            </a:r>
            <a:r>
              <a:rPr lang="tr-TR" b="1" dirty="0"/>
              <a:t> daha çok planlara ulaşma, </a:t>
            </a:r>
            <a:r>
              <a:rPr lang="tr-TR" b="1" u="sng" dirty="0"/>
              <a:t>verimlilik</a:t>
            </a:r>
            <a:r>
              <a:rPr lang="tr-TR" b="1" dirty="0"/>
              <a:t> belli bir çıktının en az maliyetle üretilmesi, </a:t>
            </a:r>
            <a:r>
              <a:rPr lang="tr-TR" b="1" u="sng" dirty="0"/>
              <a:t>etkinlik</a:t>
            </a:r>
            <a:r>
              <a:rPr lang="tr-TR" b="1" dirty="0"/>
              <a:t> ise bir girdi-çıktı mekanizması aracılığı ile işleri doğru yapabilme kabiliyeti olarak tanımlanabilir.</a:t>
            </a:r>
          </a:p>
          <a:p>
            <a:pPr algn="just"/>
            <a:r>
              <a:rPr lang="tr-TR" b="1" dirty="0"/>
              <a:t>Etkinlik, etkililik ve verimlilik kavramları farklı şeyler ifade etmesine karşın çoğu zaman birbirinin yerine kullanılmaktadır </a:t>
            </a:r>
            <a:r>
              <a:rPr lang="tr-TR" sz="1500" b="1" dirty="0"/>
              <a:t>(Yükçü ve </a:t>
            </a:r>
            <a:r>
              <a:rPr lang="tr-TR" sz="1500" b="1" dirty="0" err="1"/>
              <a:t>Atağan</a:t>
            </a:r>
            <a:r>
              <a:rPr lang="tr-TR" sz="1500" b="1" dirty="0"/>
              <a:t>, 2010, </a:t>
            </a:r>
            <a:r>
              <a:rPr lang="tr-TR" sz="1500" b="1" dirty="0" err="1"/>
              <a:t>ss</a:t>
            </a:r>
            <a:r>
              <a:rPr lang="tr-TR" sz="1500" b="1" dirty="0"/>
              <a:t>. 1-2).</a:t>
            </a:r>
          </a:p>
        </p:txBody>
      </p:sp>
    </p:spTree>
    <p:extLst>
      <p:ext uri="{BB962C8B-B14F-4D97-AF65-F5344CB8AC3E}">
        <p14:creationId xmlns:p14="http://schemas.microsoft.com/office/powerpoint/2010/main" val="4262119724"/>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6713</TotalTime>
  <Words>3507</Words>
  <Application>Microsoft Office PowerPoint</Application>
  <PresentationFormat>Geniş ekran</PresentationFormat>
  <Paragraphs>237</Paragraphs>
  <Slides>27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27</vt:i4>
      </vt:variant>
    </vt:vector>
  </HeadingPairs>
  <TitlesOfParts>
    <vt:vector size="32" baseType="lpstr">
      <vt:lpstr>Arial</vt:lpstr>
      <vt:lpstr>Trebuchet MS</vt:lpstr>
      <vt:lpstr>Wingdings</vt:lpstr>
      <vt:lpstr>Wingdings 3</vt:lpstr>
      <vt:lpstr>Yüzeyler</vt:lpstr>
      <vt:lpstr>BİLGİ VE BELGE MERKEZLERİ YÖNETİMİ 2. HAFTA  Yönetim ve Organizasyon İlkeleri:  Bilgi ve Belge Merkezleri Bağlamında Yönetim ve Organizasyon</vt:lpstr>
      <vt:lpstr>KAPSAM</vt:lpstr>
      <vt:lpstr>GİRİŞ</vt:lpstr>
      <vt:lpstr>Yönetim: Organizasyon/Örgüt</vt:lpstr>
      <vt:lpstr>Yönetim: Organizasyon/Örgüt</vt:lpstr>
      <vt:lpstr>Yönetim: Amaçları</vt:lpstr>
      <vt:lpstr>Yönetim: Amaçları</vt:lpstr>
      <vt:lpstr>Yönetim: Amaçları</vt:lpstr>
      <vt:lpstr>Yönetim: Etkililik, Etkinlik ve Verimlilik</vt:lpstr>
      <vt:lpstr>Etkililik (Effectiveness) </vt:lpstr>
      <vt:lpstr>Etkililik (Effectiveness) </vt:lpstr>
      <vt:lpstr>Etkinlik (Efficiency)</vt:lpstr>
      <vt:lpstr>Etkinlik (Efficiency)</vt:lpstr>
      <vt:lpstr>Etkinlik (Efficiency) ve Etkililik (Effectiveness): Karşılaştırma </vt:lpstr>
      <vt:lpstr>Verimlilik (Productivity)</vt:lpstr>
      <vt:lpstr>Yönetimde Etkililik (Effectiveness) </vt:lpstr>
      <vt:lpstr>Kütüphane Yönetiminde Etkinlik (Efficiency) ve Etkililik (Effectiveness) </vt:lpstr>
      <vt:lpstr>Kütüphane Yönetiminde Etkinlik (Efficiency) Örnekleri</vt:lpstr>
      <vt:lpstr>Kütüphane Yönetiminde Etkililik (Effectiveness) Örnekleri </vt:lpstr>
      <vt:lpstr>Yönetimde Performans</vt:lpstr>
      <vt:lpstr>Yönetimde Performans</vt:lpstr>
      <vt:lpstr>Yönetimde Performansın Çok Boyutlu ve Sistematik Yapısı</vt:lpstr>
      <vt:lpstr>Yönetimde Performansın Çok Boyutlu ve Sistematik Yapısı</vt:lpstr>
      <vt:lpstr>Yönetim: Performansın Çok Boyutlu ve Sistematik Yapısı</vt:lpstr>
      <vt:lpstr>Genel Değerlendirme ve Bilgi ve Belge Merkezleri Bağlamında Yorum</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Yazar</cp:lastModifiedBy>
  <cp:revision>40</cp:revision>
  <dcterms:created xsi:type="dcterms:W3CDTF">2025-07-04T07:41:44Z</dcterms:created>
  <dcterms:modified xsi:type="dcterms:W3CDTF">2026-05-14T15:08:50Z</dcterms:modified>
</cp:coreProperties>
</file>