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80" r:id="rId3"/>
    <p:sldId id="285" r:id="rId4"/>
    <p:sldId id="286" r:id="rId5"/>
    <p:sldId id="287" r:id="rId6"/>
    <p:sldId id="259" r:id="rId7"/>
    <p:sldId id="273" r:id="rId8"/>
    <p:sldId id="278" r:id="rId9"/>
    <p:sldId id="279" r:id="rId10"/>
    <p:sldId id="289" r:id="rId11"/>
    <p:sldId id="288"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6"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2519B3-E4A1-437A-85AD-FBE65978A97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BF56E92-CD34-43BD-84A4-CDB9B50259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75BC7AF-EA17-4D25-AF15-97C4DA5F0C52}"/>
              </a:ext>
            </a:extLst>
          </p:cNvPr>
          <p:cNvSpPr>
            <a:spLocks noGrp="1"/>
          </p:cNvSpPr>
          <p:nvPr>
            <p:ph type="dt" sz="half" idx="10"/>
          </p:nvPr>
        </p:nvSpPr>
        <p:spPr/>
        <p:txBody>
          <a:bodyPr/>
          <a:lstStyle/>
          <a:p>
            <a:fld id="{57E0CF6C-748E-4B7A-BC8B-3011EF78ED13}" type="datetime1">
              <a:rPr lang="en-US" smtClean="0"/>
              <a:pPr/>
              <a:t>5/21/2026</a:t>
            </a:fld>
            <a:endParaRPr lang="en-US" dirty="0"/>
          </a:p>
        </p:txBody>
      </p:sp>
      <p:sp>
        <p:nvSpPr>
          <p:cNvPr id="5" name="Alt Bilgi Yer Tutucusu 4">
            <a:extLst>
              <a:ext uri="{FF2B5EF4-FFF2-40B4-BE49-F238E27FC236}">
                <a16:creationId xmlns:a16="http://schemas.microsoft.com/office/drawing/2014/main" id="{F63F34A9-B2CB-4270-87CD-CBE6EE2A66D6}"/>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55D96DEA-B632-4D82-9518-B72B05710BD8}"/>
              </a:ext>
            </a:extLst>
          </p:cNvPr>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213958565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09B0E8-7FB4-4347-BFC5-75826359656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3840C71-06EA-4F3E-8B2E-A4A835E50BB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CE83194-609C-4B7A-BAD2-87F36A11E21F}"/>
              </a:ext>
            </a:extLst>
          </p:cNvPr>
          <p:cNvSpPr>
            <a:spLocks noGrp="1"/>
          </p:cNvSpPr>
          <p:nvPr>
            <p:ph type="dt" sz="half" idx="10"/>
          </p:nvPr>
        </p:nvSpPr>
        <p:spPr/>
        <p:txBody>
          <a:bodyPr/>
          <a:lstStyle/>
          <a:p>
            <a:fld id="{57E0CF6C-748E-4B7A-BC8B-3011EF78ED13}" type="datetime1">
              <a:rPr lang="en-US" smtClean="0"/>
              <a:pPr/>
              <a:t>5/21/2026</a:t>
            </a:fld>
            <a:endParaRPr lang="en-US" dirty="0"/>
          </a:p>
        </p:txBody>
      </p:sp>
      <p:sp>
        <p:nvSpPr>
          <p:cNvPr id="5" name="Alt Bilgi Yer Tutucusu 4">
            <a:extLst>
              <a:ext uri="{FF2B5EF4-FFF2-40B4-BE49-F238E27FC236}">
                <a16:creationId xmlns:a16="http://schemas.microsoft.com/office/drawing/2014/main" id="{B850E44F-0633-4682-8CA1-D9AA27B3CE54}"/>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F0C847EE-9F7E-4924-ABA4-E203F1F9909E}"/>
              </a:ext>
            </a:extLst>
          </p:cNvPr>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118840653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E0D9E38-D230-4061-8048-6FFF9EBB29C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1726DBA-81C7-46D2-BD9F-6985A3884C8C}"/>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3365B5E-6932-4FB3-AA0D-99C44B1A82BB}"/>
              </a:ext>
            </a:extLst>
          </p:cNvPr>
          <p:cNvSpPr>
            <a:spLocks noGrp="1"/>
          </p:cNvSpPr>
          <p:nvPr>
            <p:ph type="dt" sz="half" idx="10"/>
          </p:nvPr>
        </p:nvSpPr>
        <p:spPr/>
        <p:txBody>
          <a:bodyPr/>
          <a:lstStyle/>
          <a:p>
            <a:fld id="{57E0CF6C-748E-4B7A-BC8B-3011EF78ED13}" type="datetime1">
              <a:rPr lang="en-US" smtClean="0"/>
              <a:pPr/>
              <a:t>5/21/2026</a:t>
            </a:fld>
            <a:endParaRPr lang="en-US" dirty="0"/>
          </a:p>
        </p:txBody>
      </p:sp>
      <p:sp>
        <p:nvSpPr>
          <p:cNvPr id="5" name="Alt Bilgi Yer Tutucusu 4">
            <a:extLst>
              <a:ext uri="{FF2B5EF4-FFF2-40B4-BE49-F238E27FC236}">
                <a16:creationId xmlns:a16="http://schemas.microsoft.com/office/drawing/2014/main" id="{44F2929F-B8DA-4EC0-BB14-7B8A87B2272C}"/>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1F9C1C92-FF57-4CEF-A056-45DD29892C55}"/>
              </a:ext>
            </a:extLst>
          </p:cNvPr>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276511139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EE5FBC-A145-4E3A-9681-0AE589C8CB1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DCD3FDC-C2D6-4A37-9B64-3A3EEDEA083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325D1C9-00F1-499E-B7AB-F6EE5E18B330}"/>
              </a:ext>
            </a:extLst>
          </p:cNvPr>
          <p:cNvSpPr>
            <a:spLocks noGrp="1"/>
          </p:cNvSpPr>
          <p:nvPr>
            <p:ph type="dt" sz="half" idx="10"/>
          </p:nvPr>
        </p:nvSpPr>
        <p:spPr/>
        <p:txBody>
          <a:bodyPr/>
          <a:lstStyle/>
          <a:p>
            <a:fld id="{57E0CF6C-748E-4B7A-BC8B-3011EF78ED13}" type="datetime1">
              <a:rPr lang="en-US" smtClean="0"/>
              <a:pPr/>
              <a:t>5/21/2026</a:t>
            </a:fld>
            <a:endParaRPr lang="en-US" dirty="0"/>
          </a:p>
        </p:txBody>
      </p:sp>
      <p:sp>
        <p:nvSpPr>
          <p:cNvPr id="5" name="Alt Bilgi Yer Tutucusu 4">
            <a:extLst>
              <a:ext uri="{FF2B5EF4-FFF2-40B4-BE49-F238E27FC236}">
                <a16:creationId xmlns:a16="http://schemas.microsoft.com/office/drawing/2014/main" id="{52307EFE-845A-45C5-B6B5-F280725513B3}"/>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C2244909-B728-4C33-8609-618F51A0DED2}"/>
              </a:ext>
            </a:extLst>
          </p:cNvPr>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303875895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999E6C-BFC2-49D2-898B-ADE55F5526E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72CEF15-905E-472D-85EE-FE1D509745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8599B8F-7571-41F7-9FD0-DE73CEAFFB2A}"/>
              </a:ext>
            </a:extLst>
          </p:cNvPr>
          <p:cNvSpPr>
            <a:spLocks noGrp="1"/>
          </p:cNvSpPr>
          <p:nvPr>
            <p:ph type="dt" sz="half" idx="10"/>
          </p:nvPr>
        </p:nvSpPr>
        <p:spPr/>
        <p:txBody>
          <a:bodyPr/>
          <a:lstStyle/>
          <a:p>
            <a:fld id="{57E0CF6C-748E-4B7A-BC8B-3011EF78ED13}" type="datetime1">
              <a:rPr lang="en-US" smtClean="0"/>
              <a:pPr/>
              <a:t>5/21/2026</a:t>
            </a:fld>
            <a:endParaRPr lang="en-US" dirty="0"/>
          </a:p>
        </p:txBody>
      </p:sp>
      <p:sp>
        <p:nvSpPr>
          <p:cNvPr id="5" name="Alt Bilgi Yer Tutucusu 4">
            <a:extLst>
              <a:ext uri="{FF2B5EF4-FFF2-40B4-BE49-F238E27FC236}">
                <a16:creationId xmlns:a16="http://schemas.microsoft.com/office/drawing/2014/main" id="{65E6385F-FC58-4D9A-B5BC-CCE13DF6C847}"/>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70162681-0561-4A3C-9E3D-E25FBAC60FD4}"/>
              </a:ext>
            </a:extLst>
          </p:cNvPr>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2560027992"/>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F8751D-AE6F-46A8-BACB-42547ED0351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AB6DACE-7517-481B-B9D7-A685599F4A4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817D715-B7AF-443C-88B3-36189B6E19C5}"/>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39A378A-C1C0-4BFC-B25E-5703D3B9AA4B}"/>
              </a:ext>
            </a:extLst>
          </p:cNvPr>
          <p:cNvSpPr>
            <a:spLocks noGrp="1"/>
          </p:cNvSpPr>
          <p:nvPr>
            <p:ph type="dt" sz="half" idx="10"/>
          </p:nvPr>
        </p:nvSpPr>
        <p:spPr/>
        <p:txBody>
          <a:bodyPr/>
          <a:lstStyle/>
          <a:p>
            <a:fld id="{57E0CF6C-748E-4B7A-BC8B-3011EF78ED13}" type="datetime1">
              <a:rPr lang="en-US" smtClean="0"/>
              <a:pPr/>
              <a:t>5/21/2026</a:t>
            </a:fld>
            <a:endParaRPr lang="en-US" dirty="0"/>
          </a:p>
        </p:txBody>
      </p:sp>
      <p:sp>
        <p:nvSpPr>
          <p:cNvPr id="6" name="Alt Bilgi Yer Tutucusu 5">
            <a:extLst>
              <a:ext uri="{FF2B5EF4-FFF2-40B4-BE49-F238E27FC236}">
                <a16:creationId xmlns:a16="http://schemas.microsoft.com/office/drawing/2014/main" id="{AECE66B8-DD57-4F08-A437-344144E227DF}"/>
              </a:ext>
            </a:extLst>
          </p:cNvPr>
          <p:cNvSpPr>
            <a:spLocks noGrp="1"/>
          </p:cNvSpPr>
          <p:nvPr>
            <p:ph type="ftr" sz="quarter" idx="11"/>
          </p:nvPr>
        </p:nvSpPr>
        <p:spPr/>
        <p:txBody>
          <a:bodyPr/>
          <a:lstStyle/>
          <a:p>
            <a:endParaRPr lang="en-US" dirty="0"/>
          </a:p>
        </p:txBody>
      </p:sp>
      <p:sp>
        <p:nvSpPr>
          <p:cNvPr id="7" name="Slayt Numarası Yer Tutucusu 6">
            <a:extLst>
              <a:ext uri="{FF2B5EF4-FFF2-40B4-BE49-F238E27FC236}">
                <a16:creationId xmlns:a16="http://schemas.microsoft.com/office/drawing/2014/main" id="{6069A2D3-B34F-446B-9B22-07A36605B0E7}"/>
              </a:ext>
            </a:extLst>
          </p:cNvPr>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24805478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5A6228-699E-4049-9394-676F1E13D3E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FE56BC1-A638-4909-90FE-2461597E1D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A803257-7D18-4C30-81C2-070581C25B9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EE1A30D-7F4B-4A81-B50B-CD6D3CA777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0D6838FA-B825-4C84-A942-FDE63DEA948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B27CDE5-29E4-4382-A3E6-FF2EFCD64CD1}"/>
              </a:ext>
            </a:extLst>
          </p:cNvPr>
          <p:cNvSpPr>
            <a:spLocks noGrp="1"/>
          </p:cNvSpPr>
          <p:nvPr>
            <p:ph type="dt" sz="half" idx="10"/>
          </p:nvPr>
        </p:nvSpPr>
        <p:spPr/>
        <p:txBody>
          <a:bodyPr/>
          <a:lstStyle/>
          <a:p>
            <a:fld id="{57E0CF6C-748E-4B7A-BC8B-3011EF78ED13}" type="datetime1">
              <a:rPr lang="en-US" smtClean="0"/>
              <a:pPr/>
              <a:t>5/21/2026</a:t>
            </a:fld>
            <a:endParaRPr lang="en-US" dirty="0"/>
          </a:p>
        </p:txBody>
      </p:sp>
      <p:sp>
        <p:nvSpPr>
          <p:cNvPr id="8" name="Alt Bilgi Yer Tutucusu 7">
            <a:extLst>
              <a:ext uri="{FF2B5EF4-FFF2-40B4-BE49-F238E27FC236}">
                <a16:creationId xmlns:a16="http://schemas.microsoft.com/office/drawing/2014/main" id="{E1588707-299D-4923-BD63-A7EC3B1A567F}"/>
              </a:ext>
            </a:extLst>
          </p:cNvPr>
          <p:cNvSpPr>
            <a:spLocks noGrp="1"/>
          </p:cNvSpPr>
          <p:nvPr>
            <p:ph type="ftr" sz="quarter" idx="11"/>
          </p:nvPr>
        </p:nvSpPr>
        <p:spPr/>
        <p:txBody>
          <a:bodyPr/>
          <a:lstStyle/>
          <a:p>
            <a:endParaRPr lang="en-US" dirty="0"/>
          </a:p>
        </p:txBody>
      </p:sp>
      <p:sp>
        <p:nvSpPr>
          <p:cNvPr id="9" name="Slayt Numarası Yer Tutucusu 8">
            <a:extLst>
              <a:ext uri="{FF2B5EF4-FFF2-40B4-BE49-F238E27FC236}">
                <a16:creationId xmlns:a16="http://schemas.microsoft.com/office/drawing/2014/main" id="{C54B48FB-99E6-4413-B003-1741F9510F73}"/>
              </a:ext>
            </a:extLst>
          </p:cNvPr>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171420817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58F17C-A875-4A7D-B6EA-3B6F03D241F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32C0DC0-634F-4FFA-98F4-67A7E3AD24F7}"/>
              </a:ext>
            </a:extLst>
          </p:cNvPr>
          <p:cNvSpPr>
            <a:spLocks noGrp="1"/>
          </p:cNvSpPr>
          <p:nvPr>
            <p:ph type="dt" sz="half" idx="10"/>
          </p:nvPr>
        </p:nvSpPr>
        <p:spPr/>
        <p:txBody>
          <a:bodyPr/>
          <a:lstStyle/>
          <a:p>
            <a:fld id="{57E0CF6C-748E-4B7A-BC8B-3011EF78ED13}" type="datetime1">
              <a:rPr lang="en-US" smtClean="0"/>
              <a:pPr/>
              <a:t>5/21/2026</a:t>
            </a:fld>
            <a:endParaRPr lang="en-US" dirty="0"/>
          </a:p>
        </p:txBody>
      </p:sp>
      <p:sp>
        <p:nvSpPr>
          <p:cNvPr id="4" name="Alt Bilgi Yer Tutucusu 3">
            <a:extLst>
              <a:ext uri="{FF2B5EF4-FFF2-40B4-BE49-F238E27FC236}">
                <a16:creationId xmlns:a16="http://schemas.microsoft.com/office/drawing/2014/main" id="{EECE348D-0CEE-42D7-82EE-F569B2A3EC21}"/>
              </a:ext>
            </a:extLst>
          </p:cNvPr>
          <p:cNvSpPr>
            <a:spLocks noGrp="1"/>
          </p:cNvSpPr>
          <p:nvPr>
            <p:ph type="ftr" sz="quarter" idx="11"/>
          </p:nvPr>
        </p:nvSpPr>
        <p:spPr/>
        <p:txBody>
          <a:bodyPr/>
          <a:lstStyle/>
          <a:p>
            <a:endParaRPr lang="en-US" dirty="0"/>
          </a:p>
        </p:txBody>
      </p:sp>
      <p:sp>
        <p:nvSpPr>
          <p:cNvPr id="5" name="Slayt Numarası Yer Tutucusu 4">
            <a:extLst>
              <a:ext uri="{FF2B5EF4-FFF2-40B4-BE49-F238E27FC236}">
                <a16:creationId xmlns:a16="http://schemas.microsoft.com/office/drawing/2014/main" id="{28DDBA8C-01D8-42A4-B3D2-8C18A6300AB7}"/>
              </a:ext>
            </a:extLst>
          </p:cNvPr>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231302791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A383AE0-2909-43EB-8952-8A33F1AECC7F}"/>
              </a:ext>
            </a:extLst>
          </p:cNvPr>
          <p:cNvSpPr>
            <a:spLocks noGrp="1"/>
          </p:cNvSpPr>
          <p:nvPr>
            <p:ph type="dt" sz="half" idx="10"/>
          </p:nvPr>
        </p:nvSpPr>
        <p:spPr/>
        <p:txBody>
          <a:bodyPr/>
          <a:lstStyle/>
          <a:p>
            <a:fld id="{57E0CF6C-748E-4B7A-BC8B-3011EF78ED13}" type="datetime1">
              <a:rPr lang="en-US" smtClean="0"/>
              <a:pPr/>
              <a:t>5/21/2026</a:t>
            </a:fld>
            <a:endParaRPr lang="en-US" dirty="0"/>
          </a:p>
        </p:txBody>
      </p:sp>
      <p:sp>
        <p:nvSpPr>
          <p:cNvPr id="3" name="Alt Bilgi Yer Tutucusu 2">
            <a:extLst>
              <a:ext uri="{FF2B5EF4-FFF2-40B4-BE49-F238E27FC236}">
                <a16:creationId xmlns:a16="http://schemas.microsoft.com/office/drawing/2014/main" id="{453555BA-F835-4F90-AAC3-6D5603D422F8}"/>
              </a:ext>
            </a:extLst>
          </p:cNvPr>
          <p:cNvSpPr>
            <a:spLocks noGrp="1"/>
          </p:cNvSpPr>
          <p:nvPr>
            <p:ph type="ftr" sz="quarter" idx="11"/>
          </p:nvPr>
        </p:nvSpPr>
        <p:spPr/>
        <p:txBody>
          <a:bodyPr/>
          <a:lstStyle/>
          <a:p>
            <a:endParaRPr lang="en-US" dirty="0"/>
          </a:p>
        </p:txBody>
      </p:sp>
      <p:sp>
        <p:nvSpPr>
          <p:cNvPr id="4" name="Slayt Numarası Yer Tutucusu 3">
            <a:extLst>
              <a:ext uri="{FF2B5EF4-FFF2-40B4-BE49-F238E27FC236}">
                <a16:creationId xmlns:a16="http://schemas.microsoft.com/office/drawing/2014/main" id="{5DF1DD55-945C-48BB-BBA4-A28589C3C4A6}"/>
              </a:ext>
            </a:extLst>
          </p:cNvPr>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214231500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20369F-1012-48D0-A6ED-238D69A639D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8378DA0-4D5A-4F42-838E-607393A5DE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199C695-E00D-4F2A-B269-E57BDA094F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B4AA0C0-3F8F-4A85-9157-3E91E75C374A}"/>
              </a:ext>
            </a:extLst>
          </p:cNvPr>
          <p:cNvSpPr>
            <a:spLocks noGrp="1"/>
          </p:cNvSpPr>
          <p:nvPr>
            <p:ph type="dt" sz="half" idx="10"/>
          </p:nvPr>
        </p:nvSpPr>
        <p:spPr/>
        <p:txBody>
          <a:bodyPr/>
          <a:lstStyle/>
          <a:p>
            <a:fld id="{57E0CF6C-748E-4B7A-BC8B-3011EF78ED13}" type="datetime1">
              <a:rPr lang="en-US" smtClean="0"/>
              <a:pPr/>
              <a:t>5/21/2026</a:t>
            </a:fld>
            <a:endParaRPr lang="en-US" dirty="0"/>
          </a:p>
        </p:txBody>
      </p:sp>
      <p:sp>
        <p:nvSpPr>
          <p:cNvPr id="6" name="Alt Bilgi Yer Tutucusu 5">
            <a:extLst>
              <a:ext uri="{FF2B5EF4-FFF2-40B4-BE49-F238E27FC236}">
                <a16:creationId xmlns:a16="http://schemas.microsoft.com/office/drawing/2014/main" id="{73A93A74-C421-4957-B708-16F1D2D182FB}"/>
              </a:ext>
            </a:extLst>
          </p:cNvPr>
          <p:cNvSpPr>
            <a:spLocks noGrp="1"/>
          </p:cNvSpPr>
          <p:nvPr>
            <p:ph type="ftr" sz="quarter" idx="11"/>
          </p:nvPr>
        </p:nvSpPr>
        <p:spPr/>
        <p:txBody>
          <a:bodyPr/>
          <a:lstStyle/>
          <a:p>
            <a:endParaRPr lang="en-US" dirty="0"/>
          </a:p>
        </p:txBody>
      </p:sp>
      <p:sp>
        <p:nvSpPr>
          <p:cNvPr id="7" name="Slayt Numarası Yer Tutucusu 6">
            <a:extLst>
              <a:ext uri="{FF2B5EF4-FFF2-40B4-BE49-F238E27FC236}">
                <a16:creationId xmlns:a16="http://schemas.microsoft.com/office/drawing/2014/main" id="{3250984A-9A6A-42C1-AE90-C042C9626551}"/>
              </a:ext>
            </a:extLst>
          </p:cNvPr>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50502700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9CC450-3CF6-4331-8B42-893F75F90E3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C13E9C0-5584-4C27-B41C-F5C42060D6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985AE97-F39F-4546-AD43-A7F4069CD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A50A372-ADE6-4AD2-B6E7-E37A0161914F}"/>
              </a:ext>
            </a:extLst>
          </p:cNvPr>
          <p:cNvSpPr>
            <a:spLocks noGrp="1"/>
          </p:cNvSpPr>
          <p:nvPr>
            <p:ph type="dt" sz="half" idx="10"/>
          </p:nvPr>
        </p:nvSpPr>
        <p:spPr/>
        <p:txBody>
          <a:bodyPr/>
          <a:lstStyle/>
          <a:p>
            <a:fld id="{57E0CF6C-748E-4B7A-BC8B-3011EF78ED13}" type="datetime1">
              <a:rPr lang="en-US" smtClean="0"/>
              <a:pPr/>
              <a:t>5/21/2026</a:t>
            </a:fld>
            <a:endParaRPr lang="en-US" dirty="0"/>
          </a:p>
        </p:txBody>
      </p:sp>
      <p:sp>
        <p:nvSpPr>
          <p:cNvPr id="6" name="Alt Bilgi Yer Tutucusu 5">
            <a:extLst>
              <a:ext uri="{FF2B5EF4-FFF2-40B4-BE49-F238E27FC236}">
                <a16:creationId xmlns:a16="http://schemas.microsoft.com/office/drawing/2014/main" id="{520ED992-7853-4FA2-B39F-775867784E9F}"/>
              </a:ext>
            </a:extLst>
          </p:cNvPr>
          <p:cNvSpPr>
            <a:spLocks noGrp="1"/>
          </p:cNvSpPr>
          <p:nvPr>
            <p:ph type="ftr" sz="quarter" idx="11"/>
          </p:nvPr>
        </p:nvSpPr>
        <p:spPr/>
        <p:txBody>
          <a:bodyPr/>
          <a:lstStyle/>
          <a:p>
            <a:endParaRPr lang="en-US" dirty="0"/>
          </a:p>
        </p:txBody>
      </p:sp>
      <p:sp>
        <p:nvSpPr>
          <p:cNvPr id="7" name="Slayt Numarası Yer Tutucusu 6">
            <a:extLst>
              <a:ext uri="{FF2B5EF4-FFF2-40B4-BE49-F238E27FC236}">
                <a16:creationId xmlns:a16="http://schemas.microsoft.com/office/drawing/2014/main" id="{49A8C619-D75C-4F90-B0BB-5A4292CE7666}"/>
              </a:ext>
            </a:extLst>
          </p:cNvPr>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11823801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00FAC39-45C9-49C8-AC23-84D9E5244F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2533954-E83B-4D6B-943F-FF0D5F1586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EF8411D-3179-486E-AA0C-BC013AAE4D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E0CF6C-748E-4B7A-BC8B-3011EF78ED13}" type="datetime1">
              <a:rPr lang="en-US" smtClean="0"/>
              <a:pPr/>
              <a:t>5/21/2026</a:t>
            </a:fld>
            <a:endParaRPr lang="en-US" dirty="0"/>
          </a:p>
        </p:txBody>
      </p:sp>
      <p:sp>
        <p:nvSpPr>
          <p:cNvPr id="5" name="Alt Bilgi Yer Tutucusu 4">
            <a:extLst>
              <a:ext uri="{FF2B5EF4-FFF2-40B4-BE49-F238E27FC236}">
                <a16:creationId xmlns:a16="http://schemas.microsoft.com/office/drawing/2014/main" id="{3339688C-ACDD-4E1E-B4A6-79107B11DF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ayt Numarası Yer Tutucusu 5">
            <a:extLst>
              <a:ext uri="{FF2B5EF4-FFF2-40B4-BE49-F238E27FC236}">
                <a16:creationId xmlns:a16="http://schemas.microsoft.com/office/drawing/2014/main" id="{FFF9EB2B-0C85-4297-9EFB-6CDF1F36AC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17762915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565F86-FED8-BCFF-A0BE-53BB0A5C1729}"/>
              </a:ext>
            </a:extLst>
          </p:cNvPr>
          <p:cNvSpPr>
            <a:spLocks noGrp="1"/>
          </p:cNvSpPr>
          <p:nvPr>
            <p:ph type="ctrTitle"/>
          </p:nvPr>
        </p:nvSpPr>
        <p:spPr>
          <a:xfrm>
            <a:off x="1227201" y="1638301"/>
            <a:ext cx="9601200" cy="1534297"/>
          </a:xfrm>
        </p:spPr>
        <p:txBody>
          <a:bodyPr anchor="b">
            <a:normAutofit/>
          </a:bodyPr>
          <a:lstStyle/>
          <a:p>
            <a:r>
              <a:rPr lang="tr-TR" dirty="0"/>
              <a:t>MESLEKİ YABANCI DİL I</a:t>
            </a:r>
          </a:p>
        </p:txBody>
      </p:sp>
      <p:sp>
        <p:nvSpPr>
          <p:cNvPr id="3" name="Alt Başlık 2">
            <a:extLst>
              <a:ext uri="{FF2B5EF4-FFF2-40B4-BE49-F238E27FC236}">
                <a16:creationId xmlns:a16="http://schemas.microsoft.com/office/drawing/2014/main" id="{9996F0A8-43FC-9E13-0DBE-D1314F0A3921}"/>
              </a:ext>
            </a:extLst>
          </p:cNvPr>
          <p:cNvSpPr>
            <a:spLocks noGrp="1"/>
          </p:cNvSpPr>
          <p:nvPr>
            <p:ph type="subTitle" idx="1"/>
          </p:nvPr>
        </p:nvSpPr>
        <p:spPr>
          <a:xfrm>
            <a:off x="1560576" y="3467100"/>
            <a:ext cx="8763001" cy="962442"/>
          </a:xfrm>
        </p:spPr>
        <p:txBody>
          <a:bodyPr anchor="t">
            <a:normAutofit/>
          </a:bodyPr>
          <a:lstStyle/>
          <a:p>
            <a:r>
              <a:rPr lang="tr-TR" sz="2200" dirty="0"/>
              <a:t>Dr. </a:t>
            </a:r>
            <a:r>
              <a:rPr lang="tr-TR" sz="2200" dirty="0" err="1"/>
              <a:t>Öğr</a:t>
            </a:r>
            <a:r>
              <a:rPr lang="tr-TR" sz="2200" dirty="0"/>
              <a:t>. Üyesi Naciye Sündüz OĞUZ</a:t>
            </a:r>
          </a:p>
        </p:txBody>
      </p:sp>
    </p:spTree>
    <p:extLst>
      <p:ext uri="{BB962C8B-B14F-4D97-AF65-F5344CB8AC3E}">
        <p14:creationId xmlns:p14="http://schemas.microsoft.com/office/powerpoint/2010/main" val="470605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6D11B0-5503-4FBC-A65D-34FC6463F605}"/>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3</a:t>
            </a:r>
            <a:endParaRPr lang="tr-TR" dirty="0"/>
          </a:p>
        </p:txBody>
      </p:sp>
      <p:sp>
        <p:nvSpPr>
          <p:cNvPr id="3" name="İçerik Yer Tutucusu 2">
            <a:extLst>
              <a:ext uri="{FF2B5EF4-FFF2-40B4-BE49-F238E27FC236}">
                <a16:creationId xmlns:a16="http://schemas.microsoft.com/office/drawing/2014/main" id="{4520871A-20BF-48D6-81D6-B58E5D6FA73A}"/>
              </a:ext>
            </a:extLst>
          </p:cNvPr>
          <p:cNvSpPr>
            <a:spLocks noGrp="1"/>
          </p:cNvSpPr>
          <p:nvPr>
            <p:ph idx="1"/>
          </p:nvPr>
        </p:nvSpPr>
        <p:spPr/>
        <p:txBody>
          <a:bodyPr>
            <a:normAutofit lnSpcReduction="10000"/>
          </a:bodyPr>
          <a:lstStyle/>
          <a:p>
            <a:r>
              <a:rPr lang="en-US" dirty="0"/>
              <a:t>Healthy food is very important for our body and mind. It gives us the energy we need to study, work, and enjoy life. Eating healthy food every day helps us stay strong and protects us from many diseases. Fruits, vegetables, whole grains</a:t>
            </a:r>
            <a:r>
              <a:rPr lang="tr-TR" dirty="0"/>
              <a:t> (tam tahıl)</a:t>
            </a:r>
            <a:r>
              <a:rPr lang="en-US" dirty="0"/>
              <a:t>, and lean meats</a:t>
            </a:r>
            <a:r>
              <a:rPr lang="tr-TR" dirty="0"/>
              <a:t> (yağsız et)</a:t>
            </a:r>
            <a:r>
              <a:rPr lang="en-US" dirty="0"/>
              <a:t> are examples of healthy food. These foods are rich in vitamins, minerals, and fiber, which help our body work properly.</a:t>
            </a:r>
            <a:endParaRPr lang="tr-TR" dirty="0"/>
          </a:p>
          <a:p>
            <a:r>
              <a:rPr lang="en-US" dirty="0"/>
              <a:t>When we eat too much fast food, sugar, or oily meals, we may feel tired or gain weight. Unhealthy food can cause problems like obesity, heart disease, and diabetes. That is why it is better to avoid junk food</a:t>
            </a:r>
            <a:r>
              <a:rPr lang="tr-TR" dirty="0"/>
              <a:t> (abur cubur)</a:t>
            </a:r>
            <a:r>
              <a:rPr lang="en-US" dirty="0"/>
              <a:t> and choose natural and fresh foods instead. Drinking enough water and reducing salt and sugar intake</a:t>
            </a:r>
            <a:r>
              <a:rPr lang="tr-TR" dirty="0"/>
              <a:t> (alım)</a:t>
            </a:r>
            <a:r>
              <a:rPr lang="en-US" dirty="0"/>
              <a:t> is also important for good health.</a:t>
            </a:r>
            <a:endParaRPr lang="tr-TR" dirty="0"/>
          </a:p>
        </p:txBody>
      </p:sp>
    </p:spTree>
    <p:extLst>
      <p:ext uri="{BB962C8B-B14F-4D97-AF65-F5344CB8AC3E}">
        <p14:creationId xmlns:p14="http://schemas.microsoft.com/office/powerpoint/2010/main" val="3209094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989DE5-109A-4410-9F8B-9E453EC991CB}"/>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3</a:t>
            </a:r>
            <a:endParaRPr lang="tr-TR" dirty="0"/>
          </a:p>
        </p:txBody>
      </p:sp>
      <p:sp>
        <p:nvSpPr>
          <p:cNvPr id="3" name="İçerik Yer Tutucusu 2">
            <a:extLst>
              <a:ext uri="{FF2B5EF4-FFF2-40B4-BE49-F238E27FC236}">
                <a16:creationId xmlns:a16="http://schemas.microsoft.com/office/drawing/2014/main" id="{8E0F8009-7F39-4ED9-8AB5-7B9F914B1926}"/>
              </a:ext>
            </a:extLst>
          </p:cNvPr>
          <p:cNvSpPr>
            <a:spLocks noGrp="1"/>
          </p:cNvSpPr>
          <p:nvPr>
            <p:ph idx="1"/>
          </p:nvPr>
        </p:nvSpPr>
        <p:spPr/>
        <p:txBody>
          <a:bodyPr/>
          <a:lstStyle/>
          <a:p>
            <a:r>
              <a:rPr lang="en-US" dirty="0"/>
              <a:t>Healthy eating also helps our brain. Students who eat well can concentrate better in class and feel more active during the day. A good breakfast, for example, helps us start the day with more focus and energy.</a:t>
            </a:r>
            <a:endParaRPr lang="tr-TR" dirty="0"/>
          </a:p>
          <a:p>
            <a:r>
              <a:rPr lang="en-US" dirty="0"/>
              <a:t>We should learn about nutrition</a:t>
            </a:r>
            <a:r>
              <a:rPr lang="tr-TR" dirty="0"/>
              <a:t> (beslenme)</a:t>
            </a:r>
            <a:r>
              <a:rPr lang="en-US" dirty="0"/>
              <a:t> and help others make better food choices. Healthy food is not only for people who are sick—it is for everyone who wants to live a long and happy life.</a:t>
            </a:r>
            <a:endParaRPr lang="tr-TR" dirty="0"/>
          </a:p>
          <a:p>
            <a:r>
              <a:rPr lang="en-US" dirty="0"/>
              <a:t>In short, eating healthy is a simple but powerful way to improve our lives. It helps us feel better, look better, and do better in everything we do.</a:t>
            </a:r>
            <a:endParaRPr lang="tr-TR"/>
          </a:p>
          <a:p>
            <a:endParaRPr lang="tr-TR" dirty="0"/>
          </a:p>
        </p:txBody>
      </p:sp>
    </p:spTree>
    <p:extLst>
      <p:ext uri="{BB962C8B-B14F-4D97-AF65-F5344CB8AC3E}">
        <p14:creationId xmlns:p14="http://schemas.microsoft.com/office/powerpoint/2010/main" val="3803306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7D4AE2-B47B-49E7-AB5C-3A60E810EB72}"/>
              </a:ext>
            </a:extLst>
          </p:cNvPr>
          <p:cNvSpPr>
            <a:spLocks noGrp="1"/>
          </p:cNvSpPr>
          <p:nvPr>
            <p:ph type="title"/>
          </p:nvPr>
        </p:nvSpPr>
        <p:spPr/>
        <p:txBody>
          <a:bodyPr/>
          <a:lstStyle/>
          <a:p>
            <a:r>
              <a:rPr lang="tr-TR" dirty="0">
                <a:solidFill>
                  <a:srgbClr val="FF0000"/>
                </a:solidFill>
              </a:rPr>
              <a:t>THE PAST CONTINUOUS TENSE </a:t>
            </a:r>
            <a:r>
              <a:rPr lang="en-US" dirty="0">
                <a:solidFill>
                  <a:srgbClr val="FF0000"/>
                </a:solidFill>
              </a:rPr>
              <a:t>&amp; MEDICAL CONTEXT</a:t>
            </a:r>
            <a:endParaRPr lang="tr-TR" dirty="0">
              <a:solidFill>
                <a:srgbClr val="FF0000"/>
              </a:solidFill>
            </a:endParaRPr>
          </a:p>
        </p:txBody>
      </p:sp>
      <p:sp>
        <p:nvSpPr>
          <p:cNvPr id="3" name="İçerik Yer Tutucusu 2">
            <a:extLst>
              <a:ext uri="{FF2B5EF4-FFF2-40B4-BE49-F238E27FC236}">
                <a16:creationId xmlns:a16="http://schemas.microsoft.com/office/drawing/2014/main" id="{37862EFE-19EF-4701-91D9-431FCAEFD845}"/>
              </a:ext>
            </a:extLst>
          </p:cNvPr>
          <p:cNvSpPr>
            <a:spLocks noGrp="1"/>
          </p:cNvSpPr>
          <p:nvPr>
            <p:ph idx="1"/>
          </p:nvPr>
        </p:nvSpPr>
        <p:spPr/>
        <p:txBody>
          <a:bodyPr/>
          <a:lstStyle/>
          <a:p>
            <a:r>
              <a:rPr lang="tr-TR" dirty="0"/>
              <a:t>Sürekli Geçmiş Zaman; geçmişte belirli bir anda devam etmekte olan eylemleri anlatırken kullanılır (-</a:t>
            </a:r>
            <a:r>
              <a:rPr lang="tr-TR" dirty="0" err="1"/>
              <a:t>iyordu</a:t>
            </a:r>
            <a:r>
              <a:rPr lang="tr-TR" dirty="0"/>
              <a:t> / -maktaydı). </a:t>
            </a:r>
          </a:p>
          <a:p>
            <a:r>
              <a:rPr lang="tr-TR" dirty="0"/>
              <a:t>Sağlık ve tanıtım sektöründe genellikle şu durumlarda başvururuz:</a:t>
            </a:r>
          </a:p>
          <a:p>
            <a:r>
              <a:rPr lang="tr-TR" dirty="0"/>
              <a:t>Geçmişteki bir klinik durumun veya testin anlık seyrini anlatırken,</a:t>
            </a:r>
          </a:p>
          <a:p>
            <a:r>
              <a:rPr lang="tr-TR" dirty="0"/>
              <a:t>Bir mümessil sunum yaparken veya doktor hastayı muayene ederken araya giren anlık bir eylemi (</a:t>
            </a:r>
            <a:r>
              <a:rPr lang="tr-TR" dirty="0" err="1"/>
              <a:t>Past</a:t>
            </a:r>
            <a:r>
              <a:rPr lang="tr-TR" dirty="0"/>
              <a:t> Simple ile kombine ederek) ifade ederken.</a:t>
            </a:r>
          </a:p>
        </p:txBody>
      </p:sp>
    </p:spTree>
    <p:extLst>
      <p:ext uri="{BB962C8B-B14F-4D97-AF65-F5344CB8AC3E}">
        <p14:creationId xmlns:p14="http://schemas.microsoft.com/office/powerpoint/2010/main" val="2592852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440DBE-0E10-4F07-8215-84247107970F}"/>
              </a:ext>
            </a:extLst>
          </p:cNvPr>
          <p:cNvSpPr>
            <a:spLocks noGrp="1"/>
          </p:cNvSpPr>
          <p:nvPr>
            <p:ph type="title"/>
          </p:nvPr>
        </p:nvSpPr>
        <p:spPr/>
        <p:txBody>
          <a:bodyPr/>
          <a:lstStyle/>
          <a:p>
            <a:r>
              <a:rPr lang="tr-TR" dirty="0">
                <a:solidFill>
                  <a:srgbClr val="FF0000"/>
                </a:solidFill>
              </a:rPr>
              <a:t>FORMATION (YAPI)</a:t>
            </a:r>
          </a:p>
        </p:txBody>
      </p:sp>
      <p:sp>
        <p:nvSpPr>
          <p:cNvPr id="3" name="İçerik Yer Tutucusu 2">
            <a:extLst>
              <a:ext uri="{FF2B5EF4-FFF2-40B4-BE49-F238E27FC236}">
                <a16:creationId xmlns:a16="http://schemas.microsoft.com/office/drawing/2014/main" id="{F94BC694-804A-482C-A2B8-CE2BD27A9630}"/>
              </a:ext>
            </a:extLst>
          </p:cNvPr>
          <p:cNvSpPr>
            <a:spLocks noGrp="1"/>
          </p:cNvSpPr>
          <p:nvPr>
            <p:ph idx="1"/>
          </p:nvPr>
        </p:nvSpPr>
        <p:spPr/>
        <p:txBody>
          <a:bodyPr/>
          <a:lstStyle/>
          <a:p>
            <a:r>
              <a:rPr lang="tr-TR" dirty="0"/>
              <a:t>Şimdiki zamandaki "am/is/</a:t>
            </a:r>
            <a:r>
              <a:rPr lang="tr-TR" dirty="0" err="1"/>
              <a:t>are</a:t>
            </a:r>
            <a:r>
              <a:rPr lang="tr-TR" dirty="0"/>
              <a:t>" yardımcı fiillerinin yerini geçmiş halleri olan "</a:t>
            </a:r>
            <a:r>
              <a:rPr lang="tr-TR" dirty="0" err="1"/>
              <a:t>was</a:t>
            </a:r>
            <a:r>
              <a:rPr lang="tr-TR" dirty="0"/>
              <a:t>" ve "</a:t>
            </a:r>
            <a:r>
              <a:rPr lang="tr-TR" dirty="0" err="1"/>
              <a:t>were</a:t>
            </a:r>
            <a:r>
              <a:rPr lang="tr-TR" dirty="0"/>
              <a:t>" alır. </a:t>
            </a:r>
          </a:p>
          <a:p>
            <a:r>
              <a:rPr lang="tr-TR" dirty="0"/>
              <a:t>Ana fiile yine "-</a:t>
            </a:r>
            <a:r>
              <a:rPr lang="tr-TR" dirty="0" err="1"/>
              <a:t>ing</a:t>
            </a:r>
            <a:r>
              <a:rPr lang="tr-TR" dirty="0"/>
              <a:t>" takısı getirilir.</a:t>
            </a:r>
          </a:p>
          <a:p>
            <a:pPr marL="514350" indent="-514350">
              <a:buAutoNum type="alphaUcParenR"/>
            </a:pPr>
            <a:r>
              <a:rPr lang="tr-TR" dirty="0" err="1">
                <a:solidFill>
                  <a:srgbClr val="FF0000"/>
                </a:solidFill>
              </a:rPr>
              <a:t>Positive</a:t>
            </a:r>
            <a:r>
              <a:rPr lang="tr-TR" dirty="0">
                <a:solidFill>
                  <a:srgbClr val="FF0000"/>
                </a:solidFill>
              </a:rPr>
              <a:t> </a:t>
            </a:r>
            <a:r>
              <a:rPr lang="tr-TR" dirty="0" err="1">
                <a:solidFill>
                  <a:srgbClr val="FF0000"/>
                </a:solidFill>
              </a:rPr>
              <a:t>Sentences</a:t>
            </a:r>
            <a:r>
              <a:rPr lang="tr-TR" dirty="0">
                <a:solidFill>
                  <a:srgbClr val="FF0000"/>
                </a:solidFill>
              </a:rPr>
              <a:t> (Olumlu Cümleler)</a:t>
            </a:r>
          </a:p>
          <a:p>
            <a:pPr marL="0" indent="0">
              <a:buNone/>
            </a:pPr>
            <a:r>
              <a:rPr lang="tr-TR" dirty="0"/>
              <a:t>I / He / </a:t>
            </a:r>
            <a:r>
              <a:rPr lang="tr-TR" dirty="0" err="1"/>
              <a:t>She</a:t>
            </a:r>
            <a:r>
              <a:rPr lang="tr-TR" dirty="0"/>
              <a:t> / </a:t>
            </a:r>
            <a:r>
              <a:rPr lang="tr-TR" dirty="0" err="1"/>
              <a:t>It</a:t>
            </a:r>
            <a:r>
              <a:rPr lang="tr-TR" dirty="0"/>
              <a:t> </a:t>
            </a:r>
            <a:r>
              <a:rPr lang="tr-TR" dirty="0">
                <a:latin typeface="Times New Roman" panose="02020603050405020304" pitchFamily="18" charset="0"/>
                <a:cs typeface="Times New Roman" panose="02020603050405020304" pitchFamily="18" charset="0"/>
              </a:rPr>
              <a:t>→ </a:t>
            </a:r>
            <a:r>
              <a:rPr lang="tr-TR" dirty="0" err="1"/>
              <a:t>was</a:t>
            </a:r>
            <a:r>
              <a:rPr lang="tr-TR" dirty="0"/>
              <a:t> + </a:t>
            </a:r>
            <a:r>
              <a:rPr lang="tr-TR" dirty="0" err="1"/>
              <a:t>Fiil+ing</a:t>
            </a:r>
            <a:endParaRPr lang="tr-TR" dirty="0"/>
          </a:p>
          <a:p>
            <a:pPr marL="0" indent="0">
              <a:buNone/>
            </a:pPr>
            <a:r>
              <a:rPr lang="tr-TR" dirty="0" err="1"/>
              <a:t>You</a:t>
            </a:r>
            <a:r>
              <a:rPr lang="tr-TR" dirty="0"/>
              <a:t> / </a:t>
            </a:r>
            <a:r>
              <a:rPr lang="tr-TR" dirty="0" err="1"/>
              <a:t>We</a:t>
            </a:r>
            <a:r>
              <a:rPr lang="tr-TR" dirty="0"/>
              <a:t> / </a:t>
            </a:r>
            <a:r>
              <a:rPr lang="tr-TR" dirty="0" err="1"/>
              <a:t>They</a:t>
            </a:r>
            <a:r>
              <a:rPr lang="tr-TR" dirty="0"/>
              <a:t> </a:t>
            </a:r>
            <a:r>
              <a:rPr lang="tr-TR" dirty="0">
                <a:latin typeface="Times New Roman" panose="02020603050405020304" pitchFamily="18" charset="0"/>
                <a:cs typeface="Times New Roman" panose="02020603050405020304" pitchFamily="18" charset="0"/>
              </a:rPr>
              <a:t>→ </a:t>
            </a:r>
            <a:r>
              <a:rPr lang="tr-TR" dirty="0" err="1"/>
              <a:t>were</a:t>
            </a:r>
            <a:r>
              <a:rPr lang="tr-TR" dirty="0"/>
              <a:t> + </a:t>
            </a:r>
            <a:r>
              <a:rPr lang="tr-TR" dirty="0" err="1"/>
              <a:t>Fiil+ing</a:t>
            </a:r>
            <a:endParaRPr lang="tr-TR" dirty="0"/>
          </a:p>
        </p:txBody>
      </p:sp>
    </p:spTree>
    <p:extLst>
      <p:ext uri="{BB962C8B-B14F-4D97-AF65-F5344CB8AC3E}">
        <p14:creationId xmlns:p14="http://schemas.microsoft.com/office/powerpoint/2010/main" val="3478591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A17638-CBDC-4146-BB98-1A8001795B0B}"/>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141D9443-22F7-40A0-B208-0A33A12139BF}"/>
              </a:ext>
            </a:extLst>
          </p:cNvPr>
          <p:cNvSpPr>
            <a:spLocks noGrp="1"/>
          </p:cNvSpPr>
          <p:nvPr>
            <p:ph idx="1"/>
          </p:nvPr>
        </p:nvSpPr>
        <p:spPr/>
        <p:txBody>
          <a:bodyPr/>
          <a:lstStyle/>
          <a:p>
            <a:r>
              <a:rPr lang="tr-TR" dirty="0"/>
              <a:t>I </a:t>
            </a:r>
            <a:r>
              <a:rPr lang="tr-TR" dirty="0" err="1"/>
              <a:t>was</a:t>
            </a:r>
            <a:r>
              <a:rPr lang="tr-TR" dirty="0"/>
              <a:t> </a:t>
            </a:r>
            <a:r>
              <a:rPr lang="tr-TR" dirty="0" err="1"/>
              <a:t>presenting</a:t>
            </a:r>
            <a:r>
              <a:rPr lang="tr-TR" dirty="0"/>
              <a:t> </a:t>
            </a:r>
            <a:r>
              <a:rPr lang="tr-TR" dirty="0" err="1"/>
              <a:t>our</a:t>
            </a:r>
            <a:r>
              <a:rPr lang="tr-TR" dirty="0"/>
              <a:t> </a:t>
            </a:r>
            <a:r>
              <a:rPr lang="tr-TR" dirty="0" err="1"/>
              <a:t>new</a:t>
            </a:r>
            <a:r>
              <a:rPr lang="tr-TR" dirty="0"/>
              <a:t> </a:t>
            </a:r>
            <a:r>
              <a:rPr lang="tr-TR" dirty="0" err="1"/>
              <a:t>migraine</a:t>
            </a:r>
            <a:r>
              <a:rPr lang="tr-TR" dirty="0"/>
              <a:t> </a:t>
            </a:r>
            <a:r>
              <a:rPr lang="tr-TR" dirty="0" err="1"/>
              <a:t>drug</a:t>
            </a:r>
            <a:r>
              <a:rPr lang="tr-TR" dirty="0"/>
              <a:t> at 2 PM </a:t>
            </a:r>
            <a:r>
              <a:rPr lang="tr-TR" dirty="0" err="1"/>
              <a:t>yesterday</a:t>
            </a:r>
            <a:r>
              <a:rPr lang="tr-TR" dirty="0"/>
              <a:t>. (Dün saat 14:00'te yeni migren ilacımızın sunumunu yapıyordum.)</a:t>
            </a:r>
          </a:p>
          <a:p>
            <a:r>
              <a:rPr lang="tr-TR" dirty="0" err="1"/>
              <a:t>The</a:t>
            </a:r>
            <a:r>
              <a:rPr lang="tr-TR" dirty="0"/>
              <a:t> </a:t>
            </a:r>
            <a:r>
              <a:rPr lang="tr-TR" dirty="0" err="1"/>
              <a:t>doctor</a:t>
            </a:r>
            <a:r>
              <a:rPr lang="tr-TR" dirty="0"/>
              <a:t> </a:t>
            </a:r>
            <a:r>
              <a:rPr lang="tr-TR" dirty="0" err="1"/>
              <a:t>was</a:t>
            </a:r>
            <a:r>
              <a:rPr lang="tr-TR" dirty="0"/>
              <a:t> </a:t>
            </a:r>
            <a:r>
              <a:rPr lang="tr-TR" dirty="0" err="1"/>
              <a:t>examining</a:t>
            </a:r>
            <a:r>
              <a:rPr lang="tr-TR" dirty="0"/>
              <a:t> a </a:t>
            </a:r>
            <a:r>
              <a:rPr lang="tr-TR" dirty="0" err="1"/>
              <a:t>patient</a:t>
            </a:r>
            <a:r>
              <a:rPr lang="tr-TR" dirty="0"/>
              <a:t> </a:t>
            </a:r>
            <a:r>
              <a:rPr lang="tr-TR" dirty="0" err="1"/>
              <a:t>with</a:t>
            </a:r>
            <a:r>
              <a:rPr lang="tr-TR" dirty="0"/>
              <a:t> </a:t>
            </a:r>
            <a:r>
              <a:rPr lang="tr-TR" dirty="0" err="1"/>
              <a:t>chicken</a:t>
            </a:r>
            <a:r>
              <a:rPr lang="tr-TR" dirty="0"/>
              <a:t> </a:t>
            </a:r>
            <a:r>
              <a:rPr lang="tr-TR" dirty="0" err="1"/>
              <a:t>pox</a:t>
            </a:r>
            <a:r>
              <a:rPr lang="tr-TR" dirty="0"/>
              <a:t>. (Doktor, suçiçeği olan bir hastayı muayene ediyordu.)</a:t>
            </a:r>
          </a:p>
          <a:p>
            <a:r>
              <a:rPr lang="tr-TR" dirty="0" err="1"/>
              <a:t>The</a:t>
            </a:r>
            <a:r>
              <a:rPr lang="tr-TR" dirty="0"/>
              <a:t> </a:t>
            </a:r>
            <a:r>
              <a:rPr lang="tr-TR" dirty="0" err="1"/>
              <a:t>laboratory</a:t>
            </a:r>
            <a:r>
              <a:rPr lang="tr-TR" dirty="0"/>
              <a:t> </a:t>
            </a:r>
            <a:r>
              <a:rPr lang="tr-TR" dirty="0" err="1"/>
              <a:t>technicians</a:t>
            </a:r>
            <a:r>
              <a:rPr lang="tr-TR" dirty="0"/>
              <a:t> </a:t>
            </a:r>
            <a:r>
              <a:rPr lang="tr-TR" dirty="0" err="1"/>
              <a:t>were</a:t>
            </a:r>
            <a:r>
              <a:rPr lang="tr-TR" dirty="0"/>
              <a:t> </a:t>
            </a:r>
            <a:r>
              <a:rPr lang="tr-TR" dirty="0" err="1"/>
              <a:t>testing</a:t>
            </a:r>
            <a:r>
              <a:rPr lang="tr-TR" dirty="0"/>
              <a:t> </a:t>
            </a:r>
            <a:r>
              <a:rPr lang="tr-TR" dirty="0" err="1"/>
              <a:t>the</a:t>
            </a:r>
            <a:r>
              <a:rPr lang="tr-TR" dirty="0"/>
              <a:t> </a:t>
            </a:r>
            <a:r>
              <a:rPr lang="tr-TR" dirty="0" err="1"/>
              <a:t>blood</a:t>
            </a:r>
            <a:r>
              <a:rPr lang="tr-TR" dirty="0"/>
              <a:t> </a:t>
            </a:r>
            <a:r>
              <a:rPr lang="tr-TR" dirty="0" err="1"/>
              <a:t>samples</a:t>
            </a:r>
            <a:r>
              <a:rPr lang="tr-TR" dirty="0"/>
              <a:t> </a:t>
            </a:r>
            <a:r>
              <a:rPr lang="tr-TR" dirty="0" err="1"/>
              <a:t>for</a:t>
            </a:r>
            <a:r>
              <a:rPr lang="tr-TR" dirty="0"/>
              <a:t> </a:t>
            </a:r>
            <a:r>
              <a:rPr lang="tr-TR" dirty="0" err="1"/>
              <a:t>anemia</a:t>
            </a:r>
            <a:r>
              <a:rPr lang="tr-TR" dirty="0"/>
              <a:t>. (Laboratuvar teknisyenleri kan örneklerini kansızlık için test ediyorlardı.)</a:t>
            </a:r>
          </a:p>
        </p:txBody>
      </p:sp>
    </p:spTree>
    <p:extLst>
      <p:ext uri="{BB962C8B-B14F-4D97-AF65-F5344CB8AC3E}">
        <p14:creationId xmlns:p14="http://schemas.microsoft.com/office/powerpoint/2010/main" val="3360901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7905BF-509B-478E-82F1-BB0EACCB9EDE}"/>
              </a:ext>
            </a:extLst>
          </p:cNvPr>
          <p:cNvSpPr>
            <a:spLocks noGrp="1"/>
          </p:cNvSpPr>
          <p:nvPr>
            <p:ph type="title"/>
          </p:nvPr>
        </p:nvSpPr>
        <p:spPr/>
        <p:txBody>
          <a:bodyPr/>
          <a:lstStyle/>
          <a:p>
            <a:r>
              <a:rPr lang="tr-TR" dirty="0">
                <a:solidFill>
                  <a:srgbClr val="FF0000"/>
                </a:solidFill>
              </a:rPr>
              <a:t>B) </a:t>
            </a:r>
            <a:r>
              <a:rPr lang="tr-TR" dirty="0" err="1">
                <a:solidFill>
                  <a:srgbClr val="FF0000"/>
                </a:solidFill>
              </a:rPr>
              <a:t>Negative</a:t>
            </a:r>
            <a:r>
              <a:rPr lang="tr-TR" dirty="0">
                <a:solidFill>
                  <a:srgbClr val="FF0000"/>
                </a:solidFill>
              </a:rPr>
              <a:t> </a:t>
            </a:r>
            <a:r>
              <a:rPr lang="tr-TR" dirty="0" err="1">
                <a:solidFill>
                  <a:srgbClr val="FF0000"/>
                </a:solidFill>
              </a:rPr>
              <a:t>Sentences</a:t>
            </a:r>
            <a:r>
              <a:rPr lang="tr-TR" dirty="0">
                <a:solidFill>
                  <a:srgbClr val="FF0000"/>
                </a:solidFill>
              </a:rPr>
              <a:t> (Olumsuz Cümleler)</a:t>
            </a:r>
          </a:p>
        </p:txBody>
      </p:sp>
      <p:sp>
        <p:nvSpPr>
          <p:cNvPr id="3" name="İçerik Yer Tutucusu 2">
            <a:extLst>
              <a:ext uri="{FF2B5EF4-FFF2-40B4-BE49-F238E27FC236}">
                <a16:creationId xmlns:a16="http://schemas.microsoft.com/office/drawing/2014/main" id="{AEAE94D5-0896-44FE-BEF0-AAF161820368}"/>
              </a:ext>
            </a:extLst>
          </p:cNvPr>
          <p:cNvSpPr>
            <a:spLocks noGrp="1"/>
          </p:cNvSpPr>
          <p:nvPr>
            <p:ph idx="1"/>
          </p:nvPr>
        </p:nvSpPr>
        <p:spPr/>
        <p:txBody>
          <a:bodyPr/>
          <a:lstStyle/>
          <a:p>
            <a:r>
              <a:rPr lang="en-US" dirty="0" err="1"/>
              <a:t>Olumsuz</a:t>
            </a:r>
            <a:r>
              <a:rPr lang="en-US" dirty="0"/>
              <a:t> </a:t>
            </a:r>
            <a:r>
              <a:rPr lang="en-US" dirty="0" err="1"/>
              <a:t>cümle</a:t>
            </a:r>
            <a:r>
              <a:rPr lang="en-US" dirty="0"/>
              <a:t> </a:t>
            </a:r>
            <a:r>
              <a:rPr lang="en-US" dirty="0" err="1"/>
              <a:t>yaparken</a:t>
            </a:r>
            <a:r>
              <a:rPr lang="en-US" dirty="0"/>
              <a:t> </a:t>
            </a:r>
            <a:r>
              <a:rPr lang="en-US" dirty="0" err="1"/>
              <a:t>yardımcı</a:t>
            </a:r>
            <a:r>
              <a:rPr lang="en-US" dirty="0"/>
              <a:t> </a:t>
            </a:r>
            <a:r>
              <a:rPr lang="en-US" dirty="0" err="1"/>
              <a:t>fiillere</a:t>
            </a:r>
            <a:r>
              <a:rPr lang="en-US" dirty="0"/>
              <a:t> "not" </a:t>
            </a:r>
            <a:r>
              <a:rPr lang="en-US" dirty="0" err="1"/>
              <a:t>eklenir</a:t>
            </a:r>
            <a:r>
              <a:rPr lang="en-US" dirty="0"/>
              <a:t> (was not / wasn't </a:t>
            </a:r>
            <a:r>
              <a:rPr lang="en-US" dirty="0" err="1"/>
              <a:t>veya</a:t>
            </a:r>
            <a:r>
              <a:rPr lang="en-US" dirty="0"/>
              <a:t> were not / weren’t).</a:t>
            </a:r>
            <a:endParaRPr lang="tr-TR" dirty="0"/>
          </a:p>
          <a:p>
            <a:r>
              <a:rPr lang="en-US" dirty="0"/>
              <a:t>I / He / She / It </a:t>
            </a:r>
            <a:r>
              <a:rPr lang="tr-TR" dirty="0">
                <a:latin typeface="Times New Roman" panose="02020603050405020304" pitchFamily="18" charset="0"/>
                <a:cs typeface="Times New Roman" panose="02020603050405020304" pitchFamily="18" charset="0"/>
              </a:rPr>
              <a:t>→ </a:t>
            </a:r>
            <a:r>
              <a:rPr lang="en-US" dirty="0"/>
              <a:t>wasn't + </a:t>
            </a:r>
            <a:r>
              <a:rPr lang="en-US" dirty="0" err="1"/>
              <a:t>Fiil+ing</a:t>
            </a:r>
            <a:endParaRPr lang="tr-TR" dirty="0"/>
          </a:p>
          <a:p>
            <a:r>
              <a:rPr lang="en-US" dirty="0"/>
              <a:t>You / We / They </a:t>
            </a:r>
            <a:r>
              <a:rPr lang="tr-TR" dirty="0">
                <a:latin typeface="Times New Roman" panose="02020603050405020304" pitchFamily="18" charset="0"/>
                <a:cs typeface="Times New Roman" panose="02020603050405020304" pitchFamily="18" charset="0"/>
              </a:rPr>
              <a:t>→ </a:t>
            </a:r>
            <a:r>
              <a:rPr lang="en-US" dirty="0"/>
              <a:t>weren't + </a:t>
            </a:r>
            <a:r>
              <a:rPr lang="en-US" dirty="0" err="1"/>
              <a:t>Fiil+ing</a:t>
            </a:r>
            <a:endParaRPr lang="tr-TR" dirty="0"/>
          </a:p>
        </p:txBody>
      </p:sp>
    </p:spTree>
    <p:extLst>
      <p:ext uri="{BB962C8B-B14F-4D97-AF65-F5344CB8AC3E}">
        <p14:creationId xmlns:p14="http://schemas.microsoft.com/office/powerpoint/2010/main" val="3723621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D87262-787B-4581-BB7B-89AEFC6E082E}"/>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2EC0B589-14C2-4B17-BB61-B85C175B3CFF}"/>
              </a:ext>
            </a:extLst>
          </p:cNvPr>
          <p:cNvSpPr>
            <a:spLocks noGrp="1"/>
          </p:cNvSpPr>
          <p:nvPr>
            <p:ph idx="1"/>
          </p:nvPr>
        </p:nvSpPr>
        <p:spPr/>
        <p:txBody>
          <a:bodyPr/>
          <a:lstStyle/>
          <a:p>
            <a:r>
              <a:rPr lang="tr-TR" dirty="0" err="1"/>
              <a:t>The</a:t>
            </a:r>
            <a:r>
              <a:rPr lang="tr-TR" dirty="0"/>
              <a:t> </a:t>
            </a:r>
            <a:r>
              <a:rPr lang="tr-TR" dirty="0" err="1"/>
              <a:t>patient</a:t>
            </a:r>
            <a:r>
              <a:rPr lang="tr-TR" dirty="0"/>
              <a:t> </a:t>
            </a:r>
            <a:r>
              <a:rPr lang="tr-TR" dirty="0" err="1"/>
              <a:t>wasn't</a:t>
            </a:r>
            <a:r>
              <a:rPr lang="tr-TR" dirty="0"/>
              <a:t> </a:t>
            </a:r>
            <a:r>
              <a:rPr lang="tr-TR" dirty="0" err="1"/>
              <a:t>taking</a:t>
            </a:r>
            <a:r>
              <a:rPr lang="tr-TR" dirty="0"/>
              <a:t> his </a:t>
            </a:r>
            <a:r>
              <a:rPr lang="tr-TR" dirty="0" err="1"/>
              <a:t>medication</a:t>
            </a:r>
            <a:r>
              <a:rPr lang="tr-TR" dirty="0"/>
              <a:t> </a:t>
            </a:r>
            <a:r>
              <a:rPr lang="tr-TR" dirty="0" err="1"/>
              <a:t>regularly</a:t>
            </a:r>
            <a:r>
              <a:rPr lang="tr-TR" dirty="0"/>
              <a:t> </a:t>
            </a:r>
            <a:r>
              <a:rPr lang="tr-TR" dirty="0" err="1"/>
              <a:t>before</a:t>
            </a:r>
            <a:r>
              <a:rPr lang="tr-TR" dirty="0"/>
              <a:t> </a:t>
            </a:r>
            <a:r>
              <a:rPr lang="tr-TR" dirty="0" err="1"/>
              <a:t>the</a:t>
            </a:r>
            <a:r>
              <a:rPr lang="tr-TR" dirty="0"/>
              <a:t> </a:t>
            </a:r>
            <a:r>
              <a:rPr lang="tr-TR" dirty="0" err="1"/>
              <a:t>stroke</a:t>
            </a:r>
            <a:r>
              <a:rPr lang="tr-TR" dirty="0"/>
              <a:t>. (Hasta, felçten önce ilaçlarını düzenli almıyordu.)</a:t>
            </a:r>
          </a:p>
          <a:p>
            <a:r>
              <a:rPr lang="tr-TR" dirty="0" err="1"/>
              <a:t>We</a:t>
            </a:r>
            <a:r>
              <a:rPr lang="tr-TR" dirty="0"/>
              <a:t> </a:t>
            </a:r>
            <a:r>
              <a:rPr lang="tr-TR" dirty="0" err="1"/>
              <a:t>weren't</a:t>
            </a:r>
            <a:r>
              <a:rPr lang="tr-TR" dirty="0"/>
              <a:t> </a:t>
            </a:r>
            <a:r>
              <a:rPr lang="tr-TR" dirty="0" err="1"/>
              <a:t>expecting</a:t>
            </a:r>
            <a:r>
              <a:rPr lang="tr-TR" dirty="0"/>
              <a:t> </a:t>
            </a:r>
            <a:r>
              <a:rPr lang="tr-TR" dirty="0" err="1"/>
              <a:t>any</a:t>
            </a:r>
            <a:r>
              <a:rPr lang="tr-TR" dirty="0"/>
              <a:t> severe </a:t>
            </a:r>
            <a:r>
              <a:rPr lang="tr-TR" dirty="0" err="1"/>
              <a:t>side</a:t>
            </a:r>
            <a:r>
              <a:rPr lang="tr-TR" dirty="0"/>
              <a:t> </a:t>
            </a:r>
            <a:r>
              <a:rPr lang="tr-TR" dirty="0" err="1"/>
              <a:t>effects</a:t>
            </a:r>
            <a:r>
              <a:rPr lang="tr-TR" dirty="0"/>
              <a:t> </a:t>
            </a:r>
            <a:r>
              <a:rPr lang="tr-TR" dirty="0" err="1"/>
              <a:t>from</a:t>
            </a:r>
            <a:r>
              <a:rPr lang="tr-TR" dirty="0"/>
              <a:t> </a:t>
            </a:r>
            <a:r>
              <a:rPr lang="tr-TR" dirty="0" err="1"/>
              <a:t>the</a:t>
            </a:r>
            <a:r>
              <a:rPr lang="tr-TR" dirty="0"/>
              <a:t> </a:t>
            </a:r>
            <a:r>
              <a:rPr lang="tr-TR" dirty="0" err="1"/>
              <a:t>vaccine</a:t>
            </a:r>
            <a:r>
              <a:rPr lang="tr-TR" dirty="0"/>
              <a:t>. (Aşıdan herhangi bir şiddetli yan etki beklemiyorduk.)</a:t>
            </a:r>
          </a:p>
        </p:txBody>
      </p:sp>
    </p:spTree>
    <p:extLst>
      <p:ext uri="{BB962C8B-B14F-4D97-AF65-F5344CB8AC3E}">
        <p14:creationId xmlns:p14="http://schemas.microsoft.com/office/powerpoint/2010/main" val="33917331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D3DB54-B8EF-492B-960C-46028EF25156}"/>
              </a:ext>
            </a:extLst>
          </p:cNvPr>
          <p:cNvSpPr>
            <a:spLocks noGrp="1"/>
          </p:cNvSpPr>
          <p:nvPr>
            <p:ph type="title"/>
          </p:nvPr>
        </p:nvSpPr>
        <p:spPr/>
        <p:txBody>
          <a:bodyPr/>
          <a:lstStyle/>
          <a:p>
            <a:r>
              <a:rPr lang="en-US" dirty="0">
                <a:solidFill>
                  <a:srgbClr val="FF0000"/>
                </a:solidFill>
              </a:rPr>
              <a:t>C) Yes/No Questions (Evet/</a:t>
            </a:r>
            <a:r>
              <a:rPr lang="en-US" dirty="0" err="1">
                <a:solidFill>
                  <a:srgbClr val="FF0000"/>
                </a:solidFill>
              </a:rPr>
              <a:t>Hayır</a:t>
            </a:r>
            <a:r>
              <a:rPr lang="en-US" dirty="0">
                <a:solidFill>
                  <a:srgbClr val="FF0000"/>
                </a:solidFill>
              </a:rPr>
              <a:t> </a:t>
            </a:r>
            <a:r>
              <a:rPr lang="en-US" dirty="0" err="1">
                <a:solidFill>
                  <a:srgbClr val="FF0000"/>
                </a:solidFill>
              </a:rPr>
              <a:t>Soruları</a:t>
            </a:r>
            <a:r>
              <a:rPr lang="en-US" dirty="0">
                <a:solidFill>
                  <a:srgbClr val="FF0000"/>
                </a:solidFill>
              </a:rPr>
              <a:t>)</a:t>
            </a:r>
            <a:endParaRPr lang="tr-TR" dirty="0">
              <a:solidFill>
                <a:srgbClr val="FF0000"/>
              </a:solidFill>
            </a:endParaRPr>
          </a:p>
        </p:txBody>
      </p:sp>
      <p:sp>
        <p:nvSpPr>
          <p:cNvPr id="3" name="İçerik Yer Tutucusu 2">
            <a:extLst>
              <a:ext uri="{FF2B5EF4-FFF2-40B4-BE49-F238E27FC236}">
                <a16:creationId xmlns:a16="http://schemas.microsoft.com/office/drawing/2014/main" id="{C2074A05-B5C8-4F1B-BE4D-0DECA75058C7}"/>
              </a:ext>
            </a:extLst>
          </p:cNvPr>
          <p:cNvSpPr>
            <a:spLocks noGrp="1"/>
          </p:cNvSpPr>
          <p:nvPr>
            <p:ph idx="1"/>
          </p:nvPr>
        </p:nvSpPr>
        <p:spPr/>
        <p:txBody>
          <a:bodyPr/>
          <a:lstStyle/>
          <a:p>
            <a:r>
              <a:rPr lang="en-US" dirty="0" err="1"/>
              <a:t>Soru</a:t>
            </a:r>
            <a:r>
              <a:rPr lang="en-US" dirty="0"/>
              <a:t> </a:t>
            </a:r>
            <a:r>
              <a:rPr lang="en-US" dirty="0" err="1"/>
              <a:t>oluştururken</a:t>
            </a:r>
            <a:r>
              <a:rPr lang="en-US" dirty="0"/>
              <a:t> Was </a:t>
            </a:r>
            <a:r>
              <a:rPr lang="en-US" dirty="0" err="1"/>
              <a:t>veya</a:t>
            </a:r>
            <a:r>
              <a:rPr lang="en-US" dirty="0"/>
              <a:t> Were </a:t>
            </a:r>
            <a:r>
              <a:rPr lang="en-US" dirty="0" err="1"/>
              <a:t>cümlenin</a:t>
            </a:r>
            <a:r>
              <a:rPr lang="en-US" dirty="0"/>
              <a:t> </a:t>
            </a:r>
            <a:r>
              <a:rPr lang="en-US" dirty="0" err="1"/>
              <a:t>başına</a:t>
            </a:r>
            <a:r>
              <a:rPr lang="en-US" dirty="0"/>
              <a:t> </a:t>
            </a:r>
            <a:r>
              <a:rPr lang="en-US" dirty="0" err="1"/>
              <a:t>gelir</a:t>
            </a:r>
            <a:r>
              <a:rPr lang="en-US" dirty="0"/>
              <a:t>.</a:t>
            </a:r>
            <a:endParaRPr lang="tr-TR" dirty="0"/>
          </a:p>
          <a:p>
            <a:r>
              <a:rPr lang="en-US" dirty="0"/>
              <a:t>Was + I / He / She / It + </a:t>
            </a:r>
            <a:r>
              <a:rPr lang="en-US" dirty="0" err="1"/>
              <a:t>Fiil+ing</a:t>
            </a:r>
            <a:r>
              <a:rPr lang="en-US" dirty="0"/>
              <a:t>?</a:t>
            </a:r>
            <a:endParaRPr lang="tr-TR" dirty="0"/>
          </a:p>
          <a:p>
            <a:r>
              <a:rPr lang="en-US" dirty="0"/>
              <a:t>Were + You / We / They + </a:t>
            </a:r>
            <a:r>
              <a:rPr lang="en-US" dirty="0" err="1"/>
              <a:t>Fiil+ing</a:t>
            </a:r>
            <a:r>
              <a:rPr lang="en-US" dirty="0"/>
              <a:t>?</a:t>
            </a:r>
            <a:endParaRPr lang="tr-TR" dirty="0"/>
          </a:p>
        </p:txBody>
      </p:sp>
    </p:spTree>
    <p:extLst>
      <p:ext uri="{BB962C8B-B14F-4D97-AF65-F5344CB8AC3E}">
        <p14:creationId xmlns:p14="http://schemas.microsoft.com/office/powerpoint/2010/main" val="2543245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5E455C-49A3-4E9E-8A3F-8C3978C34F96}"/>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C43DB949-AD18-4995-86BD-EB773F07229F}"/>
              </a:ext>
            </a:extLst>
          </p:cNvPr>
          <p:cNvSpPr>
            <a:spLocks noGrp="1"/>
          </p:cNvSpPr>
          <p:nvPr>
            <p:ph idx="1"/>
          </p:nvPr>
        </p:nvSpPr>
        <p:spPr/>
        <p:txBody>
          <a:bodyPr/>
          <a:lstStyle/>
          <a:p>
            <a:r>
              <a:rPr lang="tr-TR" dirty="0" err="1"/>
              <a:t>Was</a:t>
            </a:r>
            <a:r>
              <a:rPr lang="tr-TR" dirty="0"/>
              <a:t> </a:t>
            </a:r>
            <a:r>
              <a:rPr lang="tr-TR" dirty="0" err="1"/>
              <a:t>the</a:t>
            </a:r>
            <a:r>
              <a:rPr lang="tr-TR" dirty="0"/>
              <a:t> </a:t>
            </a:r>
            <a:r>
              <a:rPr lang="tr-TR" dirty="0" err="1"/>
              <a:t>patient</a:t>
            </a:r>
            <a:r>
              <a:rPr lang="tr-TR" dirty="0"/>
              <a:t> </a:t>
            </a:r>
            <a:r>
              <a:rPr lang="tr-TR" dirty="0" err="1"/>
              <a:t>suffering</a:t>
            </a:r>
            <a:r>
              <a:rPr lang="tr-TR" dirty="0"/>
              <a:t> </a:t>
            </a:r>
            <a:r>
              <a:rPr lang="tr-TR" dirty="0" err="1"/>
              <a:t>from</a:t>
            </a:r>
            <a:r>
              <a:rPr lang="tr-TR" dirty="0"/>
              <a:t> </a:t>
            </a:r>
            <a:r>
              <a:rPr lang="tr-TR" dirty="0" err="1"/>
              <a:t>stomach</a:t>
            </a:r>
            <a:r>
              <a:rPr lang="tr-TR" dirty="0"/>
              <a:t> </a:t>
            </a:r>
            <a:r>
              <a:rPr lang="tr-TR" dirty="0" err="1"/>
              <a:t>ulcers</a:t>
            </a:r>
            <a:r>
              <a:rPr lang="tr-TR" dirty="0"/>
              <a:t> </a:t>
            </a:r>
            <a:r>
              <a:rPr lang="tr-TR" dirty="0" err="1"/>
              <a:t>last</a:t>
            </a:r>
            <a:r>
              <a:rPr lang="tr-TR" dirty="0"/>
              <a:t> </a:t>
            </a:r>
            <a:r>
              <a:rPr lang="tr-TR" dirty="0" err="1"/>
              <a:t>year</a:t>
            </a:r>
            <a:r>
              <a:rPr lang="tr-TR" dirty="0"/>
              <a:t>? (Hasta geçen yıl mide ülserinden </a:t>
            </a:r>
            <a:r>
              <a:rPr lang="tr-TR" dirty="0" err="1"/>
              <a:t>muzdarip</a:t>
            </a:r>
            <a:r>
              <a:rPr lang="tr-TR" dirty="0"/>
              <a:t> miydi / acı çekiyor muydu?)</a:t>
            </a:r>
          </a:p>
          <a:p>
            <a:r>
              <a:rPr lang="tr-TR" dirty="0" err="1"/>
              <a:t>Were</a:t>
            </a:r>
            <a:r>
              <a:rPr lang="tr-TR" dirty="0"/>
              <a:t> </a:t>
            </a:r>
            <a:r>
              <a:rPr lang="tr-TR" dirty="0" err="1"/>
              <a:t>they</a:t>
            </a:r>
            <a:r>
              <a:rPr lang="tr-TR" dirty="0"/>
              <a:t> </a:t>
            </a:r>
            <a:r>
              <a:rPr lang="tr-TR" dirty="0" err="1"/>
              <a:t>investigating</a:t>
            </a:r>
            <a:r>
              <a:rPr lang="tr-TR" dirty="0"/>
              <a:t> </a:t>
            </a:r>
            <a:r>
              <a:rPr lang="tr-TR" dirty="0" err="1"/>
              <a:t>the</a:t>
            </a:r>
            <a:r>
              <a:rPr lang="tr-TR" dirty="0"/>
              <a:t> </a:t>
            </a:r>
            <a:r>
              <a:rPr lang="tr-TR" dirty="0" err="1"/>
              <a:t>causes</a:t>
            </a:r>
            <a:r>
              <a:rPr lang="tr-TR" dirty="0"/>
              <a:t> of </a:t>
            </a:r>
            <a:r>
              <a:rPr lang="tr-TR" dirty="0" err="1"/>
              <a:t>the</a:t>
            </a:r>
            <a:r>
              <a:rPr lang="tr-TR" dirty="0"/>
              <a:t> </a:t>
            </a:r>
            <a:r>
              <a:rPr lang="tr-TR" dirty="0" err="1"/>
              <a:t>typhoid</a:t>
            </a:r>
            <a:r>
              <a:rPr lang="tr-TR" dirty="0"/>
              <a:t> </a:t>
            </a:r>
            <a:r>
              <a:rPr lang="tr-TR" dirty="0" err="1"/>
              <a:t>outbreak</a:t>
            </a:r>
            <a:r>
              <a:rPr lang="tr-TR" dirty="0"/>
              <a:t>? (Tifo salgınının nedenlerini araştırıyorlar mıydı?)</a:t>
            </a:r>
          </a:p>
        </p:txBody>
      </p:sp>
    </p:spTree>
    <p:extLst>
      <p:ext uri="{BB962C8B-B14F-4D97-AF65-F5344CB8AC3E}">
        <p14:creationId xmlns:p14="http://schemas.microsoft.com/office/powerpoint/2010/main" val="19038702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382188-8F84-4671-A40F-0428E73861A9}"/>
              </a:ext>
            </a:extLst>
          </p:cNvPr>
          <p:cNvSpPr>
            <a:spLocks noGrp="1"/>
          </p:cNvSpPr>
          <p:nvPr>
            <p:ph type="title"/>
          </p:nvPr>
        </p:nvSpPr>
        <p:spPr/>
        <p:txBody>
          <a:bodyPr/>
          <a:lstStyle/>
          <a:p>
            <a:r>
              <a:rPr lang="en-US" dirty="0">
                <a:solidFill>
                  <a:srgbClr val="FF0000"/>
                </a:solidFill>
              </a:rPr>
              <a:t>CONNECTORS IN PAST CONTINUOUS: "WHEN" &amp; "WHILE"</a:t>
            </a:r>
            <a:endParaRPr lang="tr-TR" dirty="0">
              <a:solidFill>
                <a:srgbClr val="FF0000"/>
              </a:solidFill>
            </a:endParaRPr>
          </a:p>
        </p:txBody>
      </p:sp>
      <p:sp>
        <p:nvSpPr>
          <p:cNvPr id="3" name="İçerik Yer Tutucusu 2">
            <a:extLst>
              <a:ext uri="{FF2B5EF4-FFF2-40B4-BE49-F238E27FC236}">
                <a16:creationId xmlns:a16="http://schemas.microsoft.com/office/drawing/2014/main" id="{0BA8D9ED-5C66-42D5-8D60-F5447D580EDA}"/>
              </a:ext>
            </a:extLst>
          </p:cNvPr>
          <p:cNvSpPr>
            <a:spLocks noGrp="1"/>
          </p:cNvSpPr>
          <p:nvPr>
            <p:ph idx="1"/>
          </p:nvPr>
        </p:nvSpPr>
        <p:spPr/>
        <p:txBody>
          <a:bodyPr/>
          <a:lstStyle/>
          <a:p>
            <a:r>
              <a:rPr lang="tr-TR" dirty="0"/>
              <a:t>Bu zaman dilimi mesleki İngilizcede çoğunlukla </a:t>
            </a:r>
            <a:r>
              <a:rPr lang="tr-TR" dirty="0" err="1"/>
              <a:t>When</a:t>
            </a:r>
            <a:r>
              <a:rPr lang="tr-TR" dirty="0"/>
              <a:t> (olduğunda) ve </a:t>
            </a:r>
            <a:r>
              <a:rPr lang="tr-TR" dirty="0" err="1"/>
              <a:t>While</a:t>
            </a:r>
            <a:r>
              <a:rPr lang="tr-TR" dirty="0"/>
              <a:t> (iken) bağlaçları ile birlikte </a:t>
            </a:r>
            <a:r>
              <a:rPr lang="tr-TR" dirty="0" err="1"/>
              <a:t>Past</a:t>
            </a:r>
            <a:r>
              <a:rPr lang="tr-TR" dirty="0"/>
              <a:t> Simple (Geçmiş Zaman) ile bağlanır.</a:t>
            </a:r>
          </a:p>
          <a:p>
            <a:r>
              <a:rPr lang="tr-TR" dirty="0" err="1">
                <a:solidFill>
                  <a:srgbClr val="FF0000"/>
                </a:solidFill>
              </a:rPr>
              <a:t>Rule</a:t>
            </a:r>
            <a:r>
              <a:rPr lang="tr-TR" dirty="0">
                <a:solidFill>
                  <a:srgbClr val="FF0000"/>
                </a:solidFill>
              </a:rPr>
              <a:t> 1: </a:t>
            </a:r>
            <a:r>
              <a:rPr lang="tr-TR" dirty="0" err="1"/>
              <a:t>While</a:t>
            </a:r>
            <a:r>
              <a:rPr lang="tr-TR" dirty="0"/>
              <a:t> + </a:t>
            </a:r>
            <a:r>
              <a:rPr lang="tr-TR" dirty="0" err="1"/>
              <a:t>Past</a:t>
            </a:r>
            <a:r>
              <a:rPr lang="tr-TR" dirty="0"/>
              <a:t> </a:t>
            </a:r>
            <a:r>
              <a:rPr lang="tr-TR" dirty="0" err="1"/>
              <a:t>Continuous</a:t>
            </a:r>
            <a:r>
              <a:rPr lang="tr-TR" dirty="0"/>
              <a:t> (Uzun eylem), </a:t>
            </a:r>
            <a:r>
              <a:rPr lang="tr-TR" dirty="0" err="1"/>
              <a:t>Past</a:t>
            </a:r>
            <a:r>
              <a:rPr lang="tr-TR" dirty="0"/>
              <a:t> Simple (Araya giren kısa eylem)</a:t>
            </a:r>
          </a:p>
          <a:p>
            <a:r>
              <a:rPr lang="tr-TR" dirty="0" err="1">
                <a:solidFill>
                  <a:srgbClr val="FF0000"/>
                </a:solidFill>
              </a:rPr>
              <a:t>Rule</a:t>
            </a:r>
            <a:r>
              <a:rPr lang="tr-TR" dirty="0">
                <a:solidFill>
                  <a:srgbClr val="FF0000"/>
                </a:solidFill>
              </a:rPr>
              <a:t> 2: </a:t>
            </a:r>
            <a:r>
              <a:rPr lang="tr-TR" dirty="0" err="1"/>
              <a:t>When</a:t>
            </a:r>
            <a:r>
              <a:rPr lang="tr-TR" dirty="0"/>
              <a:t> + </a:t>
            </a:r>
            <a:r>
              <a:rPr lang="tr-TR" dirty="0" err="1"/>
              <a:t>Past</a:t>
            </a:r>
            <a:r>
              <a:rPr lang="tr-TR" dirty="0"/>
              <a:t> Simple (Kısa eylem), </a:t>
            </a:r>
            <a:r>
              <a:rPr lang="tr-TR" dirty="0" err="1"/>
              <a:t>Past</a:t>
            </a:r>
            <a:r>
              <a:rPr lang="tr-TR" dirty="0"/>
              <a:t> </a:t>
            </a:r>
            <a:r>
              <a:rPr lang="tr-TR" dirty="0" err="1"/>
              <a:t>Continuous</a:t>
            </a:r>
            <a:r>
              <a:rPr lang="tr-TR" dirty="0"/>
              <a:t> (Arka plandaki uzun eylem)</a:t>
            </a:r>
          </a:p>
        </p:txBody>
      </p:sp>
    </p:spTree>
    <p:extLst>
      <p:ext uri="{BB962C8B-B14F-4D97-AF65-F5344CB8AC3E}">
        <p14:creationId xmlns:p14="http://schemas.microsoft.com/office/powerpoint/2010/main" val="2645920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10DCA94-D6A2-4FBC-BC14-DA3044C08977}"/>
              </a:ext>
            </a:extLst>
          </p:cNvPr>
          <p:cNvSpPr>
            <a:spLocks noGrp="1"/>
          </p:cNvSpPr>
          <p:nvPr>
            <p:ph idx="1"/>
          </p:nvPr>
        </p:nvSpPr>
        <p:spPr>
          <a:xfrm>
            <a:off x="990600" y="704851"/>
            <a:ext cx="10515600" cy="6510338"/>
          </a:xfrm>
        </p:spPr>
        <p:txBody>
          <a:bodyPr>
            <a:normAutofit/>
          </a:bodyPr>
          <a:lstStyle/>
          <a:p>
            <a:r>
              <a:rPr lang="tr-TR" dirty="0">
                <a:solidFill>
                  <a:srgbClr val="FF0000"/>
                </a:solidFill>
              </a:rPr>
              <a:t>Oral </a:t>
            </a:r>
            <a:r>
              <a:rPr lang="tr-TR" dirty="0" err="1">
                <a:solidFill>
                  <a:srgbClr val="FF0000"/>
                </a:solidFill>
              </a:rPr>
              <a:t>and</a:t>
            </a:r>
            <a:r>
              <a:rPr lang="tr-TR" dirty="0">
                <a:solidFill>
                  <a:srgbClr val="FF0000"/>
                </a:solidFill>
              </a:rPr>
              <a:t> </a:t>
            </a:r>
            <a:r>
              <a:rPr lang="tr-TR" dirty="0" err="1">
                <a:solidFill>
                  <a:srgbClr val="FF0000"/>
                </a:solidFill>
              </a:rPr>
              <a:t>Dental</a:t>
            </a:r>
            <a:r>
              <a:rPr lang="tr-TR" dirty="0">
                <a:solidFill>
                  <a:srgbClr val="FF0000"/>
                </a:solidFill>
              </a:rPr>
              <a:t> </a:t>
            </a:r>
            <a:r>
              <a:rPr lang="tr-TR" dirty="0" err="1">
                <a:solidFill>
                  <a:srgbClr val="FF0000"/>
                </a:solidFill>
              </a:rPr>
              <a:t>Diseases</a:t>
            </a:r>
            <a:r>
              <a:rPr lang="tr-TR" dirty="0">
                <a:solidFill>
                  <a:srgbClr val="FF0000"/>
                </a:solidFill>
              </a:rPr>
              <a:t>: </a:t>
            </a:r>
            <a:r>
              <a:rPr lang="tr-TR" dirty="0"/>
              <a:t>Ağız ve Diş Hastalıkları </a:t>
            </a:r>
          </a:p>
          <a:p>
            <a:pPr marL="0" indent="0">
              <a:buNone/>
            </a:pPr>
            <a:r>
              <a:rPr lang="en-US" dirty="0"/>
              <a:t>You should visit the Oral and Dental Diseases clinic for your toothache.</a:t>
            </a:r>
            <a:endParaRPr lang="tr-TR" dirty="0"/>
          </a:p>
          <a:p>
            <a:r>
              <a:rPr lang="en-US" dirty="0">
                <a:solidFill>
                  <a:srgbClr val="FF0000"/>
                </a:solidFill>
              </a:rPr>
              <a:t>Anesthesia and Reanimation</a:t>
            </a:r>
            <a:r>
              <a:rPr lang="tr-TR" dirty="0">
                <a:solidFill>
                  <a:srgbClr val="FF0000"/>
                </a:solidFill>
              </a:rPr>
              <a:t>: </a:t>
            </a:r>
            <a:r>
              <a:rPr lang="en-US" dirty="0" err="1"/>
              <a:t>Anestezi</a:t>
            </a:r>
            <a:r>
              <a:rPr lang="en-US" dirty="0"/>
              <a:t> </a:t>
            </a:r>
            <a:r>
              <a:rPr lang="en-US" dirty="0" err="1"/>
              <a:t>ve</a:t>
            </a:r>
            <a:r>
              <a:rPr lang="en-US" dirty="0"/>
              <a:t> </a:t>
            </a:r>
            <a:r>
              <a:rPr lang="en-US" dirty="0" err="1"/>
              <a:t>Reanimasyon</a:t>
            </a:r>
            <a:r>
              <a:rPr lang="en-US" dirty="0"/>
              <a:t> </a:t>
            </a:r>
            <a:endParaRPr lang="tr-TR" dirty="0"/>
          </a:p>
          <a:p>
            <a:pPr marL="0" indent="0">
              <a:buNone/>
            </a:pPr>
            <a:r>
              <a:rPr lang="en-US" dirty="0"/>
              <a:t>The Anesthesia and Reanimation team prepares patients for surgery.</a:t>
            </a:r>
            <a:endParaRPr lang="tr-TR" dirty="0"/>
          </a:p>
          <a:p>
            <a:r>
              <a:rPr lang="tr-TR" dirty="0" err="1">
                <a:solidFill>
                  <a:srgbClr val="FF0000"/>
                </a:solidFill>
              </a:rPr>
              <a:t>Nutrition</a:t>
            </a:r>
            <a:r>
              <a:rPr lang="tr-TR" dirty="0">
                <a:solidFill>
                  <a:srgbClr val="FF0000"/>
                </a:solidFill>
              </a:rPr>
              <a:t> </a:t>
            </a:r>
            <a:r>
              <a:rPr lang="tr-TR" dirty="0" err="1">
                <a:solidFill>
                  <a:srgbClr val="FF0000"/>
                </a:solidFill>
              </a:rPr>
              <a:t>and</a:t>
            </a:r>
            <a:r>
              <a:rPr lang="tr-TR" dirty="0">
                <a:solidFill>
                  <a:srgbClr val="FF0000"/>
                </a:solidFill>
              </a:rPr>
              <a:t> </a:t>
            </a:r>
            <a:r>
              <a:rPr lang="tr-TR" dirty="0" err="1">
                <a:solidFill>
                  <a:srgbClr val="FF0000"/>
                </a:solidFill>
              </a:rPr>
              <a:t>Diet</a:t>
            </a:r>
            <a:r>
              <a:rPr lang="tr-TR" dirty="0">
                <a:solidFill>
                  <a:srgbClr val="FF0000"/>
                </a:solidFill>
              </a:rPr>
              <a:t>: </a:t>
            </a:r>
            <a:r>
              <a:rPr lang="tr-TR" dirty="0"/>
              <a:t>Beslenme ve Diyet </a:t>
            </a:r>
          </a:p>
          <a:p>
            <a:pPr marL="0" indent="0">
              <a:buNone/>
            </a:pPr>
            <a:r>
              <a:rPr lang="en-US" dirty="0"/>
              <a:t>A specialist in Nutrition and Diet can help you create a healthy meal plan.</a:t>
            </a:r>
            <a:endParaRPr lang="tr-TR" dirty="0"/>
          </a:p>
          <a:p>
            <a:r>
              <a:rPr lang="tr-TR" dirty="0" err="1">
                <a:solidFill>
                  <a:srgbClr val="FF0000"/>
                </a:solidFill>
              </a:rPr>
              <a:t>Biochemistry</a:t>
            </a:r>
            <a:r>
              <a:rPr lang="tr-TR" dirty="0">
                <a:solidFill>
                  <a:srgbClr val="FF0000"/>
                </a:solidFill>
              </a:rPr>
              <a:t>: </a:t>
            </a:r>
            <a:r>
              <a:rPr lang="tr-TR" dirty="0"/>
              <a:t>Biyokimya Uzmanlığı </a:t>
            </a:r>
          </a:p>
          <a:p>
            <a:pPr marL="0" indent="0">
              <a:buNone/>
            </a:pPr>
            <a:r>
              <a:rPr lang="en-US" dirty="0"/>
              <a:t>The Biochemistry lab analyzes your blood samples.</a:t>
            </a:r>
          </a:p>
          <a:p>
            <a:r>
              <a:rPr lang="en-US" dirty="0">
                <a:solidFill>
                  <a:srgbClr val="FF0000"/>
                </a:solidFill>
              </a:rPr>
              <a:t>Check Up Center</a:t>
            </a:r>
            <a:r>
              <a:rPr lang="tr-TR" dirty="0">
                <a:solidFill>
                  <a:srgbClr val="FF0000"/>
                </a:solidFill>
              </a:rPr>
              <a:t>: </a:t>
            </a:r>
            <a:r>
              <a:rPr lang="en-US" dirty="0"/>
              <a:t>Check Up </a:t>
            </a:r>
            <a:r>
              <a:rPr lang="en-US" dirty="0" err="1"/>
              <a:t>Merkezi</a:t>
            </a:r>
            <a:r>
              <a:rPr lang="en-US" dirty="0"/>
              <a:t> </a:t>
            </a:r>
            <a:endParaRPr lang="tr-TR" dirty="0"/>
          </a:p>
          <a:p>
            <a:pPr marL="0" indent="0">
              <a:buNone/>
            </a:pPr>
            <a:r>
              <a:rPr lang="en-US" dirty="0"/>
              <a:t>I want to go to the Check Up Center for a full body scan.</a:t>
            </a:r>
            <a:endParaRPr lang="tr-TR" dirty="0"/>
          </a:p>
          <a:p>
            <a:endParaRPr lang="tr-TR" dirty="0"/>
          </a:p>
        </p:txBody>
      </p:sp>
    </p:spTree>
    <p:extLst>
      <p:ext uri="{BB962C8B-B14F-4D97-AF65-F5344CB8AC3E}">
        <p14:creationId xmlns:p14="http://schemas.microsoft.com/office/powerpoint/2010/main" val="1940830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842EBD-F3EB-4CC8-8590-10F4D73CE587}"/>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B75B4D9F-82A7-403D-A0D0-64E081C58C97}"/>
              </a:ext>
            </a:extLst>
          </p:cNvPr>
          <p:cNvSpPr>
            <a:spLocks noGrp="1"/>
          </p:cNvSpPr>
          <p:nvPr>
            <p:ph idx="1"/>
          </p:nvPr>
        </p:nvSpPr>
        <p:spPr/>
        <p:txBody>
          <a:bodyPr/>
          <a:lstStyle/>
          <a:p>
            <a:r>
              <a:rPr lang="tr-TR" dirty="0" err="1"/>
              <a:t>While</a:t>
            </a:r>
            <a:r>
              <a:rPr lang="tr-TR" dirty="0"/>
              <a:t> </a:t>
            </a:r>
            <a:r>
              <a:rPr lang="tr-TR" dirty="0" err="1"/>
              <a:t>the</a:t>
            </a:r>
            <a:r>
              <a:rPr lang="tr-TR" dirty="0"/>
              <a:t> </a:t>
            </a:r>
            <a:r>
              <a:rPr lang="tr-TR" dirty="0" err="1"/>
              <a:t>medical</a:t>
            </a:r>
            <a:r>
              <a:rPr lang="tr-TR" dirty="0"/>
              <a:t> </a:t>
            </a:r>
            <a:r>
              <a:rPr lang="tr-TR" dirty="0" err="1"/>
              <a:t>representative</a:t>
            </a:r>
            <a:r>
              <a:rPr lang="tr-TR" dirty="0"/>
              <a:t> </a:t>
            </a:r>
            <a:r>
              <a:rPr lang="tr-TR" dirty="0" err="1"/>
              <a:t>was</a:t>
            </a:r>
            <a:r>
              <a:rPr lang="tr-TR" dirty="0"/>
              <a:t> </a:t>
            </a:r>
            <a:r>
              <a:rPr lang="tr-TR" dirty="0" err="1"/>
              <a:t>talking</a:t>
            </a:r>
            <a:r>
              <a:rPr lang="tr-TR" dirty="0"/>
              <a:t> </a:t>
            </a:r>
            <a:r>
              <a:rPr lang="tr-TR" dirty="0" err="1"/>
              <a:t>to</a:t>
            </a:r>
            <a:r>
              <a:rPr lang="tr-TR" dirty="0"/>
              <a:t> </a:t>
            </a:r>
            <a:r>
              <a:rPr lang="tr-TR" dirty="0" err="1"/>
              <a:t>the</a:t>
            </a:r>
            <a:r>
              <a:rPr lang="tr-TR" dirty="0"/>
              <a:t> </a:t>
            </a:r>
            <a:r>
              <a:rPr lang="tr-TR" dirty="0" err="1"/>
              <a:t>cardiologist</a:t>
            </a:r>
            <a:r>
              <a:rPr lang="tr-TR" dirty="0"/>
              <a:t>, </a:t>
            </a:r>
            <a:r>
              <a:rPr lang="tr-TR" dirty="0" err="1"/>
              <a:t>the</a:t>
            </a:r>
            <a:r>
              <a:rPr lang="tr-TR" dirty="0"/>
              <a:t> </a:t>
            </a:r>
            <a:r>
              <a:rPr lang="tr-TR" dirty="0" err="1"/>
              <a:t>emergency</a:t>
            </a:r>
            <a:r>
              <a:rPr lang="tr-TR" dirty="0"/>
              <a:t> alarm </a:t>
            </a:r>
            <a:r>
              <a:rPr lang="tr-TR" dirty="0" err="1"/>
              <a:t>rang</a:t>
            </a:r>
            <a:r>
              <a:rPr lang="tr-TR" dirty="0"/>
              <a:t>.(Tıbbi temsilci kardiyologla konuşuyorken, acil durum alarmı </a:t>
            </a:r>
            <a:r>
              <a:rPr lang="tr-TR" dirty="0" err="1"/>
              <a:t>çald</a:t>
            </a:r>
            <a:r>
              <a:rPr lang="tr-TR" dirty="0"/>
              <a:t>.)</a:t>
            </a:r>
          </a:p>
          <a:p>
            <a:r>
              <a:rPr lang="tr-TR" dirty="0" err="1"/>
              <a:t>The</a:t>
            </a:r>
            <a:r>
              <a:rPr lang="tr-TR" dirty="0"/>
              <a:t> </a:t>
            </a:r>
            <a:r>
              <a:rPr lang="tr-TR" dirty="0" err="1"/>
              <a:t>nurse</a:t>
            </a:r>
            <a:r>
              <a:rPr lang="tr-TR" dirty="0"/>
              <a:t> </a:t>
            </a:r>
            <a:r>
              <a:rPr lang="tr-TR" dirty="0" err="1"/>
              <a:t>was</a:t>
            </a:r>
            <a:r>
              <a:rPr lang="tr-TR" dirty="0"/>
              <a:t> </a:t>
            </a:r>
            <a:r>
              <a:rPr lang="tr-TR" dirty="0" err="1"/>
              <a:t>checking</a:t>
            </a:r>
            <a:r>
              <a:rPr lang="tr-TR" dirty="0"/>
              <a:t> </a:t>
            </a:r>
            <a:r>
              <a:rPr lang="tr-TR" dirty="0" err="1"/>
              <a:t>the</a:t>
            </a:r>
            <a:r>
              <a:rPr lang="tr-TR" dirty="0"/>
              <a:t> </a:t>
            </a:r>
            <a:r>
              <a:rPr lang="tr-TR" dirty="0" err="1"/>
              <a:t>patient's</a:t>
            </a:r>
            <a:r>
              <a:rPr lang="tr-TR" dirty="0"/>
              <a:t> </a:t>
            </a:r>
            <a:r>
              <a:rPr lang="tr-TR" dirty="0" err="1"/>
              <a:t>vitals</a:t>
            </a:r>
            <a:r>
              <a:rPr lang="tr-TR" dirty="0"/>
              <a:t> </a:t>
            </a:r>
            <a:r>
              <a:rPr lang="tr-TR" dirty="0" err="1"/>
              <a:t>when</a:t>
            </a:r>
            <a:r>
              <a:rPr lang="tr-TR" dirty="0"/>
              <a:t> </a:t>
            </a:r>
            <a:r>
              <a:rPr lang="tr-TR" dirty="0" err="1"/>
              <a:t>the</a:t>
            </a:r>
            <a:r>
              <a:rPr lang="tr-TR" dirty="0"/>
              <a:t> </a:t>
            </a:r>
            <a:r>
              <a:rPr lang="tr-TR" dirty="0" err="1"/>
              <a:t>doctor</a:t>
            </a:r>
            <a:r>
              <a:rPr lang="tr-TR" dirty="0"/>
              <a:t> </a:t>
            </a:r>
            <a:r>
              <a:rPr lang="tr-TR" dirty="0" err="1"/>
              <a:t>entered</a:t>
            </a:r>
            <a:r>
              <a:rPr lang="tr-TR" dirty="0"/>
              <a:t> </a:t>
            </a:r>
            <a:r>
              <a:rPr lang="tr-TR" dirty="0" err="1"/>
              <a:t>the</a:t>
            </a:r>
            <a:r>
              <a:rPr lang="tr-TR" dirty="0"/>
              <a:t> </a:t>
            </a:r>
            <a:r>
              <a:rPr lang="tr-TR" dirty="0" err="1"/>
              <a:t>room</a:t>
            </a:r>
            <a:r>
              <a:rPr lang="tr-TR" dirty="0"/>
              <a:t>.(Doktor odaya girdiğinde, hemşire hastanın yaşam bulgularını kontrol ediyordu.)</a:t>
            </a:r>
          </a:p>
        </p:txBody>
      </p:sp>
    </p:spTree>
    <p:extLst>
      <p:ext uri="{BB962C8B-B14F-4D97-AF65-F5344CB8AC3E}">
        <p14:creationId xmlns:p14="http://schemas.microsoft.com/office/powerpoint/2010/main" val="4243982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B904C4-D36E-4878-8996-3D0D9798855D}"/>
              </a:ext>
            </a:extLst>
          </p:cNvPr>
          <p:cNvSpPr>
            <a:spLocks noGrp="1"/>
          </p:cNvSpPr>
          <p:nvPr>
            <p:ph type="title"/>
          </p:nvPr>
        </p:nvSpPr>
        <p:spPr/>
        <p:txBody>
          <a:bodyPr/>
          <a:lstStyle/>
          <a:p>
            <a:r>
              <a:rPr lang="en-US" dirty="0">
                <a:solidFill>
                  <a:srgbClr val="FF0000"/>
                </a:solidFill>
              </a:rPr>
              <a:t>"WH- QUESTIONS" IN PAST CONTINUOUS</a:t>
            </a:r>
            <a:endParaRPr lang="tr-TR" dirty="0">
              <a:solidFill>
                <a:srgbClr val="FF0000"/>
              </a:solidFill>
            </a:endParaRPr>
          </a:p>
        </p:txBody>
      </p:sp>
      <p:sp>
        <p:nvSpPr>
          <p:cNvPr id="3" name="İçerik Yer Tutucusu 2">
            <a:extLst>
              <a:ext uri="{FF2B5EF4-FFF2-40B4-BE49-F238E27FC236}">
                <a16:creationId xmlns:a16="http://schemas.microsoft.com/office/drawing/2014/main" id="{94FF8E74-89DF-4C8E-A224-BC2F1257D827}"/>
              </a:ext>
            </a:extLst>
          </p:cNvPr>
          <p:cNvSpPr>
            <a:spLocks noGrp="1"/>
          </p:cNvSpPr>
          <p:nvPr>
            <p:ph idx="1"/>
          </p:nvPr>
        </p:nvSpPr>
        <p:spPr/>
        <p:txBody>
          <a:bodyPr/>
          <a:lstStyle/>
          <a:p>
            <a:r>
              <a:rPr lang="tr-TR" dirty="0"/>
              <a:t>Geçmişte belirli bir süreçte ne yapıldığını sorgulamak için kullanılır:</a:t>
            </a:r>
          </a:p>
          <a:p>
            <a:r>
              <a:rPr lang="tr-TR" dirty="0" err="1"/>
              <a:t>Wh</a:t>
            </a:r>
            <a:r>
              <a:rPr lang="tr-TR" dirty="0"/>
              <a:t>-   + </a:t>
            </a:r>
            <a:r>
              <a:rPr lang="tr-TR" dirty="0" err="1"/>
              <a:t>Was</a:t>
            </a:r>
            <a:r>
              <a:rPr lang="tr-TR" dirty="0"/>
              <a:t> / </a:t>
            </a:r>
            <a:r>
              <a:rPr lang="tr-TR" dirty="0" err="1"/>
              <a:t>Were</a:t>
            </a:r>
            <a:r>
              <a:rPr lang="tr-TR" dirty="0"/>
              <a:t> + </a:t>
            </a:r>
            <a:r>
              <a:rPr lang="tr-TR" dirty="0" err="1"/>
              <a:t>Subject</a:t>
            </a:r>
            <a:r>
              <a:rPr lang="tr-TR" dirty="0"/>
              <a:t> + </a:t>
            </a:r>
            <a:r>
              <a:rPr lang="tr-TR" dirty="0" err="1"/>
              <a:t>Verb+ing</a:t>
            </a:r>
            <a:r>
              <a:rPr lang="tr-TR" dirty="0"/>
              <a:t> + …..?</a:t>
            </a:r>
          </a:p>
          <a:p>
            <a:r>
              <a:rPr lang="tr-TR" dirty="0" err="1"/>
              <a:t>What</a:t>
            </a:r>
            <a:r>
              <a:rPr lang="tr-TR" dirty="0"/>
              <a:t> </a:t>
            </a:r>
            <a:r>
              <a:rPr lang="tr-TR" dirty="0" err="1"/>
              <a:t>were</a:t>
            </a:r>
            <a:r>
              <a:rPr lang="tr-TR" dirty="0"/>
              <a:t> </a:t>
            </a:r>
            <a:r>
              <a:rPr lang="tr-TR" dirty="0" err="1"/>
              <a:t>you</a:t>
            </a:r>
            <a:r>
              <a:rPr lang="tr-TR" dirty="0"/>
              <a:t> </a:t>
            </a:r>
            <a:r>
              <a:rPr lang="tr-TR" dirty="0" err="1"/>
              <a:t>doing</a:t>
            </a:r>
            <a:r>
              <a:rPr lang="tr-TR" dirty="0"/>
              <a:t> </a:t>
            </a:r>
            <a:r>
              <a:rPr lang="tr-TR" dirty="0" err="1"/>
              <a:t>when</a:t>
            </a:r>
            <a:r>
              <a:rPr lang="tr-TR" dirty="0"/>
              <a:t> </a:t>
            </a:r>
            <a:r>
              <a:rPr lang="tr-TR" dirty="0" err="1"/>
              <a:t>the</a:t>
            </a:r>
            <a:r>
              <a:rPr lang="tr-TR" dirty="0"/>
              <a:t> </a:t>
            </a:r>
            <a:r>
              <a:rPr lang="tr-TR" dirty="0" err="1"/>
              <a:t>typhus</a:t>
            </a:r>
            <a:r>
              <a:rPr lang="tr-TR" dirty="0"/>
              <a:t> </a:t>
            </a:r>
            <a:r>
              <a:rPr lang="tr-TR" dirty="0" err="1"/>
              <a:t>cases</a:t>
            </a:r>
            <a:r>
              <a:rPr lang="tr-TR" dirty="0"/>
              <a:t> </a:t>
            </a:r>
            <a:r>
              <a:rPr lang="tr-TR" dirty="0" err="1"/>
              <a:t>increased</a:t>
            </a:r>
            <a:r>
              <a:rPr lang="tr-TR" dirty="0"/>
              <a:t>?(Tifüs vakaları arttığında ne yapıyordunuz?)</a:t>
            </a:r>
          </a:p>
          <a:p>
            <a:r>
              <a:rPr lang="tr-TR" dirty="0" err="1"/>
              <a:t>Why</a:t>
            </a:r>
            <a:r>
              <a:rPr lang="tr-TR" dirty="0"/>
              <a:t> </a:t>
            </a:r>
            <a:r>
              <a:rPr lang="tr-TR" dirty="0" err="1"/>
              <a:t>was</a:t>
            </a:r>
            <a:r>
              <a:rPr lang="tr-TR" dirty="0"/>
              <a:t> </a:t>
            </a:r>
            <a:r>
              <a:rPr lang="tr-TR" dirty="0" err="1"/>
              <a:t>the</a:t>
            </a:r>
            <a:r>
              <a:rPr lang="tr-TR" dirty="0"/>
              <a:t> marketing </a:t>
            </a:r>
            <a:r>
              <a:rPr lang="tr-TR" dirty="0" err="1"/>
              <a:t>team</a:t>
            </a:r>
            <a:r>
              <a:rPr lang="tr-TR" dirty="0"/>
              <a:t> </a:t>
            </a:r>
            <a:r>
              <a:rPr lang="tr-TR" dirty="0" err="1"/>
              <a:t>monitoring</a:t>
            </a:r>
            <a:r>
              <a:rPr lang="tr-TR" dirty="0"/>
              <a:t> </a:t>
            </a:r>
            <a:r>
              <a:rPr lang="tr-TR" dirty="0" err="1"/>
              <a:t>the</a:t>
            </a:r>
            <a:r>
              <a:rPr lang="tr-TR" dirty="0"/>
              <a:t> </a:t>
            </a:r>
            <a:r>
              <a:rPr lang="tr-TR" dirty="0" err="1"/>
              <a:t>competitor's</a:t>
            </a:r>
            <a:r>
              <a:rPr lang="tr-TR" dirty="0"/>
              <a:t> </a:t>
            </a:r>
            <a:r>
              <a:rPr lang="tr-TR" dirty="0" err="1"/>
              <a:t>sales</a:t>
            </a:r>
            <a:r>
              <a:rPr lang="tr-TR" dirty="0"/>
              <a:t> </a:t>
            </a:r>
            <a:r>
              <a:rPr lang="tr-TR" dirty="0" err="1"/>
              <a:t>strategy</a:t>
            </a:r>
            <a:r>
              <a:rPr lang="tr-TR" dirty="0"/>
              <a:t> </a:t>
            </a:r>
            <a:r>
              <a:rPr lang="tr-TR" dirty="0" err="1"/>
              <a:t>last</a:t>
            </a:r>
            <a:r>
              <a:rPr lang="tr-TR" dirty="0"/>
              <a:t> </a:t>
            </a:r>
            <a:r>
              <a:rPr lang="tr-TR" dirty="0" err="1"/>
              <a:t>month</a:t>
            </a:r>
            <a:r>
              <a:rPr lang="tr-TR" dirty="0"/>
              <a:t>?(Pazarlama ekibi geçen ay neden rakibin satış stratejisini takip ediyordu?)</a:t>
            </a:r>
          </a:p>
          <a:p>
            <a:r>
              <a:rPr lang="tr-TR" dirty="0" err="1"/>
              <a:t>Which</a:t>
            </a:r>
            <a:r>
              <a:rPr lang="tr-TR" dirty="0"/>
              <a:t> </a:t>
            </a:r>
            <a:r>
              <a:rPr lang="tr-TR" dirty="0" err="1"/>
              <a:t>drug</a:t>
            </a:r>
            <a:r>
              <a:rPr lang="tr-TR" dirty="0"/>
              <a:t> </a:t>
            </a:r>
            <a:r>
              <a:rPr lang="tr-TR" dirty="0" err="1"/>
              <a:t>were</a:t>
            </a:r>
            <a:r>
              <a:rPr lang="tr-TR" dirty="0"/>
              <a:t> </a:t>
            </a:r>
            <a:r>
              <a:rPr lang="tr-TR" dirty="0" err="1"/>
              <a:t>they</a:t>
            </a:r>
            <a:r>
              <a:rPr lang="tr-TR" dirty="0"/>
              <a:t> </a:t>
            </a:r>
            <a:r>
              <a:rPr lang="tr-TR" dirty="0" err="1"/>
              <a:t>using</a:t>
            </a:r>
            <a:r>
              <a:rPr lang="tr-TR" dirty="0"/>
              <a:t> </a:t>
            </a:r>
            <a:r>
              <a:rPr lang="tr-TR" dirty="0" err="1"/>
              <a:t>before</a:t>
            </a:r>
            <a:r>
              <a:rPr lang="tr-TR" dirty="0"/>
              <a:t> </a:t>
            </a:r>
            <a:r>
              <a:rPr lang="tr-TR" dirty="0" err="1"/>
              <a:t>the</a:t>
            </a:r>
            <a:r>
              <a:rPr lang="tr-TR" dirty="0"/>
              <a:t> </a:t>
            </a:r>
            <a:r>
              <a:rPr lang="tr-TR" dirty="0" err="1"/>
              <a:t>miscarriage</a:t>
            </a:r>
            <a:r>
              <a:rPr lang="tr-TR" dirty="0"/>
              <a:t> </a:t>
            </a:r>
            <a:r>
              <a:rPr lang="tr-TR" dirty="0" err="1"/>
              <a:t>occurred</a:t>
            </a:r>
            <a:r>
              <a:rPr lang="tr-TR" dirty="0"/>
              <a:t>?(Düşük gerçekleşmeden önce hangi ilacı kullanıyorlardı?)</a:t>
            </a:r>
          </a:p>
        </p:txBody>
      </p:sp>
    </p:spTree>
    <p:extLst>
      <p:ext uri="{BB962C8B-B14F-4D97-AF65-F5344CB8AC3E}">
        <p14:creationId xmlns:p14="http://schemas.microsoft.com/office/powerpoint/2010/main" val="27834299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48CCC2-BFFE-4086-BCAC-F4E7ED236B95}"/>
              </a:ext>
            </a:extLst>
          </p:cNvPr>
          <p:cNvSpPr>
            <a:spLocks noGrp="1"/>
          </p:cNvSpPr>
          <p:nvPr>
            <p:ph type="title"/>
          </p:nvPr>
        </p:nvSpPr>
        <p:spPr/>
        <p:txBody>
          <a:bodyPr/>
          <a:lstStyle/>
          <a:p>
            <a:r>
              <a:rPr lang="tr-TR" dirty="0" err="1">
                <a:solidFill>
                  <a:srgbClr val="FF0000"/>
                </a:solidFill>
              </a:rPr>
              <a:t>İngilizce'den</a:t>
            </a:r>
            <a:r>
              <a:rPr lang="tr-TR" dirty="0">
                <a:solidFill>
                  <a:srgbClr val="FF0000"/>
                </a:solidFill>
              </a:rPr>
              <a:t> </a:t>
            </a:r>
            <a:r>
              <a:rPr lang="tr-TR" dirty="0" err="1">
                <a:solidFill>
                  <a:srgbClr val="FF0000"/>
                </a:solidFill>
              </a:rPr>
              <a:t>Türkçe'ye</a:t>
            </a:r>
            <a:r>
              <a:rPr lang="tr-TR" dirty="0">
                <a:solidFill>
                  <a:srgbClr val="FF0000"/>
                </a:solidFill>
              </a:rPr>
              <a:t> Çeviriniz</a:t>
            </a:r>
          </a:p>
        </p:txBody>
      </p:sp>
      <p:sp>
        <p:nvSpPr>
          <p:cNvPr id="3" name="İçerik Yer Tutucusu 2">
            <a:extLst>
              <a:ext uri="{FF2B5EF4-FFF2-40B4-BE49-F238E27FC236}">
                <a16:creationId xmlns:a16="http://schemas.microsoft.com/office/drawing/2014/main" id="{83253FDB-E463-42D0-A398-03003D267F9C}"/>
              </a:ext>
            </a:extLst>
          </p:cNvPr>
          <p:cNvSpPr>
            <a:spLocks noGrp="1"/>
          </p:cNvSpPr>
          <p:nvPr>
            <p:ph idx="1"/>
          </p:nvPr>
        </p:nvSpPr>
        <p:spPr/>
        <p:txBody>
          <a:bodyPr>
            <a:normAutofit fontScale="92500"/>
          </a:bodyPr>
          <a:lstStyle/>
          <a:p>
            <a:r>
              <a:rPr lang="tr-TR" dirty="0" err="1"/>
              <a:t>While</a:t>
            </a:r>
            <a:r>
              <a:rPr lang="tr-TR" dirty="0"/>
              <a:t> </a:t>
            </a:r>
            <a:r>
              <a:rPr lang="tr-TR" dirty="0" err="1"/>
              <a:t>the</a:t>
            </a:r>
            <a:r>
              <a:rPr lang="tr-TR" dirty="0"/>
              <a:t> </a:t>
            </a:r>
            <a:r>
              <a:rPr lang="tr-TR" dirty="0" err="1"/>
              <a:t>scientist</a:t>
            </a:r>
            <a:r>
              <a:rPr lang="tr-TR" dirty="0"/>
              <a:t> </a:t>
            </a:r>
            <a:r>
              <a:rPr lang="tr-TR" dirty="0" err="1"/>
              <a:t>was</a:t>
            </a:r>
            <a:r>
              <a:rPr lang="tr-TR" dirty="0"/>
              <a:t> </a:t>
            </a:r>
            <a:r>
              <a:rPr lang="tr-TR" dirty="0" err="1"/>
              <a:t>examining</a:t>
            </a:r>
            <a:r>
              <a:rPr lang="tr-TR" dirty="0"/>
              <a:t> </a:t>
            </a:r>
            <a:r>
              <a:rPr lang="tr-TR" dirty="0" err="1"/>
              <a:t>the</a:t>
            </a:r>
            <a:r>
              <a:rPr lang="tr-TR" dirty="0"/>
              <a:t> </a:t>
            </a:r>
            <a:r>
              <a:rPr lang="tr-TR" dirty="0" err="1"/>
              <a:t>bacteria</a:t>
            </a:r>
            <a:r>
              <a:rPr lang="tr-TR" dirty="0"/>
              <a:t>, he </a:t>
            </a:r>
            <a:r>
              <a:rPr lang="tr-TR" dirty="0" err="1"/>
              <a:t>discovered</a:t>
            </a:r>
            <a:r>
              <a:rPr lang="tr-TR" dirty="0"/>
              <a:t> a </a:t>
            </a:r>
            <a:r>
              <a:rPr lang="tr-TR" dirty="0" err="1"/>
              <a:t>new</a:t>
            </a:r>
            <a:r>
              <a:rPr lang="tr-TR" dirty="0"/>
              <a:t> </a:t>
            </a:r>
            <a:r>
              <a:rPr lang="tr-TR" dirty="0" err="1"/>
              <a:t>treatment</a:t>
            </a:r>
            <a:r>
              <a:rPr lang="tr-TR" dirty="0"/>
              <a:t> </a:t>
            </a:r>
            <a:r>
              <a:rPr lang="tr-TR" dirty="0" err="1"/>
              <a:t>for</a:t>
            </a:r>
            <a:r>
              <a:rPr lang="tr-TR" dirty="0"/>
              <a:t> </a:t>
            </a:r>
            <a:r>
              <a:rPr lang="tr-TR" dirty="0" err="1"/>
              <a:t>tetanus</a:t>
            </a:r>
            <a:r>
              <a:rPr lang="tr-TR" dirty="0"/>
              <a:t>.</a:t>
            </a:r>
          </a:p>
          <a:p>
            <a:r>
              <a:rPr lang="tr-TR" dirty="0"/>
              <a:t>Çeviri: Bilim insanı bakteriyi incelerken, </a:t>
            </a:r>
            <a:r>
              <a:rPr lang="tr-TR" dirty="0" err="1"/>
              <a:t>tetanoz</a:t>
            </a:r>
            <a:r>
              <a:rPr lang="tr-TR" dirty="0"/>
              <a:t> için yeni bir tedavi keşfetti.</a:t>
            </a:r>
          </a:p>
          <a:p>
            <a:r>
              <a:rPr lang="tr-TR" dirty="0" err="1"/>
              <a:t>The</a:t>
            </a:r>
            <a:r>
              <a:rPr lang="tr-TR" dirty="0"/>
              <a:t> </a:t>
            </a:r>
            <a:r>
              <a:rPr lang="tr-TR" dirty="0" err="1"/>
              <a:t>product</a:t>
            </a:r>
            <a:r>
              <a:rPr lang="tr-TR" dirty="0"/>
              <a:t> </a:t>
            </a:r>
            <a:r>
              <a:rPr lang="tr-TR" dirty="0" err="1"/>
              <a:t>manager</a:t>
            </a:r>
            <a:r>
              <a:rPr lang="tr-TR" dirty="0"/>
              <a:t> </a:t>
            </a:r>
            <a:r>
              <a:rPr lang="tr-TR" dirty="0" err="1"/>
              <a:t>was</a:t>
            </a:r>
            <a:r>
              <a:rPr lang="tr-TR" dirty="0"/>
              <a:t> </a:t>
            </a:r>
            <a:r>
              <a:rPr lang="tr-TR" dirty="0" err="1"/>
              <a:t>preparing</a:t>
            </a:r>
            <a:r>
              <a:rPr lang="tr-TR" dirty="0"/>
              <a:t> a </a:t>
            </a:r>
            <a:r>
              <a:rPr lang="tr-TR" dirty="0" err="1"/>
              <a:t>report</a:t>
            </a:r>
            <a:r>
              <a:rPr lang="tr-TR" dirty="0"/>
              <a:t> </a:t>
            </a:r>
            <a:r>
              <a:rPr lang="tr-TR" dirty="0" err="1"/>
              <a:t>when</a:t>
            </a:r>
            <a:r>
              <a:rPr lang="tr-TR" dirty="0"/>
              <a:t> I </a:t>
            </a:r>
            <a:r>
              <a:rPr lang="tr-TR" dirty="0" err="1"/>
              <a:t>entered</a:t>
            </a:r>
            <a:r>
              <a:rPr lang="tr-TR" dirty="0"/>
              <a:t> </a:t>
            </a:r>
            <a:r>
              <a:rPr lang="tr-TR" dirty="0" err="1"/>
              <a:t>the</a:t>
            </a:r>
            <a:r>
              <a:rPr lang="tr-TR" dirty="0"/>
              <a:t> </a:t>
            </a:r>
            <a:r>
              <a:rPr lang="tr-TR" dirty="0" err="1"/>
              <a:t>office</a:t>
            </a:r>
            <a:r>
              <a:rPr lang="tr-TR" dirty="0"/>
              <a:t>.</a:t>
            </a:r>
          </a:p>
          <a:p>
            <a:r>
              <a:rPr lang="tr-TR" dirty="0"/>
              <a:t>Çeviri: Ben ofise girdiğimde ürün müdürü bir rapor hazırlıyordu.</a:t>
            </a:r>
          </a:p>
          <a:p>
            <a:r>
              <a:rPr lang="tr-TR" dirty="0" err="1"/>
              <a:t>Why</a:t>
            </a:r>
            <a:r>
              <a:rPr lang="tr-TR" dirty="0"/>
              <a:t> </a:t>
            </a:r>
            <a:r>
              <a:rPr lang="tr-TR" dirty="0" err="1"/>
              <a:t>were</a:t>
            </a:r>
            <a:r>
              <a:rPr lang="tr-TR" dirty="0"/>
              <a:t> </a:t>
            </a:r>
            <a:r>
              <a:rPr lang="tr-TR" dirty="0" err="1"/>
              <a:t>the</a:t>
            </a:r>
            <a:r>
              <a:rPr lang="tr-TR" dirty="0"/>
              <a:t> </a:t>
            </a:r>
            <a:r>
              <a:rPr lang="tr-TR" dirty="0" err="1"/>
              <a:t>doctors</a:t>
            </a:r>
            <a:r>
              <a:rPr lang="tr-TR" dirty="0"/>
              <a:t> </a:t>
            </a:r>
            <a:r>
              <a:rPr lang="tr-TR" dirty="0" err="1"/>
              <a:t>discussing</a:t>
            </a:r>
            <a:r>
              <a:rPr lang="tr-TR" dirty="0"/>
              <a:t> </a:t>
            </a:r>
            <a:r>
              <a:rPr lang="tr-TR" dirty="0" err="1"/>
              <a:t>the</a:t>
            </a:r>
            <a:r>
              <a:rPr lang="tr-TR" dirty="0"/>
              <a:t> </a:t>
            </a:r>
            <a:r>
              <a:rPr lang="tr-TR" dirty="0" err="1"/>
              <a:t>patient's</a:t>
            </a:r>
            <a:r>
              <a:rPr lang="tr-TR" dirty="0"/>
              <a:t> </a:t>
            </a:r>
            <a:r>
              <a:rPr lang="tr-TR" dirty="0" err="1"/>
              <a:t>migraine</a:t>
            </a:r>
            <a:r>
              <a:rPr lang="tr-TR" dirty="0"/>
              <a:t> </a:t>
            </a:r>
            <a:r>
              <a:rPr lang="tr-TR" dirty="0" err="1"/>
              <a:t>treatment</a:t>
            </a:r>
            <a:r>
              <a:rPr lang="tr-TR" dirty="0"/>
              <a:t> </a:t>
            </a:r>
            <a:r>
              <a:rPr lang="tr-TR" dirty="0" err="1"/>
              <a:t>all</a:t>
            </a:r>
            <a:r>
              <a:rPr lang="tr-TR" dirty="0"/>
              <a:t> </a:t>
            </a:r>
            <a:r>
              <a:rPr lang="tr-TR" dirty="0" err="1"/>
              <a:t>morning</a:t>
            </a:r>
            <a:r>
              <a:rPr lang="tr-TR" dirty="0"/>
              <a:t>?</a:t>
            </a:r>
          </a:p>
          <a:p>
            <a:r>
              <a:rPr lang="tr-TR" dirty="0"/>
              <a:t>Çeviri: Doktorlar tüm sabah neden hastanın migren tedavisini tartışıyorlardı?</a:t>
            </a:r>
          </a:p>
        </p:txBody>
      </p:sp>
    </p:spTree>
    <p:extLst>
      <p:ext uri="{BB962C8B-B14F-4D97-AF65-F5344CB8AC3E}">
        <p14:creationId xmlns:p14="http://schemas.microsoft.com/office/powerpoint/2010/main" val="12676354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C0E376-E26A-4BDE-B0FC-4C886E84BA13}"/>
              </a:ext>
            </a:extLst>
          </p:cNvPr>
          <p:cNvSpPr>
            <a:spLocks noGrp="1"/>
          </p:cNvSpPr>
          <p:nvPr>
            <p:ph type="title"/>
          </p:nvPr>
        </p:nvSpPr>
        <p:spPr/>
        <p:txBody>
          <a:bodyPr/>
          <a:lstStyle/>
          <a:p>
            <a:r>
              <a:rPr lang="tr-TR" dirty="0" err="1">
                <a:solidFill>
                  <a:srgbClr val="FF0000"/>
                </a:solidFill>
              </a:rPr>
              <a:t>Türkçe'den</a:t>
            </a:r>
            <a:r>
              <a:rPr lang="tr-TR" dirty="0">
                <a:solidFill>
                  <a:srgbClr val="FF0000"/>
                </a:solidFill>
              </a:rPr>
              <a:t> </a:t>
            </a:r>
            <a:r>
              <a:rPr lang="tr-TR" dirty="0" err="1">
                <a:solidFill>
                  <a:srgbClr val="FF0000"/>
                </a:solidFill>
              </a:rPr>
              <a:t>İngilizce'ye</a:t>
            </a:r>
            <a:r>
              <a:rPr lang="tr-TR" dirty="0">
                <a:solidFill>
                  <a:srgbClr val="FF0000"/>
                </a:solidFill>
              </a:rPr>
              <a:t> Çeviriniz</a:t>
            </a:r>
          </a:p>
        </p:txBody>
      </p:sp>
      <p:sp>
        <p:nvSpPr>
          <p:cNvPr id="3" name="İçerik Yer Tutucusu 2">
            <a:extLst>
              <a:ext uri="{FF2B5EF4-FFF2-40B4-BE49-F238E27FC236}">
                <a16:creationId xmlns:a16="http://schemas.microsoft.com/office/drawing/2014/main" id="{429B7727-6387-4F70-B864-42EBC4099ED5}"/>
              </a:ext>
            </a:extLst>
          </p:cNvPr>
          <p:cNvSpPr>
            <a:spLocks noGrp="1"/>
          </p:cNvSpPr>
          <p:nvPr>
            <p:ph idx="1"/>
          </p:nvPr>
        </p:nvSpPr>
        <p:spPr/>
        <p:txBody>
          <a:bodyPr/>
          <a:lstStyle/>
          <a:p>
            <a:r>
              <a:rPr lang="tr-TR" dirty="0"/>
              <a:t>Tıbbi mümessil sunum yapıyorken elektrikler kesildi.</a:t>
            </a:r>
          </a:p>
          <a:p>
            <a:r>
              <a:rPr lang="tr-TR" dirty="0"/>
              <a:t>Çeviri: </a:t>
            </a:r>
            <a:r>
              <a:rPr lang="tr-TR" dirty="0" err="1"/>
              <a:t>While</a:t>
            </a:r>
            <a:r>
              <a:rPr lang="tr-TR" dirty="0"/>
              <a:t> </a:t>
            </a:r>
            <a:r>
              <a:rPr lang="tr-TR" dirty="0" err="1"/>
              <a:t>the</a:t>
            </a:r>
            <a:r>
              <a:rPr lang="tr-TR" dirty="0"/>
              <a:t> </a:t>
            </a:r>
            <a:r>
              <a:rPr lang="tr-TR" dirty="0" err="1"/>
              <a:t>medical</a:t>
            </a:r>
            <a:r>
              <a:rPr lang="tr-TR" dirty="0"/>
              <a:t> </a:t>
            </a:r>
            <a:r>
              <a:rPr lang="tr-TR" dirty="0" err="1"/>
              <a:t>representative</a:t>
            </a:r>
            <a:r>
              <a:rPr lang="tr-TR" dirty="0"/>
              <a:t> </a:t>
            </a:r>
            <a:r>
              <a:rPr lang="tr-TR" dirty="0" err="1"/>
              <a:t>was</a:t>
            </a:r>
            <a:r>
              <a:rPr lang="tr-TR" dirty="0"/>
              <a:t> </a:t>
            </a:r>
            <a:r>
              <a:rPr lang="tr-TR" dirty="0" err="1"/>
              <a:t>giving</a:t>
            </a:r>
            <a:r>
              <a:rPr lang="tr-TR" dirty="0"/>
              <a:t> a </a:t>
            </a:r>
            <a:r>
              <a:rPr lang="tr-TR" dirty="0" err="1"/>
              <a:t>presentation</a:t>
            </a:r>
            <a:r>
              <a:rPr lang="tr-TR" dirty="0"/>
              <a:t>, </a:t>
            </a:r>
            <a:r>
              <a:rPr lang="tr-TR" dirty="0" err="1"/>
              <a:t>the</a:t>
            </a:r>
            <a:r>
              <a:rPr lang="tr-TR" dirty="0"/>
              <a:t> </a:t>
            </a:r>
            <a:r>
              <a:rPr lang="tr-TR" dirty="0" err="1"/>
              <a:t>electricity</a:t>
            </a:r>
            <a:r>
              <a:rPr lang="tr-TR" dirty="0"/>
              <a:t> </a:t>
            </a:r>
            <a:r>
              <a:rPr lang="tr-TR" dirty="0" err="1"/>
              <a:t>went</a:t>
            </a:r>
            <a:r>
              <a:rPr lang="tr-TR" dirty="0"/>
              <a:t> </a:t>
            </a:r>
            <a:r>
              <a:rPr lang="tr-TR" dirty="0" err="1"/>
              <a:t>off</a:t>
            </a:r>
            <a:r>
              <a:rPr lang="tr-TR" dirty="0"/>
              <a:t>.</a:t>
            </a:r>
          </a:p>
          <a:p>
            <a:r>
              <a:rPr lang="tr-TR" dirty="0"/>
              <a:t>Dün saat bu zamanlar yeni tıbbi cihazları test ediyorduk.</a:t>
            </a:r>
          </a:p>
          <a:p>
            <a:r>
              <a:rPr lang="tr-TR" dirty="0"/>
              <a:t>Çeviri: </a:t>
            </a:r>
            <a:r>
              <a:rPr lang="tr-TR" dirty="0" err="1"/>
              <a:t>We</a:t>
            </a:r>
            <a:r>
              <a:rPr lang="tr-TR" dirty="0"/>
              <a:t> </a:t>
            </a:r>
            <a:r>
              <a:rPr lang="tr-TR" dirty="0" err="1"/>
              <a:t>were</a:t>
            </a:r>
            <a:r>
              <a:rPr lang="tr-TR" dirty="0"/>
              <a:t> </a:t>
            </a:r>
            <a:r>
              <a:rPr lang="tr-TR" dirty="0" err="1"/>
              <a:t>testing</a:t>
            </a:r>
            <a:r>
              <a:rPr lang="tr-TR" dirty="0"/>
              <a:t> </a:t>
            </a:r>
            <a:r>
              <a:rPr lang="tr-TR" dirty="0" err="1"/>
              <a:t>the</a:t>
            </a:r>
            <a:r>
              <a:rPr lang="tr-TR" dirty="0"/>
              <a:t> </a:t>
            </a:r>
            <a:r>
              <a:rPr lang="tr-TR" dirty="0" err="1"/>
              <a:t>new</a:t>
            </a:r>
            <a:r>
              <a:rPr lang="tr-TR" dirty="0"/>
              <a:t> </a:t>
            </a:r>
            <a:r>
              <a:rPr lang="tr-TR" dirty="0" err="1"/>
              <a:t>medical</a:t>
            </a:r>
            <a:r>
              <a:rPr lang="tr-TR" dirty="0"/>
              <a:t> </a:t>
            </a:r>
            <a:r>
              <a:rPr lang="tr-TR" dirty="0" err="1"/>
              <a:t>devices</a:t>
            </a:r>
            <a:r>
              <a:rPr lang="tr-TR" dirty="0"/>
              <a:t> at </a:t>
            </a:r>
            <a:r>
              <a:rPr lang="tr-TR" dirty="0" err="1"/>
              <a:t>this</a:t>
            </a:r>
            <a:r>
              <a:rPr lang="tr-TR" dirty="0"/>
              <a:t> time </a:t>
            </a:r>
            <a:r>
              <a:rPr lang="tr-TR" dirty="0" err="1"/>
              <a:t>yesterday</a:t>
            </a:r>
            <a:r>
              <a:rPr lang="tr-TR" dirty="0"/>
              <a:t>.</a:t>
            </a:r>
          </a:p>
          <a:p>
            <a:r>
              <a:rPr lang="tr-TR" dirty="0"/>
              <a:t>Hemşire hastaya </a:t>
            </a:r>
            <a:r>
              <a:rPr lang="tr-TR" dirty="0" err="1"/>
              <a:t>tetanoz</a:t>
            </a:r>
            <a:r>
              <a:rPr lang="tr-TR" dirty="0"/>
              <a:t> aşısı yapıyorken hasta fenalaştı.</a:t>
            </a:r>
          </a:p>
          <a:p>
            <a:r>
              <a:rPr lang="tr-TR" dirty="0"/>
              <a:t>Çeviri: </a:t>
            </a:r>
            <a:r>
              <a:rPr lang="tr-TR" dirty="0" err="1"/>
              <a:t>While</a:t>
            </a:r>
            <a:r>
              <a:rPr lang="tr-TR" dirty="0"/>
              <a:t> </a:t>
            </a:r>
            <a:r>
              <a:rPr lang="tr-TR" dirty="0" err="1"/>
              <a:t>the</a:t>
            </a:r>
            <a:r>
              <a:rPr lang="tr-TR" dirty="0"/>
              <a:t> </a:t>
            </a:r>
            <a:r>
              <a:rPr lang="tr-TR" dirty="0" err="1"/>
              <a:t>nurse</a:t>
            </a:r>
            <a:r>
              <a:rPr lang="tr-TR" dirty="0"/>
              <a:t> </a:t>
            </a:r>
            <a:r>
              <a:rPr lang="tr-TR" dirty="0" err="1"/>
              <a:t>was</a:t>
            </a:r>
            <a:r>
              <a:rPr lang="tr-TR" dirty="0"/>
              <a:t> </a:t>
            </a:r>
            <a:r>
              <a:rPr lang="tr-TR" dirty="0" err="1"/>
              <a:t>giving</a:t>
            </a:r>
            <a:r>
              <a:rPr lang="tr-TR" dirty="0"/>
              <a:t> a </a:t>
            </a:r>
            <a:r>
              <a:rPr lang="tr-TR" dirty="0" err="1"/>
              <a:t>tetanus</a:t>
            </a:r>
            <a:r>
              <a:rPr lang="tr-TR" dirty="0"/>
              <a:t> </a:t>
            </a:r>
            <a:r>
              <a:rPr lang="tr-TR" dirty="0" err="1"/>
              <a:t>vaccine</a:t>
            </a:r>
            <a:r>
              <a:rPr lang="tr-TR" dirty="0"/>
              <a:t> </a:t>
            </a:r>
            <a:r>
              <a:rPr lang="tr-TR" dirty="0" err="1"/>
              <a:t>to</a:t>
            </a:r>
            <a:r>
              <a:rPr lang="tr-TR" dirty="0"/>
              <a:t> </a:t>
            </a:r>
            <a:r>
              <a:rPr lang="tr-TR" dirty="0" err="1"/>
              <a:t>the</a:t>
            </a:r>
            <a:r>
              <a:rPr lang="tr-TR" dirty="0"/>
              <a:t> </a:t>
            </a:r>
            <a:r>
              <a:rPr lang="tr-TR" dirty="0" err="1"/>
              <a:t>patient</a:t>
            </a:r>
            <a:r>
              <a:rPr lang="tr-TR" dirty="0"/>
              <a:t>, </a:t>
            </a:r>
            <a:r>
              <a:rPr lang="tr-TR" dirty="0" err="1"/>
              <a:t>the</a:t>
            </a:r>
            <a:r>
              <a:rPr lang="tr-TR" dirty="0"/>
              <a:t> </a:t>
            </a:r>
            <a:r>
              <a:rPr lang="tr-TR" dirty="0" err="1"/>
              <a:t>patient</a:t>
            </a:r>
            <a:r>
              <a:rPr lang="tr-TR" dirty="0"/>
              <a:t> </a:t>
            </a:r>
            <a:r>
              <a:rPr lang="tr-TR" dirty="0" err="1"/>
              <a:t>felt</a:t>
            </a:r>
            <a:r>
              <a:rPr lang="tr-TR" dirty="0"/>
              <a:t> </a:t>
            </a:r>
            <a:r>
              <a:rPr lang="tr-TR" dirty="0" err="1"/>
              <a:t>dizzy</a:t>
            </a:r>
            <a:r>
              <a:rPr lang="tr-TR" dirty="0"/>
              <a:t>/</a:t>
            </a:r>
            <a:r>
              <a:rPr lang="tr-TR" dirty="0" err="1"/>
              <a:t>fainted</a:t>
            </a:r>
            <a:r>
              <a:rPr lang="tr-TR" dirty="0"/>
              <a:t>.</a:t>
            </a:r>
          </a:p>
        </p:txBody>
      </p:sp>
    </p:spTree>
    <p:extLst>
      <p:ext uri="{BB962C8B-B14F-4D97-AF65-F5344CB8AC3E}">
        <p14:creationId xmlns:p14="http://schemas.microsoft.com/office/powerpoint/2010/main" val="38319649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1424F8-4FA1-4CC2-85E8-4652B6776AC6}"/>
              </a:ext>
            </a:extLst>
          </p:cNvPr>
          <p:cNvSpPr>
            <a:spLocks noGrp="1"/>
          </p:cNvSpPr>
          <p:nvPr>
            <p:ph type="title"/>
          </p:nvPr>
        </p:nvSpPr>
        <p:spPr/>
        <p:txBody>
          <a:bodyPr/>
          <a:lstStyle/>
          <a:p>
            <a:r>
              <a:rPr lang="tr-TR" dirty="0">
                <a:solidFill>
                  <a:srgbClr val="FF0000"/>
                </a:solidFill>
              </a:rPr>
              <a:t>Kaynaklar</a:t>
            </a:r>
          </a:p>
        </p:txBody>
      </p:sp>
      <p:sp>
        <p:nvSpPr>
          <p:cNvPr id="3" name="İçerik Yer Tutucusu 2">
            <a:extLst>
              <a:ext uri="{FF2B5EF4-FFF2-40B4-BE49-F238E27FC236}">
                <a16:creationId xmlns:a16="http://schemas.microsoft.com/office/drawing/2014/main" id="{AE1F01BF-98BB-42C9-B7A0-7072685A6F6B}"/>
              </a:ext>
            </a:extLst>
          </p:cNvPr>
          <p:cNvSpPr>
            <a:spLocks noGrp="1"/>
          </p:cNvSpPr>
          <p:nvPr>
            <p:ph idx="1"/>
          </p:nvPr>
        </p:nvSpPr>
        <p:spPr/>
        <p:txBody>
          <a:bodyPr>
            <a:normAutofit/>
          </a:bodyPr>
          <a:lstStyle/>
          <a:p>
            <a:r>
              <a:rPr lang="tr-TR" sz="2400" dirty="0" err="1">
                <a:ea typeface="Cambria" panose="02040503050406030204" pitchFamily="18" charset="0"/>
              </a:rPr>
              <a:t>Hoşten</a:t>
            </a:r>
            <a:r>
              <a:rPr lang="tr-TR" sz="2400" dirty="0">
                <a:ea typeface="Cambria" panose="02040503050406030204" pitchFamily="18" charset="0"/>
              </a:rPr>
              <a:t>, G. (2022). </a:t>
            </a:r>
            <a:r>
              <a:rPr lang="tr-TR" sz="2400" dirty="0" err="1">
                <a:ea typeface="Cambria" panose="02040503050406030204" pitchFamily="18" charset="0"/>
              </a:rPr>
              <a:t>Medical</a:t>
            </a:r>
            <a:r>
              <a:rPr lang="tr-TR" sz="2400" dirty="0">
                <a:ea typeface="Cambria" panose="02040503050406030204" pitchFamily="18" charset="0"/>
              </a:rPr>
              <a:t> English (2. baskı). Ankara: Nobel Tıp Kitabevi.</a:t>
            </a:r>
          </a:p>
          <a:p>
            <a:r>
              <a:rPr lang="tr-TR" sz="2400" dirty="0">
                <a:ea typeface="Cambria" panose="02040503050406030204" pitchFamily="18" charset="0"/>
              </a:rPr>
              <a:t>Oğuz, E.O. (2024). Tıbbi İngilizce Ders Kitabı. İstanbul: Nobel Tıp Kitabevi.</a:t>
            </a:r>
          </a:p>
          <a:p>
            <a:r>
              <a:rPr lang="tr-TR" sz="2400" dirty="0" err="1">
                <a:ea typeface="Cambria" panose="02040503050406030204" pitchFamily="18" charset="0"/>
              </a:rPr>
              <a:t>Çakırer</a:t>
            </a:r>
            <a:r>
              <a:rPr lang="tr-TR" sz="2400" dirty="0">
                <a:ea typeface="Cambria" panose="02040503050406030204" pitchFamily="18" charset="0"/>
              </a:rPr>
              <a:t>, M. A. (2023). Meslek Yüksek Okulları İçin Mesleki İngilizce Business English: Ders Notları. Bursa: Ekin Basım Yayın.</a:t>
            </a:r>
          </a:p>
          <a:p>
            <a:r>
              <a:rPr lang="en-US" sz="2400" b="0" i="0" dirty="0">
                <a:solidFill>
                  <a:srgbClr val="222222"/>
                </a:solidFill>
                <a:effectLst/>
                <a:ea typeface="Cambria" panose="02040503050406030204" pitchFamily="18" charset="0"/>
              </a:rPr>
              <a:t>Raymond, M. (2019). </a:t>
            </a:r>
            <a:r>
              <a:rPr lang="en-US" sz="2400" b="0" i="1" dirty="0">
                <a:solidFill>
                  <a:srgbClr val="222222"/>
                </a:solidFill>
                <a:effectLst/>
                <a:ea typeface="Cambria" panose="02040503050406030204" pitchFamily="18" charset="0"/>
              </a:rPr>
              <a:t>English grammar in use</a:t>
            </a:r>
            <a:r>
              <a:rPr lang="en-US" sz="2400" b="0" i="0" dirty="0">
                <a:solidFill>
                  <a:srgbClr val="222222"/>
                </a:solidFill>
                <a:effectLst/>
                <a:ea typeface="Cambria" panose="02040503050406030204" pitchFamily="18" charset="0"/>
              </a:rPr>
              <a:t>. </a:t>
            </a:r>
            <a:r>
              <a:rPr lang="en-US" sz="2400" b="0" i="0" dirty="0" err="1">
                <a:solidFill>
                  <a:srgbClr val="222222"/>
                </a:solidFill>
                <a:effectLst/>
                <a:ea typeface="Cambria" panose="02040503050406030204" pitchFamily="18" charset="0"/>
              </a:rPr>
              <a:t>Cambrige</a:t>
            </a:r>
            <a:r>
              <a:rPr lang="en-US" sz="2400" b="0" i="0" dirty="0">
                <a:solidFill>
                  <a:srgbClr val="222222"/>
                </a:solidFill>
                <a:effectLst/>
                <a:ea typeface="Cambria" panose="02040503050406030204" pitchFamily="18" charset="0"/>
              </a:rPr>
              <a:t>.</a:t>
            </a:r>
            <a:endParaRPr lang="tr-TR" sz="2400" dirty="0">
              <a:ea typeface="Cambria" panose="02040503050406030204" pitchFamily="18" charset="0"/>
            </a:endParaRPr>
          </a:p>
        </p:txBody>
      </p:sp>
    </p:spTree>
    <p:extLst>
      <p:ext uri="{BB962C8B-B14F-4D97-AF65-F5344CB8AC3E}">
        <p14:creationId xmlns:p14="http://schemas.microsoft.com/office/powerpoint/2010/main" val="182143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EAC739E-A0E1-4C4D-8ADC-94113B6E4C46}"/>
              </a:ext>
            </a:extLst>
          </p:cNvPr>
          <p:cNvSpPr>
            <a:spLocks noGrp="1"/>
          </p:cNvSpPr>
          <p:nvPr>
            <p:ph idx="1"/>
          </p:nvPr>
        </p:nvSpPr>
        <p:spPr>
          <a:xfrm>
            <a:off x="838200" y="657225"/>
            <a:ext cx="10515600" cy="5519738"/>
          </a:xfrm>
        </p:spPr>
        <p:txBody>
          <a:bodyPr/>
          <a:lstStyle/>
          <a:p>
            <a:r>
              <a:rPr lang="tr-TR" dirty="0" err="1">
                <a:solidFill>
                  <a:srgbClr val="FF0000"/>
                </a:solidFill>
              </a:rPr>
              <a:t>Dermatology</a:t>
            </a:r>
            <a:r>
              <a:rPr lang="tr-TR" dirty="0">
                <a:solidFill>
                  <a:srgbClr val="FF0000"/>
                </a:solidFill>
              </a:rPr>
              <a:t>: </a:t>
            </a:r>
            <a:r>
              <a:rPr lang="tr-TR" dirty="0"/>
              <a:t>Cildiye Uygulamaları </a:t>
            </a:r>
          </a:p>
          <a:p>
            <a:pPr marL="0" indent="0">
              <a:buNone/>
            </a:pPr>
            <a:r>
              <a:rPr lang="en-US" dirty="0"/>
              <a:t>You need to see Dermatology for your skin rash.</a:t>
            </a:r>
            <a:r>
              <a:rPr lang="tr-TR" dirty="0"/>
              <a:t>(döküntü)</a:t>
            </a:r>
          </a:p>
          <a:p>
            <a:r>
              <a:rPr lang="tr-TR" dirty="0" err="1">
                <a:solidFill>
                  <a:srgbClr val="FF0000"/>
                </a:solidFill>
              </a:rPr>
              <a:t>Pediatric</a:t>
            </a:r>
            <a:r>
              <a:rPr lang="tr-TR" dirty="0">
                <a:solidFill>
                  <a:srgbClr val="FF0000"/>
                </a:solidFill>
              </a:rPr>
              <a:t> </a:t>
            </a:r>
            <a:r>
              <a:rPr lang="tr-TR" dirty="0" err="1">
                <a:solidFill>
                  <a:srgbClr val="FF0000"/>
                </a:solidFill>
              </a:rPr>
              <a:t>Surgery</a:t>
            </a:r>
            <a:r>
              <a:rPr lang="tr-TR" dirty="0">
                <a:solidFill>
                  <a:srgbClr val="FF0000"/>
                </a:solidFill>
              </a:rPr>
              <a:t>: </a:t>
            </a:r>
            <a:r>
              <a:rPr lang="tr-TR" dirty="0"/>
              <a:t>Çocuk Cerrahisi </a:t>
            </a:r>
          </a:p>
          <a:p>
            <a:pPr marL="0" indent="0">
              <a:buNone/>
            </a:pPr>
            <a:r>
              <a:rPr lang="en-US" dirty="0"/>
              <a:t>Pediatric Surgery focuses on operations for children and infants.</a:t>
            </a:r>
            <a:r>
              <a:rPr lang="tr-TR" dirty="0"/>
              <a:t>(bebek)</a:t>
            </a:r>
          </a:p>
          <a:p>
            <a:r>
              <a:rPr lang="tr-TR" dirty="0" err="1">
                <a:solidFill>
                  <a:srgbClr val="FF0000"/>
                </a:solidFill>
              </a:rPr>
              <a:t>Pediatric</a:t>
            </a:r>
            <a:r>
              <a:rPr lang="tr-TR" dirty="0">
                <a:solidFill>
                  <a:srgbClr val="FF0000"/>
                </a:solidFill>
              </a:rPr>
              <a:t> </a:t>
            </a:r>
            <a:r>
              <a:rPr lang="tr-TR" dirty="0" err="1">
                <a:solidFill>
                  <a:srgbClr val="FF0000"/>
                </a:solidFill>
              </a:rPr>
              <a:t>Cardiology</a:t>
            </a:r>
            <a:r>
              <a:rPr lang="tr-TR" dirty="0">
                <a:solidFill>
                  <a:srgbClr val="FF0000"/>
                </a:solidFill>
              </a:rPr>
              <a:t>: </a:t>
            </a:r>
            <a:r>
              <a:rPr lang="tr-TR" dirty="0"/>
              <a:t>Çocuk Kardiyoloji </a:t>
            </a:r>
          </a:p>
          <a:p>
            <a:pPr marL="0" indent="0">
              <a:buNone/>
            </a:pPr>
            <a:r>
              <a:rPr lang="en-US" dirty="0"/>
              <a:t>The Pediatric Cardiology department treats</a:t>
            </a:r>
            <a:r>
              <a:rPr lang="tr-TR" dirty="0"/>
              <a:t> (tedavi etmek)</a:t>
            </a:r>
            <a:r>
              <a:rPr lang="en-US" dirty="0"/>
              <a:t> heart problems in kids.</a:t>
            </a:r>
            <a:endParaRPr lang="tr-TR" dirty="0"/>
          </a:p>
          <a:p>
            <a:r>
              <a:rPr lang="tr-TR" dirty="0">
                <a:solidFill>
                  <a:srgbClr val="FF0000"/>
                </a:solidFill>
              </a:rPr>
              <a:t>Child </a:t>
            </a:r>
            <a:r>
              <a:rPr lang="tr-TR" dirty="0" err="1">
                <a:solidFill>
                  <a:srgbClr val="FF0000"/>
                </a:solidFill>
              </a:rPr>
              <a:t>and</a:t>
            </a:r>
            <a:r>
              <a:rPr lang="tr-TR" dirty="0">
                <a:solidFill>
                  <a:srgbClr val="FF0000"/>
                </a:solidFill>
              </a:rPr>
              <a:t> </a:t>
            </a:r>
            <a:r>
              <a:rPr lang="tr-TR" dirty="0" err="1">
                <a:solidFill>
                  <a:srgbClr val="FF0000"/>
                </a:solidFill>
              </a:rPr>
              <a:t>Adolescent</a:t>
            </a:r>
            <a:r>
              <a:rPr lang="tr-TR" dirty="0">
                <a:solidFill>
                  <a:srgbClr val="FF0000"/>
                </a:solidFill>
              </a:rPr>
              <a:t> </a:t>
            </a:r>
            <a:r>
              <a:rPr lang="tr-TR" dirty="0" err="1">
                <a:solidFill>
                  <a:srgbClr val="FF0000"/>
                </a:solidFill>
              </a:rPr>
              <a:t>Mental</a:t>
            </a:r>
            <a:r>
              <a:rPr lang="tr-TR" dirty="0">
                <a:solidFill>
                  <a:srgbClr val="FF0000"/>
                </a:solidFill>
              </a:rPr>
              <a:t> </a:t>
            </a:r>
            <a:r>
              <a:rPr lang="tr-TR" dirty="0" err="1">
                <a:solidFill>
                  <a:srgbClr val="FF0000"/>
                </a:solidFill>
              </a:rPr>
              <a:t>Health</a:t>
            </a:r>
            <a:r>
              <a:rPr lang="tr-TR" dirty="0">
                <a:solidFill>
                  <a:srgbClr val="FF0000"/>
                </a:solidFill>
              </a:rPr>
              <a:t> </a:t>
            </a:r>
            <a:r>
              <a:rPr lang="tr-TR" dirty="0" err="1">
                <a:solidFill>
                  <a:srgbClr val="FF0000"/>
                </a:solidFill>
              </a:rPr>
              <a:t>and</a:t>
            </a:r>
            <a:r>
              <a:rPr lang="tr-TR" dirty="0">
                <a:solidFill>
                  <a:srgbClr val="FF0000"/>
                </a:solidFill>
              </a:rPr>
              <a:t> </a:t>
            </a:r>
            <a:r>
              <a:rPr lang="tr-TR" dirty="0" err="1">
                <a:solidFill>
                  <a:srgbClr val="FF0000"/>
                </a:solidFill>
              </a:rPr>
              <a:t>Diseases</a:t>
            </a:r>
            <a:r>
              <a:rPr lang="tr-TR" dirty="0">
                <a:solidFill>
                  <a:srgbClr val="FF0000"/>
                </a:solidFill>
              </a:rPr>
              <a:t>: </a:t>
            </a:r>
            <a:r>
              <a:rPr lang="tr-TR" dirty="0"/>
              <a:t>Çocuk ve Ergen Ruh Sağlığı ve Hastalıkları </a:t>
            </a:r>
          </a:p>
          <a:p>
            <a:pPr marL="0" indent="0">
              <a:buNone/>
            </a:pPr>
            <a:r>
              <a:rPr lang="en-US" dirty="0"/>
              <a:t>This clinic supports Child and Adolescent Mental Health and Diseases.</a:t>
            </a:r>
            <a:endParaRPr lang="tr-TR" dirty="0"/>
          </a:p>
          <a:p>
            <a:pPr marL="0" indent="0">
              <a:buNone/>
            </a:pPr>
            <a:endParaRPr lang="tr-TR" dirty="0"/>
          </a:p>
        </p:txBody>
      </p:sp>
    </p:spTree>
    <p:extLst>
      <p:ext uri="{BB962C8B-B14F-4D97-AF65-F5344CB8AC3E}">
        <p14:creationId xmlns:p14="http://schemas.microsoft.com/office/powerpoint/2010/main" val="3585663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13974D4-1AF1-41E8-BF44-8091F2D1CAB7}"/>
              </a:ext>
            </a:extLst>
          </p:cNvPr>
          <p:cNvSpPr>
            <a:spLocks noGrp="1"/>
          </p:cNvSpPr>
          <p:nvPr>
            <p:ph idx="1"/>
          </p:nvPr>
        </p:nvSpPr>
        <p:spPr>
          <a:xfrm>
            <a:off x="838200" y="590550"/>
            <a:ext cx="10515600" cy="5586413"/>
          </a:xfrm>
        </p:spPr>
        <p:txBody>
          <a:bodyPr>
            <a:normAutofit fontScale="92500" lnSpcReduction="20000"/>
          </a:bodyPr>
          <a:lstStyle/>
          <a:p>
            <a:pPr marL="0" indent="0">
              <a:buNone/>
            </a:pPr>
            <a:endParaRPr lang="tr-TR" dirty="0"/>
          </a:p>
          <a:p>
            <a:r>
              <a:rPr lang="tr-TR" dirty="0" err="1">
                <a:solidFill>
                  <a:srgbClr val="FF0000"/>
                </a:solidFill>
              </a:rPr>
              <a:t>Internal</a:t>
            </a:r>
            <a:r>
              <a:rPr lang="tr-TR" dirty="0">
                <a:solidFill>
                  <a:srgbClr val="FF0000"/>
                </a:solidFill>
              </a:rPr>
              <a:t> </a:t>
            </a:r>
            <a:r>
              <a:rPr lang="tr-TR" dirty="0" err="1">
                <a:solidFill>
                  <a:srgbClr val="FF0000"/>
                </a:solidFill>
              </a:rPr>
              <a:t>Medicine</a:t>
            </a:r>
            <a:r>
              <a:rPr lang="tr-TR" dirty="0">
                <a:solidFill>
                  <a:srgbClr val="FF0000"/>
                </a:solidFill>
              </a:rPr>
              <a:t>: </a:t>
            </a:r>
            <a:r>
              <a:rPr lang="tr-TR" dirty="0"/>
              <a:t>Dahiliye </a:t>
            </a:r>
          </a:p>
          <a:p>
            <a:pPr marL="0" indent="0">
              <a:buNone/>
            </a:pPr>
            <a:r>
              <a:rPr lang="en-US" dirty="0"/>
              <a:t>If you have a general health problem, go to Internal Medicine.</a:t>
            </a:r>
            <a:endParaRPr lang="tr-TR" dirty="0"/>
          </a:p>
          <a:p>
            <a:r>
              <a:rPr lang="tr-TR" dirty="0" err="1">
                <a:solidFill>
                  <a:srgbClr val="FF0000"/>
                </a:solidFill>
              </a:rPr>
              <a:t>Endocrinology</a:t>
            </a:r>
            <a:r>
              <a:rPr lang="tr-TR" dirty="0">
                <a:solidFill>
                  <a:srgbClr val="FF0000"/>
                </a:solidFill>
              </a:rPr>
              <a:t> </a:t>
            </a:r>
            <a:r>
              <a:rPr lang="tr-TR" dirty="0" err="1">
                <a:solidFill>
                  <a:srgbClr val="FF0000"/>
                </a:solidFill>
              </a:rPr>
              <a:t>and</a:t>
            </a:r>
            <a:r>
              <a:rPr lang="tr-TR" dirty="0">
                <a:solidFill>
                  <a:srgbClr val="FF0000"/>
                </a:solidFill>
              </a:rPr>
              <a:t> </a:t>
            </a:r>
            <a:r>
              <a:rPr lang="tr-TR" dirty="0" err="1">
                <a:solidFill>
                  <a:srgbClr val="FF0000"/>
                </a:solidFill>
              </a:rPr>
              <a:t>Metabolic</a:t>
            </a:r>
            <a:r>
              <a:rPr lang="tr-TR" dirty="0">
                <a:solidFill>
                  <a:srgbClr val="FF0000"/>
                </a:solidFill>
              </a:rPr>
              <a:t> </a:t>
            </a:r>
            <a:r>
              <a:rPr lang="tr-TR" dirty="0" err="1">
                <a:solidFill>
                  <a:srgbClr val="FF0000"/>
                </a:solidFill>
              </a:rPr>
              <a:t>Diseases</a:t>
            </a:r>
            <a:r>
              <a:rPr lang="tr-TR" dirty="0">
                <a:solidFill>
                  <a:srgbClr val="FF0000"/>
                </a:solidFill>
              </a:rPr>
              <a:t>: </a:t>
            </a:r>
            <a:r>
              <a:rPr lang="tr-TR" dirty="0"/>
              <a:t>Endokrinoloji ve Metabolizma Hastalıkları </a:t>
            </a:r>
          </a:p>
          <a:p>
            <a:pPr marL="0" indent="0">
              <a:buNone/>
            </a:pPr>
            <a:r>
              <a:rPr lang="en-US" dirty="0"/>
              <a:t>Endocrinology and Metabolic Diseases doctors treat diabetes and hormone issues.</a:t>
            </a:r>
            <a:endParaRPr lang="tr-TR" dirty="0"/>
          </a:p>
          <a:p>
            <a:r>
              <a:rPr lang="tr-TR" dirty="0" err="1">
                <a:solidFill>
                  <a:srgbClr val="FF0000"/>
                </a:solidFill>
              </a:rPr>
              <a:t>Aesthetics</a:t>
            </a:r>
            <a:r>
              <a:rPr lang="tr-TR" dirty="0">
                <a:solidFill>
                  <a:srgbClr val="FF0000"/>
                </a:solidFill>
              </a:rPr>
              <a:t>, </a:t>
            </a:r>
            <a:r>
              <a:rPr lang="tr-TR" dirty="0" err="1">
                <a:solidFill>
                  <a:srgbClr val="FF0000"/>
                </a:solidFill>
              </a:rPr>
              <a:t>Plastic</a:t>
            </a:r>
            <a:r>
              <a:rPr lang="tr-TR" dirty="0">
                <a:solidFill>
                  <a:srgbClr val="FF0000"/>
                </a:solidFill>
              </a:rPr>
              <a:t> </a:t>
            </a:r>
            <a:r>
              <a:rPr lang="tr-TR" dirty="0" err="1">
                <a:solidFill>
                  <a:srgbClr val="FF0000"/>
                </a:solidFill>
              </a:rPr>
              <a:t>Surgery</a:t>
            </a:r>
            <a:r>
              <a:rPr lang="tr-TR" dirty="0">
                <a:solidFill>
                  <a:srgbClr val="FF0000"/>
                </a:solidFill>
              </a:rPr>
              <a:t>:</a:t>
            </a:r>
            <a:r>
              <a:rPr lang="tr-TR" dirty="0"/>
              <a:t> Estetik, Plastik Cerrahi </a:t>
            </a:r>
          </a:p>
          <a:p>
            <a:pPr marL="0" indent="0">
              <a:buNone/>
            </a:pPr>
            <a:r>
              <a:rPr lang="en-US" dirty="0"/>
              <a:t>People visit Aesthetics, Plastic Surgery for cosmetic improvements.</a:t>
            </a:r>
            <a:r>
              <a:rPr lang="tr-TR" dirty="0"/>
              <a:t>(iyileştirme)</a:t>
            </a:r>
          </a:p>
          <a:p>
            <a:r>
              <a:rPr lang="tr-TR" dirty="0">
                <a:solidFill>
                  <a:srgbClr val="FF0000"/>
                </a:solidFill>
              </a:rPr>
              <a:t>General </a:t>
            </a:r>
            <a:r>
              <a:rPr lang="tr-TR" dirty="0" err="1">
                <a:solidFill>
                  <a:srgbClr val="FF0000"/>
                </a:solidFill>
              </a:rPr>
              <a:t>Surgery</a:t>
            </a:r>
            <a:r>
              <a:rPr lang="tr-TR" dirty="0">
                <a:solidFill>
                  <a:srgbClr val="FF0000"/>
                </a:solidFill>
              </a:rPr>
              <a:t>: </a:t>
            </a:r>
            <a:r>
              <a:rPr lang="tr-TR" dirty="0"/>
              <a:t>Genel Cerrahi </a:t>
            </a:r>
          </a:p>
          <a:p>
            <a:pPr marL="0" indent="0">
              <a:buNone/>
            </a:pPr>
            <a:r>
              <a:rPr lang="en-US" dirty="0"/>
              <a:t>The General Surgery department performs</a:t>
            </a:r>
            <a:r>
              <a:rPr lang="tr-TR" dirty="0"/>
              <a:t> (gerçekleştirmek)</a:t>
            </a:r>
            <a:r>
              <a:rPr lang="en-US" dirty="0"/>
              <a:t> many types of abdominal</a:t>
            </a:r>
            <a:r>
              <a:rPr lang="tr-TR" dirty="0"/>
              <a:t>(karın) </a:t>
            </a:r>
            <a:r>
              <a:rPr lang="en-US" dirty="0"/>
              <a:t>operations.</a:t>
            </a:r>
            <a:r>
              <a:rPr lang="tr-TR" dirty="0"/>
              <a:t> (ameliyatı)</a:t>
            </a:r>
          </a:p>
          <a:p>
            <a:r>
              <a:rPr lang="tr-TR" dirty="0" err="1">
                <a:solidFill>
                  <a:srgbClr val="FF0000"/>
                </a:solidFill>
              </a:rPr>
              <a:t>Chest</a:t>
            </a:r>
            <a:r>
              <a:rPr lang="tr-TR" dirty="0">
                <a:solidFill>
                  <a:srgbClr val="FF0000"/>
                </a:solidFill>
              </a:rPr>
              <a:t> </a:t>
            </a:r>
            <a:r>
              <a:rPr lang="tr-TR" dirty="0" err="1">
                <a:solidFill>
                  <a:srgbClr val="FF0000"/>
                </a:solidFill>
              </a:rPr>
              <a:t>Diseases</a:t>
            </a:r>
            <a:r>
              <a:rPr lang="tr-TR" dirty="0">
                <a:solidFill>
                  <a:srgbClr val="FF0000"/>
                </a:solidFill>
              </a:rPr>
              <a:t>: </a:t>
            </a:r>
            <a:r>
              <a:rPr lang="tr-TR" dirty="0"/>
              <a:t>Göğüs Hastalıkları </a:t>
            </a:r>
          </a:p>
          <a:p>
            <a:pPr marL="0" indent="0">
              <a:buNone/>
            </a:pPr>
            <a:r>
              <a:rPr lang="en-US" dirty="0"/>
              <a:t>If you have a persistent</a:t>
            </a:r>
            <a:r>
              <a:rPr lang="tr-TR" dirty="0"/>
              <a:t> (geçmeyen)</a:t>
            </a:r>
            <a:r>
              <a:rPr lang="en-US" dirty="0"/>
              <a:t> cough, you should visit Chest Diseases.</a:t>
            </a:r>
            <a:endParaRPr lang="tr-TR" dirty="0"/>
          </a:p>
        </p:txBody>
      </p:sp>
    </p:spTree>
    <p:extLst>
      <p:ext uri="{BB962C8B-B14F-4D97-AF65-F5344CB8AC3E}">
        <p14:creationId xmlns:p14="http://schemas.microsoft.com/office/powerpoint/2010/main" val="3275965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985628E-52DD-49FA-92B9-3C549869366B}"/>
              </a:ext>
            </a:extLst>
          </p:cNvPr>
          <p:cNvSpPr>
            <a:spLocks noGrp="1"/>
          </p:cNvSpPr>
          <p:nvPr>
            <p:ph idx="1"/>
          </p:nvPr>
        </p:nvSpPr>
        <p:spPr>
          <a:xfrm>
            <a:off x="838200" y="552450"/>
            <a:ext cx="10515600" cy="5624513"/>
          </a:xfrm>
        </p:spPr>
        <p:txBody>
          <a:bodyPr>
            <a:normAutofit lnSpcReduction="10000"/>
          </a:bodyPr>
          <a:lstStyle/>
          <a:p>
            <a:r>
              <a:rPr lang="tr-TR" dirty="0" err="1">
                <a:solidFill>
                  <a:srgbClr val="FF0000"/>
                </a:solidFill>
              </a:rPr>
              <a:t>Eye</a:t>
            </a:r>
            <a:r>
              <a:rPr lang="tr-TR" dirty="0">
                <a:solidFill>
                  <a:srgbClr val="FF0000"/>
                </a:solidFill>
              </a:rPr>
              <a:t> </a:t>
            </a:r>
            <a:r>
              <a:rPr lang="tr-TR" dirty="0" err="1">
                <a:solidFill>
                  <a:srgbClr val="FF0000"/>
                </a:solidFill>
              </a:rPr>
              <a:t>Diseases</a:t>
            </a:r>
            <a:r>
              <a:rPr lang="tr-TR" dirty="0">
                <a:solidFill>
                  <a:srgbClr val="FF0000"/>
                </a:solidFill>
              </a:rPr>
              <a:t>: </a:t>
            </a:r>
            <a:r>
              <a:rPr lang="tr-TR" dirty="0"/>
              <a:t>Göz Hastalıkları </a:t>
            </a:r>
          </a:p>
          <a:p>
            <a:pPr marL="0" indent="0">
              <a:buNone/>
            </a:pPr>
            <a:r>
              <a:rPr lang="en-US" dirty="0"/>
              <a:t>You can get new glasses at the Eye Diseases clinic.</a:t>
            </a:r>
            <a:endParaRPr lang="tr-TR" dirty="0"/>
          </a:p>
          <a:p>
            <a:r>
              <a:rPr lang="tr-TR" dirty="0" err="1">
                <a:solidFill>
                  <a:srgbClr val="FF0000"/>
                </a:solidFill>
              </a:rPr>
              <a:t>Gynecology</a:t>
            </a:r>
            <a:r>
              <a:rPr lang="tr-TR" dirty="0">
                <a:solidFill>
                  <a:srgbClr val="FF0000"/>
                </a:solidFill>
              </a:rPr>
              <a:t>: </a:t>
            </a:r>
            <a:r>
              <a:rPr lang="tr-TR" dirty="0"/>
              <a:t>Kadın Hastalıkları ve Doğum </a:t>
            </a:r>
          </a:p>
          <a:p>
            <a:pPr marL="0" indent="0">
              <a:buNone/>
            </a:pPr>
            <a:r>
              <a:rPr lang="en-US" dirty="0"/>
              <a:t>Women go to Gynecology for regular health checks.</a:t>
            </a:r>
            <a:endParaRPr lang="tr-TR" dirty="0"/>
          </a:p>
          <a:p>
            <a:r>
              <a:rPr lang="tr-TR" dirty="0" err="1">
                <a:solidFill>
                  <a:srgbClr val="FF0000"/>
                </a:solidFill>
              </a:rPr>
              <a:t>Heart</a:t>
            </a:r>
            <a:r>
              <a:rPr lang="tr-TR" dirty="0">
                <a:solidFill>
                  <a:srgbClr val="FF0000"/>
                </a:solidFill>
              </a:rPr>
              <a:t> </a:t>
            </a:r>
            <a:r>
              <a:rPr lang="tr-TR" dirty="0" err="1">
                <a:solidFill>
                  <a:srgbClr val="FF0000"/>
                </a:solidFill>
              </a:rPr>
              <a:t>Diseases</a:t>
            </a:r>
            <a:r>
              <a:rPr lang="tr-TR" dirty="0">
                <a:solidFill>
                  <a:srgbClr val="FF0000"/>
                </a:solidFill>
              </a:rPr>
              <a:t> (</a:t>
            </a:r>
            <a:r>
              <a:rPr lang="tr-TR" dirty="0" err="1">
                <a:solidFill>
                  <a:srgbClr val="FF0000"/>
                </a:solidFill>
              </a:rPr>
              <a:t>Cardiology</a:t>
            </a:r>
            <a:r>
              <a:rPr lang="tr-TR" dirty="0">
                <a:solidFill>
                  <a:srgbClr val="FF0000"/>
                </a:solidFill>
              </a:rPr>
              <a:t>): </a:t>
            </a:r>
            <a:r>
              <a:rPr lang="tr-TR" dirty="0"/>
              <a:t>Kalp Hastalıkları (Kardiyoloji)</a:t>
            </a:r>
          </a:p>
          <a:p>
            <a:pPr marL="0" indent="0">
              <a:buNone/>
            </a:pPr>
            <a:r>
              <a:rPr lang="tr-TR" dirty="0"/>
              <a:t> </a:t>
            </a:r>
            <a:r>
              <a:rPr lang="en-US" dirty="0"/>
              <a:t>Heart Diseases (Cardiology) specialists</a:t>
            </a:r>
            <a:r>
              <a:rPr lang="tr-TR" dirty="0"/>
              <a:t> (uzman)</a:t>
            </a:r>
            <a:r>
              <a:rPr lang="en-US" dirty="0"/>
              <a:t> help keep your heart healthy.</a:t>
            </a:r>
            <a:endParaRPr lang="tr-TR" dirty="0"/>
          </a:p>
          <a:p>
            <a:r>
              <a:rPr lang="tr-TR" dirty="0" err="1">
                <a:solidFill>
                  <a:srgbClr val="FF0000"/>
                </a:solidFill>
              </a:rPr>
              <a:t>Neurology</a:t>
            </a:r>
            <a:r>
              <a:rPr lang="tr-TR" dirty="0">
                <a:solidFill>
                  <a:srgbClr val="FF0000"/>
                </a:solidFill>
              </a:rPr>
              <a:t>: </a:t>
            </a:r>
            <a:r>
              <a:rPr lang="tr-TR" dirty="0"/>
              <a:t>Nöroloji</a:t>
            </a:r>
          </a:p>
          <a:p>
            <a:pPr marL="0" indent="0">
              <a:buNone/>
            </a:pPr>
            <a:r>
              <a:rPr lang="en-US" dirty="0"/>
              <a:t>Neurology deals</a:t>
            </a:r>
            <a:r>
              <a:rPr lang="tr-TR" dirty="0"/>
              <a:t> (ilgilenmek)</a:t>
            </a:r>
            <a:r>
              <a:rPr lang="en-US" dirty="0"/>
              <a:t> with problems related to</a:t>
            </a:r>
            <a:r>
              <a:rPr lang="tr-TR" dirty="0"/>
              <a:t> (ilgili)</a:t>
            </a:r>
            <a:r>
              <a:rPr lang="en-US" dirty="0"/>
              <a:t> the brain and nervous system.</a:t>
            </a:r>
            <a:endParaRPr lang="tr-TR" dirty="0"/>
          </a:p>
          <a:p>
            <a:r>
              <a:rPr lang="tr-TR" dirty="0" err="1">
                <a:solidFill>
                  <a:srgbClr val="FF0000"/>
                </a:solidFill>
              </a:rPr>
              <a:t>Orthopedics</a:t>
            </a:r>
            <a:r>
              <a:rPr lang="tr-TR" dirty="0">
                <a:solidFill>
                  <a:srgbClr val="FF0000"/>
                </a:solidFill>
              </a:rPr>
              <a:t> </a:t>
            </a:r>
            <a:r>
              <a:rPr lang="tr-TR" dirty="0" err="1">
                <a:solidFill>
                  <a:srgbClr val="FF0000"/>
                </a:solidFill>
              </a:rPr>
              <a:t>and</a:t>
            </a:r>
            <a:r>
              <a:rPr lang="tr-TR" dirty="0">
                <a:solidFill>
                  <a:srgbClr val="FF0000"/>
                </a:solidFill>
              </a:rPr>
              <a:t> </a:t>
            </a:r>
            <a:r>
              <a:rPr lang="tr-TR" dirty="0" err="1">
                <a:solidFill>
                  <a:srgbClr val="FF0000"/>
                </a:solidFill>
              </a:rPr>
              <a:t>Traumatology</a:t>
            </a:r>
            <a:r>
              <a:rPr lang="tr-TR" dirty="0">
                <a:solidFill>
                  <a:srgbClr val="FF0000"/>
                </a:solidFill>
              </a:rPr>
              <a:t>: </a:t>
            </a:r>
            <a:r>
              <a:rPr lang="tr-TR" dirty="0"/>
              <a:t>Ortopedi ve Travmatoloji </a:t>
            </a:r>
          </a:p>
          <a:p>
            <a:pPr marL="0" indent="0">
              <a:buNone/>
            </a:pPr>
            <a:r>
              <a:rPr lang="tr-TR" dirty="0"/>
              <a:t>He</a:t>
            </a:r>
            <a:r>
              <a:rPr lang="en-US" dirty="0"/>
              <a:t> went to Orthopedics and Traumatology because </a:t>
            </a:r>
            <a:r>
              <a:rPr lang="tr-TR" dirty="0"/>
              <a:t>he</a:t>
            </a:r>
            <a:r>
              <a:rPr lang="en-US" dirty="0"/>
              <a:t> broke</a:t>
            </a:r>
            <a:r>
              <a:rPr lang="tr-TR" dirty="0"/>
              <a:t> his</a:t>
            </a:r>
            <a:r>
              <a:rPr lang="en-US" dirty="0"/>
              <a:t> arm.</a:t>
            </a:r>
            <a:endParaRPr lang="tr-TR" dirty="0"/>
          </a:p>
          <a:p>
            <a:pPr marL="0" indent="0">
              <a:buNone/>
            </a:pPr>
            <a:endParaRPr lang="tr-TR" dirty="0"/>
          </a:p>
        </p:txBody>
      </p:sp>
    </p:spTree>
    <p:extLst>
      <p:ext uri="{BB962C8B-B14F-4D97-AF65-F5344CB8AC3E}">
        <p14:creationId xmlns:p14="http://schemas.microsoft.com/office/powerpoint/2010/main" val="2680614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F77C006-3267-48EB-BB71-1D1E33D8FD50}"/>
              </a:ext>
            </a:extLst>
          </p:cNvPr>
          <p:cNvSpPr>
            <a:spLocks noGrp="1"/>
          </p:cNvSpPr>
          <p:nvPr>
            <p:ph idx="1"/>
          </p:nvPr>
        </p:nvSpPr>
        <p:spPr>
          <a:xfrm>
            <a:off x="933450" y="942974"/>
            <a:ext cx="10515600" cy="5400675"/>
          </a:xfrm>
        </p:spPr>
        <p:txBody>
          <a:bodyPr>
            <a:normAutofit fontScale="92500" lnSpcReduction="10000"/>
          </a:bodyPr>
          <a:lstStyle/>
          <a:p>
            <a:r>
              <a:rPr lang="tr-TR" dirty="0" err="1">
                <a:solidFill>
                  <a:srgbClr val="FF0000"/>
                </a:solidFill>
              </a:rPr>
              <a:t>Radiology</a:t>
            </a:r>
            <a:r>
              <a:rPr lang="tr-TR" dirty="0">
                <a:solidFill>
                  <a:srgbClr val="FF0000"/>
                </a:solidFill>
              </a:rPr>
              <a:t>: </a:t>
            </a:r>
            <a:r>
              <a:rPr lang="tr-TR" dirty="0"/>
              <a:t>Radyoloji </a:t>
            </a:r>
          </a:p>
          <a:p>
            <a:pPr marL="0" indent="0">
              <a:buNone/>
            </a:pPr>
            <a:r>
              <a:rPr lang="en-US" dirty="0"/>
              <a:t>The Radiology department takes X-rays and MRI scans.</a:t>
            </a:r>
            <a:r>
              <a:rPr lang="tr-TR" dirty="0"/>
              <a:t> (tarama, çekim)</a:t>
            </a:r>
          </a:p>
          <a:p>
            <a:r>
              <a:rPr lang="en-US" dirty="0">
                <a:solidFill>
                  <a:srgbClr val="FF0000"/>
                </a:solidFill>
              </a:rPr>
              <a:t>Mental Health and Diseases</a:t>
            </a:r>
            <a:r>
              <a:rPr lang="tr-TR" dirty="0">
                <a:solidFill>
                  <a:srgbClr val="FF0000"/>
                </a:solidFill>
              </a:rPr>
              <a:t>: </a:t>
            </a:r>
            <a:r>
              <a:rPr lang="en-US" dirty="0" err="1"/>
              <a:t>Ruh</a:t>
            </a:r>
            <a:r>
              <a:rPr lang="en-US" dirty="0"/>
              <a:t> </a:t>
            </a:r>
            <a:r>
              <a:rPr lang="en-US" dirty="0" err="1"/>
              <a:t>Sağlığı</a:t>
            </a:r>
            <a:r>
              <a:rPr lang="en-US" dirty="0"/>
              <a:t> </a:t>
            </a:r>
            <a:r>
              <a:rPr lang="en-US" dirty="0" err="1"/>
              <a:t>ve</a:t>
            </a:r>
            <a:r>
              <a:rPr lang="en-US" dirty="0"/>
              <a:t> </a:t>
            </a:r>
            <a:r>
              <a:rPr lang="en-US" dirty="0" err="1"/>
              <a:t>Hastalıkları</a:t>
            </a:r>
            <a:endParaRPr lang="tr-TR" dirty="0"/>
          </a:p>
          <a:p>
            <a:pPr marL="0" indent="0">
              <a:buNone/>
            </a:pPr>
            <a:r>
              <a:rPr lang="en-US" dirty="0"/>
              <a:t>Doctors in Mental Health and Diseases help patients with emotional struggles.</a:t>
            </a:r>
            <a:r>
              <a:rPr lang="tr-TR" dirty="0"/>
              <a:t> (duyusal sorun)</a:t>
            </a:r>
          </a:p>
          <a:p>
            <a:r>
              <a:rPr lang="tr-TR" dirty="0" err="1">
                <a:solidFill>
                  <a:srgbClr val="FF0000"/>
                </a:solidFill>
              </a:rPr>
              <a:t>Hair</a:t>
            </a:r>
            <a:r>
              <a:rPr lang="tr-TR" dirty="0">
                <a:solidFill>
                  <a:srgbClr val="FF0000"/>
                </a:solidFill>
              </a:rPr>
              <a:t> </a:t>
            </a:r>
            <a:r>
              <a:rPr lang="tr-TR" dirty="0" err="1">
                <a:solidFill>
                  <a:srgbClr val="FF0000"/>
                </a:solidFill>
              </a:rPr>
              <a:t>Transplantation</a:t>
            </a:r>
            <a:r>
              <a:rPr lang="tr-TR" dirty="0">
                <a:solidFill>
                  <a:srgbClr val="FF0000"/>
                </a:solidFill>
              </a:rPr>
              <a:t> Center: </a:t>
            </a:r>
            <a:r>
              <a:rPr lang="tr-TR" dirty="0"/>
              <a:t>Saç Ekim Merkezi </a:t>
            </a:r>
          </a:p>
          <a:p>
            <a:pPr marL="0" indent="0">
              <a:buNone/>
            </a:pPr>
            <a:r>
              <a:rPr lang="en-US" dirty="0"/>
              <a:t>The Hair Transplantation Center offers</a:t>
            </a:r>
            <a:r>
              <a:rPr lang="tr-TR" dirty="0"/>
              <a:t> (sunmak)</a:t>
            </a:r>
            <a:r>
              <a:rPr lang="en-US" dirty="0"/>
              <a:t> solutions</a:t>
            </a:r>
            <a:r>
              <a:rPr lang="tr-TR" dirty="0"/>
              <a:t>(çözüm)</a:t>
            </a:r>
            <a:r>
              <a:rPr lang="en-US" dirty="0"/>
              <a:t> for hair loss.</a:t>
            </a:r>
            <a:endParaRPr lang="tr-TR" dirty="0"/>
          </a:p>
          <a:p>
            <a:r>
              <a:rPr lang="tr-TR" dirty="0" err="1">
                <a:solidFill>
                  <a:srgbClr val="FF0000"/>
                </a:solidFill>
              </a:rPr>
              <a:t>Urology</a:t>
            </a:r>
            <a:r>
              <a:rPr lang="tr-TR" dirty="0">
                <a:solidFill>
                  <a:srgbClr val="FF0000"/>
                </a:solidFill>
              </a:rPr>
              <a:t>: </a:t>
            </a:r>
            <a:r>
              <a:rPr lang="tr-TR" dirty="0"/>
              <a:t>Üroloji </a:t>
            </a:r>
          </a:p>
          <a:p>
            <a:pPr marL="0" indent="0">
              <a:buNone/>
            </a:pPr>
            <a:r>
              <a:rPr lang="en-US" dirty="0"/>
              <a:t>Urology treats problems of the urinary tract</a:t>
            </a:r>
            <a:r>
              <a:rPr lang="tr-TR" dirty="0"/>
              <a:t> (idrar yolu)</a:t>
            </a:r>
            <a:r>
              <a:rPr lang="en-US" dirty="0"/>
              <a:t> and kidneys.</a:t>
            </a:r>
            <a:r>
              <a:rPr lang="tr-TR" dirty="0"/>
              <a:t> (böbrek)</a:t>
            </a:r>
          </a:p>
          <a:p>
            <a:r>
              <a:rPr lang="da-DK" dirty="0">
                <a:solidFill>
                  <a:srgbClr val="FF0000"/>
                </a:solidFill>
              </a:rPr>
              <a:t>Sleep Disorder Center</a:t>
            </a:r>
            <a:r>
              <a:rPr lang="tr-TR" dirty="0">
                <a:solidFill>
                  <a:srgbClr val="FF0000"/>
                </a:solidFill>
              </a:rPr>
              <a:t>: </a:t>
            </a:r>
            <a:r>
              <a:rPr lang="da-DK" dirty="0"/>
              <a:t>Uyku Bozukluğu Merkezi</a:t>
            </a:r>
            <a:endParaRPr lang="tr-TR" dirty="0"/>
          </a:p>
          <a:p>
            <a:pPr marL="0" indent="0">
              <a:buNone/>
            </a:pPr>
            <a:r>
              <a:rPr lang="en-US" dirty="0"/>
              <a:t>If you can</a:t>
            </a:r>
            <a:r>
              <a:rPr lang="tr-TR" dirty="0"/>
              <a:t>’</a:t>
            </a:r>
            <a:r>
              <a:rPr lang="en-US" dirty="0"/>
              <a:t>t sleep well, the Sleep Disorder Center can help you.</a:t>
            </a:r>
            <a:r>
              <a:rPr lang="da-DK" dirty="0"/>
              <a:t> </a:t>
            </a:r>
            <a:endParaRPr lang="tr-TR" dirty="0"/>
          </a:p>
        </p:txBody>
      </p:sp>
    </p:spTree>
    <p:extLst>
      <p:ext uri="{BB962C8B-B14F-4D97-AF65-F5344CB8AC3E}">
        <p14:creationId xmlns:p14="http://schemas.microsoft.com/office/powerpoint/2010/main" val="2507503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0F6C08-E34B-4753-BFFB-7E2002C1AF10}"/>
              </a:ext>
            </a:extLst>
          </p:cNvPr>
          <p:cNvSpPr>
            <a:spLocks noGrp="1"/>
          </p:cNvSpPr>
          <p:nvPr>
            <p:ph type="title"/>
          </p:nvPr>
        </p:nvSpPr>
        <p:spPr/>
        <p:txBody>
          <a:bodyPr/>
          <a:lstStyle/>
          <a:p>
            <a:r>
              <a:rPr lang="tr-TR" dirty="0">
                <a:solidFill>
                  <a:srgbClr val="FF0000"/>
                </a:solidFill>
              </a:rPr>
              <a:t>Reading </a:t>
            </a:r>
            <a:r>
              <a:rPr lang="tr-TR" dirty="0" err="1">
                <a:solidFill>
                  <a:srgbClr val="FF0000"/>
                </a:solidFill>
              </a:rPr>
              <a:t>Text</a:t>
            </a:r>
            <a:r>
              <a:rPr lang="tr-TR" dirty="0">
                <a:solidFill>
                  <a:srgbClr val="FF0000"/>
                </a:solidFill>
              </a:rPr>
              <a:t> 1</a:t>
            </a:r>
          </a:p>
        </p:txBody>
      </p:sp>
      <p:sp>
        <p:nvSpPr>
          <p:cNvPr id="3" name="İçerik Yer Tutucusu 2">
            <a:extLst>
              <a:ext uri="{FF2B5EF4-FFF2-40B4-BE49-F238E27FC236}">
                <a16:creationId xmlns:a16="http://schemas.microsoft.com/office/drawing/2014/main" id="{F3ECAF4E-AF02-4941-ABB5-3EBFA913BC52}"/>
              </a:ext>
            </a:extLst>
          </p:cNvPr>
          <p:cNvSpPr>
            <a:spLocks noGrp="1"/>
          </p:cNvSpPr>
          <p:nvPr>
            <p:ph idx="1"/>
          </p:nvPr>
        </p:nvSpPr>
        <p:spPr/>
        <p:txBody>
          <a:bodyPr/>
          <a:lstStyle/>
          <a:p>
            <a:r>
              <a:rPr lang="en-US" dirty="0"/>
              <a:t>Yesterday morning, Ms. </a:t>
            </a:r>
            <a:r>
              <a:rPr lang="en-US" dirty="0" err="1"/>
              <a:t>Çelik</a:t>
            </a:r>
            <a:r>
              <a:rPr lang="en-US" dirty="0"/>
              <a:t>, a medical representative, was visiting the neurology department of the city hospital. While she was waiting for Dr. Arslan in the corridor, she was reviewing her notes about a new migraine medication. At 11:00 AM, the doctor accepted her into his office. Ms. </a:t>
            </a:r>
            <a:r>
              <a:rPr lang="en-US" dirty="0" err="1"/>
              <a:t>Çelik</a:t>
            </a:r>
            <a:r>
              <a:rPr lang="en-US" dirty="0"/>
              <a:t> was presenting the efficacy and safety profile of the drug when suddenly an emergency call interrupted them.</a:t>
            </a:r>
            <a:endParaRPr lang="tr-TR" dirty="0"/>
          </a:p>
          <a:p>
            <a:r>
              <a:rPr lang="en-US" dirty="0"/>
              <a:t>A patient in the emergency room was suffering from a sudden stroke. Dr. Arslan </a:t>
            </a:r>
            <a:r>
              <a:rPr lang="en-US" dirty="0" err="1"/>
              <a:t>apologizeed</a:t>
            </a:r>
            <a:r>
              <a:rPr lang="en-US" dirty="0"/>
              <a:t> and left the room quickly. Although the meeting ended early, Ms. </a:t>
            </a:r>
            <a:r>
              <a:rPr lang="en-US" dirty="0" err="1"/>
              <a:t>Çelik</a:t>
            </a:r>
            <a:r>
              <a:rPr lang="en-US" dirty="0"/>
              <a:t> stayed positive because she managed to give the product brochure to the doctor before he left.</a:t>
            </a:r>
            <a:endParaRPr lang="tr-TR" dirty="0"/>
          </a:p>
        </p:txBody>
      </p:sp>
    </p:spTree>
    <p:extLst>
      <p:ext uri="{BB962C8B-B14F-4D97-AF65-F5344CB8AC3E}">
        <p14:creationId xmlns:p14="http://schemas.microsoft.com/office/powerpoint/2010/main" val="1753962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C7E5C1-D417-4264-BE59-B447CC60B83C}"/>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2</a:t>
            </a:r>
            <a:endParaRPr lang="tr-TR" dirty="0"/>
          </a:p>
        </p:txBody>
      </p:sp>
      <p:sp>
        <p:nvSpPr>
          <p:cNvPr id="3" name="İçerik Yer Tutucusu 2">
            <a:extLst>
              <a:ext uri="{FF2B5EF4-FFF2-40B4-BE49-F238E27FC236}">
                <a16:creationId xmlns:a16="http://schemas.microsoft.com/office/drawing/2014/main" id="{A749B1B3-A33B-4A16-B13B-F18FC64E3BD1}"/>
              </a:ext>
            </a:extLst>
          </p:cNvPr>
          <p:cNvSpPr>
            <a:spLocks noGrp="1"/>
          </p:cNvSpPr>
          <p:nvPr>
            <p:ph idx="1"/>
          </p:nvPr>
        </p:nvSpPr>
        <p:spPr/>
        <p:txBody>
          <a:bodyPr/>
          <a:lstStyle/>
          <a:p>
            <a:r>
              <a:rPr lang="en-US" dirty="0"/>
              <a:t>Physical fitness</a:t>
            </a:r>
            <a:r>
              <a:rPr lang="tr-TR" dirty="0"/>
              <a:t> (zindelik)</a:t>
            </a:r>
            <a:r>
              <a:rPr lang="en-US" dirty="0"/>
              <a:t> refers</a:t>
            </a:r>
            <a:r>
              <a:rPr lang="tr-TR" dirty="0"/>
              <a:t> (anlamına gelmek)</a:t>
            </a:r>
            <a:r>
              <a:rPr lang="en-US" dirty="0"/>
              <a:t> to good body health, and is the result of regular exercise, proper</a:t>
            </a:r>
            <a:r>
              <a:rPr lang="tr-TR" dirty="0"/>
              <a:t> (uygun)</a:t>
            </a:r>
            <a:r>
              <a:rPr lang="en-US" dirty="0"/>
              <a:t> diet and nutrition</a:t>
            </a:r>
            <a:r>
              <a:rPr lang="tr-TR" dirty="0"/>
              <a:t> (beslenme)</a:t>
            </a:r>
            <a:r>
              <a:rPr lang="en-US" dirty="0"/>
              <a:t>, and proper</a:t>
            </a:r>
            <a:r>
              <a:rPr lang="tr-TR" dirty="0"/>
              <a:t> (uygun)</a:t>
            </a:r>
            <a:r>
              <a:rPr lang="en-US" dirty="0"/>
              <a:t> rest</a:t>
            </a:r>
            <a:r>
              <a:rPr lang="tr-TR" dirty="0"/>
              <a:t> (dinlenme)</a:t>
            </a:r>
            <a:r>
              <a:rPr lang="en-US" dirty="0"/>
              <a:t> for physical recovery</a:t>
            </a:r>
            <a:r>
              <a:rPr lang="tr-TR" dirty="0"/>
              <a:t> (iyileşme)</a:t>
            </a:r>
            <a:r>
              <a:rPr lang="en-US" dirty="0"/>
              <a:t>. A person who is physically fit will be able to walk or run without getting breathless</a:t>
            </a:r>
            <a:r>
              <a:rPr lang="tr-TR" dirty="0"/>
              <a:t> (nefessiz)</a:t>
            </a:r>
            <a:r>
              <a:rPr lang="en-US" dirty="0"/>
              <a:t> and they will be able to carry out the activities of everyday living and not need help. </a:t>
            </a:r>
            <a:endParaRPr lang="tr-TR" dirty="0"/>
          </a:p>
          <a:p>
            <a:endParaRPr lang="tr-TR" dirty="0"/>
          </a:p>
        </p:txBody>
      </p:sp>
    </p:spTree>
    <p:extLst>
      <p:ext uri="{BB962C8B-B14F-4D97-AF65-F5344CB8AC3E}">
        <p14:creationId xmlns:p14="http://schemas.microsoft.com/office/powerpoint/2010/main" val="2895020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D5DDFE-F801-4009-B56C-8C7880DB36A3}"/>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2</a:t>
            </a:r>
            <a:endParaRPr lang="tr-TR" dirty="0"/>
          </a:p>
        </p:txBody>
      </p:sp>
      <p:sp>
        <p:nvSpPr>
          <p:cNvPr id="3" name="İçerik Yer Tutucusu 2">
            <a:extLst>
              <a:ext uri="{FF2B5EF4-FFF2-40B4-BE49-F238E27FC236}">
                <a16:creationId xmlns:a16="http://schemas.microsoft.com/office/drawing/2014/main" id="{3A321348-43E7-426E-805F-7CC5197A0AFD}"/>
              </a:ext>
            </a:extLst>
          </p:cNvPr>
          <p:cNvSpPr>
            <a:spLocks noGrp="1"/>
          </p:cNvSpPr>
          <p:nvPr>
            <p:ph idx="1"/>
          </p:nvPr>
        </p:nvSpPr>
        <p:spPr/>
        <p:txBody>
          <a:bodyPr/>
          <a:lstStyle/>
          <a:p>
            <a:r>
              <a:rPr lang="en-US" dirty="0"/>
              <a:t>How much each person can do will depend on</a:t>
            </a:r>
            <a:r>
              <a:rPr lang="tr-TR" dirty="0"/>
              <a:t> (bağlı olmak)</a:t>
            </a:r>
            <a:r>
              <a:rPr lang="en-US" dirty="0"/>
              <a:t> their age and whether they are a man or woman. A physically fit person usually has a normal weight</a:t>
            </a:r>
            <a:r>
              <a:rPr lang="tr-TR" dirty="0"/>
              <a:t> (ağırlık)</a:t>
            </a:r>
            <a:r>
              <a:rPr lang="en-US" dirty="0"/>
              <a:t> for their height</a:t>
            </a:r>
            <a:r>
              <a:rPr lang="tr-TR" dirty="0"/>
              <a:t> (boy)</a:t>
            </a:r>
            <a:r>
              <a:rPr lang="en-US" dirty="0"/>
              <a:t>. The relation</a:t>
            </a:r>
            <a:r>
              <a:rPr lang="tr-TR" dirty="0"/>
              <a:t> (ilişki)</a:t>
            </a:r>
            <a:r>
              <a:rPr lang="en-US" dirty="0"/>
              <a:t> between their height and weight is called their Body Mass Index</a:t>
            </a:r>
            <a:r>
              <a:rPr lang="tr-TR" dirty="0"/>
              <a:t> (vücut kitle indeksi)</a:t>
            </a:r>
            <a:r>
              <a:rPr lang="en-US" dirty="0"/>
              <a:t>. A taller person can be heavier</a:t>
            </a:r>
            <a:r>
              <a:rPr lang="tr-TR" dirty="0"/>
              <a:t> (daha ağır)</a:t>
            </a:r>
            <a:r>
              <a:rPr lang="en-US" dirty="0"/>
              <a:t> and still be fit. If a person is too heavy or too thin for their height</a:t>
            </a:r>
            <a:r>
              <a:rPr lang="tr-TR" dirty="0"/>
              <a:t> (boy)</a:t>
            </a:r>
            <a:r>
              <a:rPr lang="en-US" dirty="0"/>
              <a:t> it may affect their health</a:t>
            </a:r>
            <a:endParaRPr lang="tr-TR" dirty="0"/>
          </a:p>
        </p:txBody>
      </p:sp>
    </p:spTree>
    <p:extLst>
      <p:ext uri="{BB962C8B-B14F-4D97-AF65-F5344CB8AC3E}">
        <p14:creationId xmlns:p14="http://schemas.microsoft.com/office/powerpoint/2010/main" val="285644038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140</TotalTime>
  <Words>1962</Words>
  <Application>Microsoft Office PowerPoint</Application>
  <PresentationFormat>Geniş ekran</PresentationFormat>
  <Paragraphs>126</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Calibri</vt:lpstr>
      <vt:lpstr>Calibri Light</vt:lpstr>
      <vt:lpstr>Times New Roman</vt:lpstr>
      <vt:lpstr>Office Teması</vt:lpstr>
      <vt:lpstr>MESLEKİ YABANCI DİL I</vt:lpstr>
      <vt:lpstr>PowerPoint Sunusu</vt:lpstr>
      <vt:lpstr>PowerPoint Sunusu</vt:lpstr>
      <vt:lpstr>PowerPoint Sunusu</vt:lpstr>
      <vt:lpstr>PowerPoint Sunusu</vt:lpstr>
      <vt:lpstr>PowerPoint Sunusu</vt:lpstr>
      <vt:lpstr>Reading Text 1</vt:lpstr>
      <vt:lpstr>Reading Text 2</vt:lpstr>
      <vt:lpstr>Reading Text 2</vt:lpstr>
      <vt:lpstr>Reading Text 3</vt:lpstr>
      <vt:lpstr>Reading Text 3</vt:lpstr>
      <vt:lpstr>THE PAST CONTINUOUS TENSE &amp; MEDICAL CONTEXT</vt:lpstr>
      <vt:lpstr>FORMATION (YAPI)</vt:lpstr>
      <vt:lpstr>Medical Examples (Tıbbi Örnekler)</vt:lpstr>
      <vt:lpstr>B) Negative Sentences (Olumsuz Cümleler)</vt:lpstr>
      <vt:lpstr>Medical Examples (Tıbbi Örnekler)</vt:lpstr>
      <vt:lpstr>C) Yes/No Questions (Evet/Hayır Soruları)</vt:lpstr>
      <vt:lpstr>Medical Examples (Tıbbi Örnekler)</vt:lpstr>
      <vt:lpstr>CONNECTORS IN PAST CONTINUOUS: "WHEN" &amp; "WHILE"</vt:lpstr>
      <vt:lpstr>Medical Examples (Tıbbi Örnekler)</vt:lpstr>
      <vt:lpstr>"WH- QUESTIONS" IN PAST CONTINUOUS</vt:lpstr>
      <vt:lpstr>İngilizce'den Türkçe'ye Çeviriniz</vt:lpstr>
      <vt:lpstr>Türkçe'den İngilizce'ye Çeviriniz</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MESLEKİ YABANCI DİL I</dc:title>
  <dc:creator>Naciye Sündüz Oğuz</dc:creator>
  <cp:lastModifiedBy>NACIYE SUNDUZ OGUZ</cp:lastModifiedBy>
  <cp:revision>12</cp:revision>
  <dcterms:created xsi:type="dcterms:W3CDTF">2024-10-21T21:12:49Z</dcterms:created>
  <dcterms:modified xsi:type="dcterms:W3CDTF">2026-05-21T15:28:21Z</dcterms:modified>
</cp:coreProperties>
</file>