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2"/>
  </p:notesMasterIdLst>
  <p:sldIdLst>
    <p:sldId id="256" r:id="rId4"/>
    <p:sldId id="257" r:id="rId5"/>
    <p:sldId id="313" r:id="rId6"/>
    <p:sldId id="303" r:id="rId7"/>
    <p:sldId id="308" r:id="rId8"/>
    <p:sldId id="314" r:id="rId9"/>
    <p:sldId id="291" r:id="rId10"/>
    <p:sldId id="310" r:id="rId11"/>
    <p:sldId id="311" r:id="rId12"/>
    <p:sldId id="286" r:id="rId13"/>
    <p:sldId id="312" r:id="rId14"/>
    <p:sldId id="315" r:id="rId15"/>
    <p:sldId id="317" r:id="rId16"/>
    <p:sldId id="296" r:id="rId17"/>
    <p:sldId id="316" r:id="rId18"/>
    <p:sldId id="318" r:id="rId19"/>
    <p:sldId id="285" r:id="rId20"/>
    <p:sldId id="267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12.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SISTEMLERDE ORTAK TABLO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İki eşitsizliğin kesişimi aranırken tablo iki satıra bölünür: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Her iki satırın da ortak taranan sütunu çözümdür.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graphicFrame>
        <p:nvGraphicFramePr>
          <p:cNvPr id="11" name="Google Shape;325;p27">
            <a:extLst>
              <a:ext uri="{FF2B5EF4-FFF2-40B4-BE49-F238E27FC236}">
                <a16:creationId xmlns:a16="http://schemas.microsoft.com/office/drawing/2014/main" id="{E1BA00E9-FB68-4C2F-B442-C419D8E862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0394666"/>
              </p:ext>
            </p:extLst>
          </p:nvPr>
        </p:nvGraphicFramePr>
        <p:xfrm>
          <a:off x="1582577" y="2671763"/>
          <a:ext cx="9377362" cy="1757361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40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2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78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>
                          <a:solidFill>
                            <a:srgbClr val="FFFFFF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x Değerleri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50" b="1" i="0" u="none" strike="noStrike" cap="none">
                          <a:solidFill>
                            <a:srgbClr val="FFFFFF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-∞ .. Kök1 .. Kök2 .. +∞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E1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8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cap="none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1. Eşitsizlik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cap="none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(Taramalı Bölge)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78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cap="none" dirty="0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2. </a:t>
                      </a:r>
                      <a:r>
                        <a:rPr lang="en-US" sz="1500" b="0" i="0" u="none" strike="noStrike" cap="none" dirty="0" err="1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Eşitsizlik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b="0" i="0" u="none" strike="noStrike" cap="none" dirty="0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(</a:t>
                      </a:r>
                      <a:r>
                        <a:rPr lang="en-US" sz="1500" b="0" i="0" u="none" strike="noStrike" cap="none" dirty="0" err="1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Taramalı</a:t>
                      </a:r>
                      <a:r>
                        <a:rPr lang="en-US" sz="1500" b="0" i="0" u="none" strike="noStrike" cap="none" dirty="0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 </a:t>
                      </a:r>
                      <a:r>
                        <a:rPr lang="en-US" sz="1500" b="0" i="0" u="none" strike="noStrike" cap="none" dirty="0" err="1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Bölge</a:t>
                      </a:r>
                      <a:r>
                        <a:rPr lang="en-US" sz="1500" b="0" i="0" u="none" strike="noStrike" cap="none" dirty="0">
                          <a:solidFill>
                            <a:srgbClr val="2D3436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)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dirty="0"/>
              <a:t>1-)                      ve     2-)</a:t>
            </a:r>
          </a:p>
          <a:p>
            <a:pPr marL="0" indent="0" algn="l">
              <a:buNone/>
            </a:pPr>
            <a:r>
              <a:rPr lang="tr-TR" dirty="0"/>
              <a:t>1. ÇK₁: (2, +∞)</a:t>
            </a:r>
            <a:br>
              <a:rPr lang="tr-TR" dirty="0"/>
            </a:br>
            <a:r>
              <a:rPr lang="tr-TR" dirty="0"/>
              <a:t>2. ÇK₂: [-4, 4]</a:t>
            </a:r>
            <a:br>
              <a:rPr lang="tr-TR" dirty="0"/>
            </a:br>
            <a:r>
              <a:rPr lang="tr-TR" dirty="0"/>
              <a:t> Kesişim: (2, +∞) ∩ [-4, 4] = (2, 4]</a:t>
            </a:r>
            <a:br>
              <a:rPr lang="tr-TR" dirty="0"/>
            </a:br>
            <a:r>
              <a:rPr lang="tr-TR" dirty="0"/>
              <a:t>Cevap: (2, 4]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8" name="Google Shape;348;p28" descr="image.png">
            <a:extLst>
              <a:ext uri="{FF2B5EF4-FFF2-40B4-BE49-F238E27FC236}">
                <a16:creationId xmlns:a16="http://schemas.microsoft.com/office/drawing/2014/main" id="{D49C36A2-8E11-4A8B-972E-919558E7592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04974" y="2100263"/>
            <a:ext cx="938213" cy="223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49;p28" descr="image.png">
            <a:extLst>
              <a:ext uri="{FF2B5EF4-FFF2-40B4-BE49-F238E27FC236}">
                <a16:creationId xmlns:a16="http://schemas.microsoft.com/office/drawing/2014/main" id="{729A5C60-B979-4021-B1FA-7EC0E956A1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40478" y="1995493"/>
            <a:ext cx="1103115" cy="3571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330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ÜSTEL ÇARPANLARIN DAVRANIŞI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9" name="Google Shape;357;p29" descr="image.png">
            <a:extLst>
              <a:ext uri="{FF2B5EF4-FFF2-40B4-BE49-F238E27FC236}">
                <a16:creationId xmlns:a16="http://schemas.microsoft.com/office/drawing/2014/main" id="{B098ED4D-DCC2-4E7F-8B88-B8E951D0182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43025" y="2709862"/>
            <a:ext cx="4514850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58;p29" descr="image.png">
            <a:extLst>
              <a:ext uri="{FF2B5EF4-FFF2-40B4-BE49-F238E27FC236}">
                <a16:creationId xmlns:a16="http://schemas.microsoft.com/office/drawing/2014/main" id="{6FFC008A-1264-4159-B187-78E0098AEDD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05588" y="2709862"/>
            <a:ext cx="4514850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66;p29">
            <a:extLst>
              <a:ext uri="{FF2B5EF4-FFF2-40B4-BE49-F238E27FC236}">
                <a16:creationId xmlns:a16="http://schemas.microsoft.com/office/drawing/2014/main" id="{108FBA69-4ED5-42AD-94DC-39498174DA9C}"/>
              </a:ext>
            </a:extLst>
          </p:cNvPr>
          <p:cNvSpPr txBox="1"/>
          <p:nvPr/>
        </p:nvSpPr>
        <p:spPr>
          <a:xfrm>
            <a:off x="1661193" y="3043237"/>
            <a:ext cx="409143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Pozitiflik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Kuralı</a:t>
            </a:r>
            <a:endParaRPr dirty="0"/>
          </a:p>
        </p:txBody>
      </p:sp>
      <p:sp>
        <p:nvSpPr>
          <p:cNvPr id="12" name="Google Shape;367;p29">
            <a:extLst>
              <a:ext uri="{FF2B5EF4-FFF2-40B4-BE49-F238E27FC236}">
                <a16:creationId xmlns:a16="http://schemas.microsoft.com/office/drawing/2014/main" id="{12D7CC34-27C1-4A32-A997-6B3A482C8A75}"/>
              </a:ext>
            </a:extLst>
          </p:cNvPr>
          <p:cNvSpPr txBox="1"/>
          <p:nvPr/>
        </p:nvSpPr>
        <p:spPr>
          <a:xfrm>
            <a:off x="1627900" y="3576637"/>
            <a:ext cx="3896600" cy="380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3ˣ,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eˣ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gibi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ifadeler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daima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0'dan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büyüktür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3" name="Google Shape;368;p29">
            <a:extLst>
              <a:ext uri="{FF2B5EF4-FFF2-40B4-BE49-F238E27FC236}">
                <a16:creationId xmlns:a16="http://schemas.microsoft.com/office/drawing/2014/main" id="{AE8FC556-13B5-447B-804F-03CF7B1DB05D}"/>
              </a:ext>
            </a:extLst>
          </p:cNvPr>
          <p:cNvSpPr txBox="1"/>
          <p:nvPr/>
        </p:nvSpPr>
        <p:spPr>
          <a:xfrm>
            <a:off x="1627900" y="3890962"/>
            <a:ext cx="3896600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Tabloyu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asla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negatif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yapmazlar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kökleri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yoktur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  <p:sp>
        <p:nvSpPr>
          <p:cNvPr id="14" name="Google Shape;369;p29">
            <a:extLst>
              <a:ext uri="{FF2B5EF4-FFF2-40B4-BE49-F238E27FC236}">
                <a16:creationId xmlns:a16="http://schemas.microsoft.com/office/drawing/2014/main" id="{067B56A0-0FA6-4C95-9111-0C3106D24E21}"/>
              </a:ext>
            </a:extLst>
          </p:cNvPr>
          <p:cNvSpPr txBox="1"/>
          <p:nvPr/>
        </p:nvSpPr>
        <p:spPr>
          <a:xfrm>
            <a:off x="6923756" y="3043237"/>
            <a:ext cx="409143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İşlem</a:t>
            </a:r>
            <a:r>
              <a:rPr lang="en-US" sz="225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5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Kolaylığı</a:t>
            </a:r>
            <a:endParaRPr dirty="0"/>
          </a:p>
        </p:txBody>
      </p:sp>
      <p:sp>
        <p:nvSpPr>
          <p:cNvPr id="15" name="Google Shape;370;p29">
            <a:extLst>
              <a:ext uri="{FF2B5EF4-FFF2-40B4-BE49-F238E27FC236}">
                <a16:creationId xmlns:a16="http://schemas.microsoft.com/office/drawing/2014/main" id="{C12196C6-8CAA-4B2E-B869-569BE535323F}"/>
              </a:ext>
            </a:extLst>
          </p:cNvPr>
          <p:cNvSpPr txBox="1"/>
          <p:nvPr/>
        </p:nvSpPr>
        <p:spPr>
          <a:xfrm>
            <a:off x="6890463" y="3576637"/>
            <a:ext cx="3896600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Tablodan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tamamen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çıkarılabilirler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;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sonucun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işaretine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etki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650" b="0" i="0" u="none" strike="noStrike" cap="none" dirty="0" err="1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etmezler</a:t>
            </a:r>
            <a:r>
              <a:rPr lang="en-US" sz="1650" b="0" i="0" u="none" strike="noStrike" cap="none" dirty="0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0364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1. Kökler: 1, 2, -2. (2ˣ elendi).</a:t>
            </a:r>
            <a:br>
              <a:rPr lang="tr-TR" dirty="0"/>
            </a:br>
            <a:r>
              <a:rPr lang="tr-TR" dirty="0"/>
              <a:t> İşaret: (+)</a:t>
            </a:r>
            <a:br>
              <a:rPr lang="tr-TR" dirty="0"/>
            </a:br>
            <a:r>
              <a:rPr lang="tr-TR" dirty="0"/>
              <a:t>ÇK: (-2, 1] ∪ (2, +∞)</a:t>
            </a:r>
          </a:p>
          <a:p>
            <a:pPr marL="514350" indent="-514350" algn="l"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BE0AC5E0-55AD-422F-B055-4A1E0AC3F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850" y="2151377"/>
            <a:ext cx="8172450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33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 DÖNÜŞÜMLERI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endParaRPr lang="tr-TR" dirty="0"/>
          </a:p>
          <a:p>
            <a:pPr marL="0" indent="0" algn="l">
              <a:lnSpc>
                <a:spcPct val="170000"/>
              </a:lnSpc>
              <a:buNone/>
            </a:pPr>
            <a:r>
              <a:rPr lang="tr-TR" sz="4000" dirty="0"/>
              <a:t>f(x-3) ≤ 0 gibi durumlarda </a:t>
            </a:r>
          </a:p>
          <a:p>
            <a:pPr marL="0" indent="0" algn="l">
              <a:lnSpc>
                <a:spcPct val="170000"/>
              </a:lnSpc>
              <a:buNone/>
            </a:pPr>
            <a:r>
              <a:rPr lang="tr-TR" sz="4000" dirty="0"/>
              <a:t>f(x) grafiği 3 birim sağa ötelenir. </a:t>
            </a:r>
          </a:p>
          <a:p>
            <a:pPr marL="0" indent="0" algn="l">
              <a:lnSpc>
                <a:spcPct val="170000"/>
              </a:lnSpc>
              <a:buNone/>
            </a:pPr>
            <a:r>
              <a:rPr lang="tr-TR" sz="4000" dirty="0"/>
              <a:t>Bu, tüm kök değerlerine </a:t>
            </a:r>
          </a:p>
          <a:p>
            <a:pPr marL="0" indent="0" algn="l">
              <a:lnSpc>
                <a:spcPct val="170000"/>
              </a:lnSpc>
              <a:buNone/>
            </a:pPr>
            <a:r>
              <a:rPr lang="tr-TR" sz="4000" dirty="0"/>
              <a:t>3 eklemek demektir.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br>
              <a:rPr lang="tr-TR" dirty="0"/>
            </a:b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7" name="Google Shape;395;p31" descr="image.png">
            <a:extLst>
              <a:ext uri="{FF2B5EF4-FFF2-40B4-BE49-F238E27FC236}">
                <a16:creationId xmlns:a16="http://schemas.microsoft.com/office/drawing/2014/main" id="{86C11AB3-D54D-4D23-B077-AA01ADD449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96000" y="2152253"/>
            <a:ext cx="4632005" cy="37425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535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Soru: f(x)'in kökleri {-1, 4} ise f(x+2) ≤ 0 kökleri nedir?</a:t>
            </a:r>
          </a:p>
          <a:p>
            <a:pPr marL="0" indent="0" algn="l">
              <a:buNone/>
            </a:pPr>
            <a:r>
              <a:rPr lang="tr-TR" dirty="0"/>
              <a:t>x+2 grafiği 2 birim sola kaydırır.</a:t>
            </a:r>
            <a:br>
              <a:rPr lang="tr-TR" dirty="0"/>
            </a:br>
            <a:r>
              <a:rPr lang="tr-TR" dirty="0"/>
              <a:t>Yeni Kökler: -1-2 = -3 ve 4-2 = 2.</a:t>
            </a:r>
            <a:br>
              <a:rPr lang="tr-TR" dirty="0"/>
            </a:br>
            <a:r>
              <a:rPr lang="tr-TR" dirty="0"/>
              <a:t>Yeni Kökler: {-3, 2}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522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816475-B49D-4502-9B98-8E6C6503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SIFIR ÇARPAN VE TANIMSIZLIK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C6D5D-8D77-44DC-B1D6-B77D8C82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Eşitsizliklerde sadeleştirme ASLA yapılmamalıdır. </a:t>
            </a:r>
            <a:r>
              <a:rPr lang="tr-TR" dirty="0" err="1"/>
              <a:t>x'leri</a:t>
            </a:r>
            <a:r>
              <a:rPr lang="tr-TR" dirty="0"/>
              <a:t> sadeleştirmek bir kökü yok eder. İfadeleri bir tarafa toplayıp çarpanlara ayırmak tek doğru yöntemdir.</a:t>
            </a:r>
          </a:p>
          <a:p>
            <a:pPr marL="0" indent="0">
              <a:buNone/>
            </a:pPr>
            <a:r>
              <a:rPr lang="tr-TR" dirty="0"/>
              <a:t>Örneğin;                     eşitsizliğin çözümü:</a:t>
            </a:r>
          </a:p>
          <a:p>
            <a:pPr marL="0" indent="0" algn="l">
              <a:buNone/>
            </a:pPr>
            <a:r>
              <a:rPr lang="tr-TR" dirty="0"/>
              <a:t>Hatalı: x &lt; 3 (x=0 kökü kayboldu).</a:t>
            </a:r>
            <a:br>
              <a:rPr lang="tr-TR" dirty="0"/>
            </a:br>
            <a:r>
              <a:rPr lang="tr-TR" dirty="0"/>
              <a:t>Doğru: x² - 3x &lt; 0 =&gt; x(x-3) &lt; 0.</a:t>
            </a:r>
            <a:br>
              <a:rPr lang="tr-TR" dirty="0"/>
            </a:br>
            <a:r>
              <a:rPr lang="tr-TR" dirty="0"/>
              <a:t>Kökler: 0 ve 3.</a:t>
            </a:r>
            <a:br>
              <a:rPr lang="tr-TR" dirty="0"/>
            </a:br>
            <a:r>
              <a:rPr lang="tr-TR" dirty="0"/>
              <a:t>ÇK: (0, 3)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88CD30-B630-4E8B-A3D2-07BF8D08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26.06.2026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B55055-1D31-4F74-9401-0A3C8885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5D11B0-8A2F-47B8-8208-6B74055D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  <p:pic>
        <p:nvPicPr>
          <p:cNvPr id="7" name="Google Shape;448;p34" descr="image.png">
            <a:extLst>
              <a:ext uri="{FF2B5EF4-FFF2-40B4-BE49-F238E27FC236}">
                <a16:creationId xmlns:a16="http://schemas.microsoft.com/office/drawing/2014/main" id="{1FECEBE4-1D39-446B-8BDA-58C49172991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667450" y="3122519"/>
            <a:ext cx="761554" cy="2779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0016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tr-TR" sz="4500" dirty="0"/>
              <a:t>Thomas, G. B., </a:t>
            </a:r>
            <a:r>
              <a:rPr lang="tr-TR" sz="4500" dirty="0" err="1"/>
              <a:t>Weir</a:t>
            </a:r>
            <a:r>
              <a:rPr lang="tr-TR" sz="4500" dirty="0"/>
              <a:t>, M. D., &amp; </a:t>
            </a:r>
            <a:r>
              <a:rPr lang="tr-TR" sz="4500" dirty="0" err="1"/>
              <a:t>Hass</a:t>
            </a:r>
            <a:r>
              <a:rPr lang="tr-TR" sz="4500" dirty="0"/>
              <a:t>, J. (2018). Thomas' </a:t>
            </a:r>
            <a:r>
              <a:rPr lang="tr-TR" sz="4500" dirty="0" err="1"/>
              <a:t>calculus</a:t>
            </a:r>
            <a:r>
              <a:rPr lang="tr-TR" sz="4500" dirty="0"/>
              <a:t> (14th ed.). </a:t>
            </a:r>
            <a:r>
              <a:rPr lang="tr-TR" sz="4500" dirty="0" err="1"/>
              <a:t>Pearson</a:t>
            </a:r>
            <a:r>
              <a:rPr lang="tr-TR" sz="4500" dirty="0"/>
              <a:t>.</a:t>
            </a:r>
          </a:p>
          <a:p>
            <a:pPr marL="0" indent="0" algn="l">
              <a:buNone/>
            </a:pPr>
            <a:r>
              <a:rPr lang="tr-TR" sz="4500" dirty="0" err="1"/>
              <a:t>Blitzer</a:t>
            </a:r>
            <a:r>
              <a:rPr lang="tr-TR" sz="4500" dirty="0"/>
              <a:t>, R. F. (2017). </a:t>
            </a:r>
            <a:r>
              <a:rPr lang="tr-TR" sz="4500" dirty="0" err="1"/>
              <a:t>Precalculus</a:t>
            </a:r>
            <a:r>
              <a:rPr lang="tr-TR" sz="4500" dirty="0"/>
              <a:t> (6th ed.). </a:t>
            </a:r>
            <a:r>
              <a:rPr lang="tr-TR" sz="4500" dirty="0" err="1"/>
              <a:t>Pearson</a:t>
            </a:r>
            <a:r>
              <a:rPr lang="tr-TR" sz="4500" dirty="0"/>
              <a:t>. 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endParaRPr lang="tr-TR" sz="4500" dirty="0"/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2601396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Grafik Okuma ve Eşitsizlik İlişkisi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Fonksiyon grafikleri eşitsizlik tablolarının görsel özeti:</a:t>
            </a:r>
          </a:p>
          <a:p>
            <a:pPr marL="0" indent="0">
              <a:buNone/>
            </a:pPr>
            <a:r>
              <a:rPr lang="tr-TR" dirty="0"/>
              <a:t>Kesim Noktaları: Tek katlı kök (İşaret değişir).</a:t>
            </a:r>
          </a:p>
          <a:p>
            <a:pPr marL="0" indent="0">
              <a:buNone/>
            </a:pPr>
            <a:r>
              <a:rPr lang="tr-TR" dirty="0"/>
              <a:t>Teğet Noktaları: Çift katlı kök (İşaret değişmez).</a:t>
            </a:r>
          </a:p>
          <a:p>
            <a:pPr marL="0" indent="0">
              <a:buNone/>
            </a:pPr>
            <a:r>
              <a:rPr lang="tr-TR" dirty="0"/>
              <a:t>Eksen Üstü: Pozitif bölge (+).</a:t>
            </a:r>
          </a:p>
          <a:p>
            <a:pPr marL="0" indent="0">
              <a:buNone/>
            </a:pPr>
            <a:r>
              <a:rPr lang="en-US" dirty="0" err="1">
                <a:sym typeface="Inter"/>
              </a:rPr>
              <a:t>Eksen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Altı</a:t>
            </a:r>
            <a:r>
              <a:rPr lang="en-US" dirty="0">
                <a:sym typeface="Inter"/>
              </a:rPr>
              <a:t>: </a:t>
            </a:r>
            <a:r>
              <a:rPr lang="en-US" dirty="0" err="1">
                <a:sym typeface="Inter"/>
              </a:rPr>
              <a:t>Negatif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bölge</a:t>
            </a:r>
            <a:r>
              <a:rPr lang="en-US" dirty="0">
                <a:sym typeface="Inter"/>
              </a:rPr>
              <a:t> (-).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61B55-0C32-4E5F-932F-765E6EFCA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000E5E-421E-4A69-B4D6-62ECE54A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Verilen f(x) grafiğinde x=-2'de kesim,</a:t>
            </a:r>
          </a:p>
          <a:p>
            <a:pPr marL="0" indent="0">
              <a:buNone/>
            </a:pPr>
            <a:r>
              <a:rPr lang="tr-TR" dirty="0"/>
              <a:t> x=3'te </a:t>
            </a:r>
            <a:r>
              <a:rPr lang="tr-TR" dirty="0" err="1"/>
              <a:t>teğetlik</a:t>
            </a:r>
            <a:r>
              <a:rPr lang="tr-TR" dirty="0"/>
              <a:t> varsa;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B9415E6-D8E8-4B59-ADD8-447B898C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C54BB1-1F3C-4561-8770-E069D0AC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Onur ETİN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6E5DF1-74DE-4D90-A287-FD19EFF0C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551262CB-937C-4DEF-9FA1-2CE27AD89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318" y="2105554"/>
            <a:ext cx="4877481" cy="3791479"/>
          </a:xfrm>
          <a:prstGeom prst="rect">
            <a:avLst/>
          </a:prstGeom>
        </p:spPr>
      </p:pic>
      <p:pic>
        <p:nvPicPr>
          <p:cNvPr id="9" name="Google Shape;159;p17" descr="image.png">
            <a:extLst>
              <a:ext uri="{FF2B5EF4-FFF2-40B4-BE49-F238E27FC236}">
                <a16:creationId xmlns:a16="http://schemas.microsoft.com/office/drawing/2014/main" id="{CC945C9B-81C5-41B2-BE19-CC3B18B35BA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2296" y="3648868"/>
            <a:ext cx="4243387" cy="704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445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dirty="0"/>
              <a:t>1. Kökler: x = -2 (Tek), x = 3 (Çift).</a:t>
            </a:r>
            <a:br>
              <a:rPr lang="tr-TR" dirty="0"/>
            </a:br>
            <a:r>
              <a:rPr lang="tr-TR" dirty="0"/>
              <a:t>2. Grafik sağ uçta (+) olsun.</a:t>
            </a:r>
            <a:br>
              <a:rPr lang="tr-TR" dirty="0"/>
            </a:br>
            <a:r>
              <a:rPr lang="tr-TR" dirty="0"/>
              <a:t>3. Tablo: (3'ün sağı +) | (3 ile -2 arası +) | (-2'nin solu -).</a:t>
            </a:r>
            <a:br>
              <a:rPr lang="tr-TR" dirty="0"/>
            </a:br>
            <a:r>
              <a:rPr lang="tr-TR" dirty="0"/>
              <a:t>4. İstek: &lt; 0 (Negatif bölge).</a:t>
            </a:r>
            <a:br>
              <a:rPr lang="tr-TR" dirty="0"/>
            </a:br>
            <a:r>
              <a:rPr lang="tr-TR" dirty="0"/>
              <a:t>Çözüm Kümesi: (-∞, -2)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4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Fonksiyonlu Eşitsizlikler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MUTLAK DEĞERIN TABLOYA ETKISI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Eşitsizlik içinde yer alan |x - a| ifadeleri tabloya dahil edilirken: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Inter"/>
              </a:rPr>
              <a:t>1. x = a </a:t>
            </a:r>
            <a:r>
              <a:rPr lang="en-US" dirty="0" err="1">
                <a:sym typeface="Inter"/>
              </a:rPr>
              <a:t>değeri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çift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katlı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kök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gibi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işlem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görür</a:t>
            </a:r>
            <a:r>
              <a:rPr lang="en-US" dirty="0">
                <a:sym typeface="Inter"/>
              </a:rPr>
              <a:t>.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Inter"/>
              </a:rPr>
              <a:t>2. </a:t>
            </a:r>
            <a:r>
              <a:rPr lang="en-US" dirty="0" err="1">
                <a:sym typeface="Inter"/>
              </a:rPr>
              <a:t>İfade</a:t>
            </a:r>
            <a:r>
              <a:rPr lang="en-US" dirty="0">
                <a:sym typeface="Inter"/>
              </a:rPr>
              <a:t> (0 </a:t>
            </a:r>
            <a:r>
              <a:rPr lang="en-US" dirty="0" err="1">
                <a:sym typeface="Inter"/>
              </a:rPr>
              <a:t>hariç</a:t>
            </a:r>
            <a:r>
              <a:rPr lang="en-US" dirty="0">
                <a:sym typeface="Inter"/>
              </a:rPr>
              <a:t>) her zaman </a:t>
            </a:r>
            <a:r>
              <a:rPr lang="en-US" dirty="0" err="1">
                <a:sym typeface="Inter"/>
              </a:rPr>
              <a:t>pozitiftir</a:t>
            </a:r>
            <a:r>
              <a:rPr lang="en-US" dirty="0">
                <a:sym typeface="Inter"/>
              </a:rPr>
              <a:t>.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ym typeface="Inter"/>
              </a:rPr>
              <a:t>3. </a:t>
            </a:r>
            <a:r>
              <a:rPr lang="en-US" dirty="0" err="1">
                <a:sym typeface="Inter"/>
              </a:rPr>
              <a:t>Eşitlik</a:t>
            </a:r>
            <a:r>
              <a:rPr lang="en-US" dirty="0">
                <a:sym typeface="Inter"/>
              </a:rPr>
              <a:t> (≤ </a:t>
            </a:r>
            <a:r>
              <a:rPr lang="en-US" dirty="0" err="1">
                <a:sym typeface="Inter"/>
              </a:rPr>
              <a:t>veya</a:t>
            </a:r>
            <a:r>
              <a:rPr lang="en-US" dirty="0">
                <a:sym typeface="Inter"/>
              </a:rPr>
              <a:t> ≥) </a:t>
            </a:r>
            <a:r>
              <a:rPr lang="en-US" dirty="0" err="1">
                <a:sym typeface="Inter"/>
              </a:rPr>
              <a:t>durumunda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kök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dahil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edilir</a:t>
            </a:r>
            <a:r>
              <a:rPr lang="en-US" dirty="0">
                <a:sym typeface="Inter"/>
              </a:rPr>
              <a:t>, </a:t>
            </a:r>
            <a:r>
              <a:rPr lang="en-US" dirty="0" err="1">
                <a:sym typeface="Inter"/>
              </a:rPr>
              <a:t>aksi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halde</a:t>
            </a:r>
            <a:r>
              <a:rPr lang="en-US" dirty="0">
                <a:sym typeface="Inter"/>
              </a:rPr>
              <a:t> </a:t>
            </a:r>
            <a:r>
              <a:rPr lang="en-US" dirty="0" err="1">
                <a:sym typeface="Inter"/>
              </a:rPr>
              <a:t>çıkarılır</a:t>
            </a:r>
            <a:r>
              <a:rPr lang="en-US" dirty="0">
                <a:sym typeface="Inter"/>
              </a:rPr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83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Soru: Aşağıdaki eşitsizliğin çözüm kümesini bulunuz?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1. Pay kökleri: 2 (Çift), -3 (Tek).</a:t>
            </a:r>
            <a:br>
              <a:rPr lang="tr-TR" dirty="0"/>
            </a:br>
            <a:r>
              <a:rPr lang="tr-TR" dirty="0"/>
              <a:t>2. Payda kökü: 5 (Tek, Tanımsız).</a:t>
            </a:r>
            <a:br>
              <a:rPr lang="tr-TR" dirty="0"/>
            </a:br>
            <a:r>
              <a:rPr lang="tr-TR" dirty="0"/>
              <a:t>3. İşaret: (+)</a:t>
            </a:r>
            <a:br>
              <a:rPr lang="tr-TR" dirty="0"/>
            </a:br>
            <a:r>
              <a:rPr lang="tr-TR" dirty="0"/>
              <a:t>Sonuç: [-3, 5) ∪ {2}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8" name="Google Shape;221;p21" descr="image.png">
            <a:extLst>
              <a:ext uri="{FF2B5EF4-FFF2-40B4-BE49-F238E27FC236}">
                <a16:creationId xmlns:a16="http://schemas.microsoft.com/office/drawing/2014/main" id="{6A675D4E-F2EA-4A1E-835D-04BD269F96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16980" y="2483346"/>
            <a:ext cx="7158039" cy="7218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30;p21" descr="image.png">
            <a:extLst>
              <a:ext uri="{FF2B5EF4-FFF2-40B4-BE49-F238E27FC236}">
                <a16:creationId xmlns:a16="http://schemas.microsoft.com/office/drawing/2014/main" id="{43126C53-A382-490E-8A8B-E7B7FE257D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29336" y="2665364"/>
            <a:ext cx="1818977" cy="340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88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EŞITSIZLIKLER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Çift dereceli köklerde tanım aralığı en kritik adımdır. Kök içi daima ≥ 0 olmalıdır. Çözüm kümesi bulunduktan sonra bu şartla kesiştirilir.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1. Şart: x - 2 ≥ 0 =&gt; x ≥ 2.</a:t>
            </a:r>
            <a:br>
              <a:rPr lang="tr-TR" dirty="0"/>
            </a:br>
            <a:r>
              <a:rPr lang="tr-TR" dirty="0"/>
              <a:t>2. Çözüm: Kök kısmı (+) olduğu için x - 6 ≤ 0 =&gt; x ≤ 6.</a:t>
            </a:r>
            <a:br>
              <a:rPr lang="tr-TR" dirty="0"/>
            </a:br>
            <a:r>
              <a:rPr lang="tr-TR" dirty="0"/>
              <a:t>3. Kesişim: [2, 6].</a:t>
            </a:r>
            <a:br>
              <a:rPr lang="tr-TR" dirty="0"/>
            </a:br>
            <a:r>
              <a:rPr lang="tr-TR" dirty="0"/>
              <a:t>ÇK: [2, 6]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30CE5E8-5A37-478C-96FE-E878D0679F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663" y="3075401"/>
            <a:ext cx="5595937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51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DAIMA POZITIF/NEGATIF OLMA ŞARTI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İkinci dereceden bir ifadenin tüm reel sayılarda aynı işaretli kalması için:</a:t>
            </a:r>
          </a:p>
          <a:p>
            <a:pPr marL="0" indent="0" algn="l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pic>
        <p:nvPicPr>
          <p:cNvPr id="8" name="Google Shape;284;p25" descr="image.png">
            <a:extLst>
              <a:ext uri="{FF2B5EF4-FFF2-40B4-BE49-F238E27FC236}">
                <a16:creationId xmlns:a16="http://schemas.microsoft.com/office/drawing/2014/main" id="{8E83C857-1456-4CF7-8538-E03CB3E84EF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64469" y="3429000"/>
            <a:ext cx="4486275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85;p25" descr="image.png">
            <a:extLst>
              <a:ext uri="{FF2B5EF4-FFF2-40B4-BE49-F238E27FC236}">
                <a16:creationId xmlns:a16="http://schemas.microsoft.com/office/drawing/2014/main" id="{CA65315F-0C79-4619-B460-69AF06D55C4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583682" y="3448002"/>
            <a:ext cx="4486275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294;p25">
            <a:extLst>
              <a:ext uri="{FF2B5EF4-FFF2-40B4-BE49-F238E27FC236}">
                <a16:creationId xmlns:a16="http://schemas.microsoft.com/office/drawing/2014/main" id="{4602ED5A-1A45-43E6-B02A-3C6137D39299}"/>
              </a:ext>
            </a:extLst>
          </p:cNvPr>
          <p:cNvSpPr txBox="1"/>
          <p:nvPr/>
        </p:nvSpPr>
        <p:spPr>
          <a:xfrm>
            <a:off x="1679956" y="3762375"/>
            <a:ext cx="406553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Daima Pozitif (f(x) &gt; 0)</a:t>
            </a:r>
            <a:endParaRPr/>
          </a:p>
        </p:txBody>
      </p:sp>
      <p:sp>
        <p:nvSpPr>
          <p:cNvPr id="12" name="Google Shape;295;p25">
            <a:extLst>
              <a:ext uri="{FF2B5EF4-FFF2-40B4-BE49-F238E27FC236}">
                <a16:creationId xmlns:a16="http://schemas.microsoft.com/office/drawing/2014/main" id="{1399B7BD-44E0-4C8F-8E4C-983470FEA2A3}"/>
              </a:ext>
            </a:extLst>
          </p:cNvPr>
          <p:cNvSpPr txBox="1"/>
          <p:nvPr/>
        </p:nvSpPr>
        <p:spPr>
          <a:xfrm>
            <a:off x="1645431" y="4295775"/>
            <a:ext cx="3871938" cy="70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1. a &gt; 0 (Kollar yukarı)</a:t>
            </a:r>
            <a:b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2. Δ &lt; 0 (Ekseni kesmez)</a:t>
            </a:r>
            <a:endParaRPr/>
          </a:p>
        </p:txBody>
      </p:sp>
      <p:sp>
        <p:nvSpPr>
          <p:cNvPr id="13" name="Google Shape;296;p25">
            <a:extLst>
              <a:ext uri="{FF2B5EF4-FFF2-40B4-BE49-F238E27FC236}">
                <a16:creationId xmlns:a16="http://schemas.microsoft.com/office/drawing/2014/main" id="{53E4AC2C-7C62-4159-9CE9-DBA4847787CE}"/>
              </a:ext>
            </a:extLst>
          </p:cNvPr>
          <p:cNvSpPr txBox="1"/>
          <p:nvPr/>
        </p:nvSpPr>
        <p:spPr>
          <a:xfrm>
            <a:off x="6899169" y="3781377"/>
            <a:ext cx="406553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Daima Negatif (f(x) &lt; 0)</a:t>
            </a:r>
            <a:endParaRPr/>
          </a:p>
        </p:txBody>
      </p:sp>
      <p:sp>
        <p:nvSpPr>
          <p:cNvPr id="14" name="Google Shape;297;p25">
            <a:extLst>
              <a:ext uri="{FF2B5EF4-FFF2-40B4-BE49-F238E27FC236}">
                <a16:creationId xmlns:a16="http://schemas.microsoft.com/office/drawing/2014/main" id="{B7A98553-0FE3-43E7-959C-0AD65D6D45CC}"/>
              </a:ext>
            </a:extLst>
          </p:cNvPr>
          <p:cNvSpPr txBox="1"/>
          <p:nvPr/>
        </p:nvSpPr>
        <p:spPr>
          <a:xfrm>
            <a:off x="6864644" y="4314777"/>
            <a:ext cx="3871938" cy="700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1. a &lt; 0 (Kollar aşağı)</a:t>
            </a:r>
            <a:b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 2. Δ &lt; 0 (Ekseni kesmez)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6638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Soru:                           her x için doğru ise m kaçtır?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a=1 &gt; 0 sağlandı. O halde </a:t>
            </a:r>
            <a:r>
              <a:rPr lang="el-GR" dirty="0"/>
              <a:t>Δ &lt; 0 </a:t>
            </a:r>
            <a:r>
              <a:rPr lang="tr-TR" dirty="0"/>
              <a:t>olmalı:</a:t>
            </a:r>
            <a:br>
              <a:rPr lang="tr-TR" dirty="0"/>
            </a:br>
            <a:r>
              <a:rPr lang="tr-TR" dirty="0"/>
              <a:t> </a:t>
            </a:r>
            <a:r>
              <a:rPr lang="el-GR" dirty="0"/>
              <a:t>Δ = 4² - 4(1)(</a:t>
            </a:r>
            <a:r>
              <a:rPr lang="tr-TR" dirty="0"/>
              <a:t>m) &lt; 0</a:t>
            </a:r>
            <a:br>
              <a:rPr lang="tr-TR" dirty="0"/>
            </a:br>
            <a:r>
              <a:rPr lang="tr-TR" dirty="0"/>
              <a:t> 16 - 4m &lt; 0 =&gt; 4m &gt; 16 =&gt; m &gt; 4.</a:t>
            </a:r>
            <a:br>
              <a:rPr lang="tr-TR" dirty="0"/>
            </a:br>
            <a:r>
              <a:rPr lang="tr-TR" dirty="0"/>
              <a:t>Cevap: (4, +∞)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8" name="Google Shape;312;p26" descr="image.png">
            <a:extLst>
              <a:ext uri="{FF2B5EF4-FFF2-40B4-BE49-F238E27FC236}">
                <a16:creationId xmlns:a16="http://schemas.microsoft.com/office/drawing/2014/main" id="{2A1C9436-FB7A-4C32-99E2-58BAC51C725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182565" y="2157413"/>
            <a:ext cx="1675060" cy="472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518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1089</Words>
  <Application>Microsoft Office PowerPoint</Application>
  <PresentationFormat>Geniş ekran</PresentationFormat>
  <Paragraphs>161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18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Calibri Light</vt:lpstr>
      <vt:lpstr>Inter</vt:lpstr>
      <vt:lpstr>Office Teması</vt:lpstr>
      <vt:lpstr>1_Özel Tasarım</vt:lpstr>
      <vt:lpstr>Özel Tasarım</vt:lpstr>
      <vt:lpstr>MATEMATİK I</vt:lpstr>
      <vt:lpstr>Grafik Okuma ve Eşitsizlik İlişkisi</vt:lpstr>
      <vt:lpstr>Örnek Çözüm</vt:lpstr>
      <vt:lpstr>Örnek Çözüm</vt:lpstr>
      <vt:lpstr>Özel Fonksiyonlu Eşitsizlikler</vt:lpstr>
      <vt:lpstr>Örnek Çözüm</vt:lpstr>
      <vt:lpstr>KÖKLÜ EŞITSIZLIKLER</vt:lpstr>
      <vt:lpstr>DAIMA POZITIF/NEGATIF OLMA ŞARTI</vt:lpstr>
      <vt:lpstr>Örnek Çözüm</vt:lpstr>
      <vt:lpstr>SISTEMLERDE ORTAK TABLO YÖNETIMI</vt:lpstr>
      <vt:lpstr>Örnek Çözüm</vt:lpstr>
      <vt:lpstr>ÜSTEL ÇARPANLARIN DAVRANIŞI</vt:lpstr>
      <vt:lpstr>Örnek Çözüm</vt:lpstr>
      <vt:lpstr>FONKSIYON DÖNÜŞÜMLERI</vt:lpstr>
      <vt:lpstr>Örnek Çözüm</vt:lpstr>
      <vt:lpstr>SIFIR ÇARPAN VE TANIMSIZLIK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118</cp:revision>
  <dcterms:created xsi:type="dcterms:W3CDTF">2026-04-02T07:47:59Z</dcterms:created>
  <dcterms:modified xsi:type="dcterms:W3CDTF">2026-06-25T21:19:03Z</dcterms:modified>
</cp:coreProperties>
</file>