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6" r:id="rId5"/>
    <p:sldId id="258" r:id="rId6"/>
    <p:sldId id="272" r:id="rId7"/>
    <p:sldId id="259" r:id="rId8"/>
    <p:sldId id="275" r:id="rId9"/>
    <p:sldId id="260" r:id="rId10"/>
    <p:sldId id="261" r:id="rId11"/>
    <p:sldId id="283" r:id="rId12"/>
    <p:sldId id="262" r:id="rId13"/>
    <p:sldId id="285" r:id="rId14"/>
    <p:sldId id="263" r:id="rId15"/>
    <p:sldId id="287" r:id="rId16"/>
    <p:sldId id="289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Açık Stil 3 - Vurgu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C12D6-FCDE-4C45-B966-1EE5C24B4BF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B8DC-251B-4E8F-AD9B-0183C4D95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3797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C12D6-FCDE-4C45-B966-1EE5C24B4BF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B8DC-251B-4E8F-AD9B-0183C4D95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134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C12D6-FCDE-4C45-B966-1EE5C24B4BF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B8DC-251B-4E8F-AD9B-0183C4D95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3792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C12D6-FCDE-4C45-B966-1EE5C24B4BF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B8DC-251B-4E8F-AD9B-0183C4D95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5761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C12D6-FCDE-4C45-B966-1EE5C24B4BF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B8DC-251B-4E8F-AD9B-0183C4D95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978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C12D6-FCDE-4C45-B966-1EE5C24B4BF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B8DC-251B-4E8F-AD9B-0183C4D95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0806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C12D6-FCDE-4C45-B966-1EE5C24B4BF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B8DC-251B-4E8F-AD9B-0183C4D95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161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C12D6-FCDE-4C45-B966-1EE5C24B4BF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B8DC-251B-4E8F-AD9B-0183C4D95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7256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C12D6-FCDE-4C45-B966-1EE5C24B4BF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B8DC-251B-4E8F-AD9B-0183C4D95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6926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C12D6-FCDE-4C45-B966-1EE5C24B4BF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B8DC-251B-4E8F-AD9B-0183C4D95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7408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C12D6-FCDE-4C45-B966-1EE5C24B4BF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B8DC-251B-4E8F-AD9B-0183C4D95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2358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C12D6-FCDE-4C45-B966-1EE5C24B4BF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6B8DC-251B-4E8F-AD9B-0183C4D95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716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571" y="1949809"/>
            <a:ext cx="11555599" cy="2387600"/>
          </a:xfrm>
        </p:spPr>
        <p:txBody>
          <a:bodyPr>
            <a:noAutofit/>
          </a:bodyPr>
          <a:lstStyle/>
          <a:p>
            <a:pPr lvl="0"/>
            <a:r>
              <a:rPr lang="tr-TR" sz="5400" dirty="0" smtClean="0"/>
              <a:t>YENİDOĞANDA SIK GÖRÜLEN ENDOKRİN VE METABOLİK SORUNLAR VE BAKIMI </a:t>
            </a:r>
            <a:br>
              <a:rPr lang="tr-TR" sz="5400" dirty="0" smtClean="0"/>
            </a:b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965371" y="5638136"/>
            <a:ext cx="6226629" cy="498766"/>
          </a:xfrm>
        </p:spPr>
        <p:txBody>
          <a:bodyPr/>
          <a:lstStyle/>
          <a:p>
            <a:r>
              <a:rPr lang="tr-TR" dirty="0"/>
              <a:t>DR. ÖĞR. ÜYESİ GAMZE KAŞ ALAY</a:t>
            </a:r>
          </a:p>
        </p:txBody>
      </p:sp>
    </p:spTree>
    <p:extLst>
      <p:ext uri="{BB962C8B-B14F-4D97-AF65-F5344CB8AC3E}">
        <p14:creationId xmlns:p14="http://schemas.microsoft.com/office/powerpoint/2010/main" val="382485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82216" y="38554"/>
            <a:ext cx="10515600" cy="1325563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tr-TR" b="1" dirty="0" smtClean="0"/>
              <a:t>GALAKTOZEMİ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3265" y="1781629"/>
            <a:ext cx="11803225" cy="4917750"/>
          </a:xfrm>
        </p:spPr>
        <p:txBody>
          <a:bodyPr>
            <a:normAutofit fontScale="92500"/>
          </a:bodyPr>
          <a:lstStyle/>
          <a:p>
            <a:pPr algn="just"/>
            <a:r>
              <a:rPr lang="tr-TR" dirty="0" err="1" smtClean="0"/>
              <a:t>Galaktozun</a:t>
            </a:r>
            <a:r>
              <a:rPr lang="tr-TR" dirty="0" smtClean="0"/>
              <a:t> </a:t>
            </a:r>
            <a:r>
              <a:rPr lang="tr-TR" dirty="0"/>
              <a:t>vücutta </a:t>
            </a:r>
            <a:r>
              <a:rPr lang="tr-TR" dirty="0" err="1"/>
              <a:t>metabolize</a:t>
            </a:r>
            <a:r>
              <a:rPr lang="tr-TR" dirty="0"/>
              <a:t> edilememesi sonucu </a:t>
            </a:r>
            <a:r>
              <a:rPr lang="tr-TR" dirty="0" smtClean="0"/>
              <a:t>meydana </a:t>
            </a:r>
            <a:r>
              <a:rPr lang="tr-TR" dirty="0"/>
              <a:t>gelir. </a:t>
            </a:r>
          </a:p>
          <a:p>
            <a:pPr algn="just"/>
            <a:r>
              <a:rPr lang="tr-TR" dirty="0" smtClean="0"/>
              <a:t>Karbonhidrat </a:t>
            </a:r>
            <a:r>
              <a:rPr lang="tr-TR" dirty="0"/>
              <a:t>metabolizmasının </a:t>
            </a:r>
            <a:r>
              <a:rPr lang="tr-TR" dirty="0" err="1"/>
              <a:t>otozomal</a:t>
            </a:r>
            <a:r>
              <a:rPr lang="tr-TR" dirty="0"/>
              <a:t> resesif geçişli </a:t>
            </a:r>
            <a:r>
              <a:rPr lang="tr-TR" dirty="0" smtClean="0"/>
              <a:t>bir </a:t>
            </a:r>
            <a:r>
              <a:rPr lang="tr-TR" dirty="0"/>
              <a:t>bozukluğudur </a:t>
            </a:r>
            <a:endParaRPr lang="tr-TR" dirty="0" smtClean="0"/>
          </a:p>
          <a:p>
            <a:pPr algn="just"/>
            <a:r>
              <a:rPr lang="tr-TR" dirty="0" err="1" smtClean="0"/>
              <a:t>Galaktozun</a:t>
            </a:r>
            <a:r>
              <a:rPr lang="tr-TR" dirty="0" smtClean="0"/>
              <a:t> </a:t>
            </a:r>
            <a:r>
              <a:rPr lang="tr-TR" dirty="0"/>
              <a:t>glikoza dönüştürülme sürecinde yer alan </a:t>
            </a:r>
            <a:r>
              <a:rPr lang="tr-TR" dirty="0" smtClean="0"/>
              <a:t>enzimlerinin </a:t>
            </a:r>
            <a:r>
              <a:rPr lang="tr-TR" dirty="0"/>
              <a:t>birinde eksiklik vardır. </a:t>
            </a:r>
            <a:endParaRPr lang="tr-TR" dirty="0" smtClean="0"/>
          </a:p>
          <a:p>
            <a:pPr algn="just"/>
            <a:r>
              <a:rPr lang="tr-TR" dirty="0" err="1" smtClean="0"/>
              <a:t>Galaktozemi</a:t>
            </a:r>
            <a:r>
              <a:rPr lang="tr-TR" dirty="0" smtClean="0"/>
              <a:t> </a:t>
            </a:r>
            <a:r>
              <a:rPr lang="tr-TR" dirty="0"/>
              <a:t>en sık GALT enzim eksikliği sonucu oluşur ve bu durum klasik </a:t>
            </a:r>
            <a:r>
              <a:rPr lang="tr-TR" dirty="0" err="1"/>
              <a:t>galaktozemi</a:t>
            </a:r>
            <a:r>
              <a:rPr lang="tr-TR" dirty="0"/>
              <a:t> olarak </a:t>
            </a:r>
            <a:r>
              <a:rPr lang="tr-TR" dirty="0" smtClean="0"/>
              <a:t>adlandırılır. </a:t>
            </a:r>
          </a:p>
          <a:p>
            <a:pPr algn="just"/>
            <a:r>
              <a:rPr lang="tr-TR" dirty="0" err="1" smtClean="0"/>
              <a:t>Galaktozemili</a:t>
            </a:r>
            <a:r>
              <a:rPr lang="tr-TR" dirty="0" smtClean="0"/>
              <a:t> </a:t>
            </a:r>
            <a:r>
              <a:rPr lang="tr-TR" dirty="0"/>
              <a:t>bebekler, anne sütü ve diğer sütlerde yer alan temel karbonhidrat olan laktozdan elde edilen </a:t>
            </a:r>
            <a:r>
              <a:rPr lang="tr-TR" dirty="0" err="1"/>
              <a:t>galaktozu</a:t>
            </a:r>
            <a:r>
              <a:rPr lang="tr-TR" dirty="0"/>
              <a:t> </a:t>
            </a:r>
            <a:r>
              <a:rPr lang="tr-TR" dirty="0" err="1"/>
              <a:t>metabolize</a:t>
            </a:r>
            <a:r>
              <a:rPr lang="tr-TR" dirty="0"/>
              <a:t> edemezler. </a:t>
            </a:r>
            <a:endParaRPr lang="tr-TR" dirty="0" smtClean="0"/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FF0000"/>
                </a:solidFill>
              </a:rPr>
              <a:t>Epidemiyoloji</a:t>
            </a: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Galaktozemi</a:t>
            </a:r>
            <a:r>
              <a:rPr lang="tr-TR" dirty="0"/>
              <a:t> dünya genelinde yaklaşık 40.000–60.000 canlı doğumda bir </a:t>
            </a:r>
            <a:r>
              <a:rPr lang="tr-TR" dirty="0" smtClean="0"/>
              <a:t>görülür</a:t>
            </a:r>
          </a:p>
          <a:p>
            <a:pPr algn="just"/>
            <a:r>
              <a:rPr lang="tr-TR" dirty="0" smtClean="0"/>
              <a:t>Türkiye’de </a:t>
            </a:r>
            <a:r>
              <a:rPr lang="tr-TR" dirty="0"/>
              <a:t>ise görülme sıklığının 23.775 doğumda bir olduğu </a:t>
            </a:r>
            <a:r>
              <a:rPr lang="tr-TR" dirty="0" smtClean="0"/>
              <a:t>belirtilmektedir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055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1299" y="177282"/>
            <a:ext cx="9479901" cy="6578081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tr-TR" sz="4500" b="1" dirty="0">
                <a:solidFill>
                  <a:srgbClr val="FF0000"/>
                </a:solidFill>
              </a:rPr>
              <a:t>Tanı</a:t>
            </a:r>
            <a:endParaRPr lang="tr-TR" sz="4500" dirty="0">
              <a:solidFill>
                <a:srgbClr val="FF0000"/>
              </a:solidFill>
            </a:endParaRPr>
          </a:p>
          <a:p>
            <a:pPr algn="just"/>
            <a:r>
              <a:rPr lang="tr-TR" sz="3200" dirty="0"/>
              <a:t>T</a:t>
            </a:r>
            <a:r>
              <a:rPr lang="tr-TR" sz="3200" dirty="0" smtClean="0"/>
              <a:t>arama </a:t>
            </a:r>
            <a:r>
              <a:rPr lang="tr-TR" sz="3200" dirty="0"/>
              <a:t>testleri kapsamında bebekten topuk kanı </a:t>
            </a:r>
            <a:r>
              <a:rPr lang="tr-TR" sz="3200" dirty="0" smtClean="0"/>
              <a:t>alınır.</a:t>
            </a:r>
          </a:p>
          <a:p>
            <a:pPr algn="just"/>
            <a:r>
              <a:rPr lang="tr-TR" sz="3200" dirty="0" err="1" smtClean="0"/>
              <a:t>Galaktozemi</a:t>
            </a:r>
            <a:r>
              <a:rPr lang="tr-TR" sz="3200" dirty="0" smtClean="0"/>
              <a:t> </a:t>
            </a:r>
            <a:r>
              <a:rPr lang="tr-TR" sz="3200" dirty="0"/>
              <a:t>şüphesi olduğunda tarama testi sonuçlanana kadar, </a:t>
            </a:r>
            <a:r>
              <a:rPr lang="tr-TR" sz="3200" dirty="0" smtClean="0"/>
              <a:t>idrar analizi ve </a:t>
            </a:r>
            <a:r>
              <a:rPr lang="tr-TR" sz="3200" dirty="0"/>
              <a:t>eş zamanlı olarak kan </a:t>
            </a:r>
            <a:r>
              <a:rPr lang="tr-TR" sz="3200" dirty="0" err="1"/>
              <a:t>glukoz</a:t>
            </a:r>
            <a:r>
              <a:rPr lang="tr-TR" sz="3200" dirty="0"/>
              <a:t> seviyesinin ölçülmesi tanıya yardımcı olabilir. </a:t>
            </a:r>
            <a:endParaRPr lang="tr-TR" sz="3200" dirty="0" smtClean="0"/>
          </a:p>
          <a:p>
            <a:pPr algn="just"/>
            <a:r>
              <a:rPr lang="tr-TR" sz="3200" dirty="0" err="1" smtClean="0"/>
              <a:t>Galaktozemili</a:t>
            </a:r>
            <a:r>
              <a:rPr lang="tr-TR" sz="3200" dirty="0" smtClean="0"/>
              <a:t> </a:t>
            </a:r>
            <a:r>
              <a:rPr lang="tr-TR" sz="3200" dirty="0"/>
              <a:t>bir </a:t>
            </a:r>
            <a:r>
              <a:rPr lang="tr-TR" sz="3200" dirty="0" err="1"/>
              <a:t>yenidoğanın</a:t>
            </a:r>
            <a:r>
              <a:rPr lang="tr-TR" sz="3200" dirty="0"/>
              <a:t> idrarında indirgeyici madde düzeyleri yüksek görülürken, kan glikoz seviyesi normal veya düşük </a:t>
            </a:r>
            <a:r>
              <a:rPr lang="tr-TR" sz="3200" dirty="0" smtClean="0"/>
              <a:t>olabilir.</a:t>
            </a:r>
          </a:p>
          <a:p>
            <a:pPr algn="just"/>
            <a:r>
              <a:rPr lang="tr-TR" sz="3200" dirty="0" smtClean="0"/>
              <a:t>Kandaki </a:t>
            </a:r>
            <a:r>
              <a:rPr lang="tr-TR" sz="3200" dirty="0"/>
              <a:t>GALT enzim aktivitesini ölçen bir test ile GALT aktivitesinin düşük veya hiç olmaması, </a:t>
            </a:r>
            <a:r>
              <a:rPr lang="tr-TR" sz="3200" dirty="0" err="1"/>
              <a:t>galaktoz</a:t>
            </a:r>
            <a:r>
              <a:rPr lang="tr-TR" sz="3200" dirty="0"/>
              <a:t> ve galaktoz-1-fosfat düzeylerinin yüksek olması ile tanı kesinleşir. </a:t>
            </a:r>
            <a:endParaRPr lang="tr-TR" sz="3200" dirty="0" smtClean="0"/>
          </a:p>
          <a:p>
            <a:pPr algn="just"/>
            <a:r>
              <a:rPr lang="tr-TR" sz="3200" dirty="0" smtClean="0"/>
              <a:t>GALT </a:t>
            </a:r>
            <a:r>
              <a:rPr lang="tr-TR" sz="3200" dirty="0"/>
              <a:t>eksikliği ile ilişkilendirilen yaygın mutasyonlar için DNA analizi de </a:t>
            </a:r>
            <a:r>
              <a:rPr lang="tr-TR" sz="3200" dirty="0" smtClean="0"/>
              <a:t>yapılabilmektedir. </a:t>
            </a:r>
            <a:endParaRPr lang="tr-TR" sz="3200" dirty="0"/>
          </a:p>
          <a:p>
            <a:pPr algn="just"/>
            <a:r>
              <a:rPr lang="tr-TR" sz="3200" dirty="0" smtClean="0"/>
              <a:t>Ayrıca </a:t>
            </a:r>
            <a:r>
              <a:rPr lang="tr-TR" sz="3200" dirty="0"/>
              <a:t>prenatal dönemde şüpheli vakalarda </a:t>
            </a:r>
            <a:r>
              <a:rPr lang="tr-TR" sz="3200" dirty="0" err="1" smtClean="0"/>
              <a:t>galaktozemi</a:t>
            </a:r>
            <a:r>
              <a:rPr lang="tr-TR" sz="3200" dirty="0" smtClean="0"/>
              <a:t> </a:t>
            </a:r>
            <a:r>
              <a:rPr lang="tr-TR" sz="3200" dirty="0"/>
              <a:t>tespit </a:t>
            </a:r>
            <a:r>
              <a:rPr lang="tr-TR" sz="3200" dirty="0" smtClean="0"/>
              <a:t>edilebilir.</a:t>
            </a:r>
          </a:p>
          <a:p>
            <a:pPr marL="0" indent="0" algn="just">
              <a:buNone/>
            </a:pPr>
            <a:r>
              <a:rPr lang="tr-TR" sz="4500" b="1" dirty="0" smtClean="0">
                <a:solidFill>
                  <a:srgbClr val="FF0000"/>
                </a:solidFill>
              </a:rPr>
              <a:t>Tedavi</a:t>
            </a:r>
            <a:endParaRPr lang="tr-TR" sz="4500" dirty="0">
              <a:solidFill>
                <a:srgbClr val="FF0000"/>
              </a:solidFill>
            </a:endParaRPr>
          </a:p>
          <a:p>
            <a:pPr algn="just"/>
            <a:r>
              <a:rPr lang="tr-TR" sz="3200" dirty="0" err="1"/>
              <a:t>G</a:t>
            </a:r>
            <a:r>
              <a:rPr lang="tr-TR" sz="3200" dirty="0" err="1" smtClean="0"/>
              <a:t>alaktoz</a:t>
            </a:r>
            <a:r>
              <a:rPr lang="tr-TR" sz="3200" dirty="0" smtClean="0"/>
              <a:t> </a:t>
            </a:r>
            <a:r>
              <a:rPr lang="tr-TR" sz="3200" dirty="0"/>
              <a:t>içeren ilaçlar da dahil olmak üzere diyetteki tüm </a:t>
            </a:r>
            <a:r>
              <a:rPr lang="tr-TR" sz="3200" dirty="0" err="1"/>
              <a:t>galaktozun</a:t>
            </a:r>
            <a:r>
              <a:rPr lang="tr-TR" sz="3200" dirty="0"/>
              <a:t> </a:t>
            </a:r>
            <a:r>
              <a:rPr lang="tr-TR" sz="3200" dirty="0" err="1" smtClean="0"/>
              <a:t>çıakrılması</a:t>
            </a:r>
            <a:r>
              <a:rPr lang="tr-TR" sz="3200" dirty="0" smtClean="0"/>
              <a:t>.</a:t>
            </a:r>
            <a:endParaRPr lang="tr-TR" sz="3200" dirty="0"/>
          </a:p>
          <a:p>
            <a:pPr algn="just"/>
            <a:r>
              <a:rPr lang="tr-TR" sz="3200" dirty="0"/>
              <a:t>E</a:t>
            </a:r>
            <a:r>
              <a:rPr lang="tr-TR" sz="3200" dirty="0" smtClean="0"/>
              <a:t>mzirme </a:t>
            </a:r>
            <a:r>
              <a:rPr lang="tr-TR" sz="3200" dirty="0"/>
              <a:t>veya süt bazlı formül mamalar hemen kesilmelidir. </a:t>
            </a:r>
            <a:endParaRPr lang="tr-TR" sz="3200" dirty="0" smtClean="0"/>
          </a:p>
          <a:p>
            <a:pPr algn="just"/>
            <a:r>
              <a:rPr lang="tr-TR" sz="3200" dirty="0" err="1" smtClean="0"/>
              <a:t>Yenidoğandaki</a:t>
            </a:r>
            <a:r>
              <a:rPr lang="tr-TR" sz="3200" dirty="0" smtClean="0"/>
              <a:t> </a:t>
            </a:r>
            <a:r>
              <a:rPr lang="tr-TR" sz="3200" dirty="0" err="1"/>
              <a:t>galaktozun</a:t>
            </a:r>
            <a:r>
              <a:rPr lang="tr-TR" sz="3200" dirty="0"/>
              <a:t> diyetle kısıtlanması, karaciğer, böbrek, beyin ve bağışıklık sistemi işlev bozukluklarını tersine çevirir ve vücutta biriken </a:t>
            </a:r>
            <a:r>
              <a:rPr lang="tr-TR" sz="3200" dirty="0" err="1"/>
              <a:t>galaktoz</a:t>
            </a:r>
            <a:r>
              <a:rPr lang="tr-TR" sz="3200" dirty="0"/>
              <a:t> </a:t>
            </a:r>
            <a:r>
              <a:rPr lang="tr-TR" sz="3200" dirty="0" err="1"/>
              <a:t>metabolitlerini</a:t>
            </a:r>
            <a:r>
              <a:rPr lang="tr-TR" sz="3200" dirty="0"/>
              <a:t> azaltır. </a:t>
            </a:r>
            <a:endParaRPr lang="tr-TR" sz="3200" dirty="0" smtClean="0"/>
          </a:p>
          <a:p>
            <a:pPr algn="just"/>
            <a:r>
              <a:rPr lang="tr-TR" sz="3200" dirty="0" err="1" smtClean="0"/>
              <a:t>Yenidoğanın</a:t>
            </a:r>
            <a:r>
              <a:rPr lang="tr-TR" sz="3200" dirty="0" smtClean="0"/>
              <a:t> </a:t>
            </a:r>
            <a:r>
              <a:rPr lang="tr-TR" sz="3200" dirty="0"/>
              <a:t>beslenmesinde çoğu zaman </a:t>
            </a:r>
            <a:r>
              <a:rPr lang="tr-TR" sz="3200" b="1" dirty="0">
                <a:solidFill>
                  <a:srgbClr val="00B050"/>
                </a:solidFill>
              </a:rPr>
              <a:t>soya bazlı bir formül mama tercih edilir. </a:t>
            </a:r>
            <a:endParaRPr lang="tr-TR" sz="3200" b="1" dirty="0" smtClean="0">
              <a:solidFill>
                <a:srgbClr val="00B050"/>
              </a:solidFill>
            </a:endParaRPr>
          </a:p>
          <a:p>
            <a:pPr algn="just"/>
            <a:r>
              <a:rPr lang="tr-TR" sz="3200" dirty="0" smtClean="0"/>
              <a:t>Bazı </a:t>
            </a:r>
            <a:r>
              <a:rPr lang="tr-TR" sz="3200" dirty="0"/>
              <a:t>bebekler tanı konulduğunda ciddi şekilde hasta olabilir. Bu nedenle bebekler </a:t>
            </a:r>
            <a:r>
              <a:rPr lang="tr-TR" sz="3200" dirty="0" err="1"/>
              <a:t>hiperbilirubinemi</a:t>
            </a:r>
            <a:r>
              <a:rPr lang="tr-TR" sz="3200" dirty="0"/>
              <a:t>, </a:t>
            </a:r>
            <a:r>
              <a:rPr lang="tr-TR" sz="3200" dirty="0" err="1"/>
              <a:t>sepsis</a:t>
            </a:r>
            <a:r>
              <a:rPr lang="tr-TR" sz="3200" dirty="0"/>
              <a:t> ve pıhtılaşma bozuklukları açısından yakından izlenerek tedavi </a:t>
            </a:r>
            <a:r>
              <a:rPr lang="tr-TR" sz="3200" dirty="0" smtClean="0"/>
              <a:t>edilmelidir.</a:t>
            </a:r>
            <a:endParaRPr lang="tr-TR" sz="3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652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9539" y="0"/>
            <a:ext cx="10515600" cy="1325563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tr-TR" b="1" dirty="0" smtClean="0"/>
              <a:t>FENİLKETONÜRİ-PKÜ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1013" y="1502228"/>
            <a:ext cx="11743469" cy="523447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sz="5800" b="1" dirty="0" smtClean="0">
                <a:solidFill>
                  <a:srgbClr val="FF0000"/>
                </a:solidFill>
              </a:rPr>
              <a:t>Belirti ve Bulgular</a:t>
            </a:r>
          </a:p>
          <a:p>
            <a:pPr algn="just"/>
            <a:r>
              <a:rPr lang="tr-TR" sz="3200" dirty="0" smtClean="0"/>
              <a:t>Doğum </a:t>
            </a:r>
            <a:r>
              <a:rPr lang="tr-TR" sz="3200" dirty="0"/>
              <a:t>öncesi dönemde, annenin dolaşımı bebekteki </a:t>
            </a:r>
            <a:r>
              <a:rPr lang="tr-TR" sz="3200" dirty="0" err="1"/>
              <a:t>fenilalanini</a:t>
            </a:r>
            <a:r>
              <a:rPr lang="tr-TR" sz="3200" dirty="0"/>
              <a:t> </a:t>
            </a:r>
            <a:r>
              <a:rPr lang="tr-TR" sz="3200" dirty="0" err="1"/>
              <a:t>metabolize</a:t>
            </a:r>
            <a:r>
              <a:rPr lang="tr-TR" sz="3200" dirty="0"/>
              <a:t> edebilir. </a:t>
            </a:r>
            <a:r>
              <a:rPr lang="tr-TR" sz="3200" dirty="0" smtClean="0"/>
              <a:t>Bu </a:t>
            </a:r>
            <a:r>
              <a:rPr lang="tr-TR" sz="3200" dirty="0"/>
              <a:t>sayede bebeğin </a:t>
            </a:r>
            <a:r>
              <a:rPr lang="tr-TR" sz="3200" dirty="0" err="1"/>
              <a:t>fenilalanin</a:t>
            </a:r>
            <a:r>
              <a:rPr lang="tr-TR" sz="3200" dirty="0"/>
              <a:t> seviyeleri normal seyreder. Ancak doğumdan sonra </a:t>
            </a:r>
            <a:r>
              <a:rPr lang="tr-TR" sz="3200" dirty="0" err="1"/>
              <a:t>fenilalanin</a:t>
            </a:r>
            <a:r>
              <a:rPr lang="tr-TR" sz="3200" dirty="0"/>
              <a:t> seviyeleri yükselmeye başlar </a:t>
            </a:r>
            <a:endParaRPr lang="tr-TR" sz="3200" dirty="0" smtClean="0"/>
          </a:p>
          <a:p>
            <a:pPr algn="just"/>
            <a:r>
              <a:rPr lang="tr-TR" sz="3200" dirty="0"/>
              <a:t>D</a:t>
            </a:r>
            <a:r>
              <a:rPr lang="tr-TR" sz="3200" dirty="0" smtClean="0"/>
              <a:t>oğumda </a:t>
            </a:r>
            <a:r>
              <a:rPr lang="tr-TR" sz="3200" dirty="0"/>
              <a:t>normal görünürler. K</a:t>
            </a:r>
            <a:r>
              <a:rPr lang="tr-TR" sz="3200" dirty="0" smtClean="0"/>
              <a:t>usma</a:t>
            </a:r>
            <a:r>
              <a:rPr lang="tr-TR" sz="3200" dirty="0"/>
              <a:t>, erken bir belirti olarak ortaya çıkabilir. </a:t>
            </a:r>
            <a:r>
              <a:rPr lang="tr-TR" sz="3200" dirty="0" smtClean="0"/>
              <a:t>Huzursuzluk, döküntü ve </a:t>
            </a:r>
            <a:r>
              <a:rPr lang="tr-TR" sz="3200" dirty="0"/>
              <a:t>nefes, cilt veya idrarda küf kokusu, Solunum sıkıntısı, </a:t>
            </a:r>
            <a:r>
              <a:rPr lang="tr-TR" sz="3200" dirty="0" err="1"/>
              <a:t>hipotoni</a:t>
            </a:r>
            <a:r>
              <a:rPr lang="tr-TR" sz="3200" dirty="0"/>
              <a:t>, zayıf emme refleksi, letarji ve nöbet gibi semptomlar </a:t>
            </a:r>
            <a:endParaRPr lang="tr-TR" sz="3200" dirty="0" smtClean="0"/>
          </a:p>
          <a:p>
            <a:pPr algn="just"/>
            <a:r>
              <a:rPr lang="tr-TR" sz="3200" dirty="0" smtClean="0"/>
              <a:t>Bozulmuş </a:t>
            </a:r>
            <a:r>
              <a:rPr lang="tr-TR" sz="3200" dirty="0"/>
              <a:t>zihinsel gelişim, aylar boyunca belirgin </a:t>
            </a:r>
            <a:r>
              <a:rPr lang="tr-TR" sz="3200" dirty="0" smtClean="0"/>
              <a:t>olmayabilir. Bazı </a:t>
            </a:r>
            <a:r>
              <a:rPr lang="tr-TR" sz="3200" dirty="0"/>
              <a:t>hastalarda mikrosefali görülebilir. </a:t>
            </a:r>
            <a:endParaRPr lang="tr-TR" sz="3200" dirty="0" smtClean="0"/>
          </a:p>
          <a:p>
            <a:pPr algn="just"/>
            <a:r>
              <a:rPr lang="tr-TR" sz="3200" dirty="0" smtClean="0"/>
              <a:t>Bebeklerde </a:t>
            </a:r>
            <a:r>
              <a:rPr lang="tr-TR" sz="3200" dirty="0"/>
              <a:t>diğer aile üyelerine göre daha açık renkli cilt ve saç gibi belirtiler görülebilir </a:t>
            </a:r>
            <a:endParaRPr lang="tr-TR" sz="3200" dirty="0" smtClean="0"/>
          </a:p>
          <a:p>
            <a:pPr algn="just"/>
            <a:r>
              <a:rPr lang="tr-TR" sz="3200" dirty="0" smtClean="0"/>
              <a:t>Kas </a:t>
            </a:r>
            <a:r>
              <a:rPr lang="tr-TR" sz="3200" dirty="0" err="1"/>
              <a:t>tonüsü</a:t>
            </a:r>
            <a:r>
              <a:rPr lang="tr-TR" sz="3200" dirty="0"/>
              <a:t> artar ve </a:t>
            </a:r>
            <a:r>
              <a:rPr lang="tr-TR" sz="3200" dirty="0" err="1"/>
              <a:t>spastisite</a:t>
            </a:r>
            <a:r>
              <a:rPr lang="tr-TR" sz="3200" dirty="0"/>
              <a:t> görülebilir, derin </a:t>
            </a:r>
            <a:r>
              <a:rPr lang="tr-TR" sz="3200" dirty="0" err="1"/>
              <a:t>tendon</a:t>
            </a:r>
            <a:r>
              <a:rPr lang="tr-TR" sz="3200" dirty="0"/>
              <a:t> refleksleri artmış olabilir. </a:t>
            </a:r>
            <a:r>
              <a:rPr lang="tr-TR" sz="3200" dirty="0" err="1"/>
              <a:t>Kontraktürler</a:t>
            </a:r>
            <a:r>
              <a:rPr lang="tr-TR" sz="3200" dirty="0"/>
              <a:t> ve hareket kısıtlılığı görülebilir. </a:t>
            </a:r>
            <a:endParaRPr lang="tr-TR" sz="3200" dirty="0" smtClean="0"/>
          </a:p>
          <a:p>
            <a:pPr algn="just"/>
            <a:r>
              <a:rPr lang="tr-TR" sz="3200" dirty="0" smtClean="0"/>
              <a:t>EEG’de </a:t>
            </a:r>
            <a:r>
              <a:rPr lang="tr-TR" sz="3200" dirty="0"/>
              <a:t>anormallikler </a:t>
            </a:r>
            <a:r>
              <a:rPr lang="tr-TR" sz="3200" dirty="0" smtClean="0"/>
              <a:t>yaygındır.</a:t>
            </a:r>
          </a:p>
        </p:txBody>
      </p:sp>
    </p:spTree>
    <p:extLst>
      <p:ext uri="{BB962C8B-B14F-4D97-AF65-F5344CB8AC3E}">
        <p14:creationId xmlns:p14="http://schemas.microsoft.com/office/powerpoint/2010/main" val="95021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967" y="158620"/>
            <a:ext cx="11896531" cy="6494107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sz="4500" b="1" dirty="0">
                <a:solidFill>
                  <a:srgbClr val="FF0000"/>
                </a:solidFill>
              </a:rPr>
              <a:t>Tanı</a:t>
            </a:r>
            <a:endParaRPr lang="tr-TR" sz="4500" dirty="0">
              <a:solidFill>
                <a:srgbClr val="FF0000"/>
              </a:solidFill>
            </a:endParaRPr>
          </a:p>
          <a:p>
            <a:pPr algn="just"/>
            <a:r>
              <a:rPr lang="tr-TR" dirty="0" smtClean="0"/>
              <a:t>Topuk kanı.</a:t>
            </a:r>
          </a:p>
          <a:p>
            <a:pPr algn="just"/>
            <a:r>
              <a:rPr lang="tr-TR" dirty="0" smtClean="0"/>
              <a:t>Normalde </a:t>
            </a:r>
            <a:r>
              <a:rPr lang="tr-TR" dirty="0" err="1" smtClean="0"/>
              <a:t>fenilalanin</a:t>
            </a:r>
            <a:r>
              <a:rPr lang="tr-TR" dirty="0" smtClean="0"/>
              <a:t> </a:t>
            </a:r>
            <a:r>
              <a:rPr lang="tr-TR" dirty="0"/>
              <a:t>seviyesi </a:t>
            </a:r>
            <a:r>
              <a:rPr lang="tr-TR" dirty="0" smtClean="0"/>
              <a:t>&lt;2 mg/</a:t>
            </a:r>
            <a:r>
              <a:rPr lang="tr-TR" dirty="0" err="1" smtClean="0"/>
              <a:t>dL</a:t>
            </a:r>
            <a:r>
              <a:rPr lang="tr-TR" dirty="0"/>
              <a:t>.</a:t>
            </a:r>
            <a:r>
              <a:rPr lang="tr-TR" dirty="0" smtClean="0"/>
              <a:t> </a:t>
            </a:r>
          </a:p>
          <a:p>
            <a:pPr algn="just"/>
            <a:r>
              <a:rPr lang="tr-TR" dirty="0" err="1" smtClean="0"/>
              <a:t>PKU’da</a:t>
            </a:r>
            <a:r>
              <a:rPr lang="tr-TR" dirty="0" smtClean="0"/>
              <a:t> plazma </a:t>
            </a:r>
            <a:r>
              <a:rPr lang="tr-TR" dirty="0" err="1"/>
              <a:t>fenilalanin</a:t>
            </a:r>
            <a:r>
              <a:rPr lang="tr-TR" dirty="0"/>
              <a:t> seviyesi genellikle doğumdan 24 saat sonra </a:t>
            </a:r>
            <a:r>
              <a:rPr lang="tr-TR" dirty="0" smtClean="0"/>
              <a:t>&gt;4 mg/</a:t>
            </a:r>
            <a:r>
              <a:rPr lang="tr-TR" dirty="0" err="1" smtClean="0"/>
              <a:t>dL</a:t>
            </a:r>
            <a:r>
              <a:rPr lang="tr-TR" dirty="0" smtClean="0"/>
              <a:t> </a:t>
            </a:r>
            <a:r>
              <a:rPr lang="tr-TR" dirty="0" err="1" smtClean="0"/>
              <a:t>dir</a:t>
            </a:r>
            <a:r>
              <a:rPr lang="tr-TR" dirty="0" smtClean="0"/>
              <a:t> ve </a:t>
            </a:r>
            <a:r>
              <a:rPr lang="tr-TR" dirty="0"/>
              <a:t>yaşamın ilk haftasında 20-40 mg/</a:t>
            </a:r>
            <a:r>
              <a:rPr lang="tr-TR" dirty="0" err="1"/>
              <a:t>dL</a:t>
            </a:r>
            <a:r>
              <a:rPr lang="tr-TR" dirty="0"/>
              <a:t> </a:t>
            </a:r>
            <a:r>
              <a:rPr lang="tr-TR" dirty="0" smtClean="0"/>
              <a:t>arasındadır.</a:t>
            </a:r>
            <a:endParaRPr lang="tr-TR" dirty="0"/>
          </a:p>
          <a:p>
            <a:pPr algn="just"/>
            <a:r>
              <a:rPr lang="tr-TR" dirty="0" smtClean="0"/>
              <a:t>PKU </a:t>
            </a:r>
            <a:r>
              <a:rPr lang="tr-TR" dirty="0"/>
              <a:t>tanısı konması durumunda daha fazla inceleme için karaciğer biyopsisi yapılabilmektedir. </a:t>
            </a:r>
            <a:endParaRPr lang="tr-TR" dirty="0" smtClean="0"/>
          </a:p>
          <a:p>
            <a:pPr marL="0" indent="0" algn="just">
              <a:buNone/>
            </a:pPr>
            <a:r>
              <a:rPr lang="tr-TR" sz="4500" b="1" dirty="0" smtClean="0">
                <a:solidFill>
                  <a:srgbClr val="FF0000"/>
                </a:solidFill>
              </a:rPr>
              <a:t>Tedavi</a:t>
            </a:r>
            <a:endParaRPr lang="tr-TR" sz="4500" dirty="0">
              <a:solidFill>
                <a:srgbClr val="FF0000"/>
              </a:solidFill>
            </a:endParaRPr>
          </a:p>
          <a:p>
            <a:pPr algn="just"/>
            <a:r>
              <a:rPr lang="tr-TR" dirty="0" smtClean="0"/>
              <a:t>En </a:t>
            </a:r>
            <a:r>
              <a:rPr lang="tr-TR" dirty="0"/>
              <a:t>etkili yöntem </a:t>
            </a:r>
            <a:r>
              <a:rPr lang="tr-TR" dirty="0" smtClean="0"/>
              <a:t>diyettir. En fazla </a:t>
            </a:r>
            <a:r>
              <a:rPr lang="tr-TR" dirty="0" err="1" smtClean="0"/>
              <a:t>fenilalanin</a:t>
            </a:r>
            <a:r>
              <a:rPr lang="tr-TR" dirty="0" smtClean="0"/>
              <a:t> içeren protein kaynakları (et, balık, tavuk ve süt ürünleri) diyetten çıkarılır.</a:t>
            </a:r>
          </a:p>
          <a:p>
            <a:pPr algn="just"/>
            <a:r>
              <a:rPr lang="tr-TR" dirty="0" err="1" smtClean="0"/>
              <a:t>Fenilalanin</a:t>
            </a:r>
            <a:r>
              <a:rPr lang="tr-TR" dirty="0" smtClean="0"/>
              <a:t> alımının </a:t>
            </a:r>
            <a:r>
              <a:rPr lang="tr-TR" dirty="0"/>
              <a:t>kısıtlanmasıyla kandaki </a:t>
            </a:r>
            <a:r>
              <a:rPr lang="tr-TR" dirty="0" smtClean="0"/>
              <a:t>aşırı </a:t>
            </a:r>
            <a:r>
              <a:rPr lang="tr-TR" dirty="0" err="1"/>
              <a:t>fenilalanin</a:t>
            </a:r>
            <a:r>
              <a:rPr lang="tr-TR" dirty="0"/>
              <a:t> birikimi önlenir.</a:t>
            </a:r>
          </a:p>
          <a:p>
            <a:pPr algn="just"/>
            <a:r>
              <a:rPr lang="tr-TR" dirty="0"/>
              <a:t>Diyetten çıkarılan doğal proteinin yerine, güvenli veya </a:t>
            </a:r>
            <a:r>
              <a:rPr lang="tr-TR" dirty="0" err="1"/>
              <a:t>fenilalaninden</a:t>
            </a:r>
            <a:r>
              <a:rPr lang="tr-TR" dirty="0"/>
              <a:t> arındırılmış protein, sentetik protein, amino asit takviyesi ya da protein yerine geçen maddeler </a:t>
            </a:r>
            <a:r>
              <a:rPr lang="tr-TR" dirty="0" smtClean="0"/>
              <a:t>kullanılır.</a:t>
            </a:r>
            <a:endParaRPr lang="tr-TR" dirty="0"/>
          </a:p>
          <a:p>
            <a:pPr algn="just"/>
            <a:r>
              <a:rPr lang="tr-TR" dirty="0" err="1" smtClean="0"/>
              <a:t>Fenilketonürili</a:t>
            </a:r>
            <a:r>
              <a:rPr lang="tr-TR" dirty="0" smtClean="0"/>
              <a:t> </a:t>
            </a:r>
            <a:r>
              <a:rPr lang="tr-TR" dirty="0"/>
              <a:t>bebekler, düşük </a:t>
            </a:r>
            <a:r>
              <a:rPr lang="tr-TR" dirty="0" err="1"/>
              <a:t>fenilalanin</a:t>
            </a:r>
            <a:r>
              <a:rPr lang="tr-TR" dirty="0"/>
              <a:t> içeren özel bir formül mama ile </a:t>
            </a:r>
            <a:r>
              <a:rPr lang="tr-TR" dirty="0" smtClean="0"/>
              <a:t>beslenir.</a:t>
            </a:r>
          </a:p>
          <a:p>
            <a:pPr algn="just"/>
            <a:r>
              <a:rPr lang="tr-TR" dirty="0" smtClean="0"/>
              <a:t>Anne </a:t>
            </a:r>
            <a:r>
              <a:rPr lang="tr-TR" dirty="0"/>
              <a:t>sütünde </a:t>
            </a:r>
            <a:r>
              <a:rPr lang="tr-TR" dirty="0" err="1"/>
              <a:t>fenilalanin</a:t>
            </a:r>
            <a:r>
              <a:rPr lang="tr-TR" dirty="0"/>
              <a:t> miktarı az olduğu için bebeklerin günlük beslenme miktarlarının bir kısmı anne sütü ile karşılanabilir. </a:t>
            </a:r>
            <a:r>
              <a:rPr lang="tr-TR" dirty="0" smtClean="0"/>
              <a:t>Ancak bebeğin </a:t>
            </a:r>
            <a:r>
              <a:rPr lang="tr-TR" dirty="0"/>
              <a:t>kan </a:t>
            </a:r>
            <a:r>
              <a:rPr lang="tr-TR" dirty="0" err="1"/>
              <a:t>fenilalanin</a:t>
            </a:r>
            <a:r>
              <a:rPr lang="tr-TR" dirty="0"/>
              <a:t> düzeyi sürekli kontrol </a:t>
            </a:r>
            <a:r>
              <a:rPr lang="tr-TR" dirty="0" smtClean="0"/>
              <a:t>edilmelidir.</a:t>
            </a:r>
          </a:p>
          <a:p>
            <a:pPr algn="just"/>
            <a:r>
              <a:rPr lang="tr-TR" dirty="0" smtClean="0"/>
              <a:t>Bebek </a:t>
            </a:r>
            <a:r>
              <a:rPr lang="tr-TR" dirty="0"/>
              <a:t>katı gıdalara başlandığında ise düşük proteinli gıdalar ile beslenir. </a:t>
            </a:r>
            <a:endParaRPr lang="tr-TR" dirty="0" smtClean="0"/>
          </a:p>
          <a:p>
            <a:pPr algn="just"/>
            <a:r>
              <a:rPr lang="tr-TR" dirty="0" smtClean="0"/>
              <a:t>Proteinin </a:t>
            </a:r>
            <a:r>
              <a:rPr lang="tr-TR" dirty="0"/>
              <a:t>tamamen kesilmesi cüceliğe neden olabilir. </a:t>
            </a:r>
            <a:endParaRPr lang="tr-TR" dirty="0" smtClean="0"/>
          </a:p>
          <a:p>
            <a:pPr algn="just"/>
            <a:r>
              <a:rPr lang="tr-TR" dirty="0" smtClean="0"/>
              <a:t>Normal </a:t>
            </a:r>
            <a:r>
              <a:rPr lang="tr-TR" dirty="0"/>
              <a:t>büyüme ve gelişmeyi sağlamak için diyetteki tüm besin maddeleri enerji açısından da dengeli olmalıdır. Bu amaçla bebeğin diyetine vitamin ve mineral takviyeleri </a:t>
            </a:r>
            <a:r>
              <a:rPr lang="tr-TR" dirty="0" smtClean="0"/>
              <a:t>eklenebilir.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239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tr-TR" b="1" dirty="0" smtClean="0"/>
              <a:t>BİYOTİNİDAZ ENZİM EKSİKLİĞİ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7281" y="1325564"/>
            <a:ext cx="11905861" cy="5392478"/>
          </a:xfrm>
        </p:spPr>
        <p:txBody>
          <a:bodyPr>
            <a:normAutofit/>
          </a:bodyPr>
          <a:lstStyle/>
          <a:p>
            <a:r>
              <a:rPr lang="tr-TR" sz="2000" dirty="0" err="1" smtClean="0"/>
              <a:t>Biyotin</a:t>
            </a:r>
            <a:r>
              <a:rPr lang="tr-TR" sz="2000" dirty="0" smtClean="0"/>
              <a:t> </a:t>
            </a:r>
            <a:r>
              <a:rPr lang="tr-TR" sz="2000" dirty="0"/>
              <a:t>metabolizmasında ortaya çıkan </a:t>
            </a:r>
            <a:r>
              <a:rPr lang="tr-TR" sz="2000" dirty="0" err="1"/>
              <a:t>otozomal</a:t>
            </a:r>
            <a:r>
              <a:rPr lang="tr-TR" sz="2000" dirty="0"/>
              <a:t> resesif geçişli </a:t>
            </a:r>
            <a:r>
              <a:rPr lang="tr-TR" sz="2000" dirty="0" err="1"/>
              <a:t>metabolik</a:t>
            </a:r>
            <a:r>
              <a:rPr lang="tr-TR" sz="2000" dirty="0"/>
              <a:t> bir bozukluktur. </a:t>
            </a:r>
            <a:endParaRPr lang="tr-TR" sz="2000" dirty="0" smtClean="0"/>
          </a:p>
          <a:p>
            <a:r>
              <a:rPr lang="tr-TR" sz="2000" dirty="0"/>
              <a:t>G</a:t>
            </a:r>
            <a:r>
              <a:rPr lang="tr-TR" sz="2000" dirty="0" smtClean="0"/>
              <a:t>örülme </a:t>
            </a:r>
            <a:r>
              <a:rPr lang="tr-TR" sz="2000" dirty="0"/>
              <a:t>sıklığı </a:t>
            </a:r>
            <a:r>
              <a:rPr lang="tr-TR" sz="2000" dirty="0" smtClean="0"/>
              <a:t>1/40.000-60.000. Türkiye’de </a:t>
            </a:r>
            <a:r>
              <a:rPr lang="tr-TR" sz="2000" dirty="0"/>
              <a:t>görülme sıklığı ise </a:t>
            </a:r>
            <a:r>
              <a:rPr lang="tr-TR" sz="2000" dirty="0" smtClean="0"/>
              <a:t>1/11.000.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Belirti </a:t>
            </a:r>
            <a:r>
              <a:rPr lang="tr-TR" b="1" dirty="0">
                <a:solidFill>
                  <a:srgbClr val="FF0000"/>
                </a:solidFill>
              </a:rPr>
              <a:t>ve </a:t>
            </a:r>
            <a:r>
              <a:rPr lang="tr-TR" b="1" dirty="0" smtClean="0">
                <a:solidFill>
                  <a:srgbClr val="FF0000"/>
                </a:solidFill>
              </a:rPr>
              <a:t>Bulgular</a:t>
            </a:r>
          </a:p>
          <a:p>
            <a:r>
              <a:rPr lang="tr-TR" sz="2000" dirty="0" smtClean="0"/>
              <a:t>Anneden </a:t>
            </a:r>
            <a:r>
              <a:rPr lang="tr-TR" sz="2000" dirty="0"/>
              <a:t>bebeğe </a:t>
            </a:r>
            <a:r>
              <a:rPr lang="tr-TR" sz="2000" dirty="0" err="1"/>
              <a:t>biyotin</a:t>
            </a:r>
            <a:r>
              <a:rPr lang="tr-TR" sz="2000" dirty="0"/>
              <a:t> geçişi </a:t>
            </a:r>
            <a:r>
              <a:rPr lang="tr-TR" sz="2000" dirty="0" smtClean="0"/>
              <a:t>olduğundan doğumda belirti olmayabilir.</a:t>
            </a:r>
          </a:p>
          <a:p>
            <a:r>
              <a:rPr lang="tr-TR" sz="2000" dirty="0" smtClean="0"/>
              <a:t>Tanı </a:t>
            </a:r>
            <a:r>
              <a:rPr lang="tr-TR" sz="2000" dirty="0"/>
              <a:t>konulamayan ve tedavi edilmeyen olgularda genellikle </a:t>
            </a:r>
            <a:r>
              <a:rPr lang="tr-TR" sz="2000" dirty="0">
                <a:solidFill>
                  <a:srgbClr val="00B050"/>
                </a:solidFill>
              </a:rPr>
              <a:t>dermatolojik, nörolojik ve bağışıklık sistemi </a:t>
            </a:r>
            <a:r>
              <a:rPr lang="tr-TR" sz="2000" dirty="0"/>
              <a:t>ile ilgili belirtiler görülmektedir</a:t>
            </a:r>
            <a:r>
              <a:rPr lang="tr-TR" sz="2000" dirty="0" smtClean="0"/>
              <a:t>.</a:t>
            </a:r>
          </a:p>
          <a:p>
            <a:r>
              <a:rPr lang="tr-TR" sz="2000" b="1" dirty="0" smtClean="0"/>
              <a:t>Dermatolojik </a:t>
            </a:r>
            <a:r>
              <a:rPr lang="tr-TR" sz="2000" b="1" dirty="0"/>
              <a:t>belirtiler: </a:t>
            </a:r>
            <a:r>
              <a:rPr lang="tr-TR" sz="2000" dirty="0"/>
              <a:t>Saç dökülmesi, egzama, ciltte ve </a:t>
            </a:r>
            <a:r>
              <a:rPr lang="tr-TR" sz="2000" dirty="0" err="1"/>
              <a:t>perioral</a:t>
            </a:r>
            <a:r>
              <a:rPr lang="tr-TR" sz="2000" dirty="0"/>
              <a:t> bölgelerde kızarıklık ve döküntüler, </a:t>
            </a:r>
            <a:r>
              <a:rPr lang="tr-TR" sz="2000" dirty="0" err="1"/>
              <a:t>seboreik</a:t>
            </a:r>
            <a:r>
              <a:rPr lang="tr-TR" sz="2000" dirty="0"/>
              <a:t> dermatit benzeri cilt döküntüleri, şiddetli vakalarda ciltte kabuklanma ve </a:t>
            </a:r>
            <a:r>
              <a:rPr lang="tr-TR" sz="2000" dirty="0" err="1"/>
              <a:t>sekonder</a:t>
            </a:r>
            <a:r>
              <a:rPr lang="tr-TR" sz="2000" dirty="0"/>
              <a:t> enfeksiyon oluşturabilecek açık yaralar görülebilir</a:t>
            </a:r>
            <a:r>
              <a:rPr lang="tr-TR" sz="2000" dirty="0" smtClean="0"/>
              <a:t>.</a:t>
            </a:r>
          </a:p>
          <a:p>
            <a:r>
              <a:rPr lang="tr-TR" sz="2000" b="1" dirty="0" smtClean="0"/>
              <a:t>Nörolojik </a:t>
            </a:r>
            <a:r>
              <a:rPr lang="tr-TR" sz="2000" b="1" dirty="0"/>
              <a:t>belirtiler: </a:t>
            </a:r>
            <a:r>
              <a:rPr lang="tr-TR" sz="2000" dirty="0" err="1"/>
              <a:t>Hipotoni</a:t>
            </a:r>
            <a:r>
              <a:rPr lang="tr-TR" sz="2000" dirty="0"/>
              <a:t>, nöbetler, gelişimsel gecikmeler, beslenme problemleri, </a:t>
            </a:r>
            <a:r>
              <a:rPr lang="tr-TR" sz="2000" dirty="0" err="1"/>
              <a:t>sensörinöral</a:t>
            </a:r>
            <a:r>
              <a:rPr lang="tr-TR" sz="2000" dirty="0"/>
              <a:t> işitme kaybı ve ilerleyici optik </a:t>
            </a:r>
            <a:r>
              <a:rPr lang="tr-TR" sz="2000" dirty="0" err="1"/>
              <a:t>atrofi</a:t>
            </a:r>
            <a:r>
              <a:rPr lang="tr-TR" sz="2000" dirty="0"/>
              <a:t> görülebilir</a:t>
            </a:r>
            <a:r>
              <a:rPr lang="tr-TR" sz="2000" dirty="0" smtClean="0"/>
              <a:t>.</a:t>
            </a:r>
          </a:p>
          <a:p>
            <a:r>
              <a:rPr lang="tr-TR" sz="2000" b="1" dirty="0" smtClean="0"/>
              <a:t>Bağışıklık </a:t>
            </a:r>
            <a:r>
              <a:rPr lang="tr-TR" sz="2000" b="1" dirty="0"/>
              <a:t>sistemi: </a:t>
            </a:r>
            <a:r>
              <a:rPr lang="tr-TR" sz="2000" dirty="0"/>
              <a:t>tekrarlayan </a:t>
            </a:r>
            <a:r>
              <a:rPr lang="tr-TR" sz="2000" dirty="0" err="1"/>
              <a:t>viral</a:t>
            </a:r>
            <a:r>
              <a:rPr lang="tr-TR" sz="2000" dirty="0"/>
              <a:t> veya </a:t>
            </a:r>
            <a:r>
              <a:rPr lang="tr-TR" sz="2000" dirty="0" err="1"/>
              <a:t>fungal</a:t>
            </a:r>
            <a:r>
              <a:rPr lang="tr-TR" sz="2000" dirty="0"/>
              <a:t> enfeksiyonlar görülebilir </a:t>
            </a:r>
            <a:endParaRPr lang="tr-TR" sz="2000" dirty="0" smtClean="0"/>
          </a:p>
          <a:p>
            <a:r>
              <a:rPr lang="tr-TR" sz="2000" dirty="0" smtClean="0"/>
              <a:t>Ayrıca </a:t>
            </a:r>
            <a:r>
              <a:rPr lang="tr-TR" sz="2000" dirty="0" err="1"/>
              <a:t>konjunktivit</a:t>
            </a:r>
            <a:r>
              <a:rPr lang="tr-TR" sz="2000" dirty="0"/>
              <a:t>, </a:t>
            </a:r>
            <a:r>
              <a:rPr lang="tr-TR" sz="2000" dirty="0" err="1"/>
              <a:t>hiperventilasyon</a:t>
            </a:r>
            <a:r>
              <a:rPr lang="tr-TR" sz="2000" dirty="0"/>
              <a:t>, </a:t>
            </a:r>
            <a:r>
              <a:rPr lang="tr-TR" sz="2000" dirty="0" err="1"/>
              <a:t>stridor</a:t>
            </a:r>
            <a:r>
              <a:rPr lang="tr-TR" sz="2000" dirty="0"/>
              <a:t> ve </a:t>
            </a:r>
            <a:r>
              <a:rPr lang="tr-TR" sz="2000" dirty="0" err="1"/>
              <a:t>apne</a:t>
            </a:r>
            <a:r>
              <a:rPr lang="tr-TR" sz="2000" dirty="0"/>
              <a:t> gibi problemler de ortaya çıkabilmektedir. Etkilenen hastalar </a:t>
            </a:r>
            <a:r>
              <a:rPr lang="tr-TR" sz="2000" dirty="0" err="1"/>
              <a:t>biyotin</a:t>
            </a:r>
            <a:r>
              <a:rPr lang="tr-TR" sz="2000" dirty="0"/>
              <a:t> ile tedavi edilmezse, </a:t>
            </a:r>
            <a:r>
              <a:rPr lang="tr-TR" sz="2000" dirty="0" err="1"/>
              <a:t>metabolik</a:t>
            </a:r>
            <a:r>
              <a:rPr lang="tr-TR" sz="2000" dirty="0"/>
              <a:t> </a:t>
            </a:r>
            <a:r>
              <a:rPr lang="tr-TR" sz="2000" dirty="0" err="1"/>
              <a:t>asidoz</a:t>
            </a:r>
            <a:r>
              <a:rPr lang="tr-TR" sz="2000" dirty="0"/>
              <a:t>, organik </a:t>
            </a:r>
            <a:r>
              <a:rPr lang="tr-TR" sz="2000" dirty="0" err="1"/>
              <a:t>asidüri</a:t>
            </a:r>
            <a:r>
              <a:rPr lang="tr-TR" sz="2000" dirty="0"/>
              <a:t>, koma veya ölüm meydana gelebilir 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392945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0629" y="167951"/>
            <a:ext cx="11095090" cy="6176963"/>
          </a:xfrm>
        </p:spPr>
        <p:txBody>
          <a:bodyPr/>
          <a:lstStyle/>
          <a:p>
            <a:pPr marL="0" indent="0">
              <a:buNone/>
            </a:pPr>
            <a:r>
              <a:rPr lang="tr-TR" sz="3600" b="1" dirty="0">
                <a:solidFill>
                  <a:srgbClr val="FF0000"/>
                </a:solidFill>
              </a:rPr>
              <a:t>Tanı</a:t>
            </a:r>
          </a:p>
          <a:p>
            <a:r>
              <a:rPr lang="tr-TR" dirty="0" err="1"/>
              <a:t>Yenidoğan</a:t>
            </a:r>
            <a:r>
              <a:rPr lang="tr-TR" dirty="0"/>
              <a:t> tarama programı ile </a:t>
            </a:r>
            <a:r>
              <a:rPr lang="tr-TR" dirty="0" err="1"/>
              <a:t>toğuk</a:t>
            </a:r>
            <a:r>
              <a:rPr lang="tr-TR" dirty="0"/>
              <a:t> kanı</a:t>
            </a:r>
            <a:r>
              <a:rPr lang="tr-TR" dirty="0" smtClean="0"/>
              <a:t>.</a:t>
            </a:r>
            <a:endParaRPr lang="tr-TR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FF0000"/>
                </a:solidFill>
              </a:rPr>
              <a:t>Tedavi</a:t>
            </a: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En etkili ve en güvenli tedavi yöntemi ömür boyu </a:t>
            </a:r>
            <a:r>
              <a:rPr lang="tr-TR" b="1" dirty="0">
                <a:solidFill>
                  <a:srgbClr val="00B050"/>
                </a:solidFill>
              </a:rPr>
              <a:t>oral </a:t>
            </a:r>
            <a:r>
              <a:rPr lang="tr-TR" b="1" dirty="0" err="1">
                <a:solidFill>
                  <a:srgbClr val="00B050"/>
                </a:solidFill>
              </a:rPr>
              <a:t>biyotin</a:t>
            </a:r>
            <a:r>
              <a:rPr lang="tr-TR" b="1" dirty="0">
                <a:solidFill>
                  <a:srgbClr val="00B050"/>
                </a:solidFill>
              </a:rPr>
              <a:t> desteğidir </a:t>
            </a:r>
          </a:p>
          <a:p>
            <a:pPr algn="just"/>
            <a:r>
              <a:rPr lang="tr-TR" dirty="0" smtClean="0"/>
              <a:t>Hastanın </a:t>
            </a:r>
            <a:r>
              <a:rPr lang="tr-TR" dirty="0"/>
              <a:t>ihtiyacına göre </a:t>
            </a:r>
            <a:r>
              <a:rPr lang="tr-TR" dirty="0" err="1"/>
              <a:t>biyotin</a:t>
            </a:r>
            <a:r>
              <a:rPr lang="tr-TR" dirty="0"/>
              <a:t> dozu </a:t>
            </a:r>
            <a:r>
              <a:rPr lang="tr-TR" dirty="0" smtClean="0"/>
              <a:t>artırılır.</a:t>
            </a:r>
          </a:p>
          <a:p>
            <a:pPr algn="just"/>
            <a:r>
              <a:rPr lang="tr-TR" dirty="0" smtClean="0"/>
              <a:t>Ayrıca </a:t>
            </a:r>
            <a:r>
              <a:rPr lang="tr-TR" dirty="0"/>
              <a:t>semptomlara göre tedavi yöntemleri farklılık gösterir. </a:t>
            </a:r>
            <a:endParaRPr lang="tr-TR" dirty="0" smtClean="0"/>
          </a:p>
          <a:p>
            <a:pPr algn="just"/>
            <a:r>
              <a:rPr lang="tr-TR" dirty="0" err="1" smtClean="0"/>
              <a:t>Metabolik</a:t>
            </a:r>
            <a:r>
              <a:rPr lang="tr-TR" dirty="0" smtClean="0"/>
              <a:t> </a:t>
            </a:r>
            <a:r>
              <a:rPr lang="tr-TR" dirty="0" err="1"/>
              <a:t>asidoz</a:t>
            </a:r>
            <a:r>
              <a:rPr lang="tr-TR" dirty="0"/>
              <a:t> gelişmişse bikarbonat verilmesi, işitme kaybı varlığında işitme cihazları takılması vb. durumlar </a:t>
            </a:r>
            <a:r>
              <a:rPr lang="tr-TR" dirty="0" err="1"/>
              <a:t>semptomatik</a:t>
            </a:r>
            <a:r>
              <a:rPr lang="tr-TR" dirty="0"/>
              <a:t> tedaviye örnek </a:t>
            </a:r>
            <a:r>
              <a:rPr lang="tr-TR" dirty="0" smtClean="0"/>
              <a:t>verilebilir.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204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1-Dağoğlu T, </a:t>
            </a:r>
            <a:r>
              <a:rPr lang="tr-TR" dirty="0" err="1"/>
              <a:t>Görak</a:t>
            </a:r>
            <a:r>
              <a:rPr lang="tr-TR" dirty="0"/>
              <a:t> G (2002). Temel </a:t>
            </a:r>
            <a:r>
              <a:rPr lang="tr-TR" dirty="0" err="1"/>
              <a:t>Neonatoloji</a:t>
            </a:r>
            <a:r>
              <a:rPr lang="tr-TR" dirty="0"/>
              <a:t> ve Hemşirelik İlkeleri. 2- Törüner E.K, </a:t>
            </a:r>
            <a:r>
              <a:rPr lang="tr-TR" dirty="0" err="1"/>
              <a:t>Büyükgönenç</a:t>
            </a:r>
            <a:r>
              <a:rPr lang="tr-TR" dirty="0"/>
              <a:t> L.(2012). Çocuk Sağlığı Temel Hemşirelik Yaklaşımları. Göktuğ Yayıncılık. 3-Yiğit R.(2009). Çocukluk Dönemlerinde Büyüme ve </a:t>
            </a:r>
            <a:r>
              <a:rPr lang="tr-TR" dirty="0" err="1"/>
              <a:t>Gelişme.Sistem</a:t>
            </a:r>
            <a:r>
              <a:rPr lang="tr-TR" dirty="0"/>
              <a:t> Ofset, Ankara. 4- Çavuşoğlu H (2015). Çocuk Sağlığı ve Hastalıkları Hemşireliği. 1-2 cilt. Sistem </a:t>
            </a:r>
            <a:r>
              <a:rPr lang="tr-TR" dirty="0" err="1"/>
              <a:t>Ofset,Ankara</a:t>
            </a:r>
            <a:r>
              <a:rPr lang="tr-TR" dirty="0"/>
              <a:t>. 5.Savaşer S, Yıldız S (2009).Hemşireler için Çocuk Sağlığı ve Hastalıkları Öğrenim Rehberi. İstanbul Medikal Yayıncılık., İstanbul 6. Marilyn J </a:t>
            </a:r>
            <a:r>
              <a:rPr lang="tr-TR" dirty="0" err="1"/>
              <a:t>Hockenberry</a:t>
            </a:r>
            <a:r>
              <a:rPr lang="tr-TR" dirty="0"/>
              <a:t>, David Wilson, </a:t>
            </a:r>
            <a:r>
              <a:rPr lang="tr-TR" dirty="0" err="1"/>
              <a:t>Catherine</a:t>
            </a:r>
            <a:r>
              <a:rPr lang="tr-TR" dirty="0"/>
              <a:t> Jackson (Editor). </a:t>
            </a:r>
            <a:r>
              <a:rPr lang="tr-TR" dirty="0" err="1"/>
              <a:t>Wong's</a:t>
            </a:r>
            <a:r>
              <a:rPr lang="tr-TR" dirty="0"/>
              <a:t> </a:t>
            </a:r>
            <a:r>
              <a:rPr lang="tr-TR" dirty="0" err="1"/>
              <a:t>Nursing</a:t>
            </a:r>
            <a:r>
              <a:rPr lang="tr-TR" dirty="0"/>
              <a:t> </a:t>
            </a:r>
            <a:r>
              <a:rPr lang="tr-TR" dirty="0" err="1"/>
              <a:t>Care</a:t>
            </a:r>
            <a:r>
              <a:rPr lang="tr-TR" dirty="0"/>
              <a:t> of </a:t>
            </a:r>
            <a:r>
              <a:rPr lang="tr-TR" dirty="0" err="1"/>
              <a:t>Infants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 (</a:t>
            </a:r>
            <a:r>
              <a:rPr lang="tr-TR" dirty="0" err="1"/>
              <a:t>Mosby</a:t>
            </a:r>
            <a:r>
              <a:rPr lang="tr-TR" dirty="0"/>
              <a:t>) – </a:t>
            </a:r>
            <a:r>
              <a:rPr lang="tr-TR" dirty="0" err="1"/>
              <a:t>Hardcover</a:t>
            </a:r>
            <a:r>
              <a:rPr lang="tr-TR" dirty="0"/>
              <a:t> (2006). 7- </a:t>
            </a:r>
            <a:r>
              <a:rPr lang="tr-TR" dirty="0" err="1"/>
              <a:t>Conk</a:t>
            </a:r>
            <a:r>
              <a:rPr lang="tr-TR" dirty="0"/>
              <a:t> Z, </a:t>
            </a:r>
            <a:r>
              <a:rPr lang="tr-TR" dirty="0" err="1"/>
              <a:t>Başbakkal</a:t>
            </a:r>
            <a:r>
              <a:rPr lang="tr-TR" dirty="0"/>
              <a:t> Z, Bal Yılmaz H, </a:t>
            </a:r>
            <a:r>
              <a:rPr lang="tr-TR" dirty="0" err="1"/>
              <a:t>Bolışık</a:t>
            </a:r>
            <a:r>
              <a:rPr lang="tr-TR" dirty="0"/>
              <a:t> B. editörler. (2013). Pediatri Hemşireliği. Akademisyen Kitabevi.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307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4893" y="9998"/>
            <a:ext cx="10515600" cy="1325563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tr-TR" b="1" dirty="0" smtClean="0"/>
              <a:t>HİPOGLİSEMİ</a:t>
            </a:r>
            <a:endParaRPr lang="tr-TR" b="1" dirty="0"/>
          </a:p>
        </p:txBody>
      </p:sp>
      <p:sp>
        <p:nvSpPr>
          <p:cNvPr id="7" name="Dikdörtgen 6"/>
          <p:cNvSpPr/>
          <p:nvPr/>
        </p:nvSpPr>
        <p:spPr>
          <a:xfrm>
            <a:off x="65313" y="1427584"/>
            <a:ext cx="1204582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dirty="0" err="1"/>
              <a:t>Postnatal</a:t>
            </a:r>
            <a:r>
              <a:rPr lang="tr-TR" sz="2000" dirty="0"/>
              <a:t> dönemde ilk 24–48 saatte çoğu </a:t>
            </a:r>
            <a:r>
              <a:rPr lang="tr-TR" sz="2000" dirty="0" err="1"/>
              <a:t>yenidoğanda</a:t>
            </a:r>
            <a:r>
              <a:rPr lang="tr-TR" sz="2000" dirty="0"/>
              <a:t> kan glikoz düzeyi diğer yaş gruplarına göre daha düşük seyreder. </a:t>
            </a:r>
            <a:r>
              <a:rPr lang="tr-TR" sz="2000" dirty="0">
                <a:solidFill>
                  <a:srgbClr val="00B050"/>
                </a:solidFill>
              </a:rPr>
              <a:t>Buna geçici hipoglisemi </a:t>
            </a:r>
            <a:r>
              <a:rPr lang="tr-TR" sz="2000" dirty="0" smtClean="0">
                <a:solidFill>
                  <a:srgbClr val="00B050"/>
                </a:solidFill>
              </a:rPr>
              <a:t>denir.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dirty="0"/>
              <a:t>Y</a:t>
            </a:r>
            <a:r>
              <a:rPr lang="tr-TR" sz="2000" dirty="0" smtClean="0"/>
              <a:t>aşamın </a:t>
            </a:r>
            <a:r>
              <a:rPr lang="tr-TR" sz="2000" dirty="0"/>
              <a:t>ilk 48 saatinden sonra görülen düşük glikoz konsantrasyonları, altta yatan bir bozukluk olabileceğini </a:t>
            </a:r>
            <a:r>
              <a:rPr lang="tr-TR" sz="2000" dirty="0" smtClean="0"/>
              <a:t>düşündürmelidir.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dirty="0" smtClean="0"/>
              <a:t>Pediatrik </a:t>
            </a:r>
            <a:r>
              <a:rPr lang="tr-TR" sz="2000" dirty="0"/>
              <a:t>Endokrin Derneği, doğumdan sonraki ilk 48 saat içinde, kan glikoz değerlerini 50 mg/</a:t>
            </a:r>
            <a:r>
              <a:rPr lang="tr-TR" sz="2000" dirty="0" err="1"/>
              <a:t>dL</a:t>
            </a:r>
            <a:r>
              <a:rPr lang="tr-TR" sz="2000" dirty="0"/>
              <a:t> üzerinde tutamayan bebeklerin dirençli hipoglisemi riski altında olduğunu öne sürmektedir (PES, 2021).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dirty="0"/>
              <a:t>Hipoglisemi müdahale edilmediği takdirde bebekte ciddi problemlere yol açabilir. R</a:t>
            </a:r>
            <a:r>
              <a:rPr lang="tr-TR" sz="2000" dirty="0" smtClean="0"/>
              <a:t>iskli </a:t>
            </a:r>
            <a:r>
              <a:rPr lang="tr-TR" sz="2000" dirty="0"/>
              <a:t>grupların erken dönemde belirlenmesi ve müdahale edilmesi önemlidir.</a:t>
            </a:r>
          </a:p>
        </p:txBody>
      </p:sp>
    </p:spTree>
    <p:extLst>
      <p:ext uri="{BB962C8B-B14F-4D97-AF65-F5344CB8AC3E}">
        <p14:creationId xmlns:p14="http://schemas.microsoft.com/office/powerpoint/2010/main" val="25170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5273" y="177282"/>
            <a:ext cx="11737911" cy="64567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>
                <a:solidFill>
                  <a:srgbClr val="FF0000"/>
                </a:solidFill>
              </a:rPr>
              <a:t>Epidemiyoloji</a:t>
            </a:r>
          </a:p>
          <a:p>
            <a:pPr algn="just"/>
            <a:r>
              <a:rPr lang="tr-TR" dirty="0"/>
              <a:t>Hipoglisemi görülme sıklığı sağlıklı </a:t>
            </a:r>
            <a:r>
              <a:rPr lang="tr-TR" dirty="0" err="1"/>
              <a:t>yenidoğanlarda</a:t>
            </a:r>
            <a:r>
              <a:rPr lang="tr-TR" dirty="0"/>
              <a:t> %10–15 arasında değişmektedir </a:t>
            </a:r>
            <a:r>
              <a:rPr lang="tr-TR" dirty="0" smtClean="0"/>
              <a:t>ve </a:t>
            </a:r>
            <a:r>
              <a:rPr lang="tr-TR" dirty="0"/>
              <a:t>erken dönemde anne sütü alan bebeklerde bu </a:t>
            </a:r>
            <a:r>
              <a:rPr lang="tr-TR" dirty="0" smtClean="0"/>
              <a:t>oran azalmaktadır.</a:t>
            </a:r>
          </a:p>
          <a:p>
            <a:pPr marL="0" indent="0" algn="just">
              <a:buNone/>
            </a:pPr>
            <a:r>
              <a:rPr lang="tr-TR" b="1" dirty="0" err="1" smtClean="0">
                <a:solidFill>
                  <a:srgbClr val="FF0000"/>
                </a:solidFill>
              </a:rPr>
              <a:t>Etyoloji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>
                <a:solidFill>
                  <a:srgbClr val="FF0000"/>
                </a:solidFill>
              </a:rPr>
              <a:t>ve </a:t>
            </a:r>
            <a:r>
              <a:rPr lang="tr-TR" b="1" dirty="0" err="1">
                <a:solidFill>
                  <a:srgbClr val="FF0000"/>
                </a:solidFill>
              </a:rPr>
              <a:t>Patofizyoloji</a:t>
            </a:r>
            <a:endParaRPr lang="tr-TR" b="1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Yenidoğanlarda</a:t>
            </a:r>
            <a:r>
              <a:rPr lang="tr-TR" dirty="0"/>
              <a:t> </a:t>
            </a:r>
            <a:r>
              <a:rPr lang="tr-TR" dirty="0" smtClean="0"/>
              <a:t>hipoglisemi </a:t>
            </a:r>
            <a:r>
              <a:rPr lang="tr-TR" dirty="0" smtClean="0">
                <a:solidFill>
                  <a:srgbClr val="00B050"/>
                </a:solidFill>
              </a:rPr>
              <a:t>iki nedenle meydana gelir.</a:t>
            </a:r>
            <a:endParaRPr lang="tr-TR" dirty="0"/>
          </a:p>
          <a:p>
            <a:pPr algn="just"/>
            <a:r>
              <a:rPr lang="tr-TR" b="1" dirty="0"/>
              <a:t>Glikoz üretim mekanizmalarının yetersiz olmasına neden olan durumlar arasında;</a:t>
            </a:r>
            <a:r>
              <a:rPr lang="tr-TR" dirty="0"/>
              <a:t> prematüre doğum, </a:t>
            </a:r>
            <a:r>
              <a:rPr lang="tr-TR" dirty="0" smtClean="0"/>
              <a:t>IUGG, </a:t>
            </a:r>
            <a:r>
              <a:rPr lang="tr-TR" dirty="0"/>
              <a:t>glikojen ve </a:t>
            </a:r>
            <a:r>
              <a:rPr lang="tr-TR" dirty="0" err="1"/>
              <a:t>glikoneogenezis</a:t>
            </a:r>
            <a:r>
              <a:rPr lang="tr-TR" dirty="0"/>
              <a:t> sürecindeki bozukluklar, aminoasit ve yağ metabolizmasında bozulma, </a:t>
            </a:r>
            <a:r>
              <a:rPr lang="tr-TR" dirty="0" err="1"/>
              <a:t>hipotermi</a:t>
            </a:r>
            <a:r>
              <a:rPr lang="tr-TR" dirty="0"/>
              <a:t>, büyüme hormonu eksikliği, </a:t>
            </a:r>
            <a:r>
              <a:rPr lang="tr-TR" dirty="0" err="1"/>
              <a:t>kortizol</a:t>
            </a:r>
            <a:r>
              <a:rPr lang="tr-TR" dirty="0"/>
              <a:t> eksikliği yer almaktadır.</a:t>
            </a:r>
          </a:p>
          <a:p>
            <a:pPr algn="just"/>
            <a:r>
              <a:rPr lang="tr-TR" b="1" dirty="0"/>
              <a:t>Glikoz tüketiminde aşırı artmaya neden olan durumlar arasında;</a:t>
            </a:r>
            <a:r>
              <a:rPr lang="tr-TR" dirty="0"/>
              <a:t> diyabetik anne bebeği</a:t>
            </a:r>
            <a:r>
              <a:rPr lang="tr-TR" dirty="0" smtClean="0"/>
              <a:t>, LGA</a:t>
            </a:r>
            <a:r>
              <a:rPr lang="tr-TR" dirty="0"/>
              <a:t> </a:t>
            </a:r>
            <a:r>
              <a:rPr lang="tr-TR" dirty="0" smtClean="0"/>
              <a:t>bebek,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distress</a:t>
            </a:r>
            <a:r>
              <a:rPr lang="tr-TR" dirty="0"/>
              <a:t>, </a:t>
            </a:r>
            <a:r>
              <a:rPr lang="tr-TR" dirty="0" err="1"/>
              <a:t>asfiksi</a:t>
            </a:r>
            <a:r>
              <a:rPr lang="tr-TR" dirty="0"/>
              <a:t>, </a:t>
            </a:r>
            <a:r>
              <a:rPr lang="tr-TR" dirty="0" err="1"/>
              <a:t>sepsis</a:t>
            </a:r>
            <a:r>
              <a:rPr lang="tr-TR" dirty="0"/>
              <a:t>, </a:t>
            </a:r>
            <a:r>
              <a:rPr lang="tr-TR" dirty="0" err="1"/>
              <a:t>konjenital</a:t>
            </a:r>
            <a:r>
              <a:rPr lang="tr-TR" dirty="0"/>
              <a:t> kalp hastalığı, </a:t>
            </a:r>
            <a:r>
              <a:rPr lang="tr-TR" dirty="0" err="1"/>
              <a:t>polisitemi</a:t>
            </a:r>
            <a:r>
              <a:rPr lang="tr-TR" dirty="0"/>
              <a:t>, </a:t>
            </a:r>
            <a:r>
              <a:rPr lang="tr-TR" dirty="0" err="1"/>
              <a:t>konjenital</a:t>
            </a:r>
            <a:r>
              <a:rPr lang="tr-TR" dirty="0"/>
              <a:t> </a:t>
            </a:r>
            <a:r>
              <a:rPr lang="tr-TR" dirty="0" err="1"/>
              <a:t>hiperinsülinemi</a:t>
            </a:r>
            <a:r>
              <a:rPr lang="tr-TR" dirty="0"/>
              <a:t>, </a:t>
            </a:r>
            <a:r>
              <a:rPr lang="tr-TR" dirty="0" err="1"/>
              <a:t>galaktozemi</a:t>
            </a:r>
            <a:r>
              <a:rPr lang="tr-TR" dirty="0"/>
              <a:t> </a:t>
            </a:r>
            <a:r>
              <a:rPr lang="tr-TR" dirty="0" smtClean="0"/>
              <a:t>bulunmaktadır.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867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313" y="289249"/>
            <a:ext cx="12027159" cy="60369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Tedavi</a:t>
            </a: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Hipogliseminin gelişmeden önlenmesi öncelikli hedef olmalıdır. </a:t>
            </a:r>
            <a:endParaRPr lang="tr-TR" dirty="0" smtClean="0"/>
          </a:p>
          <a:p>
            <a:pPr algn="just"/>
            <a:r>
              <a:rPr lang="tr-TR" dirty="0" smtClean="0"/>
              <a:t>Özellikle </a:t>
            </a:r>
            <a:r>
              <a:rPr lang="tr-TR" dirty="0"/>
              <a:t>doğumdan sonra </a:t>
            </a:r>
            <a:r>
              <a:rPr lang="tr-TR" dirty="0">
                <a:solidFill>
                  <a:srgbClr val="00B050"/>
                </a:solidFill>
              </a:rPr>
              <a:t>ilk yarım saat içinde </a:t>
            </a:r>
            <a:r>
              <a:rPr lang="tr-TR" dirty="0"/>
              <a:t>erken emzirmenin başlatılması </a:t>
            </a:r>
            <a:r>
              <a:rPr lang="tr-TR" dirty="0" err="1"/>
              <a:t>yenidoğan</a:t>
            </a:r>
            <a:r>
              <a:rPr lang="tr-TR" dirty="0"/>
              <a:t> hipoglisemisinin önlenmesinde </a:t>
            </a:r>
            <a:r>
              <a:rPr lang="tr-TR" dirty="0" smtClean="0"/>
              <a:t>önemlidir.</a:t>
            </a:r>
          </a:p>
          <a:p>
            <a:pPr algn="just"/>
            <a:r>
              <a:rPr lang="tr-TR" dirty="0" smtClean="0"/>
              <a:t>Hipoglisemi </a:t>
            </a:r>
            <a:r>
              <a:rPr lang="tr-TR" dirty="0"/>
              <a:t>tedavisinde bebeğin glikoz düzeyine ve klinik özelliklerine göre gerekirse </a:t>
            </a:r>
            <a:r>
              <a:rPr lang="tr-TR" dirty="0" smtClean="0">
                <a:solidFill>
                  <a:srgbClr val="00B050"/>
                </a:solidFill>
              </a:rPr>
              <a:t>IV </a:t>
            </a:r>
            <a:r>
              <a:rPr lang="tr-TR" dirty="0">
                <a:solidFill>
                  <a:srgbClr val="00B050"/>
                </a:solidFill>
              </a:rPr>
              <a:t>dekstroz tedavisi uygulanır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 smtClean="0"/>
              <a:t>IV </a:t>
            </a:r>
            <a:r>
              <a:rPr lang="tr-TR" dirty="0"/>
              <a:t>dekstroz tedavisine ek olarak farmakolojik tedavi de </a:t>
            </a:r>
            <a:r>
              <a:rPr lang="tr-TR" dirty="0" smtClean="0"/>
              <a:t>uygulanabilmektedir. </a:t>
            </a:r>
          </a:p>
          <a:p>
            <a:pPr algn="just"/>
            <a:r>
              <a:rPr lang="tr-TR" dirty="0" smtClean="0"/>
              <a:t>Farmakolojik </a:t>
            </a:r>
            <a:r>
              <a:rPr lang="tr-TR" dirty="0"/>
              <a:t>tedavide; </a:t>
            </a:r>
            <a:r>
              <a:rPr lang="tr-TR" dirty="0" err="1"/>
              <a:t>glukokortikoidler</a:t>
            </a:r>
            <a:r>
              <a:rPr lang="tr-TR" dirty="0"/>
              <a:t> (</a:t>
            </a:r>
            <a:r>
              <a:rPr lang="tr-TR" dirty="0" err="1"/>
              <a:t>hidrokortizon</a:t>
            </a:r>
            <a:r>
              <a:rPr lang="tr-TR" dirty="0"/>
              <a:t>), </a:t>
            </a:r>
            <a:r>
              <a:rPr lang="tr-TR" dirty="0" err="1"/>
              <a:t>glukagon</a:t>
            </a:r>
            <a:r>
              <a:rPr lang="tr-TR" dirty="0"/>
              <a:t>, </a:t>
            </a:r>
            <a:r>
              <a:rPr lang="tr-TR" dirty="0" err="1"/>
              <a:t>diazoksit</a:t>
            </a:r>
            <a:r>
              <a:rPr lang="tr-TR" dirty="0"/>
              <a:t>, </a:t>
            </a:r>
            <a:r>
              <a:rPr lang="tr-TR" dirty="0" err="1"/>
              <a:t>okreotid</a:t>
            </a:r>
            <a:r>
              <a:rPr lang="tr-TR" dirty="0"/>
              <a:t> (</a:t>
            </a:r>
            <a:r>
              <a:rPr lang="tr-TR" dirty="0" err="1"/>
              <a:t>somastotin</a:t>
            </a:r>
            <a:r>
              <a:rPr lang="tr-TR" dirty="0"/>
              <a:t> analoğu) gibi ilaçlar kullanılabilmektedir. </a:t>
            </a:r>
            <a:endParaRPr lang="tr-TR" dirty="0" smtClean="0"/>
          </a:p>
          <a:p>
            <a:pPr algn="just"/>
            <a:r>
              <a:rPr lang="tr-TR" dirty="0" smtClean="0"/>
              <a:t>Bazı </a:t>
            </a:r>
            <a:r>
              <a:rPr lang="tr-TR" dirty="0"/>
              <a:t>ülkelerde ise hipoglisemi tedavisi için </a:t>
            </a:r>
            <a:r>
              <a:rPr lang="tr-TR" dirty="0" err="1"/>
              <a:t>bukkal</a:t>
            </a:r>
            <a:r>
              <a:rPr lang="tr-TR" dirty="0"/>
              <a:t> yoldan (yanak içi) dekstroz jel </a:t>
            </a:r>
            <a:r>
              <a:rPr lang="tr-TR" dirty="0" smtClean="0"/>
              <a:t>uygulanmaktadır.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111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0444" y="37937"/>
            <a:ext cx="10515600" cy="1325563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tr-TR" b="1" dirty="0" smtClean="0"/>
              <a:t>KONJENİTAL ADRENAL HİPERPLAZİ-KAH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633078"/>
            <a:ext cx="11887200" cy="413346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KAH, </a:t>
            </a:r>
            <a:r>
              <a:rPr lang="tr-TR" dirty="0"/>
              <a:t>adrenal bezlerdeki hormonların sentezinde meydana gelen kalıtsal bir bozukluktur. </a:t>
            </a:r>
            <a:endParaRPr lang="tr-TR" dirty="0" smtClean="0"/>
          </a:p>
          <a:p>
            <a:pPr algn="just"/>
            <a:r>
              <a:rPr lang="tr-TR" dirty="0"/>
              <a:t>G</a:t>
            </a:r>
            <a:r>
              <a:rPr lang="tr-TR" dirty="0" smtClean="0"/>
              <a:t>enellikle </a:t>
            </a:r>
            <a:r>
              <a:rPr lang="tr-TR" dirty="0"/>
              <a:t>adrenal korteks üzerinde etkili olan enzimlerin eksikliği veya azalması sonucu meydana gelir. </a:t>
            </a:r>
            <a:r>
              <a:rPr lang="tr-TR" dirty="0" err="1"/>
              <a:t>KAH’ın</a:t>
            </a:r>
            <a:r>
              <a:rPr lang="tr-TR" dirty="0"/>
              <a:t> en </a:t>
            </a:r>
            <a:r>
              <a:rPr lang="tr-TR" dirty="0">
                <a:solidFill>
                  <a:srgbClr val="0070C0"/>
                </a:solidFill>
              </a:rPr>
              <a:t>yaygın tipi 21-hidroksilaz enzim </a:t>
            </a:r>
            <a:r>
              <a:rPr lang="tr-TR" dirty="0"/>
              <a:t>aktivitesindeki azalmadan kaynaklanmaktadır </a:t>
            </a:r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enzim </a:t>
            </a:r>
            <a:r>
              <a:rPr lang="tr-TR" dirty="0" err="1"/>
              <a:t>kortizol</a:t>
            </a:r>
            <a:r>
              <a:rPr lang="tr-TR" dirty="0"/>
              <a:t> ve </a:t>
            </a:r>
            <a:r>
              <a:rPr lang="tr-TR" dirty="0" err="1"/>
              <a:t>aldosteron</a:t>
            </a:r>
            <a:r>
              <a:rPr lang="tr-TR" dirty="0"/>
              <a:t> gibi önemli </a:t>
            </a:r>
            <a:r>
              <a:rPr lang="tr-TR" dirty="0" err="1"/>
              <a:t>steroid</a:t>
            </a:r>
            <a:r>
              <a:rPr lang="tr-TR" dirty="0"/>
              <a:t> hormonlarının sentezinde yer alır. </a:t>
            </a:r>
            <a:endParaRPr lang="tr-TR" dirty="0" smtClean="0"/>
          </a:p>
          <a:p>
            <a:pPr algn="just"/>
            <a:r>
              <a:rPr lang="tr-TR" b="1" dirty="0" err="1" smtClean="0"/>
              <a:t>Kortizol</a:t>
            </a:r>
            <a:r>
              <a:rPr lang="tr-TR" b="1" dirty="0"/>
              <a:t>;</a:t>
            </a:r>
            <a:r>
              <a:rPr lang="tr-TR" dirty="0"/>
              <a:t> stres tepkisi, metabolizmanın düzenlenmesi ve bağışıklık fonksiyonu gibi birçok biyolojik süreçte rol oynar. </a:t>
            </a:r>
            <a:endParaRPr lang="tr-TR" dirty="0" smtClean="0"/>
          </a:p>
          <a:p>
            <a:pPr algn="just"/>
            <a:r>
              <a:rPr lang="tr-TR" b="1" dirty="0" err="1" smtClean="0"/>
              <a:t>Aldosteron</a:t>
            </a:r>
            <a:r>
              <a:rPr lang="tr-TR" dirty="0" smtClean="0"/>
              <a:t> </a:t>
            </a:r>
            <a:r>
              <a:rPr lang="tr-TR" dirty="0"/>
              <a:t>ise vücuttaki sodyum ve potasyum dengesini düzenler ve kan basıncını kontrol eder </a:t>
            </a:r>
            <a:endParaRPr lang="tr-TR" dirty="0" smtClean="0"/>
          </a:p>
          <a:p>
            <a:pPr algn="just"/>
            <a:r>
              <a:rPr lang="tr-TR" dirty="0" smtClean="0"/>
              <a:t>KAH</a:t>
            </a:r>
            <a:r>
              <a:rPr lang="tr-TR" dirty="0"/>
              <a:t>, zamanında tanı konulmaz ve tedavi edilmezse potansiyel olarak hayatı tehdit eden endokrin bozukluğa neden </a:t>
            </a:r>
            <a:r>
              <a:rPr lang="tr-TR" dirty="0" smtClean="0"/>
              <a:t>olur.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048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950" y="205273"/>
            <a:ext cx="11812555" cy="654076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sz="3000" b="1" dirty="0">
                <a:solidFill>
                  <a:srgbClr val="FF0000"/>
                </a:solidFill>
              </a:rPr>
              <a:t>Tedavi</a:t>
            </a:r>
            <a:endParaRPr lang="tr-TR" sz="3000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T</a:t>
            </a:r>
            <a:r>
              <a:rPr lang="tr-TR" dirty="0" smtClean="0"/>
              <a:t>emel </a:t>
            </a:r>
            <a:r>
              <a:rPr lang="tr-TR" dirty="0"/>
              <a:t>hedef adrenal krizin önlenmesi ve adrenal kriz geliştiğinde etkili bir şekilde müdahale etmektir. </a:t>
            </a:r>
            <a:endParaRPr lang="tr-TR" dirty="0" smtClean="0"/>
          </a:p>
          <a:p>
            <a:pPr algn="just"/>
            <a:r>
              <a:rPr lang="tr-TR" dirty="0" smtClean="0"/>
              <a:t>Adrenal </a:t>
            </a:r>
            <a:r>
              <a:rPr lang="tr-TR" dirty="0"/>
              <a:t>krizi önlemek amacıyla tanı konulan bebeklere hemen ilaç tedavisi başlanır </a:t>
            </a:r>
            <a:endParaRPr lang="tr-TR" dirty="0" smtClean="0"/>
          </a:p>
          <a:p>
            <a:pPr algn="just"/>
            <a:r>
              <a:rPr lang="tr-TR" dirty="0" smtClean="0"/>
              <a:t>İlaç </a:t>
            </a:r>
            <a:r>
              <a:rPr lang="tr-TR" dirty="0"/>
              <a:t>tedavisinin amacı, yaşamsal hormonlar olan </a:t>
            </a:r>
            <a:r>
              <a:rPr lang="tr-TR" b="1" dirty="0" err="1">
                <a:solidFill>
                  <a:srgbClr val="00B050"/>
                </a:solidFill>
              </a:rPr>
              <a:t>aldosteron</a:t>
            </a:r>
            <a:r>
              <a:rPr lang="tr-TR" b="1" dirty="0">
                <a:solidFill>
                  <a:srgbClr val="00B050"/>
                </a:solidFill>
              </a:rPr>
              <a:t> ve </a:t>
            </a:r>
            <a:r>
              <a:rPr lang="tr-TR" b="1" dirty="0" err="1">
                <a:solidFill>
                  <a:srgbClr val="00B050"/>
                </a:solidFill>
              </a:rPr>
              <a:t>kortizolü</a:t>
            </a:r>
            <a:r>
              <a:rPr lang="tr-TR" b="1" dirty="0">
                <a:solidFill>
                  <a:srgbClr val="00B050"/>
                </a:solidFill>
              </a:rPr>
              <a:t> yerine koymak ve ACTH üretimini baskılamaktır</a:t>
            </a:r>
            <a:r>
              <a:rPr lang="tr-TR" dirty="0"/>
              <a:t>. </a:t>
            </a:r>
            <a:r>
              <a:rPr lang="tr-TR" dirty="0" smtClean="0"/>
              <a:t>Bu </a:t>
            </a:r>
            <a:r>
              <a:rPr lang="tr-TR" dirty="0"/>
              <a:t>sayede </a:t>
            </a:r>
            <a:r>
              <a:rPr lang="tr-TR" dirty="0" err="1"/>
              <a:t>androjen</a:t>
            </a:r>
            <a:r>
              <a:rPr lang="tr-TR" dirty="0"/>
              <a:t> seviyeleri düşürülür. </a:t>
            </a:r>
            <a:endParaRPr lang="tr-TR" dirty="0" smtClean="0"/>
          </a:p>
          <a:p>
            <a:pPr algn="just"/>
            <a:r>
              <a:rPr lang="tr-TR" dirty="0" smtClean="0"/>
              <a:t>Ayrıca </a:t>
            </a:r>
            <a:r>
              <a:rPr lang="tr-TR" dirty="0"/>
              <a:t>tedavi ile ACTH tarafından sürekli uyarılan adrenal bezlerin büyümesi ve iyi huylu tümörlerin oluşması </a:t>
            </a:r>
            <a:r>
              <a:rPr lang="tr-TR" dirty="0" smtClean="0"/>
              <a:t>önlenir.</a:t>
            </a:r>
          </a:p>
          <a:p>
            <a:pPr algn="just"/>
            <a:r>
              <a:rPr lang="tr-TR" b="1" dirty="0" smtClean="0"/>
              <a:t>Bu </a:t>
            </a:r>
            <a:r>
              <a:rPr lang="tr-TR" b="1" dirty="0"/>
              <a:t>amaçla </a:t>
            </a:r>
            <a:r>
              <a:rPr lang="tr-TR" b="1" dirty="0" err="1"/>
              <a:t>glukokortikoid</a:t>
            </a:r>
            <a:r>
              <a:rPr lang="tr-TR" b="1" dirty="0"/>
              <a:t> ve </a:t>
            </a:r>
            <a:r>
              <a:rPr lang="tr-TR" b="1" dirty="0" err="1"/>
              <a:t>mineralokortikoid</a:t>
            </a:r>
            <a:r>
              <a:rPr lang="tr-TR" b="1" dirty="0"/>
              <a:t> </a:t>
            </a:r>
            <a:r>
              <a:rPr lang="tr-TR" b="1" dirty="0" err="1"/>
              <a:t>replasman</a:t>
            </a:r>
            <a:r>
              <a:rPr lang="tr-TR" b="1" dirty="0"/>
              <a:t> tedavisi yapılır. </a:t>
            </a:r>
            <a:endParaRPr lang="tr-TR" b="1" dirty="0" smtClean="0"/>
          </a:p>
          <a:p>
            <a:pPr algn="just"/>
            <a:r>
              <a:rPr lang="tr-TR" dirty="0" smtClean="0"/>
              <a:t>İlaç </a:t>
            </a:r>
            <a:r>
              <a:rPr lang="tr-TR" dirty="0"/>
              <a:t>tedavisi için </a:t>
            </a:r>
            <a:r>
              <a:rPr lang="tr-TR" dirty="0" err="1"/>
              <a:t>yenidoğan</a:t>
            </a:r>
            <a:r>
              <a:rPr lang="tr-TR" dirty="0"/>
              <a:t> döneminde </a:t>
            </a:r>
            <a:r>
              <a:rPr lang="tr-TR" dirty="0" err="1"/>
              <a:t>hidrokortizon</a:t>
            </a:r>
            <a:r>
              <a:rPr lang="tr-TR" dirty="0"/>
              <a:t> ve </a:t>
            </a:r>
            <a:r>
              <a:rPr lang="tr-TR" dirty="0" err="1"/>
              <a:t>fludrokortizon</a:t>
            </a:r>
            <a:r>
              <a:rPr lang="tr-TR" dirty="0"/>
              <a:t> türevleri önerilmektedir. </a:t>
            </a:r>
            <a:endParaRPr lang="tr-TR" dirty="0" smtClean="0"/>
          </a:p>
          <a:p>
            <a:pPr algn="just"/>
            <a:r>
              <a:rPr lang="tr-TR" dirty="0" err="1" smtClean="0"/>
              <a:t>Prednizolon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deksametazon</a:t>
            </a:r>
            <a:r>
              <a:rPr lang="tr-TR" dirty="0"/>
              <a:t> kullanımı büyüme ve gelişmeyi engellediği için erken dönemde önerilmemektedir </a:t>
            </a:r>
            <a:endParaRPr lang="tr-TR" dirty="0" smtClean="0"/>
          </a:p>
          <a:p>
            <a:pPr algn="just"/>
            <a:r>
              <a:rPr lang="tr-TR" dirty="0" smtClean="0"/>
              <a:t>Tedavide </a:t>
            </a:r>
            <a:r>
              <a:rPr lang="tr-TR" dirty="0"/>
              <a:t>adrenal kriz nedeniyle sıvı-elektrolit dengesizliğinin ve şok gelişiminin önlenmesi için </a:t>
            </a:r>
            <a:r>
              <a:rPr lang="tr-TR" dirty="0" smtClean="0"/>
              <a:t>IV sıvı </a:t>
            </a:r>
            <a:r>
              <a:rPr lang="tr-TR" dirty="0"/>
              <a:t>tedavisi uygulanabilir </a:t>
            </a:r>
            <a:endParaRPr lang="tr-TR" dirty="0" smtClean="0"/>
          </a:p>
          <a:p>
            <a:pPr algn="just"/>
            <a:r>
              <a:rPr lang="tr-TR" dirty="0" smtClean="0"/>
              <a:t>Kız bebeklerde </a:t>
            </a:r>
            <a:r>
              <a:rPr lang="tr-TR" dirty="0" err="1" smtClean="0"/>
              <a:t>genital</a:t>
            </a:r>
            <a:r>
              <a:rPr lang="tr-TR" dirty="0" smtClean="0"/>
              <a:t> organlarda cerrahi düzeltme gerekebilmektedir.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441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tr-TR" b="1" dirty="0" smtClean="0"/>
              <a:t>KONJENİTAL HİPOTROİDİ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951" y="1576873"/>
            <a:ext cx="7119257" cy="5103845"/>
          </a:xfrm>
        </p:spPr>
        <p:txBody>
          <a:bodyPr>
            <a:normAutofit/>
          </a:bodyPr>
          <a:lstStyle/>
          <a:p>
            <a:r>
              <a:rPr lang="tr-TR" dirty="0" smtClean="0"/>
              <a:t>Vücut </a:t>
            </a:r>
            <a:r>
              <a:rPr lang="tr-TR" dirty="0"/>
              <a:t>dokularının normal gelişimi ve işlevi için gerekli olan </a:t>
            </a:r>
            <a:r>
              <a:rPr lang="tr-TR" dirty="0" err="1"/>
              <a:t>tiroid</a:t>
            </a:r>
            <a:r>
              <a:rPr lang="tr-TR" dirty="0"/>
              <a:t> hormonunun </a:t>
            </a:r>
            <a:r>
              <a:rPr lang="tr-TR" dirty="0" err="1"/>
              <a:t>doğuşsal</a:t>
            </a:r>
            <a:r>
              <a:rPr lang="tr-TR" dirty="0"/>
              <a:t> olarak yetersiz olmasına </a:t>
            </a:r>
            <a:r>
              <a:rPr lang="tr-TR" dirty="0" err="1"/>
              <a:t>konjenital</a:t>
            </a:r>
            <a:r>
              <a:rPr lang="tr-TR" dirty="0"/>
              <a:t> </a:t>
            </a:r>
            <a:r>
              <a:rPr lang="tr-TR" dirty="0" err="1"/>
              <a:t>hipotroidizm</a:t>
            </a:r>
            <a:r>
              <a:rPr lang="tr-TR" dirty="0"/>
              <a:t> denir.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durum genellikle </a:t>
            </a:r>
            <a:r>
              <a:rPr lang="tr-TR" b="1" dirty="0" err="1">
                <a:solidFill>
                  <a:srgbClr val="00B050"/>
                </a:solidFill>
              </a:rPr>
              <a:t>hipotalamus</a:t>
            </a:r>
            <a:r>
              <a:rPr lang="tr-TR" b="1" dirty="0">
                <a:solidFill>
                  <a:srgbClr val="00B050"/>
                </a:solidFill>
              </a:rPr>
              <a:t>, hipofiz veya </a:t>
            </a:r>
            <a:r>
              <a:rPr lang="tr-TR" b="1" dirty="0" err="1">
                <a:solidFill>
                  <a:srgbClr val="00B050"/>
                </a:solidFill>
              </a:rPr>
              <a:t>tiroid</a:t>
            </a:r>
            <a:r>
              <a:rPr lang="tr-TR" b="1" dirty="0">
                <a:solidFill>
                  <a:srgbClr val="00B050"/>
                </a:solidFill>
              </a:rPr>
              <a:t> bezindeki </a:t>
            </a:r>
            <a:r>
              <a:rPr lang="tr-TR" dirty="0"/>
              <a:t>yapısal veya işlevsel anormalliklerden kaynaklanır. </a:t>
            </a:r>
            <a:endParaRPr lang="tr-TR" dirty="0" smtClean="0"/>
          </a:p>
          <a:p>
            <a:r>
              <a:rPr lang="tr-TR" dirty="0" err="1" smtClean="0"/>
              <a:t>Konjenital</a:t>
            </a:r>
            <a:r>
              <a:rPr lang="tr-TR" dirty="0" smtClean="0"/>
              <a:t> </a:t>
            </a:r>
            <a:r>
              <a:rPr lang="tr-TR" dirty="0" err="1"/>
              <a:t>hipotiroidizm</a:t>
            </a:r>
            <a:r>
              <a:rPr lang="tr-TR" dirty="0"/>
              <a:t>, bebeklerin normal büyüme ve gelişimini etkileyebilir ve tedavi edilmediğinde ciddi sonuçlara yol </a:t>
            </a:r>
            <a:r>
              <a:rPr lang="tr-TR" dirty="0" smtClean="0"/>
              <a:t>açabilir.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280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3305" y="65314"/>
            <a:ext cx="11905861" cy="661540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sz="3500" b="1" dirty="0">
                <a:solidFill>
                  <a:srgbClr val="FF0000"/>
                </a:solidFill>
              </a:rPr>
              <a:t>Tanı</a:t>
            </a:r>
            <a:endParaRPr lang="tr-TR" sz="3500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Ü</a:t>
            </a:r>
            <a:r>
              <a:rPr lang="tr-TR" dirty="0" smtClean="0"/>
              <a:t>lkemizde </a:t>
            </a:r>
            <a:r>
              <a:rPr lang="tr-TR" dirty="0" err="1"/>
              <a:t>yenidoğan</a:t>
            </a:r>
            <a:r>
              <a:rPr lang="tr-TR" dirty="0"/>
              <a:t> tarama programı kapsamında t</a:t>
            </a:r>
            <a:r>
              <a:rPr lang="tr-TR" dirty="0" smtClean="0"/>
              <a:t>opuk </a:t>
            </a:r>
            <a:r>
              <a:rPr lang="tr-TR" dirty="0"/>
              <a:t>kanındaki T4 hormonu ve TSH (</a:t>
            </a:r>
            <a:r>
              <a:rPr lang="tr-TR" dirty="0" err="1"/>
              <a:t>tiroid</a:t>
            </a:r>
            <a:r>
              <a:rPr lang="tr-TR" dirty="0"/>
              <a:t> uyarıcı hormon</a:t>
            </a:r>
            <a:r>
              <a:rPr lang="tr-TR" dirty="0" smtClean="0"/>
              <a:t>) bakılır.</a:t>
            </a:r>
          </a:p>
          <a:p>
            <a:pPr algn="just"/>
            <a:r>
              <a:rPr lang="tr-TR" dirty="0" smtClean="0"/>
              <a:t>Topuk </a:t>
            </a:r>
            <a:r>
              <a:rPr lang="tr-TR" dirty="0"/>
              <a:t>kanındaki </a:t>
            </a:r>
            <a:r>
              <a:rPr lang="tr-TR" b="1" dirty="0">
                <a:solidFill>
                  <a:srgbClr val="00B050"/>
                </a:solidFill>
              </a:rPr>
              <a:t>T4 seviyesi düşükse ve TSH seviyesi yüksekse</a:t>
            </a:r>
            <a:r>
              <a:rPr lang="tr-TR" dirty="0"/>
              <a:t>, sonuçlar </a:t>
            </a:r>
            <a:r>
              <a:rPr lang="tr-TR" dirty="0" err="1"/>
              <a:t>konjenital</a:t>
            </a:r>
            <a:r>
              <a:rPr lang="tr-TR" dirty="0"/>
              <a:t> </a:t>
            </a:r>
            <a:r>
              <a:rPr lang="tr-TR" dirty="0" err="1"/>
              <a:t>hipotiroidizmi</a:t>
            </a:r>
            <a:r>
              <a:rPr lang="tr-TR" dirty="0"/>
              <a:t> düşündürür. Anneden geçen hormonların etkisi ile yanlış negatiflik olabileceği için tanı testi </a:t>
            </a:r>
            <a:r>
              <a:rPr lang="tr-TR" dirty="0" smtClean="0"/>
              <a:t>1 </a:t>
            </a:r>
            <a:r>
              <a:rPr lang="tr-TR" dirty="0"/>
              <a:t>hafta sonra tekrarlanır. </a:t>
            </a:r>
            <a:endParaRPr lang="tr-TR" dirty="0" smtClean="0"/>
          </a:p>
          <a:p>
            <a:pPr algn="just"/>
            <a:r>
              <a:rPr lang="tr-TR" dirty="0" smtClean="0"/>
              <a:t>Topuk </a:t>
            </a:r>
            <a:r>
              <a:rPr lang="tr-TR" dirty="0"/>
              <a:t>kanının yanı sıra </a:t>
            </a:r>
            <a:r>
              <a:rPr lang="tr-TR" dirty="0" smtClean="0"/>
              <a:t>kanda T3</a:t>
            </a:r>
            <a:r>
              <a:rPr lang="tr-TR" dirty="0"/>
              <a:t>, T4 değerlerinin düşük ve TSH değerinin yüksek </a:t>
            </a:r>
            <a:r>
              <a:rPr lang="tr-TR" dirty="0" smtClean="0"/>
              <a:t>olması tanıyı destekler.</a:t>
            </a:r>
          </a:p>
          <a:p>
            <a:pPr algn="just"/>
            <a:r>
              <a:rPr lang="tr-TR" dirty="0" smtClean="0"/>
              <a:t>Hastalığın </a:t>
            </a:r>
            <a:r>
              <a:rPr lang="tr-TR" dirty="0"/>
              <a:t>tanısında </a:t>
            </a:r>
            <a:r>
              <a:rPr lang="tr-TR" dirty="0" err="1"/>
              <a:t>troid</a:t>
            </a:r>
            <a:r>
              <a:rPr lang="tr-TR" dirty="0"/>
              <a:t> bezinin ultrason ve sintigrafi ile incelenmesi, diz ve ayak bileği radyografileri ile gecikmiş kemik olgunlaşmasının kontrolü ve genetik testlerin yapılması da kullanılan diğer tanı </a:t>
            </a:r>
            <a:r>
              <a:rPr lang="tr-TR" dirty="0" smtClean="0"/>
              <a:t>yöntemlerindendir.</a:t>
            </a:r>
          </a:p>
          <a:p>
            <a:pPr marL="0" indent="0" algn="just">
              <a:buNone/>
            </a:pPr>
            <a:r>
              <a:rPr lang="tr-TR" sz="3500" b="1" dirty="0" smtClean="0">
                <a:solidFill>
                  <a:srgbClr val="FF0000"/>
                </a:solidFill>
              </a:rPr>
              <a:t>Tedavi</a:t>
            </a:r>
            <a:endParaRPr lang="tr-TR" sz="3500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Tedavi, eksik </a:t>
            </a:r>
            <a:r>
              <a:rPr lang="tr-TR" dirty="0" err="1"/>
              <a:t>tiroid</a:t>
            </a:r>
            <a:r>
              <a:rPr lang="tr-TR" dirty="0"/>
              <a:t> hormonunu yerine koymayı içerir ve </a:t>
            </a:r>
            <a:r>
              <a:rPr lang="tr-TR" dirty="0" err="1"/>
              <a:t>tiroid</a:t>
            </a:r>
            <a:r>
              <a:rPr lang="tr-TR" dirty="0"/>
              <a:t> hormon seviyelerini normal seviyelere getirmeyi amaçlar. </a:t>
            </a:r>
            <a:endParaRPr lang="tr-TR" dirty="0" smtClean="0"/>
          </a:p>
          <a:p>
            <a:pPr algn="just"/>
            <a:r>
              <a:rPr lang="tr-TR" dirty="0" smtClean="0"/>
              <a:t>En </a:t>
            </a:r>
            <a:r>
              <a:rPr lang="tr-TR" dirty="0"/>
              <a:t>yaygın ve en iyi tedavi yöntemi olarak </a:t>
            </a:r>
            <a:r>
              <a:rPr lang="tr-TR" dirty="0" err="1"/>
              <a:t>tiroid</a:t>
            </a:r>
            <a:r>
              <a:rPr lang="tr-TR" dirty="0"/>
              <a:t> hormonunun bir formu olan </a:t>
            </a:r>
            <a:r>
              <a:rPr lang="tr-TR" b="1" dirty="0" err="1">
                <a:solidFill>
                  <a:srgbClr val="00B050"/>
                </a:solidFill>
              </a:rPr>
              <a:t>levotiroksin</a:t>
            </a:r>
            <a:r>
              <a:rPr lang="tr-TR" dirty="0"/>
              <a:t> </a:t>
            </a:r>
            <a:r>
              <a:rPr lang="tr-TR" dirty="0" smtClean="0"/>
              <a:t>kullanılır. </a:t>
            </a:r>
          </a:p>
          <a:p>
            <a:pPr algn="just"/>
            <a:r>
              <a:rPr lang="tr-TR" dirty="0" smtClean="0"/>
              <a:t>Tedavi </a:t>
            </a:r>
            <a:r>
              <a:rPr lang="tr-TR" dirty="0"/>
              <a:t>dozu bebeğin kanındaki T4 hormonunun seviyesine göre ayarlanır. </a:t>
            </a:r>
            <a:endParaRPr lang="tr-TR" dirty="0" smtClean="0"/>
          </a:p>
          <a:p>
            <a:pPr algn="just"/>
            <a:r>
              <a:rPr lang="tr-TR" dirty="0" smtClean="0"/>
              <a:t>Tedaviye </a:t>
            </a:r>
            <a:r>
              <a:rPr lang="tr-TR" dirty="0"/>
              <a:t>bebek tanılandıktan hemen sonra, yaşamın ilk 2 haftası içinde </a:t>
            </a:r>
            <a:r>
              <a:rPr lang="tr-TR" dirty="0" smtClean="0"/>
              <a:t>başlanmalıdır.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036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55" y="0"/>
            <a:ext cx="10515600" cy="1325563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tr-TR" b="1" dirty="0" smtClean="0"/>
              <a:t>HİPOKALSEMİ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8619" y="1539552"/>
            <a:ext cx="11896531" cy="522514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err="1" smtClean="0"/>
              <a:t>Hipokalsemi</a:t>
            </a:r>
            <a:r>
              <a:rPr lang="tr-TR" dirty="0"/>
              <a:t>, </a:t>
            </a:r>
            <a:r>
              <a:rPr lang="tr-TR" dirty="0" err="1"/>
              <a:t>term</a:t>
            </a:r>
            <a:r>
              <a:rPr lang="tr-TR" dirty="0"/>
              <a:t> </a:t>
            </a:r>
            <a:r>
              <a:rPr lang="tr-TR" dirty="0" smtClean="0"/>
              <a:t>YD </a:t>
            </a:r>
            <a:r>
              <a:rPr lang="tr-TR" dirty="0"/>
              <a:t>ve doğum ağırlığı 1500 gramdan fazla olan </a:t>
            </a:r>
            <a:r>
              <a:rPr lang="tr-TR" dirty="0" err="1"/>
              <a:t>preterm</a:t>
            </a:r>
            <a:r>
              <a:rPr lang="tr-TR" dirty="0"/>
              <a:t> </a:t>
            </a:r>
            <a:r>
              <a:rPr lang="tr-TR" dirty="0" smtClean="0"/>
              <a:t>YD toplam </a:t>
            </a:r>
            <a:r>
              <a:rPr lang="tr-TR" dirty="0"/>
              <a:t>serum </a:t>
            </a:r>
            <a:r>
              <a:rPr lang="tr-TR" dirty="0" err="1" smtClean="0"/>
              <a:t>Ca</a:t>
            </a:r>
            <a:r>
              <a:rPr lang="tr-TR" dirty="0" smtClean="0"/>
              <a:t> &lt;8 mg/</a:t>
            </a:r>
            <a:r>
              <a:rPr lang="tr-TR" dirty="0" err="1" smtClean="0"/>
              <a:t>dL</a:t>
            </a:r>
            <a:r>
              <a:rPr lang="tr-TR" dirty="0" smtClean="0"/>
              <a:t>, 1500 </a:t>
            </a:r>
            <a:r>
              <a:rPr lang="tr-TR" dirty="0"/>
              <a:t>gramdan </a:t>
            </a:r>
            <a:r>
              <a:rPr lang="tr-TR" dirty="0" smtClean="0"/>
              <a:t>az </a:t>
            </a:r>
            <a:r>
              <a:rPr lang="tr-TR" dirty="0" err="1"/>
              <a:t>yenidoğanlarda</a:t>
            </a:r>
            <a:r>
              <a:rPr lang="tr-TR" dirty="0"/>
              <a:t> ise toplam </a:t>
            </a:r>
            <a:r>
              <a:rPr lang="tr-TR" dirty="0" err="1" smtClean="0"/>
              <a:t>Ca</a:t>
            </a:r>
            <a:r>
              <a:rPr lang="tr-TR" dirty="0" smtClean="0"/>
              <a:t> &lt;7 mg/</a:t>
            </a:r>
            <a:r>
              <a:rPr lang="tr-TR" dirty="0" err="1" smtClean="0"/>
              <a:t>dL</a:t>
            </a:r>
            <a:r>
              <a:rPr lang="tr-TR" dirty="0" smtClean="0"/>
              <a:t> olması </a:t>
            </a:r>
            <a:r>
              <a:rPr lang="tr-TR" dirty="0"/>
              <a:t>olarak </a:t>
            </a:r>
            <a:r>
              <a:rPr lang="tr-TR" dirty="0" smtClean="0"/>
              <a:t>tanımlanmaktadır.</a:t>
            </a:r>
            <a:endParaRPr lang="tr-TR" dirty="0"/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FF0000"/>
                </a:solidFill>
              </a:rPr>
              <a:t>Epidemiyoloji</a:t>
            </a: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smtClean="0"/>
              <a:t>Yaşamın </a:t>
            </a:r>
            <a:r>
              <a:rPr lang="tr-TR" dirty="0"/>
              <a:t>ilk 3 gününde </a:t>
            </a:r>
            <a:r>
              <a:rPr lang="tr-TR" dirty="0" smtClean="0"/>
              <a:t>ve IUGG, </a:t>
            </a:r>
            <a:r>
              <a:rPr lang="tr-TR" dirty="0" err="1"/>
              <a:t>preterm</a:t>
            </a:r>
            <a:r>
              <a:rPr lang="tr-TR" dirty="0"/>
              <a:t> doğum ve </a:t>
            </a:r>
            <a:r>
              <a:rPr lang="tr-TR" dirty="0" err="1"/>
              <a:t>asfiksi</a:t>
            </a:r>
            <a:r>
              <a:rPr lang="tr-TR" dirty="0"/>
              <a:t> öyküsü olan bebeklerde </a:t>
            </a:r>
            <a:r>
              <a:rPr lang="tr-TR" dirty="0" err="1"/>
              <a:t>hipokalsemi</a:t>
            </a:r>
            <a:r>
              <a:rPr lang="tr-TR" dirty="0"/>
              <a:t> daha sık </a:t>
            </a:r>
            <a:r>
              <a:rPr lang="tr-TR" dirty="0" smtClean="0"/>
              <a:t>görülür.</a:t>
            </a:r>
          </a:p>
          <a:p>
            <a:pPr marL="0" indent="0" algn="just">
              <a:buNone/>
            </a:pPr>
            <a:r>
              <a:rPr lang="tr-TR" b="1" dirty="0" err="1" smtClean="0">
                <a:solidFill>
                  <a:srgbClr val="FF0000"/>
                </a:solidFill>
              </a:rPr>
              <a:t>Etyoloji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>
                <a:solidFill>
                  <a:srgbClr val="FF0000"/>
                </a:solidFill>
              </a:rPr>
              <a:t>ve </a:t>
            </a:r>
            <a:r>
              <a:rPr lang="tr-TR" b="1" dirty="0" err="1">
                <a:solidFill>
                  <a:srgbClr val="FF0000"/>
                </a:solidFill>
              </a:rPr>
              <a:t>Patofizyoloji</a:t>
            </a: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Gebeliğin son </a:t>
            </a:r>
            <a:r>
              <a:rPr lang="tr-TR" dirty="0" err="1"/>
              <a:t>trimesterinde</a:t>
            </a:r>
            <a:r>
              <a:rPr lang="tr-TR" dirty="0"/>
              <a:t> </a:t>
            </a:r>
            <a:r>
              <a:rPr lang="tr-TR" dirty="0" smtClean="0"/>
              <a:t>kalsiyum </a:t>
            </a:r>
            <a:r>
              <a:rPr lang="tr-TR" dirty="0"/>
              <a:t>anneden fetüse aktif olarak aktarılırken, doğumdan sonra plasentadan kalsiyum transferinin aniden durması, </a:t>
            </a:r>
            <a:r>
              <a:rPr lang="tr-TR" dirty="0" err="1"/>
              <a:t>yenidoğan</a:t>
            </a:r>
            <a:r>
              <a:rPr lang="tr-TR" dirty="0"/>
              <a:t> </a:t>
            </a:r>
            <a:r>
              <a:rPr lang="tr-TR" dirty="0" err="1"/>
              <a:t>hipokalsemisinin</a:t>
            </a:r>
            <a:r>
              <a:rPr lang="tr-TR" dirty="0"/>
              <a:t> başlıca </a:t>
            </a:r>
            <a:r>
              <a:rPr lang="tr-TR" dirty="0" smtClean="0"/>
              <a:t>nedenidir.</a:t>
            </a:r>
          </a:p>
          <a:p>
            <a:pPr algn="just"/>
            <a:r>
              <a:rPr lang="tr-TR" dirty="0" err="1" smtClean="0"/>
              <a:t>Yenidoğan</a:t>
            </a:r>
            <a:r>
              <a:rPr lang="tr-TR" dirty="0" smtClean="0"/>
              <a:t> </a:t>
            </a:r>
            <a:r>
              <a:rPr lang="tr-TR" dirty="0" err="1"/>
              <a:t>hipokalsemisi</a:t>
            </a:r>
            <a:r>
              <a:rPr lang="tr-TR" dirty="0"/>
              <a:t> erken ve geç başlangıçlı </a:t>
            </a:r>
            <a:r>
              <a:rPr lang="tr-TR" dirty="0" err="1"/>
              <a:t>hipokalsemi</a:t>
            </a:r>
            <a:r>
              <a:rPr lang="tr-TR" dirty="0"/>
              <a:t> olarak iki şekilde görülebilmektedir. </a:t>
            </a:r>
            <a:endParaRPr lang="tr-TR" dirty="0" smtClean="0"/>
          </a:p>
          <a:p>
            <a:pPr algn="just"/>
            <a:r>
              <a:rPr lang="tr-TR" dirty="0" smtClean="0"/>
              <a:t>Yaşamın </a:t>
            </a:r>
            <a:r>
              <a:rPr lang="tr-TR" dirty="0"/>
              <a:t>ilk 3 gününde görülen </a:t>
            </a:r>
            <a:r>
              <a:rPr lang="tr-TR" dirty="0" smtClean="0"/>
              <a:t>erken </a:t>
            </a:r>
            <a:r>
              <a:rPr lang="tr-TR" dirty="0"/>
              <a:t>başlangıçlı </a:t>
            </a:r>
            <a:r>
              <a:rPr lang="tr-TR" dirty="0" err="1" smtClean="0"/>
              <a:t>hipokalsemi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Geç </a:t>
            </a:r>
            <a:r>
              <a:rPr lang="tr-TR" dirty="0"/>
              <a:t>başlangıçlı </a:t>
            </a:r>
            <a:r>
              <a:rPr lang="tr-TR" dirty="0" err="1"/>
              <a:t>hipokalsemi</a:t>
            </a:r>
            <a:r>
              <a:rPr lang="tr-TR" dirty="0"/>
              <a:t> </a:t>
            </a:r>
            <a:r>
              <a:rPr lang="tr-TR" dirty="0" smtClean="0"/>
              <a:t>genellikle </a:t>
            </a:r>
            <a:r>
              <a:rPr lang="tr-TR" dirty="0"/>
              <a:t>ilk haftanın sonlarına doğru </a:t>
            </a:r>
            <a:r>
              <a:rPr lang="tr-TR" dirty="0" smtClean="0"/>
              <a:t>görülmektedir.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032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1753</Words>
  <Application>Microsoft Office PowerPoint</Application>
  <PresentationFormat>Geniş ekran</PresentationFormat>
  <Paragraphs>123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Teması</vt:lpstr>
      <vt:lpstr>YENİDOĞANDA SIK GÖRÜLEN ENDOKRİN VE METABOLİK SORUNLAR VE BAKIMI  </vt:lpstr>
      <vt:lpstr>HİPOGLİSEMİ</vt:lpstr>
      <vt:lpstr>PowerPoint Sunusu</vt:lpstr>
      <vt:lpstr>PowerPoint Sunusu</vt:lpstr>
      <vt:lpstr>KONJENİTAL ADRENAL HİPERPLAZİ-KAH</vt:lpstr>
      <vt:lpstr>PowerPoint Sunusu</vt:lpstr>
      <vt:lpstr>KONJENİTAL HİPOTROİDİ</vt:lpstr>
      <vt:lpstr>PowerPoint Sunusu</vt:lpstr>
      <vt:lpstr>HİPOKALSEMİ</vt:lpstr>
      <vt:lpstr>GALAKTOZEMİ</vt:lpstr>
      <vt:lpstr>PowerPoint Sunusu</vt:lpstr>
      <vt:lpstr>FENİLKETONÜRİ-PKÜ</vt:lpstr>
      <vt:lpstr>PowerPoint Sunusu</vt:lpstr>
      <vt:lpstr>BİYOTİNİDAZ ENZİM EKSİKLİĞİ</vt:lpstr>
      <vt:lpstr>PowerPoint Sunusu</vt:lpstr>
      <vt:lpstr>KAYNAKÇA</vt:lpstr>
    </vt:vector>
  </TitlesOfParts>
  <Company>Kastamonu Univertsity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Yenidoğanda sık görülen Endokrin ve metabolik sorunlar ve bakımı  Yenidoğanda sık görülen nörolojik sorunlar ve bakımı</dc:title>
  <dc:creator>Yazar</dc:creator>
  <cp:lastModifiedBy>Yazar</cp:lastModifiedBy>
  <cp:revision>35</cp:revision>
  <dcterms:created xsi:type="dcterms:W3CDTF">2025-11-17T08:33:15Z</dcterms:created>
  <dcterms:modified xsi:type="dcterms:W3CDTF">2026-05-14T11:27:03Z</dcterms:modified>
</cp:coreProperties>
</file>