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323" r:id="rId5"/>
    <p:sldId id="324" r:id="rId6"/>
    <p:sldId id="325" r:id="rId7"/>
    <p:sldId id="326" r:id="rId8"/>
    <p:sldId id="327" r:id="rId9"/>
    <p:sldId id="328" r:id="rId10"/>
    <p:sldId id="329" r:id="rId11"/>
    <p:sldId id="349" r:id="rId12"/>
    <p:sldId id="331" r:id="rId13"/>
    <p:sldId id="334" r:id="rId14"/>
    <p:sldId id="336" r:id="rId15"/>
    <p:sldId id="335" r:id="rId16"/>
    <p:sldId id="351" r:id="rId17"/>
    <p:sldId id="332" r:id="rId18"/>
    <p:sldId id="348" r:id="rId19"/>
    <p:sldId id="337" r:id="rId20"/>
    <p:sldId id="340" r:id="rId21"/>
    <p:sldId id="341" r:id="rId22"/>
    <p:sldId id="343" r:id="rId23"/>
    <p:sldId id="345" r:id="rId24"/>
    <p:sldId id="346" r:id="rId25"/>
    <p:sldId id="347" r:id="rId26"/>
    <p:sldId id="344" r:id="rId27"/>
    <p:sldId id="322" r:id="rId28"/>
    <p:sldId id="281" r:id="rId29"/>
    <p:sldId id="350" r:id="rId30"/>
    <p:sldId id="33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lbank.gov.tr/storage/uploads/uidb/03tr_adana_csed_rapor_ve_ekleri_27072022_1690203442.pdf" TargetMode="External"/><Relationship Id="rId2" Type="http://schemas.openxmlformats.org/officeDocument/2006/relationships/hyperlink" Target="http://www.haberturk.com/gundem/haber/992869-turkiyenin-38-yillik-etnik-haritas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migazete.gov.tr/eskiler/2012/01/20120111-18.htm" TargetMode="External"/><Relationship Id="rId2" Type="http://schemas.openxmlformats.org/officeDocument/2006/relationships/hyperlink" Target="https://dergipark.org.tr/tr/pub/otam/article/132455" TargetMode="External"/><Relationship Id="rId1" Type="http://schemas.openxmlformats.org/officeDocument/2006/relationships/slideLayout" Target="../slideLayouts/slideLayout2.xml"/><Relationship Id="rId4" Type="http://schemas.openxmlformats.org/officeDocument/2006/relationships/hyperlink" Target="https://dergipark.org.tr/en/pub/perception/issue/48972/6248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a.gov/the-world-factbook/countries/turkey-turkiye/#people-and-society" TargetMode="External"/><Relationship Id="rId2" Type="http://schemas.openxmlformats.org/officeDocument/2006/relationships/hyperlink" Target="http://tucaum.ankara.edu.tr/wp-content/uploads/sites/280/2015/08/semp5_14.pdf" TargetMode="External"/><Relationship Id="rId1" Type="http://schemas.openxmlformats.org/officeDocument/2006/relationships/slideLayout" Target="../slideLayouts/slideLayout2.xml"/><Relationship Id="rId4" Type="http://schemas.openxmlformats.org/officeDocument/2006/relationships/hyperlink" Target="https://www.guncelmeydan.com/pano/turkiye-nin-etnik-haritasi-cikarildi-t18054.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09865" y="1209694"/>
            <a:ext cx="7766936" cy="2219306"/>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14.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TÜRKİYE ÖRNEĞİ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71D56-B0E8-F1C1-E7B6-44E32403A05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B07982-14D2-0490-207C-8A4BECB3B54C}"/>
              </a:ext>
            </a:extLst>
          </p:cNvPr>
          <p:cNvSpPr>
            <a:spLocks noGrp="1"/>
          </p:cNvSpPr>
          <p:nvPr>
            <p:ph type="title"/>
          </p:nvPr>
        </p:nvSpPr>
        <p:spPr>
          <a:xfrm>
            <a:off x="2458064" y="157303"/>
            <a:ext cx="5454170" cy="452297"/>
          </a:xfrm>
        </p:spPr>
        <p:txBody>
          <a:bodyPr>
            <a:normAutofit fontScale="90000"/>
          </a:bodyPr>
          <a:lstStyle/>
          <a:p>
            <a:pPr algn="ctr"/>
            <a:r>
              <a:rPr lang="tr-TR" sz="2400" b="1" dirty="0"/>
              <a:t>Türkiye’nin Etnik Yapısı ve Göçler </a:t>
            </a:r>
            <a:endParaRPr lang="tr-TR" sz="2400" b="1" noProof="0" dirty="0"/>
          </a:p>
        </p:txBody>
      </p:sp>
      <p:sp>
        <p:nvSpPr>
          <p:cNvPr id="3" name="İçerik Yer Tutucusu 2">
            <a:extLst>
              <a:ext uri="{FF2B5EF4-FFF2-40B4-BE49-F238E27FC236}">
                <a16:creationId xmlns:a16="http://schemas.microsoft.com/office/drawing/2014/main" id="{67F64F47-0C51-1FC6-7CDF-647D27A27921}"/>
              </a:ext>
            </a:extLst>
          </p:cNvPr>
          <p:cNvSpPr>
            <a:spLocks noGrp="1"/>
          </p:cNvSpPr>
          <p:nvPr>
            <p:ph idx="1"/>
          </p:nvPr>
        </p:nvSpPr>
        <p:spPr>
          <a:xfrm>
            <a:off x="605645" y="737406"/>
            <a:ext cx="9438005" cy="5397923"/>
          </a:xfrm>
        </p:spPr>
        <p:txBody>
          <a:bodyPr>
            <a:noAutofit/>
          </a:bodyPr>
          <a:lstStyle/>
          <a:p>
            <a:pPr algn="just"/>
            <a:r>
              <a:rPr lang="tr-TR" b="1" u="sng" dirty="0"/>
              <a:t>1980 sonrası</a:t>
            </a:r>
            <a:r>
              <a:rPr lang="tr-TR" b="1" dirty="0"/>
              <a:t>: Türkiye’nin jeopolitik konumu ve deniz yolları, göç akışını artırmış; özellikle küreselleşme ve ekonomik gelişmelerle </a:t>
            </a:r>
            <a:r>
              <a:rPr lang="tr-TR" b="1" u="sng" dirty="0"/>
              <a:t>yabancı göçü ve yerleşmeleri artmıştır</a:t>
            </a:r>
            <a:r>
              <a:rPr lang="tr-TR" b="1" dirty="0"/>
              <a:t>.</a:t>
            </a:r>
          </a:p>
          <a:p>
            <a:pPr algn="just"/>
            <a:r>
              <a:rPr lang="tr-TR" b="1" u="sng" dirty="0"/>
              <a:t>1990’lı yıllardaki gelişmeler:</a:t>
            </a:r>
            <a:r>
              <a:rPr lang="tr-TR" b="1" dirty="0"/>
              <a:t> Avrupalıların ülkenin güney ve güneybatı kıyılarındaki tatil yörelerinde yoğunluk göstermesi ve mülk edinerek yerleşmesi söz konusudur. 1990’lar boyunca süren tatil deneyimleri sonuncunda Türkiye ile bağlarını geliştiren Avrupalı turistler, 2000’li yıllarda Türkiye’ye göç etmeye başlamışlardır. </a:t>
            </a:r>
          </a:p>
          <a:p>
            <a:pPr algn="just"/>
            <a:r>
              <a:rPr lang="tr-TR" b="1" u="sng" dirty="0"/>
              <a:t>Tapu Kanunu:</a:t>
            </a:r>
            <a:r>
              <a:rPr lang="tr-TR" b="1" dirty="0"/>
              <a:t> Bu ilginin artışında, 2003 yılında, Tapu Kanunu’nun yabancılara mülk satışını düzenleyen maddesinde, AB’ye uyum çerçevesinde yapılan değişikliğin önemli rol oynadığı da düşünülmektedir. </a:t>
            </a:r>
          </a:p>
          <a:p>
            <a:pPr algn="just"/>
            <a:r>
              <a:rPr lang="tr-TR" b="1" u="sng" dirty="0"/>
              <a:t>Avrupa’dan göçler:</a:t>
            </a:r>
            <a:r>
              <a:rPr lang="tr-TR" b="1" dirty="0"/>
              <a:t> Bunların yanı sıra Türkiye örneğinde yeni gelişen literatürde de gösterdiği gibi, ılıman iklim koşulları, düşük yaşam giderleri, yaşam biçimi gibi etmenler, Avrupalı emeklilerin Türkiye’ye yönelmesinde etkili olmuştur. Gelenler, emekli, öğrenci veya yatırımcı olarak kalmayı tercih etmektedir (</a:t>
            </a:r>
            <a:r>
              <a:rPr lang="tr-TR" b="1" dirty="0" err="1"/>
              <a:t>Südaş</a:t>
            </a:r>
            <a:r>
              <a:rPr lang="tr-TR" b="1" dirty="0"/>
              <a:t>, 2008, </a:t>
            </a:r>
            <a:r>
              <a:rPr lang="tr-TR" b="1" dirty="0" err="1"/>
              <a:t>ss</a:t>
            </a:r>
            <a:r>
              <a:rPr lang="tr-TR" b="1" dirty="0"/>
              <a:t>. 136-37).</a:t>
            </a:r>
          </a:p>
        </p:txBody>
      </p:sp>
    </p:spTree>
    <p:extLst>
      <p:ext uri="{BB962C8B-B14F-4D97-AF65-F5344CB8AC3E}">
        <p14:creationId xmlns:p14="http://schemas.microsoft.com/office/powerpoint/2010/main" val="249818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E00BD-EB28-0268-E9DE-8823421DC55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9C01E5D-BDA5-01C1-9005-AC6EB777D3DC}"/>
              </a:ext>
            </a:extLst>
          </p:cNvPr>
          <p:cNvSpPr>
            <a:spLocks noGrp="1"/>
          </p:cNvSpPr>
          <p:nvPr>
            <p:ph type="title"/>
          </p:nvPr>
        </p:nvSpPr>
        <p:spPr>
          <a:xfrm>
            <a:off x="2458064" y="157303"/>
            <a:ext cx="5454170" cy="452297"/>
          </a:xfrm>
        </p:spPr>
        <p:txBody>
          <a:bodyPr>
            <a:normAutofit fontScale="90000"/>
          </a:bodyPr>
          <a:lstStyle/>
          <a:p>
            <a:pPr algn="ctr"/>
            <a:r>
              <a:rPr lang="tr-TR" sz="2400" b="1" dirty="0"/>
              <a:t>Türkiye’nin Etnik Yapısı ve Göçler </a:t>
            </a:r>
            <a:endParaRPr lang="tr-TR" sz="2400" b="1" noProof="0" dirty="0"/>
          </a:p>
        </p:txBody>
      </p:sp>
      <p:sp>
        <p:nvSpPr>
          <p:cNvPr id="3" name="İçerik Yer Tutucusu 2">
            <a:extLst>
              <a:ext uri="{FF2B5EF4-FFF2-40B4-BE49-F238E27FC236}">
                <a16:creationId xmlns:a16="http://schemas.microsoft.com/office/drawing/2014/main" id="{22CB5E2D-04F1-572C-40EE-8AF249F0F407}"/>
              </a:ext>
            </a:extLst>
          </p:cNvPr>
          <p:cNvSpPr>
            <a:spLocks noGrp="1"/>
          </p:cNvSpPr>
          <p:nvPr>
            <p:ph idx="1"/>
          </p:nvPr>
        </p:nvSpPr>
        <p:spPr>
          <a:xfrm>
            <a:off x="605645" y="737406"/>
            <a:ext cx="9438005" cy="4542517"/>
          </a:xfrm>
        </p:spPr>
        <p:txBody>
          <a:bodyPr>
            <a:noAutofit/>
          </a:bodyPr>
          <a:lstStyle/>
          <a:p>
            <a:pPr algn="just"/>
            <a:r>
              <a:rPr lang="tr-TR" b="1" u="sng" dirty="0"/>
              <a:t>Suriye’den göçler</a:t>
            </a:r>
            <a:r>
              <a:rPr lang="tr-TR" b="1" dirty="0"/>
              <a:t>: Türkiye’de, özellikle Suriye Krizi sonrası büyük oranda mülteci akını yaşanmış ve Adana gibi bölgelere yoğun göç olmuştur. 2021 itibarıyla Adana'da yaklaşık 254.000 Suriyeli mülteci bulunmaktadır. Bu göç dalgası, bölgedeki toplam nüfusun hızla artmasına neden olmuş ve yerel hizmetlere olan talebi artırmıştır.</a:t>
            </a:r>
          </a:p>
          <a:p>
            <a:pPr algn="just"/>
            <a:r>
              <a:rPr lang="tr-TR" b="1" u="sng" dirty="0"/>
              <a:t>İçme suyu ve altyapı yükü</a:t>
            </a:r>
            <a:r>
              <a:rPr lang="tr-TR" b="1" dirty="0"/>
              <a:t>: Göç nedeniyle bölgedeki içme suyu gereksinimi artmış, mevcut altyapılar yetersiz kalmış ve su sağlanması konusunda acil projeler geliştirilmiştir. Bu projeler, mültecilerin ve yerel halkın artan su talebini karşılamayı amaçlamaktadır.</a:t>
            </a:r>
          </a:p>
          <a:p>
            <a:pPr algn="just"/>
            <a:r>
              <a:rPr lang="tr-TR" b="1" u="sng" dirty="0"/>
              <a:t>Göçün sosyoekonomik ve çevresel etkileri</a:t>
            </a:r>
            <a:r>
              <a:rPr lang="tr-TR" b="1" dirty="0"/>
              <a:t>: Artan nüfus ve göçmen hareketleri, bölgedeki sosyoekonomik yapıyı, altyapı talebini ve çevresel baskıyı yükseltmiş, bu da yeni altyapı projelerinin gerekliliğini doğurmuştur (BELGEP, 2022). </a:t>
            </a:r>
            <a:endParaRPr lang="tr-TR" b="1" noProof="0" dirty="0"/>
          </a:p>
        </p:txBody>
      </p:sp>
    </p:spTree>
    <p:extLst>
      <p:ext uri="{BB962C8B-B14F-4D97-AF65-F5344CB8AC3E}">
        <p14:creationId xmlns:p14="http://schemas.microsoft.com/office/powerpoint/2010/main" val="285232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A512-093A-3962-FF7A-79F4821F20C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A1BD0E2-E414-CF57-5B84-06718A0491BE}"/>
              </a:ext>
            </a:extLst>
          </p:cNvPr>
          <p:cNvSpPr>
            <a:spLocks noGrp="1"/>
          </p:cNvSpPr>
          <p:nvPr>
            <p:ph type="title"/>
          </p:nvPr>
        </p:nvSpPr>
        <p:spPr>
          <a:xfrm>
            <a:off x="801328" y="147470"/>
            <a:ext cx="9714272" cy="471962"/>
          </a:xfrm>
        </p:spPr>
        <p:txBody>
          <a:bodyPr>
            <a:normAutofit fontScale="90000"/>
          </a:bodyPr>
          <a:lstStyle/>
          <a:p>
            <a:pPr algn="ctr"/>
            <a:r>
              <a:rPr lang="tr-TR" sz="2400" b="1" noProof="0" dirty="0"/>
              <a:t>Türkiye’de Halk Kütüphanesi Hizmetlerinde Çok Kültürlülük</a:t>
            </a:r>
            <a:br>
              <a:rPr lang="tr-TR" sz="2400" b="1" noProof="0" dirty="0"/>
            </a:br>
            <a:endParaRPr lang="tr-TR" sz="2400" b="1" noProof="0" dirty="0"/>
          </a:p>
        </p:txBody>
      </p:sp>
      <p:sp>
        <p:nvSpPr>
          <p:cNvPr id="3" name="İçerik Yer Tutucusu 2">
            <a:extLst>
              <a:ext uri="{FF2B5EF4-FFF2-40B4-BE49-F238E27FC236}">
                <a16:creationId xmlns:a16="http://schemas.microsoft.com/office/drawing/2014/main" id="{696C501E-A575-BAC6-090B-EC6591D666DE}"/>
              </a:ext>
            </a:extLst>
          </p:cNvPr>
          <p:cNvSpPr>
            <a:spLocks noGrp="1"/>
          </p:cNvSpPr>
          <p:nvPr>
            <p:ph idx="1"/>
          </p:nvPr>
        </p:nvSpPr>
        <p:spPr>
          <a:xfrm>
            <a:off x="837667" y="752154"/>
            <a:ext cx="9438005" cy="5683059"/>
          </a:xfrm>
        </p:spPr>
        <p:txBody>
          <a:bodyPr>
            <a:noAutofit/>
          </a:bodyPr>
          <a:lstStyle/>
          <a:p>
            <a:pPr marL="0" indent="0" algn="just">
              <a:buNone/>
            </a:pPr>
            <a:r>
              <a:rPr lang="tr-TR" sz="1600" b="1" u="sng" noProof="0" dirty="0"/>
              <a:t>Genel durum ve politika eksikliği:</a:t>
            </a:r>
            <a:r>
              <a:rPr lang="tr-TR" sz="1600" b="1" noProof="0" dirty="0"/>
              <a:t> Literatürde Türkiye’de çok kültürlülük bağlamında kütüphaneler için henüz yeterli politika ve uygulama geliştirilmediği ortaya konmaktadır.</a:t>
            </a:r>
          </a:p>
          <a:p>
            <a:pPr marL="0" indent="0" algn="just">
              <a:buNone/>
            </a:pPr>
            <a:r>
              <a:rPr lang="tr-TR" sz="1600" b="1" u="sng" noProof="0" dirty="0"/>
              <a:t>Sosyal inovasyon projesi</a:t>
            </a:r>
            <a:r>
              <a:rPr lang="tr-TR" sz="1600" b="1" dirty="0"/>
              <a:t>: Dezavantajlı gruplara yönelik sosyal inovasyon projesi olan Kütüphane </a:t>
            </a:r>
            <a:r>
              <a:rPr lang="tr-TR" sz="1600" b="1" noProof="0" dirty="0"/>
              <a:t>e-Türkiye Pilot Projesi ülke geneline yaygınlaştırıldığında kültürel eşitsizliği azaltacağı düşünülmektedir.</a:t>
            </a:r>
          </a:p>
          <a:p>
            <a:pPr marL="0" indent="0" algn="just">
              <a:buNone/>
            </a:pPr>
            <a:r>
              <a:rPr lang="tr-TR" sz="1600" b="1" u="sng" noProof="0" dirty="0"/>
              <a:t>Çoğulculuk ve çok kültürlülük gerekliliği</a:t>
            </a:r>
            <a:r>
              <a:rPr lang="tr-TR" sz="1600" b="1" noProof="0" dirty="0"/>
              <a:t>: Batı ülkeleri kadar Türkiye’de de göç ve etnik çeşitlilik nedeniyle çok kültürlü hizmetlerin önemi artmaktadır. Suriye’den gelen göç dalgası ve yakın tarihli siyasal dalgalanmalar sonucu göçmenlerin kalıcı olması olasıdır (Çelik ve Küçük, 2015, s. 67).  </a:t>
            </a:r>
          </a:p>
          <a:p>
            <a:pPr marL="0" indent="0" algn="just">
              <a:buNone/>
            </a:pPr>
            <a:r>
              <a:rPr lang="tr-TR" sz="1600" b="1" u="sng" noProof="0" dirty="0"/>
              <a:t>Yasal ve Yönetsel Eksiklikler</a:t>
            </a:r>
            <a:r>
              <a:rPr lang="tr-TR" sz="1600" b="1" noProof="0" dirty="0"/>
              <a:t>: Halk Kütüphanesi Yönetmeliği (2012), kültürlerarası diyaloğu desteklemesine karşın uygulamada yeterince yer bulamamıştır.  </a:t>
            </a:r>
          </a:p>
          <a:p>
            <a:pPr marL="0" indent="0" algn="just">
              <a:buNone/>
            </a:pPr>
            <a:r>
              <a:rPr lang="tr-TR" sz="1600" b="1" u="sng" noProof="0" dirty="0"/>
              <a:t>Siyaset ve Yönetişim Sorunları</a:t>
            </a:r>
            <a:r>
              <a:rPr lang="tr-TR" sz="1600" b="1" noProof="0" dirty="0"/>
              <a:t>: Türkiye’de çok kültürlü hizmetlerin geliştirilmesinde, devlet politikası yerine hükümetlerin günlük politikalarına bağlı uygulamalar söz konusudur; ne eğitim ne de kültür politikası sistematik olarak uygulanmamaktadır (</a:t>
            </a:r>
            <a:r>
              <a:rPr lang="tr-TR" sz="1600" b="1" noProof="0" dirty="0" err="1"/>
              <a:t>Keseroğlu</a:t>
            </a:r>
            <a:r>
              <a:rPr lang="tr-TR" sz="1600" b="1" noProof="0" dirty="0"/>
              <a:t>, 2004, s. 308).  </a:t>
            </a:r>
          </a:p>
          <a:p>
            <a:pPr marL="0" indent="0" algn="just">
              <a:buNone/>
            </a:pPr>
            <a:r>
              <a:rPr lang="tr-TR" sz="1600" b="1" u="sng" noProof="0" dirty="0"/>
              <a:t>Yasal ve Kurumsal Boşluklar</a:t>
            </a:r>
            <a:r>
              <a:rPr lang="tr-TR" sz="1600" b="1" noProof="0" dirty="0"/>
              <a:t>: Halk kütüphanelerinin yasal altyapısındaki eksiklikler, hükümetlerin yönetmelikleri değiştirmeleri ve uygulamadan kaldırmaları nedeniyle, hizmetlerin sürdürülebilirliği sorunludur (</a:t>
            </a:r>
            <a:r>
              <a:rPr lang="tr-TR" sz="1600" b="1" noProof="0" dirty="0" err="1"/>
              <a:t>Keseroğlu</a:t>
            </a:r>
            <a:r>
              <a:rPr lang="tr-TR" sz="1600" b="1" noProof="0" dirty="0"/>
              <a:t>, 2004, s. 307). </a:t>
            </a:r>
          </a:p>
        </p:txBody>
      </p:sp>
    </p:spTree>
    <p:extLst>
      <p:ext uri="{BB962C8B-B14F-4D97-AF65-F5344CB8AC3E}">
        <p14:creationId xmlns:p14="http://schemas.microsoft.com/office/powerpoint/2010/main" val="22010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1CEA1-CDA5-ADC1-FE7B-92E0709B115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AFAF85A-A866-42E6-F2F2-AA7C7581289E}"/>
              </a:ext>
            </a:extLst>
          </p:cNvPr>
          <p:cNvSpPr>
            <a:spLocks noGrp="1"/>
          </p:cNvSpPr>
          <p:nvPr>
            <p:ph type="title"/>
          </p:nvPr>
        </p:nvSpPr>
        <p:spPr>
          <a:xfrm>
            <a:off x="801328" y="147470"/>
            <a:ext cx="9714272" cy="471962"/>
          </a:xfrm>
        </p:spPr>
        <p:txBody>
          <a:bodyPr>
            <a:normAutofit fontScale="90000"/>
          </a:bodyPr>
          <a:lstStyle/>
          <a:p>
            <a:pPr algn="ctr"/>
            <a:r>
              <a:rPr lang="tr-TR" sz="2400" b="1" noProof="0" dirty="0"/>
              <a:t>Türkiye’de Halk Kütüphanesi Hizmetlerinde Çok Kültürlülük</a:t>
            </a:r>
            <a:br>
              <a:rPr lang="tr-TR" sz="2400" b="1" noProof="0" dirty="0"/>
            </a:br>
            <a:endParaRPr lang="tr-TR" sz="2400" b="1" noProof="0" dirty="0"/>
          </a:p>
        </p:txBody>
      </p:sp>
      <p:sp>
        <p:nvSpPr>
          <p:cNvPr id="3" name="İçerik Yer Tutucusu 2">
            <a:extLst>
              <a:ext uri="{FF2B5EF4-FFF2-40B4-BE49-F238E27FC236}">
                <a16:creationId xmlns:a16="http://schemas.microsoft.com/office/drawing/2014/main" id="{A48D8D7F-821E-5256-24E6-25729594BEB5}"/>
              </a:ext>
            </a:extLst>
          </p:cNvPr>
          <p:cNvSpPr>
            <a:spLocks noGrp="1"/>
          </p:cNvSpPr>
          <p:nvPr>
            <p:ph idx="1"/>
          </p:nvPr>
        </p:nvSpPr>
        <p:spPr>
          <a:xfrm>
            <a:off x="837667" y="752154"/>
            <a:ext cx="9438005" cy="2276181"/>
          </a:xfrm>
        </p:spPr>
        <p:txBody>
          <a:bodyPr>
            <a:noAutofit/>
          </a:bodyPr>
          <a:lstStyle/>
          <a:p>
            <a:pPr algn="just"/>
            <a:r>
              <a:rPr lang="tr-TR" sz="1400" b="1" u="sng" noProof="0" dirty="0"/>
              <a:t>Bilgi ve eğitim politikaları</a:t>
            </a:r>
            <a:r>
              <a:rPr lang="tr-TR" sz="1400" b="1" noProof="0" dirty="0"/>
              <a:t>: Bilgi, eğitim, kültür ve serbest zaman kurumlarının gelişimi, uygarlıkla koşut ilerlemektedir. Ancak, tarafsız ve bilimsel hizmet sunumunun önemi dikkate alınmalıdır (</a:t>
            </a:r>
            <a:r>
              <a:rPr lang="tr-TR" sz="1400" b="1" noProof="0" dirty="0" err="1"/>
              <a:t>Sevgisunar</a:t>
            </a:r>
            <a:r>
              <a:rPr lang="tr-TR" sz="1400" b="1" noProof="0" dirty="0"/>
              <a:t>, 2009, s. 212).  </a:t>
            </a:r>
          </a:p>
          <a:p>
            <a:pPr algn="just"/>
            <a:r>
              <a:rPr lang="tr-TR" sz="1400" b="1" u="sng" noProof="0" dirty="0"/>
              <a:t>Tarafsızlık ve bilimsel yaklaşım</a:t>
            </a:r>
            <a:r>
              <a:rPr lang="tr-TR" sz="1400" b="1" noProof="0" dirty="0"/>
              <a:t>: Bilginin nesnel ve tarafsız biçimde sunulması, kurumların ve çalışanların zarar görmemesi açısından oldukça büyük öneme sahiptir. Kütüphaneler, tarafsız, </a:t>
            </a:r>
            <a:r>
              <a:rPr lang="tr-TR" sz="1400" b="1" noProof="0" dirty="0" err="1"/>
              <a:t>bilimsel,insani</a:t>
            </a:r>
            <a:r>
              <a:rPr lang="tr-TR" sz="1400" b="1" noProof="0" dirty="0"/>
              <a:t> uluslararası ölçütlere uygun hizmet sunmalıdır (</a:t>
            </a:r>
            <a:r>
              <a:rPr lang="tr-TR" sz="1400" b="1" noProof="0" dirty="0" err="1"/>
              <a:t>Sevgisunar</a:t>
            </a:r>
            <a:r>
              <a:rPr lang="tr-TR" sz="1400" b="1" noProof="0" dirty="0"/>
              <a:t>, 2009, s. 212).  </a:t>
            </a:r>
          </a:p>
          <a:p>
            <a:pPr algn="just"/>
            <a:r>
              <a:rPr lang="tr-TR" sz="1400" b="1" u="sng" noProof="0" dirty="0"/>
              <a:t>Çok kültürlü hizmetlerin içselleştirilmesi</a:t>
            </a:r>
            <a:r>
              <a:rPr lang="tr-TR" sz="1400" b="1" noProof="0" dirty="0"/>
              <a:t>: Bu hizmetlerin başarılı olabilmesi için, altyapı ve yasal düzenlemelerin gözden geçirilip benimsenmesi gerekir; kaynak yaratmak ve yasal altyapıyı güçlendirmek önemlidir (Yılmaz, 2013, s. 607-608). </a:t>
            </a:r>
          </a:p>
        </p:txBody>
      </p:sp>
      <p:pic>
        <p:nvPicPr>
          <p:cNvPr id="4" name="Resim 3">
            <a:extLst>
              <a:ext uri="{FF2B5EF4-FFF2-40B4-BE49-F238E27FC236}">
                <a16:creationId xmlns:a16="http://schemas.microsoft.com/office/drawing/2014/main" id="{D9ACD07E-8F62-C527-7F56-E998067BE93D}"/>
              </a:ext>
            </a:extLst>
          </p:cNvPr>
          <p:cNvPicPr>
            <a:picLocks noChangeAspect="1"/>
          </p:cNvPicPr>
          <p:nvPr/>
        </p:nvPicPr>
        <p:blipFill>
          <a:blip r:embed="rId2"/>
          <a:stretch>
            <a:fillRect/>
          </a:stretch>
        </p:blipFill>
        <p:spPr>
          <a:xfrm>
            <a:off x="2610464" y="3028335"/>
            <a:ext cx="6096000" cy="3134032"/>
          </a:xfrm>
          <a:prstGeom prst="rect">
            <a:avLst/>
          </a:prstGeom>
        </p:spPr>
      </p:pic>
    </p:spTree>
    <p:extLst>
      <p:ext uri="{BB962C8B-B14F-4D97-AF65-F5344CB8AC3E}">
        <p14:creationId xmlns:p14="http://schemas.microsoft.com/office/powerpoint/2010/main" val="103705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6ED9F-012E-B4FF-D42D-5B8D3C0F172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15126C4-8D12-1B80-6B71-C94FA63C00D3}"/>
              </a:ext>
            </a:extLst>
          </p:cNvPr>
          <p:cNvSpPr>
            <a:spLocks noGrp="1"/>
          </p:cNvSpPr>
          <p:nvPr>
            <p:ph type="title"/>
          </p:nvPr>
        </p:nvSpPr>
        <p:spPr>
          <a:xfrm>
            <a:off x="801328" y="147470"/>
            <a:ext cx="9714272" cy="471962"/>
          </a:xfrm>
        </p:spPr>
        <p:txBody>
          <a:bodyPr>
            <a:normAutofit fontScale="90000"/>
          </a:bodyPr>
          <a:lstStyle/>
          <a:p>
            <a:pPr algn="ctr"/>
            <a:r>
              <a:rPr lang="tr-TR" sz="2200" b="1" noProof="0" dirty="0"/>
              <a:t>Türkiye’de Halk Kütüphanesi Hizmetlerinde Çok Kültürlülük: Didim Örneği</a:t>
            </a:r>
            <a:endParaRPr lang="tr-TR" sz="2400" b="1" noProof="0" dirty="0"/>
          </a:p>
        </p:txBody>
      </p:sp>
      <p:sp>
        <p:nvSpPr>
          <p:cNvPr id="3" name="İçerik Yer Tutucusu 2">
            <a:extLst>
              <a:ext uri="{FF2B5EF4-FFF2-40B4-BE49-F238E27FC236}">
                <a16:creationId xmlns:a16="http://schemas.microsoft.com/office/drawing/2014/main" id="{191CE69F-8556-3038-819A-B956190EBF83}"/>
              </a:ext>
            </a:extLst>
          </p:cNvPr>
          <p:cNvSpPr>
            <a:spLocks noGrp="1"/>
          </p:cNvSpPr>
          <p:nvPr>
            <p:ph idx="1"/>
          </p:nvPr>
        </p:nvSpPr>
        <p:spPr>
          <a:xfrm>
            <a:off x="837667" y="752154"/>
            <a:ext cx="9438005" cy="5638814"/>
          </a:xfrm>
        </p:spPr>
        <p:txBody>
          <a:bodyPr>
            <a:noAutofit/>
          </a:bodyPr>
          <a:lstStyle/>
          <a:p>
            <a:pPr algn="just"/>
            <a:r>
              <a:rPr lang="tr-TR" sz="1600" b="1" noProof="0" dirty="0"/>
              <a:t>Türkiye’de göçmenlerin bilgi erişimi ve memnuniyeti düşük olup, özellikle dil ve derme eksiklikleri, iletişim sorunları öne çıkmaktadır. Didim’de yapılan araştırmaya göre;</a:t>
            </a:r>
          </a:p>
          <a:p>
            <a:pPr lvl="1" algn="just">
              <a:buFont typeface="Wingdings" panose="05000000000000000000" pitchFamily="2" charset="2"/>
              <a:buChar char="v"/>
            </a:pPr>
            <a:r>
              <a:rPr lang="tr-TR" sz="1400" b="1" dirty="0"/>
              <a:t>Didim Halk Kütüphanesi'nin toplam 13.000 kitabı bulunmakta ve yıllık ortalama 3.200 kişi hizmet almaktadır. </a:t>
            </a:r>
          </a:p>
          <a:p>
            <a:pPr lvl="1" algn="just">
              <a:buFont typeface="Wingdings" panose="05000000000000000000" pitchFamily="2" charset="2"/>
              <a:buChar char="v"/>
            </a:pPr>
            <a:r>
              <a:rPr lang="tr-TR" sz="1400" b="1" dirty="0"/>
              <a:t>Yabancı nüfus oranı düşük olup, üye olanların sadece %1.8’i yabancı ve kitapların %3.8’i Türkçe dışı dillerden oluşmaktadır. </a:t>
            </a:r>
          </a:p>
          <a:p>
            <a:pPr lvl="1" algn="just">
              <a:buFont typeface="Wingdings" panose="05000000000000000000" pitchFamily="2" charset="2"/>
              <a:buChar char="v"/>
            </a:pPr>
            <a:r>
              <a:rPr lang="tr-TR" sz="1400" b="1" dirty="0"/>
              <a:t>Yabancı nüfusla iletişimde sorunlar yaşanmakta; dermelerin zayıflığı, bu grubun gereksinimlerinin bilinmemesi, hizmet verecek personel eksikliği ve teknolojik altyapının yetersizliği nedeniyle yabancıların kütüphaneyi ziyareti azalmaktadır </a:t>
            </a:r>
            <a:r>
              <a:rPr lang="tr-TR" sz="1400" b="1" noProof="0" dirty="0"/>
              <a:t>(Oğuz ve </a:t>
            </a:r>
            <a:r>
              <a:rPr lang="tr-TR" sz="1400" b="1" noProof="0" dirty="0" err="1"/>
              <a:t>Kurbanoğlu</a:t>
            </a:r>
            <a:r>
              <a:rPr lang="tr-TR" sz="1400" b="1" noProof="0" dirty="0"/>
              <a:t>, 2013, s. 276-279).  </a:t>
            </a:r>
          </a:p>
          <a:p>
            <a:pPr lvl="1" algn="just">
              <a:buFont typeface="Wingdings" panose="05000000000000000000" pitchFamily="2" charset="2"/>
              <a:buChar char="v"/>
            </a:pPr>
            <a:r>
              <a:rPr lang="tr-TR" sz="1400" b="1" noProof="0" dirty="0"/>
              <a:t>Anket sonuçlarına göre, en çok gereksinim duyulan bilgi kaynakları/konuları, yeni gelenlerin topluma uyumu için yaşamsal önem taşıyan toplum bilgisi, yerel bilgi ve magazinler olurken, en az gereksinim duyulanlar, çocuk kitapları ve ansiklopedilerdir. </a:t>
            </a:r>
          </a:p>
          <a:p>
            <a:pPr lvl="1" algn="just">
              <a:buFont typeface="Wingdings" panose="05000000000000000000" pitchFamily="2" charset="2"/>
              <a:buChar char="v"/>
            </a:pPr>
            <a:r>
              <a:rPr lang="tr-TR" sz="1400" b="1" dirty="0"/>
              <a:t>Göçmenlerin kendi dillerinde bilgiye ulaşma olanakları sınırlıdır.</a:t>
            </a:r>
          </a:p>
          <a:p>
            <a:pPr lvl="1" algn="just">
              <a:buFont typeface="Wingdings" panose="05000000000000000000" pitchFamily="2" charset="2"/>
              <a:buChar char="v"/>
            </a:pPr>
            <a:r>
              <a:rPr lang="tr-TR" sz="1400" b="1" dirty="0"/>
              <a:t>Grubun</a:t>
            </a:r>
            <a:r>
              <a:rPr lang="tr-TR" sz="1400" b="1" noProof="0" dirty="0"/>
              <a:t>, gereksinim duydukları bilgileri kendi kendilerine bulmayı tercih ettikleri ancak özellikle internetten yerel bilgileri bulma konusu başta gelmek üzere bilgiye erişim konusunda eğitime gereksinim duydukları ileri sürülmektedir. </a:t>
            </a:r>
          </a:p>
          <a:p>
            <a:pPr lvl="1" algn="just">
              <a:buFont typeface="Wingdings" panose="05000000000000000000" pitchFamily="2" charset="2"/>
              <a:buChar char="v"/>
            </a:pPr>
            <a:r>
              <a:rPr lang="tr-TR" sz="1400" b="1" noProof="0" dirty="0"/>
              <a:t>Sonuç olarak, Didim Halk Kütüphanesi’nin göçmenlerin bilgi kaynaklarına ulaşması ve kütüphane hizmetleri konusunda memnuniyet oranı oldukça düşük çıkmıştır (Oğuz ve </a:t>
            </a:r>
            <a:r>
              <a:rPr lang="tr-TR" sz="1400" b="1" noProof="0" dirty="0" err="1"/>
              <a:t>Kurbanoğlu</a:t>
            </a:r>
            <a:r>
              <a:rPr lang="tr-TR" sz="1400" b="1" noProof="0" dirty="0"/>
              <a:t>, 2013, s. 278-279). </a:t>
            </a:r>
          </a:p>
        </p:txBody>
      </p:sp>
    </p:spTree>
    <p:extLst>
      <p:ext uri="{BB962C8B-B14F-4D97-AF65-F5344CB8AC3E}">
        <p14:creationId xmlns:p14="http://schemas.microsoft.com/office/powerpoint/2010/main" val="254932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4F2A6-72B3-E43D-4EDC-EE9FCED2BD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99867C2-C989-F0E4-4DE5-B9E66CB956BA}"/>
              </a:ext>
            </a:extLst>
          </p:cNvPr>
          <p:cNvSpPr>
            <a:spLocks noGrp="1"/>
          </p:cNvSpPr>
          <p:nvPr>
            <p:ph type="title"/>
          </p:nvPr>
        </p:nvSpPr>
        <p:spPr>
          <a:xfrm>
            <a:off x="801328" y="147470"/>
            <a:ext cx="9714272" cy="471962"/>
          </a:xfrm>
        </p:spPr>
        <p:txBody>
          <a:bodyPr>
            <a:noAutofit/>
          </a:bodyPr>
          <a:lstStyle/>
          <a:p>
            <a:pPr algn="ctr"/>
            <a:r>
              <a:rPr lang="tr-TR" sz="2000" b="1" noProof="0" dirty="0"/>
              <a:t>Türkiye’de Halk Kütüphanesi Hizmetlerinde Çok Kültürlülük: Didim Örneği</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69F56EA1-D6F3-1F93-6286-FF25D9935EA5}"/>
              </a:ext>
            </a:extLst>
          </p:cNvPr>
          <p:cNvSpPr>
            <a:spLocks noGrp="1"/>
          </p:cNvSpPr>
          <p:nvPr>
            <p:ph idx="1"/>
          </p:nvPr>
        </p:nvSpPr>
        <p:spPr>
          <a:xfrm>
            <a:off x="801328" y="619432"/>
            <a:ext cx="9438005" cy="5683059"/>
          </a:xfrm>
        </p:spPr>
        <p:txBody>
          <a:bodyPr>
            <a:noAutofit/>
          </a:bodyPr>
          <a:lstStyle/>
          <a:p>
            <a:pPr marL="0" indent="0" algn="just">
              <a:buNone/>
            </a:pPr>
            <a:r>
              <a:rPr lang="tr-TR" sz="1600" b="1" u="sng" noProof="0" dirty="0"/>
              <a:t>Öneriler ve Çözüm Yaklaşımları: </a:t>
            </a:r>
          </a:p>
          <a:p>
            <a:pPr algn="just"/>
            <a:r>
              <a:rPr lang="tr-TR" sz="1600" b="1" u="sng" noProof="0" dirty="0"/>
              <a:t>Çok dilli ortam ve kaynaklar</a:t>
            </a:r>
            <a:r>
              <a:rPr lang="tr-TR" sz="1600" b="1" noProof="0" dirty="0"/>
              <a:t>: Çok dilli, web tabanlı bilgi okuryazarlık portalı geliştirilmesi, personel eğitiminde çok dilli hizmetler, Avrupa’daki örneklerin (çok dilli portallar) incelenmesi önerilmektedir (Oğuz ve </a:t>
            </a:r>
            <a:r>
              <a:rPr lang="tr-TR" sz="1600" b="1" noProof="0" dirty="0" err="1"/>
              <a:t>Kurbanoğlu</a:t>
            </a:r>
            <a:r>
              <a:rPr lang="tr-TR" sz="1600" b="1" noProof="0" dirty="0"/>
              <a:t>, 2013, s. 288-289).  </a:t>
            </a:r>
          </a:p>
          <a:p>
            <a:pPr algn="just"/>
            <a:r>
              <a:rPr lang="tr-TR" sz="1600" b="1" u="sng" noProof="0" dirty="0"/>
              <a:t>Bilgi okuryazarlığı ve eğitim</a:t>
            </a:r>
            <a:r>
              <a:rPr lang="tr-TR" sz="1600" b="1" noProof="0" dirty="0"/>
              <a:t>: Hedef kitleye uygun, gerçek verilere dayalı bilgi okuryazarlığı projeleri faydalı olacaktır (Oğuz ve </a:t>
            </a:r>
            <a:r>
              <a:rPr lang="tr-TR" sz="1600" b="1" noProof="0" dirty="0" err="1"/>
              <a:t>Kurbanoğlu</a:t>
            </a:r>
            <a:r>
              <a:rPr lang="tr-TR" sz="1600" b="1" noProof="0" dirty="0"/>
              <a:t>, 2013, s. 289).  </a:t>
            </a:r>
          </a:p>
          <a:p>
            <a:pPr algn="just"/>
            <a:r>
              <a:rPr lang="tr-TR" sz="1600" b="1" u="sng" noProof="0" dirty="0"/>
              <a:t>Uluslararası ve karşılaştırmalı yaklaşımlar</a:t>
            </a:r>
            <a:r>
              <a:rPr lang="tr-TR" sz="1600" b="1" noProof="0" dirty="0"/>
              <a:t>: Farklı ülkelerin politika ve uygulamalarını incelemek, Türkiye’deki çok kültürlü kütüphane </a:t>
            </a:r>
            <a:r>
              <a:rPr lang="tr-TR" sz="1600" b="1" noProof="0" dirty="0" err="1"/>
              <a:t>hizmetlerininin</a:t>
            </a:r>
            <a:r>
              <a:rPr lang="tr-TR" sz="1600" b="1" noProof="0" dirty="0"/>
              <a:t> geliştirilmesi açısından ufuk açıcıdır. Ayrıca, karşılaştırmalı çalışmaların, kültürel farklılıkların ve koşulların anlaşılmasında yararlı olacağı vurgulanmaktadır (Çakın, 1989, s. 16; Oğuz, 2013, s. 25).  </a:t>
            </a:r>
          </a:p>
          <a:p>
            <a:pPr marL="0" indent="0" algn="just">
              <a:buNone/>
            </a:pPr>
            <a:r>
              <a:rPr lang="tr-TR" sz="1600" b="1" u="sng" noProof="0" dirty="0"/>
              <a:t>Sonuç ve Öneriler: </a:t>
            </a:r>
          </a:p>
          <a:p>
            <a:pPr algn="just"/>
            <a:r>
              <a:rPr lang="tr-TR" sz="1600" b="1" noProof="0" dirty="0"/>
              <a:t>Türkiye’de çok kültürlü hizmetler ve uygulamalar henüz gelişmemiştir</a:t>
            </a:r>
          </a:p>
          <a:p>
            <a:pPr algn="just"/>
            <a:r>
              <a:rPr lang="tr-TR" sz="1600" b="1" dirty="0"/>
              <a:t>K</a:t>
            </a:r>
            <a:r>
              <a:rPr lang="tr-TR" sz="1600" b="1" noProof="0" dirty="0" err="1"/>
              <a:t>üreselleşme</a:t>
            </a:r>
            <a:r>
              <a:rPr lang="tr-TR" sz="1600" b="1" noProof="0" dirty="0"/>
              <a:t>, göç ve insan hakları gibi gerekçelerle bu alanda bilinç ve farkındalık artırılmalıdır.</a:t>
            </a:r>
          </a:p>
          <a:p>
            <a:pPr algn="just"/>
            <a:r>
              <a:rPr lang="tr-TR" sz="1600" b="1" dirty="0"/>
              <a:t>B</a:t>
            </a:r>
            <a:r>
              <a:rPr lang="tr-TR" sz="1600" b="1" noProof="0" dirty="0"/>
              <a:t>ilgi ve Belge Yönetimi bölümlerinde eğitim programları bu bağlamda geliştirilmeli ve desteklenmelidir. </a:t>
            </a:r>
          </a:p>
          <a:p>
            <a:pPr algn="just"/>
            <a:r>
              <a:rPr lang="tr-TR" sz="1600" b="1" noProof="0" dirty="0"/>
              <a:t>Ayrıca, bu hizmetlerin aktif, sosyal ve kültürlerarası diyalog ortamları yaratacak şekilde tasarlanması önemlidir.</a:t>
            </a:r>
          </a:p>
        </p:txBody>
      </p:sp>
    </p:spTree>
    <p:extLst>
      <p:ext uri="{BB962C8B-B14F-4D97-AF65-F5344CB8AC3E}">
        <p14:creationId xmlns:p14="http://schemas.microsoft.com/office/powerpoint/2010/main" val="222096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DE66B-0F51-15E3-F027-63C34DD835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6E8BBA0-C649-26BD-093B-F935611ACD34}"/>
              </a:ext>
            </a:extLst>
          </p:cNvPr>
          <p:cNvSpPr>
            <a:spLocks noGrp="1"/>
          </p:cNvSpPr>
          <p:nvPr>
            <p:ph type="title"/>
          </p:nvPr>
        </p:nvSpPr>
        <p:spPr>
          <a:xfrm>
            <a:off x="801328" y="147470"/>
            <a:ext cx="9714272" cy="471962"/>
          </a:xfrm>
        </p:spPr>
        <p:txBody>
          <a:bodyPr>
            <a:noAutofit/>
          </a:bodyPr>
          <a:lstStyle/>
          <a:p>
            <a:pPr algn="ctr"/>
            <a:r>
              <a:rPr lang="tr-TR" sz="2000" b="1" noProof="0" dirty="0"/>
              <a:t>Türkiye’de Halk Kütüphanesi Hizmetlerinde Çok Kültürlülük: Didim Örneği</a:t>
            </a:r>
            <a:br>
              <a:rPr lang="tr-TR" sz="2000" b="1" noProof="0" dirty="0"/>
            </a:br>
            <a:endParaRPr lang="tr-TR" sz="2000" b="1" noProof="0" dirty="0"/>
          </a:p>
        </p:txBody>
      </p:sp>
      <p:pic>
        <p:nvPicPr>
          <p:cNvPr id="4" name="İçerik Yer Tutucusu 3">
            <a:extLst>
              <a:ext uri="{FF2B5EF4-FFF2-40B4-BE49-F238E27FC236}">
                <a16:creationId xmlns:a16="http://schemas.microsoft.com/office/drawing/2014/main" id="{4624EA5B-BED9-814D-E6B3-63D3C4B2CF2C}"/>
              </a:ext>
            </a:extLst>
          </p:cNvPr>
          <p:cNvPicPr>
            <a:picLocks noGrp="1" noChangeAspect="1"/>
          </p:cNvPicPr>
          <p:nvPr>
            <p:ph idx="1"/>
          </p:nvPr>
        </p:nvPicPr>
        <p:blipFill>
          <a:blip r:embed="rId2"/>
          <a:stretch>
            <a:fillRect/>
          </a:stretch>
        </p:blipFill>
        <p:spPr>
          <a:xfrm>
            <a:off x="1465006" y="619432"/>
            <a:ext cx="8436078" cy="5683250"/>
          </a:xfrm>
          <a:prstGeom prst="rect">
            <a:avLst/>
          </a:prstGeom>
        </p:spPr>
      </p:pic>
    </p:spTree>
    <p:extLst>
      <p:ext uri="{BB962C8B-B14F-4D97-AF65-F5344CB8AC3E}">
        <p14:creationId xmlns:p14="http://schemas.microsoft.com/office/powerpoint/2010/main" val="160339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89AD-757C-C284-2F5B-C43684CD7C3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0C20AC3-9A07-2D52-A4EF-BBA6F3CE5163}"/>
              </a:ext>
            </a:extLst>
          </p:cNvPr>
          <p:cNvSpPr>
            <a:spLocks noGrp="1"/>
          </p:cNvSpPr>
          <p:nvPr>
            <p:ph type="title"/>
          </p:nvPr>
        </p:nvSpPr>
        <p:spPr>
          <a:xfrm>
            <a:off x="437535" y="147469"/>
            <a:ext cx="10078065" cy="639111"/>
          </a:xfrm>
        </p:spPr>
        <p:txBody>
          <a:bodyPr>
            <a:noAutofit/>
          </a:bodyPr>
          <a:lstStyle/>
          <a:p>
            <a:pPr algn="ctr"/>
            <a:r>
              <a:rPr lang="tr-TR" sz="2000" b="1" noProof="0" dirty="0"/>
              <a:t>Türkiye’de Halk Kütüphanesi Hizmetlerinde Çok Kültürlülük: </a:t>
            </a:r>
            <a:br>
              <a:rPr lang="tr-TR" sz="2000" b="1" noProof="0" dirty="0"/>
            </a:br>
            <a:r>
              <a:rPr lang="tr-TR" sz="2000" b="1" noProof="0" dirty="0"/>
              <a:t>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C0932F36-5401-A2E7-7B46-269B3AF83178}"/>
              </a:ext>
            </a:extLst>
          </p:cNvPr>
          <p:cNvSpPr>
            <a:spLocks noGrp="1"/>
          </p:cNvSpPr>
          <p:nvPr>
            <p:ph idx="1"/>
          </p:nvPr>
        </p:nvSpPr>
        <p:spPr>
          <a:xfrm>
            <a:off x="832750" y="825896"/>
            <a:ext cx="9438005" cy="5683059"/>
          </a:xfrm>
        </p:spPr>
        <p:txBody>
          <a:bodyPr>
            <a:noAutofit/>
          </a:bodyPr>
          <a:lstStyle/>
          <a:p>
            <a:pPr algn="just"/>
            <a:r>
              <a:rPr lang="tr-TR" sz="1450" b="1" noProof="0" dirty="0"/>
              <a:t>Türkiye’de halk kütüphanelerinin durumu henüz Batı ülkelerine kıyasla gelişmiş değil ve </a:t>
            </a:r>
            <a:r>
              <a:rPr lang="tr-TR" sz="1450" b="1" noProof="0" dirty="0" err="1"/>
              <a:t>sosyo</a:t>
            </a:r>
            <a:r>
              <a:rPr lang="tr-TR" sz="1450" b="1" noProof="0" dirty="0"/>
              <a:t>-ekonomik rolü sınırlı kalmaktadır. </a:t>
            </a:r>
          </a:p>
          <a:p>
            <a:pPr algn="just"/>
            <a:r>
              <a:rPr lang="tr-TR" sz="1450" b="1" noProof="0" dirty="0"/>
              <a:t>Batı ülkelerinde, bilgiye eşit erişim sağlayan, toplumsal uyumu ve yaşam boyu öğrenmeyi destekleyen kurumlar olarak halk kütüphanesi hizmetleri geniş kapsamlıdır ve gelişmiş teknolojik altyapıya dayanmaktadır. </a:t>
            </a:r>
          </a:p>
          <a:p>
            <a:pPr algn="just"/>
            <a:r>
              <a:rPr lang="tr-TR" sz="1450" b="1" noProof="0" dirty="0"/>
              <a:t>Bu ülkelerde, çok kültürlü toplumların gereksinimlerine yanıt verme, dil ve kültür farklılıklarını gözeterek toplumsal bütünleşmeye katkı sağlama gibi önemli işlevler ön plandadır.</a:t>
            </a:r>
          </a:p>
          <a:p>
            <a:pPr algn="just"/>
            <a:r>
              <a:rPr lang="tr-TR" sz="1450" b="1" noProof="0" dirty="0"/>
              <a:t>Türkiye’de ise, halk kütüphanelerinin kültürel amaçlar ve okuma alışkanlığı kazandırma odaklı çalıştığı, bilgi toplumuna dönüşüm ve toplumsal eşitlik açısından yeterince kullanılmadığı görülmektedir. </a:t>
            </a:r>
          </a:p>
          <a:p>
            <a:pPr algn="just"/>
            <a:r>
              <a:rPr lang="tr-TR" sz="1450" b="1" noProof="0" dirty="0"/>
              <a:t>Çok kültürlü ortamların gerektirdiği dil ve kültür çeşitliliğine uygun dermelerin geliştirilmesi, çeşitli toplumsal grupların entegrasyonuna katkı sağlayacak hizmetlerin sunulması henüz yeterince sağlanamamaktadır. </a:t>
            </a:r>
          </a:p>
          <a:p>
            <a:pPr algn="just"/>
            <a:r>
              <a:rPr lang="tr-TR" sz="1450" b="1" noProof="0" dirty="0"/>
              <a:t>Ayrıca, mali kaynakların kısıtlılığı ve teknolojik altyapı eksikliği nedeniyle hizmetlerin erişim ve kullanım oranları istenilen seviyede değildir.</a:t>
            </a:r>
          </a:p>
          <a:p>
            <a:pPr marL="0" indent="0" algn="just">
              <a:buNone/>
            </a:pPr>
            <a:r>
              <a:rPr lang="tr-TR" sz="1450" b="1" u="sng" noProof="0" dirty="0"/>
              <a:t>Sonuç olarak, </a:t>
            </a:r>
          </a:p>
          <a:p>
            <a:pPr algn="just"/>
            <a:r>
              <a:rPr lang="tr-TR" sz="1450" b="1" noProof="0" dirty="0"/>
              <a:t>Türkiye'nin çok kültürlü yapısına uygun, toplumsal bütünleşmeyi ve yaşam boyu öğrenmeyi destekleyecek, bilgiye erişimi eşit duruma getirecek halk kütüphanesi politikalarının geliştirilmesi ve bu kurumların sosyoekonomik rolünün güçlendirilmesi gerekmektedir. Bu bağlamda, kütüphanelerin sadece kültürel değil, aynı zamanda toplumsal kalkınma ve entegrasyon araçları olarak görülmesi ve politikaların buna göre şekillendirilmesi önemlidir (</a:t>
            </a:r>
            <a:r>
              <a:rPr lang="tr-TR" sz="1450" b="1" dirty="0"/>
              <a:t>Aslan, 2009). </a:t>
            </a:r>
            <a:endParaRPr lang="tr-TR" sz="1450" b="1" noProof="0" dirty="0"/>
          </a:p>
        </p:txBody>
      </p:sp>
    </p:spTree>
    <p:extLst>
      <p:ext uri="{BB962C8B-B14F-4D97-AF65-F5344CB8AC3E}">
        <p14:creationId xmlns:p14="http://schemas.microsoft.com/office/powerpoint/2010/main" val="268822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BC35-E6BE-8DA4-A6C4-047B1E64396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F8FCFF-9230-9A9C-CA6A-47098177EF34}"/>
              </a:ext>
            </a:extLst>
          </p:cNvPr>
          <p:cNvSpPr>
            <a:spLocks noGrp="1"/>
          </p:cNvSpPr>
          <p:nvPr>
            <p:ph type="title"/>
          </p:nvPr>
        </p:nvSpPr>
        <p:spPr>
          <a:xfrm>
            <a:off x="437535" y="147469"/>
            <a:ext cx="10078065" cy="639111"/>
          </a:xfrm>
        </p:spPr>
        <p:txBody>
          <a:bodyPr>
            <a:noAutofit/>
          </a:bodyPr>
          <a:lstStyle/>
          <a:p>
            <a:pPr algn="ctr"/>
            <a:r>
              <a:rPr lang="tr-TR" sz="2000" b="1" noProof="0" dirty="0"/>
              <a:t>Türkiye’de Halk Kütüphanesi Hizmetlerinde Çok Kültürlülük: </a:t>
            </a:r>
            <a:br>
              <a:rPr lang="tr-TR" sz="2000" b="1" noProof="0" dirty="0"/>
            </a:br>
            <a:r>
              <a:rPr lang="tr-TR" sz="2000" b="1" noProof="0" dirty="0"/>
              <a:t>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0F63DD6C-DB6B-7DB5-3495-6E5D33696BA5}"/>
              </a:ext>
            </a:extLst>
          </p:cNvPr>
          <p:cNvSpPr>
            <a:spLocks noGrp="1"/>
          </p:cNvSpPr>
          <p:nvPr>
            <p:ph idx="1"/>
          </p:nvPr>
        </p:nvSpPr>
        <p:spPr>
          <a:xfrm>
            <a:off x="832750" y="825896"/>
            <a:ext cx="9438005" cy="5555239"/>
          </a:xfrm>
        </p:spPr>
        <p:txBody>
          <a:bodyPr>
            <a:noAutofit/>
          </a:bodyPr>
          <a:lstStyle/>
          <a:p>
            <a:pPr marL="0" indent="0" algn="just">
              <a:buNone/>
            </a:pPr>
            <a:r>
              <a:rPr lang="tr-TR" sz="1450" b="1" noProof="0" dirty="0"/>
              <a:t>Er-Koçoğlu (2018) tarafından </a:t>
            </a:r>
            <a:r>
              <a:rPr lang="tr-TR" sz="1450" b="1" dirty="0"/>
              <a:t>nitel araştırma yöntemi ile yapılan ve 7 katılımcıya ulaşılan çalışmada, </a:t>
            </a:r>
            <a:r>
              <a:rPr lang="tr-TR" sz="1450" b="1" noProof="0" dirty="0"/>
              <a:t>LGBTİQ bireylerin gündelik yaşamdaki bilgi gereksinimleri ve arama davranışları araştırılmıştır. </a:t>
            </a:r>
          </a:p>
          <a:p>
            <a:pPr algn="just"/>
            <a:r>
              <a:rPr lang="tr-TR" sz="1450" b="1" noProof="0" dirty="0"/>
              <a:t>Çalışmaya göre, LGBTİQ bireyler gündelik yaşamda en çok sağlık, güvenlik ve iletişim gibi alanlarda bilgiye gereksinim duymakta ve bunların karşılanmasında kütüphaneler yetersiz kalmaktadır.  </a:t>
            </a:r>
          </a:p>
          <a:p>
            <a:pPr algn="just"/>
            <a:r>
              <a:rPr lang="tr-TR" sz="1450" b="1" noProof="0" dirty="0"/>
              <a:t>Bilgi arama davranışlarının çoğunlukla internet ve sosyal medya gibi elektronik ortamlar üzerinden gerçekleştiği, kütüphanelerin dışlanma ve önyargılar nedeniyle etkin kullanılamadığı anlaşılmıştır.</a:t>
            </a:r>
          </a:p>
          <a:p>
            <a:pPr algn="just"/>
            <a:r>
              <a:rPr lang="tr-TR" sz="1450" b="1" noProof="0" dirty="0"/>
              <a:t>Gereksinim tabanlı bir model ile kütüphanelerin bu topluluğa daha iyi hizmet verebilmesi için çeşitli stratejiler geliştirilmesi önerilmiş; çok kültürlü ve kapsayıcı bir toplumda kütüphanelerin rolünün önemine vurgu yapılmıştır. </a:t>
            </a:r>
          </a:p>
          <a:p>
            <a:pPr algn="just"/>
            <a:r>
              <a:rPr lang="tr-TR" sz="1450" b="1" noProof="0" dirty="0"/>
              <a:t>Çok kültürlülük anlayışı, farklı kimliklerin, cinsiyetlerin ve cinsel yönelimlerin toplumda eşit ve saygı görerek var olmasını amaçlar. Bu bağlamda, LGBTİQ bireylerin deneyimleri ve gereksinimleri, toplumun ve kütüphanelerin, ayrımcılık ve dışlanma gibi engelleri aşarak, herkesin bilgiye erişimini sağlayacak kapsayıcı hizmetler sunması gerektiğini gösterir. </a:t>
            </a:r>
          </a:p>
          <a:p>
            <a:pPr algn="just"/>
            <a:r>
              <a:rPr lang="tr-TR" sz="1450" b="1" noProof="0" dirty="0"/>
              <a:t>Kütüphaneler, bu bireylerin bilgi gereksinimlerini anlamalı, onların kimliklerini ve yaşadıkları zorlukları dikkate alarak, erişim engellerini azaltmalı ve eşit hizmet sunumunu sağlamalıdır. </a:t>
            </a:r>
          </a:p>
          <a:p>
            <a:pPr algn="just"/>
            <a:r>
              <a:rPr lang="tr-TR" sz="1450" b="1" noProof="0" dirty="0"/>
              <a:t>Böylelikle, çok kültürlü bir toplumda kütüphaneler, farklılıkları kucaklayan, bilgiye ulaşımda eşitliği destekleyen ve toplumsal bütünleşmeyi güçlendiren temel kurumlar durumuna gelir. </a:t>
            </a:r>
          </a:p>
          <a:p>
            <a:pPr algn="just"/>
            <a:r>
              <a:rPr lang="tr-TR" sz="1450" b="1" noProof="0" dirty="0"/>
              <a:t>Bu yaklaşım, hem bireysel hakların korunması hem de toplumların demokratik ve kapsayıcı yapıya ulaşması açısından oldukça önemlidir.</a:t>
            </a:r>
          </a:p>
        </p:txBody>
      </p:sp>
    </p:spTree>
    <p:extLst>
      <p:ext uri="{BB962C8B-B14F-4D97-AF65-F5344CB8AC3E}">
        <p14:creationId xmlns:p14="http://schemas.microsoft.com/office/powerpoint/2010/main" val="197584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F181C-8FA4-8278-5D04-85E7FB1B76B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D800DBC-2DDF-AC93-531B-3425AF68A64B}"/>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Dünyaya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5A178A9E-69F1-5C3F-940A-27C3FDFBB70E}"/>
              </a:ext>
            </a:extLst>
          </p:cNvPr>
          <p:cNvSpPr>
            <a:spLocks noGrp="1"/>
          </p:cNvSpPr>
          <p:nvPr>
            <p:ph idx="1"/>
          </p:nvPr>
        </p:nvSpPr>
        <p:spPr>
          <a:xfrm>
            <a:off x="832750" y="825896"/>
            <a:ext cx="9438005" cy="5683059"/>
          </a:xfrm>
        </p:spPr>
        <p:txBody>
          <a:bodyPr>
            <a:noAutofit/>
          </a:bodyPr>
          <a:lstStyle/>
          <a:p>
            <a:pPr marL="0" indent="0" algn="just">
              <a:buNone/>
            </a:pPr>
            <a:r>
              <a:rPr lang="tr-TR" sz="1450" b="1" noProof="0" dirty="0"/>
              <a:t>Dünya çapında ve Türkiye özelinde halk kütüphaneleri bağlamında ele alınan çok kültürlülük ve bu çerçevedeki hizmetlere ilişkin genel çerçeve; bu çerçevede dikkati çeken sorunlar ve öneriler aşağıdaki gibi  özetlenerek değerlendirilebilir (Demir, 2017, </a:t>
            </a:r>
            <a:r>
              <a:rPr lang="tr-TR" sz="1450" b="1" dirty="0" err="1"/>
              <a:t>ss</a:t>
            </a:r>
            <a:r>
              <a:rPr lang="tr-TR" sz="1450" b="1" dirty="0"/>
              <a:t>. 334-339):</a:t>
            </a:r>
          </a:p>
          <a:p>
            <a:pPr marL="0" indent="0" algn="just">
              <a:buNone/>
            </a:pPr>
            <a:r>
              <a:rPr lang="tr-TR" sz="1450" b="1" u="sng" noProof="0" dirty="0"/>
              <a:t>Tarihsel Gelişim ve İletişim Teknolojileri  </a:t>
            </a:r>
          </a:p>
          <a:p>
            <a:pPr algn="just"/>
            <a:r>
              <a:rPr lang="tr-TR" sz="1450" b="1" noProof="0" dirty="0"/>
              <a:t>Çağlar boyunca iletişim araçları (simgeler, yazı, baskı teknolojileri, internet) insanlığın kültürel belleğini ve bilgi birikimini şekillendirmiştir. </a:t>
            </a:r>
          </a:p>
          <a:p>
            <a:pPr algn="just"/>
            <a:r>
              <a:rPr lang="tr-TR" sz="1450" b="1" noProof="0" dirty="0"/>
              <a:t>Sanayi Devrimi ve teknolojik gelişmeler, bilgi ve kültürel materyallerin derlenmesi ve hizmete sunulmasında dönüşümlere neden olmuştur. </a:t>
            </a:r>
          </a:p>
          <a:p>
            <a:pPr algn="just"/>
            <a:r>
              <a:rPr lang="tr-TR" sz="1450" b="1" noProof="0" dirty="0"/>
              <a:t>Bu gelişmeler, küreselleşme ve iletişim teknolojileri ile ulusların/toplumların sınırlarını bulanıklaştırmış, ekonomik, kültürel ve eğitimsel alanlarda yeni dinamikler yaratmıştır.</a:t>
            </a:r>
          </a:p>
          <a:p>
            <a:pPr marL="0" indent="0" algn="just">
              <a:buNone/>
            </a:pPr>
            <a:r>
              <a:rPr lang="tr-TR" sz="1450" b="1" u="sng" noProof="0" dirty="0"/>
              <a:t>Küreselleşme ve Çok Kültürlülük  </a:t>
            </a:r>
          </a:p>
          <a:p>
            <a:pPr algn="just"/>
            <a:r>
              <a:rPr lang="tr-TR" sz="1450" b="1" noProof="0" dirty="0"/>
              <a:t>Küreselleşme, farklı kültürlerin iletişimini kolaylaştırmış, kimliklerin ve kültürel çeşitliliklerin ortaya çıkmasını teşvik etmiştir. </a:t>
            </a:r>
          </a:p>
          <a:p>
            <a:pPr algn="just"/>
            <a:r>
              <a:rPr lang="tr-TR" sz="1450" b="1" noProof="0" dirty="0"/>
              <a:t>Bu değişim, özellikle kütüphane ve bilgi merkezlerinin hizmet biçim ve türlerini de dönüştürmeye zorlamıştır. </a:t>
            </a:r>
          </a:p>
          <a:p>
            <a:pPr algn="just"/>
            <a:r>
              <a:rPr lang="tr-TR" sz="1450" b="1" noProof="0" dirty="0"/>
              <a:t>Çok kültürlü yaklaşımlar, temel insan hakları ve demokrasi ilkeleri doğrultusunda, farklı ırk, dil, inanç ve kültürel geçmişe sahip bireylerin gereksinimlerine uygun hizmet sunmayı gerektirmektedir.</a:t>
            </a:r>
          </a:p>
        </p:txBody>
      </p:sp>
    </p:spTree>
    <p:extLst>
      <p:ext uri="{BB962C8B-B14F-4D97-AF65-F5344CB8AC3E}">
        <p14:creationId xmlns:p14="http://schemas.microsoft.com/office/powerpoint/2010/main" val="310855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447369"/>
          </a:xfrm>
        </p:spPr>
        <p:txBody>
          <a:bodyPr>
            <a:normAutofit fontScale="90000"/>
          </a:bodyPr>
          <a:lstStyle/>
          <a:p>
            <a:pPr algn="ctr"/>
            <a:r>
              <a:rPr lang="tr-TR" sz="2800"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037305" y="644013"/>
            <a:ext cx="8908026" cy="5579806"/>
          </a:xfrm>
        </p:spPr>
        <p:txBody>
          <a:bodyPr>
            <a:noAutofit/>
          </a:bodyPr>
          <a:lstStyle/>
          <a:p>
            <a:pPr algn="just"/>
            <a:r>
              <a:rPr lang="tr-TR" b="1" noProof="0" dirty="0"/>
              <a:t>G</a:t>
            </a:r>
            <a:r>
              <a:rPr lang="tr-TR" sz="1500" b="1" noProof="0" dirty="0"/>
              <a:t>iriş</a:t>
            </a:r>
          </a:p>
          <a:p>
            <a:pPr algn="just"/>
            <a:r>
              <a:rPr lang="tr-TR" sz="1500" b="1" dirty="0"/>
              <a:t>Türkiye'nin Tarihsel ve Güncel Bağlamda Çok Kültürlülük Deneyimi</a:t>
            </a:r>
          </a:p>
          <a:p>
            <a:pPr lvl="1" algn="just">
              <a:buFont typeface="Wingdings" panose="05000000000000000000" pitchFamily="2" charset="2"/>
              <a:buChar char="v"/>
            </a:pPr>
            <a:r>
              <a:rPr lang="tr-TR" sz="1300" b="1" dirty="0"/>
              <a:t>Osmanlı İmparatorluğu'nun Çok Kültürlülük Yapısı ve Millet Sistemi</a:t>
            </a:r>
          </a:p>
          <a:p>
            <a:pPr lvl="1" algn="just">
              <a:buFont typeface="Wingdings" panose="05000000000000000000" pitchFamily="2" charset="2"/>
              <a:buChar char="v"/>
            </a:pPr>
            <a:r>
              <a:rPr lang="tr-TR" sz="1300" b="1" dirty="0"/>
              <a:t>Modern Ulus Devletin Kimlik İnşası ve Homojenleşme Süreci</a:t>
            </a:r>
          </a:p>
          <a:p>
            <a:pPr lvl="1" algn="just">
              <a:buFont typeface="Wingdings" panose="05000000000000000000" pitchFamily="2" charset="2"/>
              <a:buChar char="v"/>
            </a:pPr>
            <a:r>
              <a:rPr lang="tr-TR" sz="1300" b="1" dirty="0"/>
              <a:t>Türkiye'nin Etnik ve Dilsel Çeşitliliği: Demografik Yapı ve Göçler</a:t>
            </a:r>
          </a:p>
          <a:p>
            <a:pPr lvl="1" algn="just">
              <a:buFont typeface="Wingdings" panose="05000000000000000000" pitchFamily="2" charset="2"/>
              <a:buChar char="v"/>
            </a:pPr>
            <a:r>
              <a:rPr lang="tr-TR" sz="1300" b="1" dirty="0"/>
              <a:t>Küreselleşme, Çok Kültürlülük ve Uluslararası Politika Çerçevesi</a:t>
            </a:r>
          </a:p>
          <a:p>
            <a:pPr algn="just"/>
            <a:r>
              <a:rPr lang="tr-TR" sz="1500" b="1" dirty="0"/>
              <a:t>Türkiye’de Çok Kültürlü Kütüphane Hizmetleri: Temel Sorunlar</a:t>
            </a:r>
          </a:p>
          <a:p>
            <a:pPr lvl="1" algn="just">
              <a:buFont typeface="Wingdings" panose="05000000000000000000" pitchFamily="2" charset="2"/>
              <a:buChar char="v"/>
            </a:pPr>
            <a:r>
              <a:rPr lang="tr-TR" sz="1300" b="1" dirty="0"/>
              <a:t>Didim Örneği, Sorunlar ve Çözüm Yaklaşımları</a:t>
            </a:r>
          </a:p>
          <a:p>
            <a:pPr lvl="1" algn="just">
              <a:buFont typeface="Wingdings" panose="05000000000000000000" pitchFamily="2" charset="2"/>
              <a:buChar char="v"/>
            </a:pPr>
            <a:r>
              <a:rPr lang="tr-TR" sz="1300" b="1" dirty="0"/>
              <a:t>Çok Dilli ve Dijital Kaynakların Geliştirilmesi, Personel Eğitimi ve Sosyoekonomik Destekler</a:t>
            </a:r>
          </a:p>
          <a:p>
            <a:pPr lvl="1" algn="just">
              <a:buFont typeface="Wingdings" panose="05000000000000000000" pitchFamily="2" charset="2"/>
              <a:buChar char="v"/>
            </a:pPr>
            <a:r>
              <a:rPr lang="tr-TR" sz="1300" b="1" dirty="0"/>
              <a:t>Uluslararası Deneyimler ve En İyi Uygulama Örnekleri</a:t>
            </a:r>
          </a:p>
          <a:p>
            <a:pPr lvl="1" algn="just">
              <a:buFont typeface="Wingdings" panose="05000000000000000000" pitchFamily="2" charset="2"/>
              <a:buChar char="v"/>
            </a:pPr>
            <a:r>
              <a:rPr lang="tr-TR" sz="1300" b="1" dirty="0"/>
              <a:t>Türkiye’de Çok Kültürlü Kütüphane Politikalarının Güçlendirilmesi İçin Stratejiler</a:t>
            </a:r>
          </a:p>
          <a:p>
            <a:pPr algn="just"/>
            <a:r>
              <a:rPr lang="tr-TR" sz="1500" b="1" dirty="0"/>
              <a:t>Dünya ve Türkiye’de Halk Kütüphanesi Hizmetlerinde Çok Kültürlülük: </a:t>
            </a:r>
            <a:br>
              <a:rPr lang="tr-TR" sz="1500" b="1" dirty="0"/>
            </a:br>
            <a:r>
              <a:rPr lang="tr-TR" sz="1500" b="1" dirty="0"/>
              <a:t>Dünyaya İlişkin Genel Değerlendirme, Sorunlar ve Öneriler</a:t>
            </a:r>
          </a:p>
          <a:p>
            <a:pPr algn="just"/>
            <a:r>
              <a:rPr lang="tr-TR" sz="1500" b="1" dirty="0"/>
              <a:t>Dünya ve Türkiye’de Halk Kütüphanesi Hizmetlerinde Çok Kültürlülük: </a:t>
            </a:r>
            <a:br>
              <a:rPr lang="tr-TR" sz="1500" b="1" dirty="0"/>
            </a:br>
            <a:r>
              <a:rPr lang="tr-TR" sz="1500" b="1" dirty="0"/>
              <a:t>Türkiye’ye İlişkin Genel Değerlendirme, Sorunlar ve Öneriler</a:t>
            </a:r>
          </a:p>
          <a:p>
            <a:pPr algn="just"/>
            <a:r>
              <a:rPr lang="tr-TR" sz="1500" b="1" dirty="0"/>
              <a:t>Sonuç ve Değerlendirme</a:t>
            </a:r>
          </a:p>
          <a:p>
            <a:pPr algn="just"/>
            <a:r>
              <a:rPr lang="tr-TR" sz="1500"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73E76-3FB8-DC64-B2DD-3A414202393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177C8A-5579-F706-BF28-8BB3F979D01B}"/>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Dünyaya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1041BF8D-79DE-6DB4-B089-B18E9C3CE18B}"/>
              </a:ext>
            </a:extLst>
          </p:cNvPr>
          <p:cNvSpPr>
            <a:spLocks noGrp="1"/>
          </p:cNvSpPr>
          <p:nvPr>
            <p:ph idx="1"/>
          </p:nvPr>
        </p:nvSpPr>
        <p:spPr>
          <a:xfrm>
            <a:off x="832750" y="825896"/>
            <a:ext cx="9438005" cy="5683059"/>
          </a:xfrm>
        </p:spPr>
        <p:txBody>
          <a:bodyPr>
            <a:noAutofit/>
          </a:bodyPr>
          <a:lstStyle/>
          <a:p>
            <a:pPr marL="0" indent="0" algn="just">
              <a:buNone/>
            </a:pPr>
            <a:r>
              <a:rPr lang="tr-TR" sz="1450" b="1" u="sng" noProof="0" dirty="0"/>
              <a:t>Uluslararası Belgeler ve Kütüphane Politikaları  </a:t>
            </a:r>
          </a:p>
          <a:p>
            <a:pPr algn="just"/>
            <a:r>
              <a:rPr lang="tr-TR" sz="1450" b="1" noProof="0" dirty="0"/>
              <a:t>IFLA/UNESCO gibi uluslararası kuruluşlar, kültürel çeşitliliğin korunması, bilgiye erişim hakkı ve kültürlerarası diyalog gibi konularda kütüphanelerin rolünü vurgulamaktadır. </a:t>
            </a:r>
          </a:p>
          <a:p>
            <a:pPr algn="just"/>
            <a:r>
              <a:rPr lang="tr-TR" sz="1450" b="1" noProof="0" dirty="0"/>
              <a:t>Bu belgeler, çok kültürlü hizmetlerin temel alınması ve geliştirilmesi gerektiğini açıkça belirtmektedir.</a:t>
            </a:r>
          </a:p>
          <a:p>
            <a:pPr marL="0" indent="0" algn="just">
              <a:buNone/>
            </a:pPr>
            <a:r>
              <a:rPr lang="tr-TR" sz="1450" b="1" u="sng" noProof="0" dirty="0"/>
              <a:t>Modern Yaklaşımlar ve Çok Kültürlü Kütüphane Hizmetleri  </a:t>
            </a:r>
          </a:p>
          <a:p>
            <a:pPr algn="just"/>
            <a:r>
              <a:rPr lang="tr-TR" sz="1450" b="1" noProof="0" dirty="0"/>
              <a:t>Farklı dil, din, ırk ve kültürel arka plana sahip topluluklara yönelik hizmetler, dil programları, dermeler, dijital ortamlar ve etkinlikler aracılığıyla sunulmaktadır. </a:t>
            </a:r>
          </a:p>
          <a:p>
            <a:pPr algn="just"/>
            <a:r>
              <a:rPr lang="tr-TR" sz="1450" b="1" noProof="0" dirty="0"/>
              <a:t>Bu uygulamalar, okuryazarlık ve kültürlerarası iletişimi artırmayı amaçlamaktadır. </a:t>
            </a:r>
          </a:p>
          <a:p>
            <a:pPr algn="just"/>
            <a:r>
              <a:rPr lang="tr-TR" sz="1450" b="1" noProof="0" dirty="0"/>
              <a:t>Ayrıca, finansal ve insan kaynağı sorunları, iletişim engelleri ve teknolojik altyapı gereksinimleri öne çıkmaktadır</a:t>
            </a:r>
            <a:r>
              <a:rPr lang="tr-TR" sz="1400" b="1" dirty="0"/>
              <a:t> (Demir, 2017, </a:t>
            </a:r>
            <a:r>
              <a:rPr lang="tr-TR" sz="1400" b="1" dirty="0" err="1"/>
              <a:t>ss</a:t>
            </a:r>
            <a:r>
              <a:rPr lang="tr-TR" sz="1400" b="1" dirty="0"/>
              <a:t>. 334-339).</a:t>
            </a:r>
            <a:endParaRPr lang="tr-TR" sz="1450" b="1" noProof="0" dirty="0"/>
          </a:p>
        </p:txBody>
      </p:sp>
    </p:spTree>
    <p:extLst>
      <p:ext uri="{BB962C8B-B14F-4D97-AF65-F5344CB8AC3E}">
        <p14:creationId xmlns:p14="http://schemas.microsoft.com/office/powerpoint/2010/main" val="392156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969C-F68F-636B-E4D1-C2894536C01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970BE1-A4D6-E33A-9E4A-FA62ED00B438}"/>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Türkiye’ye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2241D7D7-FF9E-2D3A-B742-ADD91B8EABC5}"/>
              </a:ext>
            </a:extLst>
          </p:cNvPr>
          <p:cNvSpPr>
            <a:spLocks noGrp="1"/>
          </p:cNvSpPr>
          <p:nvPr>
            <p:ph idx="1"/>
          </p:nvPr>
        </p:nvSpPr>
        <p:spPr>
          <a:xfrm>
            <a:off x="832750" y="825896"/>
            <a:ext cx="9438005" cy="5683059"/>
          </a:xfrm>
        </p:spPr>
        <p:txBody>
          <a:bodyPr>
            <a:noAutofit/>
          </a:bodyPr>
          <a:lstStyle/>
          <a:p>
            <a:pPr marL="0" indent="0" algn="just">
              <a:buNone/>
            </a:pPr>
            <a:r>
              <a:rPr lang="tr-TR" sz="1450" b="1" u="sng" noProof="0" dirty="0"/>
              <a:t>Mevcut Durum ve Sorunlar </a:t>
            </a:r>
          </a:p>
          <a:p>
            <a:pPr algn="just"/>
            <a:r>
              <a:rPr lang="tr-TR" sz="1450" b="1" noProof="0" dirty="0"/>
              <a:t>Türkiye’de halk kütüphanelerinde çok kültürlü hizmetlere yer verme konusunda yeterli uygulama bulunmamaktadır. </a:t>
            </a:r>
          </a:p>
          <a:p>
            <a:pPr algn="just"/>
            <a:r>
              <a:rPr lang="tr-TR" sz="1450" b="1" noProof="0" dirty="0"/>
              <a:t>Ülkenin göç ve çeşitlilik nedeniyle, çok kültürcü yaklaşımların geliştirilmesi gerekmektedir. </a:t>
            </a:r>
          </a:p>
          <a:p>
            <a:pPr algn="just"/>
            <a:r>
              <a:rPr lang="tr-TR" sz="1450" b="1" noProof="0" dirty="0"/>
              <a:t>Ancak, mevcut altyapı ve politikalar bu gereksinime yeterince yanıt vermemektedir. </a:t>
            </a:r>
          </a:p>
          <a:p>
            <a:pPr algn="just"/>
            <a:r>
              <a:rPr lang="tr-TR" sz="1450" b="1" noProof="0" dirty="0"/>
              <a:t>Ayrıca, kütüphane hizmetleri ile ilgili yasal düzenlemelerin eksikliği bu alanda ilerlemenin önünde engel teşkil etmektedir.</a:t>
            </a:r>
          </a:p>
          <a:p>
            <a:pPr marL="0" indent="0" algn="just">
              <a:buNone/>
            </a:pPr>
            <a:endParaRPr lang="tr-TR" sz="1450" b="1" u="sng" noProof="0" dirty="0"/>
          </a:p>
          <a:p>
            <a:pPr marL="0" indent="0" algn="just">
              <a:buNone/>
            </a:pPr>
            <a:r>
              <a:rPr lang="tr-TR" sz="1450" b="1" u="sng" noProof="0" dirty="0"/>
              <a:t>Genel olarak sorunlar aşağıdaki gibidir</a:t>
            </a:r>
            <a:r>
              <a:rPr lang="tr-TR" sz="1450" b="1" noProof="0" dirty="0"/>
              <a:t>:  </a:t>
            </a:r>
          </a:p>
          <a:p>
            <a:pPr algn="just"/>
            <a:r>
              <a:rPr lang="tr-TR" sz="1450" b="1" noProof="0" dirty="0"/>
              <a:t>Kütüphanelerde çok kültürlü hizmetlerin planlanması ve uygulanmasında yetersizlikler  </a:t>
            </a:r>
          </a:p>
          <a:p>
            <a:pPr algn="just"/>
            <a:r>
              <a:rPr lang="tr-TR" sz="1450" b="1" noProof="0" dirty="0"/>
              <a:t>Finansman ve insan kaynağı sorunları  </a:t>
            </a:r>
          </a:p>
          <a:p>
            <a:pPr algn="just"/>
            <a:r>
              <a:rPr lang="tr-TR" sz="1450" b="1" noProof="0" dirty="0"/>
              <a:t>Çok dilli ve kültürel içeriğin sınırlı olması  </a:t>
            </a:r>
          </a:p>
          <a:p>
            <a:pPr algn="just"/>
            <a:r>
              <a:rPr lang="tr-TR" sz="1450" b="1" noProof="0" dirty="0"/>
              <a:t>Yetersiz farkındalık ve eğitim eksikliği (kütüphanecilere yönelik)  </a:t>
            </a:r>
          </a:p>
          <a:p>
            <a:pPr algn="just"/>
            <a:r>
              <a:rPr lang="tr-TR" sz="1450" b="1" noProof="0" dirty="0"/>
              <a:t>Mevzuat ve politika eksiklikleri  </a:t>
            </a:r>
          </a:p>
          <a:p>
            <a:pPr algn="just"/>
            <a:r>
              <a:rPr lang="tr-TR" sz="1450" b="1" noProof="0" dirty="0"/>
              <a:t>Toplumsal önyargı </a:t>
            </a:r>
            <a:r>
              <a:rPr lang="tr-TR" sz="1450" b="1" dirty="0"/>
              <a:t>ve kaygılar (Demir, 2017, </a:t>
            </a:r>
            <a:r>
              <a:rPr lang="tr-TR" sz="1450" b="1" dirty="0" err="1"/>
              <a:t>ss</a:t>
            </a:r>
            <a:r>
              <a:rPr lang="tr-TR" sz="1450" b="1" dirty="0"/>
              <a:t>. 334-339)</a:t>
            </a:r>
            <a:endParaRPr lang="tr-TR" sz="1450" b="1" noProof="0" dirty="0"/>
          </a:p>
        </p:txBody>
      </p:sp>
    </p:spTree>
    <p:extLst>
      <p:ext uri="{BB962C8B-B14F-4D97-AF65-F5344CB8AC3E}">
        <p14:creationId xmlns:p14="http://schemas.microsoft.com/office/powerpoint/2010/main" val="3567485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43C7-6AC3-C8B9-00FE-D6EE63EF8D3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FE2C6E7-F3F5-9D54-3671-1927C70C7545}"/>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Türkiye’ye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C23F9FD7-FAC7-A5F9-33E0-71BE208C1823}"/>
              </a:ext>
            </a:extLst>
          </p:cNvPr>
          <p:cNvSpPr>
            <a:spLocks noGrp="1"/>
          </p:cNvSpPr>
          <p:nvPr>
            <p:ph idx="1"/>
          </p:nvPr>
        </p:nvSpPr>
        <p:spPr>
          <a:xfrm>
            <a:off x="842583" y="958632"/>
            <a:ext cx="9438005" cy="5186529"/>
          </a:xfrm>
        </p:spPr>
        <p:txBody>
          <a:bodyPr>
            <a:noAutofit/>
          </a:bodyPr>
          <a:lstStyle/>
          <a:p>
            <a:pPr marL="0" indent="0" algn="just">
              <a:buNone/>
            </a:pPr>
            <a:r>
              <a:rPr lang="tr-TR" sz="1450" b="1" u="sng" noProof="0" dirty="0"/>
              <a:t>Çözüm Önerileri:</a:t>
            </a:r>
          </a:p>
          <a:p>
            <a:pPr algn="just"/>
            <a:r>
              <a:rPr lang="tr-TR" sz="1450" b="1" u="sng" noProof="0" dirty="0"/>
              <a:t>Yasal altyapı ve politika geliştirme</a:t>
            </a:r>
            <a:r>
              <a:rPr lang="tr-TR" sz="1450" b="1" noProof="0" dirty="0"/>
              <a:t>:  Uzun vadeli ve kapsamlı bir kütüphane yasası ve politika belgesi hazırlanmalı; çok kültürlü hizmetlerin temel alınması sağlanmalıdır.  </a:t>
            </a:r>
          </a:p>
          <a:p>
            <a:pPr algn="just"/>
            <a:r>
              <a:rPr lang="tr-TR" sz="1450" b="1" u="sng" noProof="0" dirty="0"/>
              <a:t>Farkındalık ve eğitim</a:t>
            </a:r>
            <a:r>
              <a:rPr lang="tr-TR" sz="1450" b="1" noProof="0" dirty="0"/>
              <a:t>:  Kütüphanecilere, kamu çalışanlarına ve ilgili paydaşlara çok kültürlü hizmetler konusunda eğitimler verilmeli; pedagoji, psikoloji ve iletişim alanlarında donanım kazandırılmalıdır.  </a:t>
            </a:r>
          </a:p>
          <a:p>
            <a:pPr algn="just"/>
            <a:r>
              <a:rPr lang="tr-TR" sz="1450" b="1" u="sng" noProof="0" dirty="0"/>
              <a:t>Araştırma ve veri toplama</a:t>
            </a:r>
            <a:r>
              <a:rPr lang="tr-TR" sz="1450" b="1" noProof="0" dirty="0"/>
              <a:t>: Nüfus çeşitliliği ve gereksinimlerin belirlenmesi için araştırmalar yapılmalı, istatistikler toplanmalıdır.  </a:t>
            </a:r>
          </a:p>
          <a:p>
            <a:pPr algn="just"/>
            <a:r>
              <a:rPr lang="tr-TR" sz="1450" b="1" u="sng" noProof="0" dirty="0"/>
              <a:t>İş birliği ve ağ kurma</a:t>
            </a:r>
            <a:r>
              <a:rPr lang="tr-TR" sz="1450" b="1" noProof="0" dirty="0"/>
              <a:t>: Devlet kurumları, sivil toplum kuruluşları, üniversiteler ve medya ile iş birliği içinde, ortak projeler ve programlar geliştirilmelidir.  </a:t>
            </a:r>
          </a:p>
          <a:p>
            <a:pPr algn="just"/>
            <a:r>
              <a:rPr lang="tr-TR" sz="1450" b="1" u="sng" noProof="0" dirty="0"/>
              <a:t>Finansman ve kaynaklar</a:t>
            </a:r>
            <a:r>
              <a:rPr lang="tr-TR" sz="1450" b="1" noProof="0" dirty="0"/>
              <a:t>: Çok kültürlü programlar ve dermeler için sürdürülebilir finansman ve insan kaynağı sağlanmalıdır.  </a:t>
            </a:r>
          </a:p>
          <a:p>
            <a:pPr algn="just"/>
            <a:r>
              <a:rPr lang="tr-TR" sz="1450" b="1" u="sng" noProof="0" dirty="0"/>
              <a:t>Kültürel ve dil çeşitliliği için dijital ve fiziki uygulamalar</a:t>
            </a:r>
            <a:r>
              <a:rPr lang="tr-TR" sz="1450" b="1" noProof="0" dirty="0"/>
              <a:t>: Çok dilli web siteleri, dijital dermeler, dil kursları ve bilgi kaynaklarıyla erişim kolaylaştırılmalıdır.  </a:t>
            </a:r>
          </a:p>
          <a:p>
            <a:pPr algn="just"/>
            <a:r>
              <a:rPr lang="tr-TR" sz="1450" b="1" u="sng" noProof="0" dirty="0"/>
              <a:t>Toplumsal katılım ve farkındalık</a:t>
            </a:r>
            <a:r>
              <a:rPr lang="tr-TR" sz="1450" b="1" noProof="0" dirty="0"/>
              <a:t>: Toplumda önyargı ve kaygıları azaltmaya yönelik farkındalık çalışmaları yapılmalı; farklılıkların bir zenginlik </a:t>
            </a:r>
            <a:r>
              <a:rPr lang="tr-TR" sz="1450" b="1" dirty="0"/>
              <a:t>olduğu anlatılmalıdır (Demir, 2017, </a:t>
            </a:r>
            <a:r>
              <a:rPr lang="tr-TR" sz="1450" b="1" dirty="0" err="1"/>
              <a:t>ss</a:t>
            </a:r>
            <a:r>
              <a:rPr lang="tr-TR" sz="1450" b="1" dirty="0"/>
              <a:t>. 334-339).</a:t>
            </a:r>
            <a:endParaRPr lang="tr-TR" sz="1450" b="1" noProof="0" dirty="0"/>
          </a:p>
        </p:txBody>
      </p:sp>
    </p:spTree>
    <p:extLst>
      <p:ext uri="{BB962C8B-B14F-4D97-AF65-F5344CB8AC3E}">
        <p14:creationId xmlns:p14="http://schemas.microsoft.com/office/powerpoint/2010/main" val="242231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2250-8D6C-A025-9A6A-6BC4B8684B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F5F100B-32E7-7C65-7C02-156447C2F56C}"/>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Türkiye’ye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D114AA88-2D30-8222-FD5B-B2236DA35DC1}"/>
              </a:ext>
            </a:extLst>
          </p:cNvPr>
          <p:cNvSpPr>
            <a:spLocks noGrp="1"/>
          </p:cNvSpPr>
          <p:nvPr>
            <p:ph idx="1"/>
          </p:nvPr>
        </p:nvSpPr>
        <p:spPr>
          <a:xfrm>
            <a:off x="842583" y="958632"/>
            <a:ext cx="9438005" cy="5186529"/>
          </a:xfrm>
        </p:spPr>
        <p:txBody>
          <a:bodyPr>
            <a:noAutofit/>
          </a:bodyPr>
          <a:lstStyle/>
          <a:p>
            <a:pPr marL="0" indent="0" algn="just">
              <a:buNone/>
            </a:pPr>
            <a:r>
              <a:rPr lang="tr-TR" sz="1450" b="1" u="sng" noProof="0" dirty="0"/>
              <a:t>Çok Kültürlü Kütüphanelerin Rolünü Güçlendirmek:</a:t>
            </a:r>
          </a:p>
          <a:p>
            <a:pPr algn="just"/>
            <a:r>
              <a:rPr lang="tr-TR" sz="1450" b="1" noProof="0" dirty="0"/>
              <a:t>Kütüphaneler, kültürel ve dilsel çeşitliliği yansıtan, tüm toplum üyelerine eşit erişim sağlayan merkezler olmalıdır.  </a:t>
            </a:r>
          </a:p>
          <a:p>
            <a:pPr algn="just"/>
            <a:r>
              <a:rPr lang="tr-TR" sz="1450" b="1" noProof="0" dirty="0"/>
              <a:t>Çok kültürlü toplumlarda her kullanıcının kültürel kimliğine ve diline uygun materyal ve hizmetler sunmak temel hedef olmalıdır.  </a:t>
            </a:r>
          </a:p>
          <a:p>
            <a:pPr algn="just"/>
            <a:r>
              <a:rPr lang="tr-TR" sz="1450" b="1" noProof="0" dirty="0"/>
              <a:t>Dermeler, farklı dillerde, kültürlerde ve yaşam biçimlerine uygun şekilde geliştirilmelidir.  </a:t>
            </a:r>
          </a:p>
          <a:p>
            <a:pPr marL="0" indent="0" algn="just">
              <a:buNone/>
            </a:pPr>
            <a:r>
              <a:rPr lang="tr-TR" sz="1450" b="1" u="sng" noProof="0" dirty="0"/>
              <a:t>Çok Dilli ve Dijital Kaynakların Geliştirilmesi:</a:t>
            </a:r>
          </a:p>
          <a:p>
            <a:pPr algn="just"/>
            <a:r>
              <a:rPr lang="tr-TR" sz="1450" b="1" noProof="0" dirty="0"/>
              <a:t>Çok dilli dermeler ve dijital ortamlar, kültürel mirasın korunması ve erişimin kolaylaştırılması açısından önemlidir.  </a:t>
            </a:r>
          </a:p>
          <a:p>
            <a:pPr algn="just"/>
            <a:r>
              <a:rPr lang="tr-TR" sz="1450" b="1" noProof="0" dirty="0"/>
              <a:t>Sözlü kültürel miras ve maddi olmayan kültürel ögelerin korunmasına özel dikkat gösterilmelidir.  </a:t>
            </a:r>
          </a:p>
          <a:p>
            <a:pPr algn="just"/>
            <a:r>
              <a:rPr lang="tr-TR" sz="1450" b="1" noProof="0" dirty="0"/>
              <a:t>Kullanıcıların kendi dillerinde bilgiye ulaşımı ve bilgi okuryazarlığı becerilerinin geliştirilmesi için eğitim programları düzenlenmelidir.  </a:t>
            </a:r>
          </a:p>
          <a:p>
            <a:pPr marL="0" indent="0" algn="just">
              <a:buNone/>
            </a:pPr>
            <a:r>
              <a:rPr lang="tr-TR" sz="1450" b="1" u="sng" noProof="0" dirty="0"/>
              <a:t>Personel Eğitimi ve Farkındalık</a:t>
            </a:r>
            <a:r>
              <a:rPr lang="tr-TR" sz="1450" b="1" noProof="0" dirty="0"/>
              <a:t>:</a:t>
            </a:r>
          </a:p>
          <a:p>
            <a:pPr algn="just"/>
            <a:r>
              <a:rPr lang="tr-TR" sz="1450" b="1" noProof="0" dirty="0"/>
              <a:t>Kütüphane çalışanları, kültürel farkındalığı yüksek, çok kültürlü iletişim ve ayrımcılık karşıtı eğitimler almalı, toplumun çeşitliliğini yansıtacak şekilde eğitilmelidir.  </a:t>
            </a:r>
          </a:p>
          <a:p>
            <a:pPr algn="just"/>
            <a:r>
              <a:rPr lang="tr-TR" sz="1450" b="1" noProof="0" dirty="0"/>
              <a:t>Çalışanların, farklı kültür ve dillerle ilgili bilgi ve anlayış seviyeleri artırılmalı, kültürlerarası iletişimi teşvik eden hizmet anlayışına sahip olmaları sağlanmalıdır (</a:t>
            </a:r>
            <a:r>
              <a:rPr lang="tr-TR" sz="1450" b="1" dirty="0" err="1"/>
              <a:t>Bayter</a:t>
            </a:r>
            <a:r>
              <a:rPr lang="tr-TR" sz="1450" b="1" dirty="0"/>
              <a:t>, 2018). </a:t>
            </a:r>
            <a:endParaRPr lang="tr-TR" sz="1450" b="1" noProof="0" dirty="0"/>
          </a:p>
        </p:txBody>
      </p:sp>
    </p:spTree>
    <p:extLst>
      <p:ext uri="{BB962C8B-B14F-4D97-AF65-F5344CB8AC3E}">
        <p14:creationId xmlns:p14="http://schemas.microsoft.com/office/powerpoint/2010/main" val="24514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5071-6A9D-2CF7-5662-B035A29B89D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B9ABCC4-F927-1389-CAB6-178B2DC409FA}"/>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Türkiye’ye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54047485-236E-C247-BB73-0B8B6675A821}"/>
              </a:ext>
            </a:extLst>
          </p:cNvPr>
          <p:cNvSpPr>
            <a:spLocks noGrp="1"/>
          </p:cNvSpPr>
          <p:nvPr>
            <p:ph idx="1"/>
          </p:nvPr>
        </p:nvSpPr>
        <p:spPr>
          <a:xfrm>
            <a:off x="842583" y="958632"/>
            <a:ext cx="9438005" cy="5186529"/>
          </a:xfrm>
        </p:spPr>
        <p:txBody>
          <a:bodyPr>
            <a:noAutofit/>
          </a:bodyPr>
          <a:lstStyle/>
          <a:p>
            <a:pPr marL="0" indent="0" algn="just">
              <a:buNone/>
            </a:pPr>
            <a:r>
              <a:rPr lang="tr-TR" sz="1500" b="1" u="sng" noProof="0" dirty="0"/>
              <a:t>Finansman ve mevzuat destekleri:</a:t>
            </a:r>
          </a:p>
          <a:p>
            <a:pPr algn="just"/>
            <a:r>
              <a:rPr lang="tr-TR" sz="1500" b="1" noProof="0" dirty="0"/>
              <a:t>Hükümetler ve ilgili kurumlar, çok kültürlü toplumlara ücretsiz ve erişilebilir kütüphane hizmetleri sunmak üzere finansal ve yasal destek sağlamalıdır.  </a:t>
            </a:r>
          </a:p>
          <a:p>
            <a:pPr algn="just"/>
            <a:r>
              <a:rPr lang="tr-TR" sz="1500" b="1" noProof="0" dirty="0"/>
              <a:t>Uluslararası ve yerel politikalar, kültürel çeşitliliği teşvik eden ve koruyan çerçevede geliştirilmelidir.  </a:t>
            </a:r>
          </a:p>
          <a:p>
            <a:pPr algn="just"/>
            <a:r>
              <a:rPr lang="tr-TR" sz="1500" b="1" noProof="0" dirty="0"/>
              <a:t>Politika ve stratejik planlar, toplumun gereksinimlerine uygun, kapsamlı ve sürdürülebilir olmalıdır.  </a:t>
            </a:r>
          </a:p>
          <a:p>
            <a:pPr marL="0" indent="0" algn="just">
              <a:buNone/>
            </a:pPr>
            <a:r>
              <a:rPr lang="tr-TR" sz="1500" b="1" u="sng" noProof="0" dirty="0"/>
              <a:t>İşbirliği ve ağ kurma:</a:t>
            </a:r>
          </a:p>
          <a:p>
            <a:pPr algn="just"/>
            <a:r>
              <a:rPr lang="tr-TR" sz="1500" b="1" noProof="0" dirty="0"/>
              <a:t>Uluslararası, ulusal ve yerel düzeydeki kütüphane ağları ve platformları aracılığıyla bilgi alışverişi, en iyi uygulamaların yaygınlaştırılması ve ortak projelerin geliştirilmesi teşvik edilmelidir.  </a:t>
            </a:r>
          </a:p>
          <a:p>
            <a:pPr algn="just"/>
            <a:r>
              <a:rPr lang="tr-TR" sz="1500" b="1" noProof="0" dirty="0"/>
              <a:t>Kamu kurumları, sivil toplum ve eğitim kuruluşları ile işbirliği yapılarak çok kültürlü hizmetlerin etkinliği artırılmalıdır.  </a:t>
            </a:r>
          </a:p>
          <a:p>
            <a:pPr marL="0" indent="0" algn="just">
              <a:buNone/>
            </a:pPr>
            <a:r>
              <a:rPr lang="tr-TR" sz="1500" b="1" u="sng" noProof="0" dirty="0"/>
              <a:t>Toplumu katılıma ve etkileşime çekmek:</a:t>
            </a:r>
          </a:p>
          <a:p>
            <a:pPr algn="just"/>
            <a:r>
              <a:rPr lang="tr-TR" sz="1500" b="1" noProof="0" dirty="0"/>
              <a:t>Kütüphaneler, kültürel etkinlikler, sergiler ve toplantılar düzenleyerek farklı toplulukları bir araya getirmeli, kültürlerarası diyaloğu ve karşılıklı anlayışı güçlendirmelidir.  </a:t>
            </a:r>
          </a:p>
          <a:p>
            <a:pPr algn="just"/>
            <a:r>
              <a:rPr lang="tr-TR" sz="1500" b="1" noProof="0" dirty="0"/>
              <a:t>Çok kültürlü toplulukların festivalleri, etkinlikleri ve sosyal aktivitelerine aktif katılım sağlanmalı, böylece ortak yaşam alanları oluşturulmalıdır (</a:t>
            </a:r>
            <a:r>
              <a:rPr lang="tr-TR" sz="1500" b="1" dirty="0" err="1"/>
              <a:t>Bayter</a:t>
            </a:r>
            <a:r>
              <a:rPr lang="tr-TR" sz="1500" b="1" dirty="0"/>
              <a:t>, 2018). </a:t>
            </a:r>
            <a:endParaRPr lang="tr-TR" sz="1450" b="1" noProof="0" dirty="0"/>
          </a:p>
        </p:txBody>
      </p:sp>
    </p:spTree>
    <p:extLst>
      <p:ext uri="{BB962C8B-B14F-4D97-AF65-F5344CB8AC3E}">
        <p14:creationId xmlns:p14="http://schemas.microsoft.com/office/powerpoint/2010/main" val="153611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DFB1-FA9D-0932-2425-354B1602A09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1B75BFE-9082-3026-C547-E838432632F6}"/>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Türkiye’ye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F788844A-771D-30DC-3DA4-ECCD23276295}"/>
              </a:ext>
            </a:extLst>
          </p:cNvPr>
          <p:cNvSpPr>
            <a:spLocks noGrp="1"/>
          </p:cNvSpPr>
          <p:nvPr>
            <p:ph idx="1"/>
          </p:nvPr>
        </p:nvSpPr>
        <p:spPr>
          <a:xfrm>
            <a:off x="842583" y="958633"/>
            <a:ext cx="9438005" cy="2551484"/>
          </a:xfrm>
        </p:spPr>
        <p:txBody>
          <a:bodyPr>
            <a:noAutofit/>
          </a:bodyPr>
          <a:lstStyle/>
          <a:p>
            <a:pPr marL="0" indent="0" algn="just">
              <a:spcBef>
                <a:spcPts val="600"/>
              </a:spcBef>
              <a:buNone/>
            </a:pPr>
            <a:r>
              <a:rPr lang="tr-TR" sz="1400" b="1" u="sng" noProof="0" dirty="0"/>
              <a:t>Sosyoekonomik ve mekânsal ayrışmanın azaltılması:</a:t>
            </a:r>
          </a:p>
          <a:p>
            <a:pPr algn="just">
              <a:spcBef>
                <a:spcPts val="600"/>
              </a:spcBef>
            </a:pPr>
            <a:r>
              <a:rPr lang="tr-TR" sz="1400" b="1" noProof="0" dirty="0"/>
              <a:t>Kütüphaneler, farklı etnik ve dilsel grupların birlikte yaşaması ve kaynaşması için uygun mekânlar ve programlar tasarlamalıdır.  </a:t>
            </a:r>
          </a:p>
          <a:p>
            <a:pPr algn="just">
              <a:spcBef>
                <a:spcPts val="600"/>
              </a:spcBef>
            </a:pPr>
            <a:r>
              <a:rPr lang="tr-TR" sz="1400" b="1" noProof="0" dirty="0"/>
              <a:t>Gettolaşma ve mekânsal ayrışmayı önlemek amacıyla, farklı toplulukların ortak kullanım alanları ve etkinlikleri artırılmalıdır.  </a:t>
            </a:r>
          </a:p>
          <a:p>
            <a:pPr marL="0" indent="0" algn="just">
              <a:spcBef>
                <a:spcPts val="600"/>
              </a:spcBef>
              <a:buNone/>
            </a:pPr>
            <a:r>
              <a:rPr lang="tr-TR" sz="1400" b="1" u="sng" noProof="0" dirty="0"/>
              <a:t>Araştırma ve İzleme:</a:t>
            </a:r>
          </a:p>
          <a:p>
            <a:pPr algn="just">
              <a:spcBef>
                <a:spcPts val="600"/>
              </a:spcBef>
            </a:pPr>
            <a:r>
              <a:rPr lang="tr-TR" sz="1400" b="1" noProof="0" dirty="0"/>
              <a:t>Çok kültürlü hizmetlerin etkinliği ve gereksinimler doğrultusunda gelişimi için sürekli araştırma ve veri toplama yapılmalıdır.  </a:t>
            </a:r>
          </a:p>
          <a:p>
            <a:pPr algn="just">
              <a:spcBef>
                <a:spcPts val="600"/>
              </a:spcBef>
            </a:pPr>
            <a:r>
              <a:rPr lang="tr-TR" sz="1400" b="1" noProof="0" dirty="0"/>
              <a:t>Hizmetlerin yeterliliği, erişim ve memnuniyet düzenli olarak izlenmeli ve geliştirilmelidir </a:t>
            </a:r>
            <a:r>
              <a:rPr lang="tr-TR" sz="1400" b="1" dirty="0"/>
              <a:t>(</a:t>
            </a:r>
            <a:r>
              <a:rPr lang="tr-TR" sz="1400" b="1" dirty="0" err="1"/>
              <a:t>Bayter</a:t>
            </a:r>
            <a:r>
              <a:rPr lang="tr-TR" sz="1400" b="1" dirty="0"/>
              <a:t>, 2018).</a:t>
            </a:r>
            <a:r>
              <a:rPr lang="tr-TR" sz="1400" b="1" noProof="0" dirty="0"/>
              <a:t> </a:t>
            </a:r>
          </a:p>
        </p:txBody>
      </p:sp>
      <p:pic>
        <p:nvPicPr>
          <p:cNvPr id="4" name="Resim 3">
            <a:extLst>
              <a:ext uri="{FF2B5EF4-FFF2-40B4-BE49-F238E27FC236}">
                <a16:creationId xmlns:a16="http://schemas.microsoft.com/office/drawing/2014/main" id="{1153BE9A-FB5B-E6CD-A95D-6CE2F1FA88AE}"/>
              </a:ext>
            </a:extLst>
          </p:cNvPr>
          <p:cNvPicPr>
            <a:picLocks noChangeAspect="1"/>
          </p:cNvPicPr>
          <p:nvPr/>
        </p:nvPicPr>
        <p:blipFill>
          <a:blip r:embed="rId2"/>
          <a:stretch>
            <a:fillRect/>
          </a:stretch>
        </p:blipFill>
        <p:spPr>
          <a:xfrm>
            <a:off x="2364658" y="3382296"/>
            <a:ext cx="6096000" cy="2831691"/>
          </a:xfrm>
          <a:prstGeom prst="rect">
            <a:avLst/>
          </a:prstGeom>
        </p:spPr>
      </p:pic>
    </p:spTree>
    <p:extLst>
      <p:ext uri="{BB962C8B-B14F-4D97-AF65-F5344CB8AC3E}">
        <p14:creationId xmlns:p14="http://schemas.microsoft.com/office/powerpoint/2010/main" val="1318518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A884-A90D-8588-68B9-1A9900FA838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0E5AE30-18A8-837B-91A0-155457702E13}"/>
              </a:ext>
            </a:extLst>
          </p:cNvPr>
          <p:cNvSpPr>
            <a:spLocks noGrp="1"/>
          </p:cNvSpPr>
          <p:nvPr>
            <p:ph type="title"/>
          </p:nvPr>
        </p:nvSpPr>
        <p:spPr>
          <a:xfrm>
            <a:off x="437535" y="147469"/>
            <a:ext cx="10078065" cy="639111"/>
          </a:xfrm>
        </p:spPr>
        <p:txBody>
          <a:bodyPr>
            <a:noAutofit/>
          </a:bodyPr>
          <a:lstStyle/>
          <a:p>
            <a:pPr algn="ctr"/>
            <a:r>
              <a:rPr lang="tr-TR" sz="2000" b="1" noProof="0" dirty="0"/>
              <a:t>Dünya ve Türkiye’de Halk Kütüphanesi Hizmetlerinde Çok Kültürlülük: </a:t>
            </a:r>
            <a:br>
              <a:rPr lang="tr-TR" sz="2000" b="1" noProof="0" dirty="0"/>
            </a:br>
            <a:r>
              <a:rPr lang="tr-TR" sz="2000" b="1" noProof="0" dirty="0"/>
              <a:t>Türkiye’ye İlişkin Genel Değerlendirme, Sorunlar ve Öneriler</a:t>
            </a:r>
            <a:br>
              <a:rPr lang="tr-TR" sz="2000" b="1" noProof="0" dirty="0"/>
            </a:br>
            <a:endParaRPr lang="tr-TR" sz="2000" b="1" noProof="0" dirty="0"/>
          </a:p>
        </p:txBody>
      </p:sp>
      <p:sp>
        <p:nvSpPr>
          <p:cNvPr id="3" name="İçerik Yer Tutucusu 2">
            <a:extLst>
              <a:ext uri="{FF2B5EF4-FFF2-40B4-BE49-F238E27FC236}">
                <a16:creationId xmlns:a16="http://schemas.microsoft.com/office/drawing/2014/main" id="{68F26396-782C-773D-3E18-A57E2462B3C5}"/>
              </a:ext>
            </a:extLst>
          </p:cNvPr>
          <p:cNvSpPr>
            <a:spLocks noGrp="1"/>
          </p:cNvSpPr>
          <p:nvPr>
            <p:ph idx="1"/>
          </p:nvPr>
        </p:nvSpPr>
        <p:spPr>
          <a:xfrm>
            <a:off x="832750" y="825896"/>
            <a:ext cx="9438005" cy="5683059"/>
          </a:xfrm>
        </p:spPr>
        <p:txBody>
          <a:bodyPr>
            <a:noAutofit/>
          </a:bodyPr>
          <a:lstStyle/>
          <a:p>
            <a:pPr marL="0" indent="0" algn="just">
              <a:buNone/>
            </a:pPr>
            <a:r>
              <a:rPr lang="tr-TR" sz="1450" b="1" u="sng" noProof="0" dirty="0"/>
              <a:t>Uygulama Örnekleri:</a:t>
            </a:r>
          </a:p>
          <a:p>
            <a:pPr algn="just"/>
            <a:r>
              <a:rPr lang="tr-TR" sz="1450" b="1" noProof="0" dirty="0"/>
              <a:t>Özellikle Kanada, ABD, Avustralya gibi ülkelerde uygulanan çok kültürlü hizmet modelleri ve programlar örnek alınabilir. </a:t>
            </a:r>
          </a:p>
          <a:p>
            <a:pPr algn="just"/>
            <a:r>
              <a:rPr lang="tr-TR" sz="1450" b="1" noProof="0" dirty="0"/>
              <a:t>Bu ülkelerde; çok dilli hizmetler, etkinlikler ve sivil toplum destekli çalışmalar yaygındır.</a:t>
            </a:r>
          </a:p>
          <a:p>
            <a:pPr algn="just"/>
            <a:endParaRPr lang="tr-TR" sz="1450" b="1" noProof="0" dirty="0"/>
          </a:p>
          <a:p>
            <a:pPr marL="0" indent="0" algn="just">
              <a:buNone/>
            </a:pPr>
            <a:r>
              <a:rPr lang="tr-TR" sz="1450" b="1" u="sng" noProof="0" dirty="0"/>
              <a:t>Sonuç olarak, </a:t>
            </a:r>
          </a:p>
          <a:p>
            <a:pPr algn="just"/>
            <a:r>
              <a:rPr lang="tr-TR" sz="1450" b="1" noProof="0" dirty="0"/>
              <a:t>Küresel gelişmeler ve teknolojik dönüşümler doğrultusunda, çok kültürlü kütüphane hizmetleri hem uluslararası hem de ülkemizde önemli bir gereksinim durumuna gelmiştir. </a:t>
            </a:r>
          </a:p>
          <a:p>
            <a:pPr algn="just"/>
            <a:r>
              <a:rPr lang="tr-TR" sz="1450" b="1" noProof="0" dirty="0"/>
              <a:t>Türkiye’de bu alanda yapılan çalışmalar sınırlı olmakla birlikte, çok kültürlü politikaların ve hizmetlerin geliştirilmesi, yasal temel ve eğitim altyapısının güçlendirilmesiyle olasıdır. </a:t>
            </a:r>
          </a:p>
          <a:p>
            <a:pPr algn="just"/>
            <a:r>
              <a:rPr lang="tr-TR" sz="1450" b="1" noProof="0" dirty="0"/>
              <a:t>Bu sayede, farklılıkların zenginlik olarak kabul edilip, toplumsal uyum ve kültürel çeşitliliğin </a:t>
            </a:r>
            <a:r>
              <a:rPr lang="tr-TR" sz="1450" b="1" dirty="0"/>
              <a:t>korunması sağlanabilir (Demir, 2017, </a:t>
            </a:r>
            <a:r>
              <a:rPr lang="tr-TR" sz="1450" b="1" dirty="0" err="1"/>
              <a:t>ss</a:t>
            </a:r>
            <a:r>
              <a:rPr lang="tr-TR" sz="1450" b="1" dirty="0"/>
              <a:t>. 334-339).</a:t>
            </a:r>
          </a:p>
          <a:p>
            <a:pPr algn="just"/>
            <a:r>
              <a:rPr lang="tr-TR" sz="1450" b="1" noProof="0" dirty="0"/>
              <a:t>Çok kültürlülük ve küreselleşme bağlamında, kütüphaneler herkesin kültürel ve dilsel kimliğini koruyarak, eşit ve erişilebilir hizmetler sunmalı; toplumsal uyum ve barışa katkı sağlamalıdır.  </a:t>
            </a:r>
          </a:p>
          <a:p>
            <a:pPr algn="just"/>
            <a:r>
              <a:rPr lang="tr-TR" sz="1450" b="1" noProof="0" dirty="0"/>
              <a:t>Bu amaçla, politika, eğitim, finansman ve iş birliği alanlarında sürdürülebilir ve kapsayıcı yaklaşımlar benimsenmelidir</a:t>
            </a:r>
            <a:r>
              <a:rPr lang="tr-TR" sz="1450" b="1" dirty="0"/>
              <a:t> (</a:t>
            </a:r>
            <a:r>
              <a:rPr lang="tr-TR" sz="1450" b="1" dirty="0" err="1"/>
              <a:t>Bayter</a:t>
            </a:r>
            <a:r>
              <a:rPr lang="tr-TR" sz="1450" b="1" dirty="0"/>
              <a:t>, 2018). </a:t>
            </a:r>
            <a:endParaRPr lang="tr-TR" sz="1450" b="1" noProof="0" dirty="0"/>
          </a:p>
        </p:txBody>
      </p:sp>
    </p:spTree>
    <p:extLst>
      <p:ext uri="{BB962C8B-B14F-4D97-AF65-F5344CB8AC3E}">
        <p14:creationId xmlns:p14="http://schemas.microsoft.com/office/powerpoint/2010/main" val="376191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CE6CF0-78BB-1467-3536-498A071690F3}"/>
              </a:ext>
            </a:extLst>
          </p:cNvPr>
          <p:cNvSpPr>
            <a:spLocks noGrp="1"/>
          </p:cNvSpPr>
          <p:nvPr>
            <p:ph type="title"/>
          </p:nvPr>
        </p:nvSpPr>
        <p:spPr>
          <a:xfrm>
            <a:off x="765824" y="324465"/>
            <a:ext cx="8596668" cy="575188"/>
          </a:xfrm>
        </p:spPr>
        <p:txBody>
          <a:bodyPr>
            <a:normAutofit/>
          </a:bodyPr>
          <a:lstStyle/>
          <a:p>
            <a:pPr algn="ctr"/>
            <a:r>
              <a:rPr lang="tr-TR" sz="2800" b="1" dirty="0"/>
              <a:t>SONUÇ VE DEĞERLENDİRME</a:t>
            </a:r>
          </a:p>
        </p:txBody>
      </p:sp>
      <p:sp>
        <p:nvSpPr>
          <p:cNvPr id="3" name="İçerik Yer Tutucusu 2">
            <a:extLst>
              <a:ext uri="{FF2B5EF4-FFF2-40B4-BE49-F238E27FC236}">
                <a16:creationId xmlns:a16="http://schemas.microsoft.com/office/drawing/2014/main" id="{1B637851-F669-AF54-275D-E5F7E4E955B2}"/>
              </a:ext>
            </a:extLst>
          </p:cNvPr>
          <p:cNvSpPr>
            <a:spLocks noGrp="1"/>
          </p:cNvSpPr>
          <p:nvPr>
            <p:ph idx="1"/>
          </p:nvPr>
        </p:nvSpPr>
        <p:spPr>
          <a:xfrm>
            <a:off x="505270" y="997975"/>
            <a:ext cx="9823518" cy="3844412"/>
          </a:xfrm>
        </p:spPr>
        <p:txBody>
          <a:bodyPr>
            <a:normAutofit/>
          </a:bodyPr>
          <a:lstStyle/>
          <a:p>
            <a:pPr marL="0" indent="0" algn="just">
              <a:buNone/>
            </a:pPr>
            <a:r>
              <a:rPr lang="tr-TR" sz="1700" b="1" dirty="0"/>
              <a:t>Sonuç olarak, Türkiye’nin çok kültürlü yapısına uygun politikaların ve uygulamaların geliştirilmesi, kültürel çeşitliliğin korunması ve toplumsal uyumun sağlanması açısından büyük önem taşımaktadır. </a:t>
            </a:r>
          </a:p>
          <a:p>
            <a:pPr marL="0" indent="0" algn="just">
              <a:buNone/>
            </a:pPr>
            <a:r>
              <a:rPr lang="tr-TR" sz="1700" b="1" dirty="0"/>
              <a:t>Bu bağlamda, tarihsel kökenlerden güncel göç hareketlerine, halk kütüphanesi hizmetlerinin çok kültürlülük ilkeleri doğrultusunda yeniden yapılandırılmasına kadar geniş bir perspektif sunulmuştur. </a:t>
            </a:r>
          </a:p>
          <a:p>
            <a:pPr marL="0" indent="0" algn="just">
              <a:buNone/>
            </a:pPr>
            <a:r>
              <a:rPr lang="tr-TR" sz="1700" b="1" dirty="0"/>
              <a:t>Ayrıca, uluslararası örnekler ve mevcut sorunlar ışığında, yasal altyapı, eğitim, finansman ve iş birliği alanlarında yapılması gerekenler belirlenmiş ve sürdürülebilir çözümler önerilmiştir. </a:t>
            </a:r>
          </a:p>
          <a:p>
            <a:pPr marL="0" indent="0" algn="just">
              <a:buNone/>
            </a:pPr>
            <a:r>
              <a:rPr lang="tr-TR" sz="1700" b="1" dirty="0"/>
              <a:t>Bu dersin sonunda, öğrencilerin, Türkiye’de çok kültürlülük politikalarının güçlendirilmesi ve kütüphanelerin bu alanda aktif rol alması gerektiği konusunda bilinçlenmesi ve farkındalık kazanması hedeflenmektedir.</a:t>
            </a:r>
          </a:p>
        </p:txBody>
      </p:sp>
    </p:spTree>
    <p:extLst>
      <p:ext uri="{BB962C8B-B14F-4D97-AF65-F5344CB8AC3E}">
        <p14:creationId xmlns:p14="http://schemas.microsoft.com/office/powerpoint/2010/main" val="331629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491614" y="609601"/>
            <a:ext cx="10530347" cy="5270090"/>
          </a:xfrm>
        </p:spPr>
        <p:txBody>
          <a:bodyPr>
            <a:noAutofit/>
          </a:bodyPr>
          <a:lstStyle/>
          <a:p>
            <a:pPr marL="0" indent="-457200" algn="just">
              <a:buNone/>
            </a:pPr>
            <a:r>
              <a:rPr lang="tr-TR" sz="1250" b="1" dirty="0"/>
              <a:t>Acar-Çiftçi, Y. ve Aydın, H. (2014). Türkiye’de çok kültürlü eğitimin gerekliliği üzerine bir çalışma. </a:t>
            </a:r>
            <a:r>
              <a:rPr lang="tr-TR" sz="1250" b="1" i="1" dirty="0"/>
              <a:t>SDÜ Fen Edebiyat Fakültesi</a:t>
            </a:r>
            <a:r>
              <a:rPr lang="tr-TR" sz="1250" b="1" dirty="0"/>
              <a:t>, 33, 197-218.</a:t>
            </a:r>
          </a:p>
          <a:p>
            <a:pPr marL="0" indent="-457200" algn="just">
              <a:buNone/>
            </a:pPr>
            <a:r>
              <a:rPr lang="tr-TR" sz="1250" b="1" dirty="0"/>
              <a:t>Akçura, Y. (2005). </a:t>
            </a:r>
            <a:r>
              <a:rPr lang="tr-TR" sz="1250" b="1" i="1" dirty="0"/>
              <a:t>Üç Tarz-ı Siyaset</a:t>
            </a:r>
            <a:r>
              <a:rPr lang="tr-TR" sz="1250" b="1" dirty="0"/>
              <a:t>. Lotus Yayınevi.</a:t>
            </a:r>
          </a:p>
          <a:p>
            <a:pPr marL="0" indent="-457200" algn="just">
              <a:buNone/>
            </a:pPr>
            <a:r>
              <a:rPr lang="tr-TR" sz="1250" b="1" dirty="0" err="1"/>
              <a:t>Aktoprak</a:t>
            </a:r>
            <a:r>
              <a:rPr lang="tr-TR" sz="1250" b="1" dirty="0"/>
              <a:t>, E. (2010). </a:t>
            </a:r>
            <a:r>
              <a:rPr lang="tr-TR" sz="1250" b="1" i="1" dirty="0"/>
              <a:t>Bir ‘kurucu öteki’ olarak: Türkiye’de gayrimüslimler. İnsan Hakları Çalışma Metinleri: XVI, </a:t>
            </a:r>
            <a:r>
              <a:rPr lang="tr-TR" sz="1250" b="1" dirty="0"/>
              <a:t>Ankara: İHM Ankara Üniversitesi Siyasal Bilgiler Fakültesi İnsan Hakları Merkezi.</a:t>
            </a:r>
          </a:p>
          <a:p>
            <a:pPr marL="0" indent="-457200" algn="just">
              <a:buNone/>
            </a:pPr>
            <a:r>
              <a:rPr lang="tr-TR" sz="1250" b="1" dirty="0" err="1"/>
              <a:t>Alakel</a:t>
            </a:r>
            <a:r>
              <a:rPr lang="tr-TR" sz="1250" b="1" dirty="0"/>
              <a:t>, M. (2011). İlk dönem Cumhuriyet Türkiye’si ulus inşası sürecinde milliyetçilik ve sivil-etnik ikilemine dair teorik tartışmalar. </a:t>
            </a:r>
            <a:r>
              <a:rPr lang="tr-TR" sz="1250" b="1" i="1" dirty="0"/>
              <a:t>Akademik Bakış</a:t>
            </a:r>
            <a:r>
              <a:rPr lang="tr-TR" sz="1250" b="1" dirty="0"/>
              <a:t>, 5 (9), 1-30. </a:t>
            </a:r>
          </a:p>
          <a:p>
            <a:pPr marL="0" indent="-457200" algn="just">
              <a:buNone/>
            </a:pPr>
            <a:r>
              <a:rPr lang="tr-TR" sz="1250" b="1" dirty="0"/>
              <a:t>Aslan, S. (2009). 2023 </a:t>
            </a:r>
            <a:r>
              <a:rPr lang="tr-TR" sz="1250" b="1" dirty="0" err="1"/>
              <a:t>Vision</a:t>
            </a:r>
            <a:r>
              <a:rPr lang="tr-TR" sz="1250" b="1" dirty="0"/>
              <a:t> of </a:t>
            </a:r>
            <a:r>
              <a:rPr lang="tr-TR" sz="1250" b="1" dirty="0" err="1"/>
              <a:t>Turkey</a:t>
            </a:r>
            <a:r>
              <a:rPr lang="tr-TR" sz="1250" b="1" dirty="0"/>
              <a:t>, </a:t>
            </a:r>
            <a:r>
              <a:rPr lang="tr-TR" sz="1250" b="1" dirty="0" err="1"/>
              <a:t>Public</a:t>
            </a:r>
            <a:r>
              <a:rPr lang="tr-TR" sz="1250" b="1" dirty="0"/>
              <a:t> Library </a:t>
            </a:r>
            <a:r>
              <a:rPr lang="tr-TR" sz="1250" b="1" dirty="0" err="1"/>
              <a:t>Policies</a:t>
            </a:r>
            <a:r>
              <a:rPr lang="tr-TR" sz="1250" b="1" dirty="0"/>
              <a:t> </a:t>
            </a:r>
            <a:r>
              <a:rPr lang="tr-TR" sz="1250" b="1" dirty="0" err="1"/>
              <a:t>and</a:t>
            </a:r>
            <a:r>
              <a:rPr lang="tr-TR" sz="1250" b="1" dirty="0"/>
              <a:t> Çemişgezek : A </a:t>
            </a:r>
            <a:r>
              <a:rPr lang="tr-TR" sz="1250" b="1" dirty="0" err="1"/>
              <a:t>Comparison</a:t>
            </a:r>
            <a:r>
              <a:rPr lang="tr-TR" sz="1250" b="1" dirty="0"/>
              <a:t> of </a:t>
            </a:r>
            <a:r>
              <a:rPr lang="tr-TR" sz="1250" b="1" dirty="0" err="1"/>
              <a:t>Public</a:t>
            </a:r>
            <a:r>
              <a:rPr lang="tr-TR" sz="1250" b="1" dirty="0"/>
              <a:t> Libraries in Western </a:t>
            </a:r>
            <a:r>
              <a:rPr lang="tr-TR" sz="1250" b="1" dirty="0" err="1"/>
              <a:t>Countries</a:t>
            </a:r>
            <a:r>
              <a:rPr lang="tr-TR" sz="1250" b="1" dirty="0"/>
              <a:t> </a:t>
            </a:r>
            <a:r>
              <a:rPr lang="tr-TR" sz="1250" b="1" dirty="0" err="1"/>
              <a:t>and</a:t>
            </a:r>
            <a:r>
              <a:rPr lang="tr-TR" sz="1250" b="1" dirty="0"/>
              <a:t> </a:t>
            </a:r>
            <a:r>
              <a:rPr lang="tr-TR" sz="1250" b="1" dirty="0" err="1"/>
              <a:t>Turkey</a:t>
            </a:r>
            <a:r>
              <a:rPr lang="tr-TR" sz="1250" b="1" dirty="0"/>
              <a:t> </a:t>
            </a:r>
            <a:r>
              <a:rPr lang="tr-TR" sz="1250" b="1" dirty="0" err="1"/>
              <a:t>with</a:t>
            </a:r>
            <a:r>
              <a:rPr lang="tr-TR" sz="1250" b="1" dirty="0"/>
              <a:t> an </a:t>
            </a:r>
            <a:r>
              <a:rPr lang="tr-TR" sz="1250" b="1" dirty="0" err="1"/>
              <a:t>Emphasis</a:t>
            </a:r>
            <a:r>
              <a:rPr lang="tr-TR" sz="1250" b="1" dirty="0"/>
              <a:t> on </a:t>
            </a:r>
            <a:r>
              <a:rPr lang="tr-TR" sz="1250" b="1" dirty="0" err="1"/>
              <a:t>Functional</a:t>
            </a:r>
            <a:r>
              <a:rPr lang="tr-TR" sz="1250" b="1" dirty="0"/>
              <a:t> </a:t>
            </a:r>
            <a:r>
              <a:rPr lang="tr-TR" sz="1250" b="1" dirty="0" err="1"/>
              <a:t>Aspects</a:t>
            </a:r>
            <a:r>
              <a:rPr lang="tr-TR" sz="1250" b="1" dirty="0"/>
              <a:t> 2023 Türkiye Vizyonu, Halk Kütüphanesi Politikaları ve Çemişgezek : Batı Ülkeleri ve Türkiye Halk Kütüphanelerinin İşlevsel Açıdan Bir Karşılaştırması. </a:t>
            </a:r>
            <a:r>
              <a:rPr lang="tr-TR" sz="1250" b="1" i="1" dirty="0"/>
              <a:t>Türk Kütüphaneciliği</a:t>
            </a:r>
            <a:r>
              <a:rPr lang="tr-TR" sz="1250" b="1" dirty="0"/>
              <a:t>. 23.</a:t>
            </a:r>
          </a:p>
          <a:p>
            <a:pPr marL="0" indent="-457200" algn="just">
              <a:buNone/>
            </a:pPr>
            <a:r>
              <a:rPr lang="tr-TR" sz="1250" b="1" dirty="0"/>
              <a:t>Avcı, Ü. (2014, 23 Eylül). </a:t>
            </a:r>
            <a:r>
              <a:rPr lang="tr-TR" sz="1250" b="1" i="1" dirty="0"/>
              <a:t>Türkiye’nin 38 yıllık etnik haritası</a:t>
            </a:r>
            <a:r>
              <a:rPr lang="tr-TR" sz="1250" b="1" dirty="0"/>
              <a:t>. </a:t>
            </a:r>
            <a:r>
              <a:rPr lang="tr-TR" sz="1250" b="1" dirty="0">
                <a:hlinkClick r:id="rId2"/>
              </a:rPr>
              <a:t>http://www.haberturk.com/gundem/haber/992869-turkiyenin-38-yillik-etnik-haritasi</a:t>
            </a:r>
            <a:endParaRPr lang="tr-TR" sz="1250" b="1" dirty="0"/>
          </a:p>
          <a:p>
            <a:pPr marL="0" indent="-457200" algn="just">
              <a:buNone/>
            </a:pPr>
            <a:r>
              <a:rPr lang="tr-TR" sz="1250" b="1" dirty="0" err="1"/>
              <a:t>Bayter</a:t>
            </a:r>
            <a:r>
              <a:rPr lang="tr-TR" sz="1250" b="1" dirty="0"/>
              <a:t>, M. (2018). Çok kültürlü yaşamda kütüphane kurumunun yeri. </a:t>
            </a:r>
            <a:r>
              <a:rPr lang="tr-TR" sz="1250" b="1" i="1" dirty="0"/>
              <a:t>Ankara Uluslararası Sosyal Bilimler Dergisi</a:t>
            </a:r>
            <a:r>
              <a:rPr lang="tr-TR" sz="1250" b="1" dirty="0"/>
              <a:t>, 1(1), 48-60.</a:t>
            </a:r>
          </a:p>
          <a:p>
            <a:pPr marL="0" indent="-457200" algn="just">
              <a:buNone/>
            </a:pPr>
            <a:r>
              <a:rPr lang="tr-TR" sz="1250" b="1" dirty="0"/>
              <a:t>BELGEP (2022). </a:t>
            </a:r>
            <a:r>
              <a:rPr lang="tr-TR" sz="1250" b="1" i="1" dirty="0"/>
              <a:t>Belediye Hizmetleri Geliştirme Projesi </a:t>
            </a:r>
            <a:r>
              <a:rPr lang="tr-TR" sz="1250" b="1" dirty="0">
                <a:hlinkClick r:id="rId3"/>
              </a:rPr>
              <a:t>https://www.ilbank.gov.tr/storage/uploads/uidb/03tr_adana_csed_rapor_ve_ekleri_27072022_1690203442.pdf</a:t>
            </a:r>
            <a:endParaRPr lang="tr-TR" sz="1250" b="1" dirty="0"/>
          </a:p>
          <a:p>
            <a:pPr marL="0" indent="-457200" algn="just">
              <a:buNone/>
            </a:pPr>
            <a:r>
              <a:rPr lang="tr-TR" sz="1250" b="1" dirty="0"/>
              <a:t>Bozkurt, G. (1993). Türk hukuk tarihinde azınlıklar. </a:t>
            </a:r>
            <a:r>
              <a:rPr lang="tr-TR" sz="1250" b="1" i="1" dirty="0"/>
              <a:t>Ankara Üniversitesi Hukuk Fakültesi Dergisi</a:t>
            </a:r>
            <a:r>
              <a:rPr lang="tr-TR" sz="1250" b="1" dirty="0"/>
              <a:t>, 43(1–4), 49-59.</a:t>
            </a:r>
          </a:p>
          <a:p>
            <a:pPr marL="0" indent="-457200" algn="just">
              <a:buNone/>
            </a:pPr>
            <a:r>
              <a:rPr lang="tr-TR" sz="1250" b="1" dirty="0"/>
              <a:t>Bozkuş, Y. D. (2007). Osmanlı İmparatorluğu’nda Sivas Ermenilerinin genel durumu. </a:t>
            </a:r>
            <a:r>
              <a:rPr lang="tr-TR" sz="1250" b="1" i="1" dirty="0"/>
              <a:t>Osmanlılar Döneminde Sivas Sempozyumu Bildirileri </a:t>
            </a:r>
            <a:r>
              <a:rPr lang="tr-TR" sz="1250" b="1" dirty="0"/>
              <a:t>içinde (</a:t>
            </a:r>
            <a:r>
              <a:rPr lang="tr-TR" sz="1250" b="1" dirty="0" err="1"/>
              <a:t>ss</a:t>
            </a:r>
            <a:r>
              <a:rPr lang="tr-TR" sz="1250" b="1" dirty="0"/>
              <a:t>. 377-392), (21 -25 Mayıs 2007), 1. Cilt, Sivas Valiliği İl Kültür Turizm Müdürlüğü.</a:t>
            </a:r>
          </a:p>
        </p:txBody>
      </p:sp>
    </p:spTree>
    <p:extLst>
      <p:ext uri="{BB962C8B-B14F-4D97-AF65-F5344CB8AC3E}">
        <p14:creationId xmlns:p14="http://schemas.microsoft.com/office/powerpoint/2010/main" val="209648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2DB95-FA10-4ACD-5342-5CA5F29ECAD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CD6523B-DB85-17CA-EE84-7AFDC0E31328}"/>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A7AF1B26-45CB-BA9B-83CA-8E4AFC59A32B}"/>
              </a:ext>
            </a:extLst>
          </p:cNvPr>
          <p:cNvSpPr>
            <a:spLocks noGrp="1"/>
          </p:cNvSpPr>
          <p:nvPr>
            <p:ph idx="1"/>
          </p:nvPr>
        </p:nvSpPr>
        <p:spPr>
          <a:xfrm>
            <a:off x="491614" y="609600"/>
            <a:ext cx="10530347" cy="5737123"/>
          </a:xfrm>
        </p:spPr>
        <p:txBody>
          <a:bodyPr>
            <a:noAutofit/>
          </a:bodyPr>
          <a:lstStyle/>
          <a:p>
            <a:pPr marL="0" indent="-457200" algn="just">
              <a:buNone/>
            </a:pPr>
            <a:r>
              <a:rPr lang="tr-TR" sz="1250" b="1" dirty="0"/>
              <a:t>Çakın, İ. (1989). Karşılaştırmalı kütüphanecilik: Yöntemi ve özellikleri. </a:t>
            </a:r>
            <a:r>
              <a:rPr lang="tr-TR" sz="1250" b="1" i="1" dirty="0"/>
              <a:t>Türk Kütüphaneciliği</a:t>
            </a:r>
            <a:r>
              <a:rPr lang="tr-TR" sz="1250" b="1" dirty="0"/>
              <a:t>, III (1), 3-18.</a:t>
            </a:r>
          </a:p>
          <a:p>
            <a:pPr marL="0" indent="-457200" algn="just">
              <a:buNone/>
            </a:pPr>
            <a:r>
              <a:rPr lang="tr-TR" sz="1250" b="1" dirty="0"/>
              <a:t>Çelik, A. ve Küçük, M. E. (2015). Kültürlerarası diyalog ve halk kütüphaneleri. Umut Al ve Zehra Taşkın (Yay. haz</a:t>
            </a:r>
            <a:r>
              <a:rPr lang="tr-TR" sz="1250" b="1" i="1" dirty="0"/>
              <a:t>.). Prof. Dr. İrfan Çakın’a Armağan </a:t>
            </a:r>
            <a:r>
              <a:rPr lang="tr-TR" sz="1250" b="1" dirty="0"/>
              <a:t>içinde (s.62-68). Hacettepe Üniversitesi Bilgi ve Belge Yönetimi Bölümü.</a:t>
            </a:r>
          </a:p>
          <a:p>
            <a:pPr marL="0" indent="-457200" algn="just">
              <a:buNone/>
            </a:pPr>
            <a:r>
              <a:rPr lang="tr-TR" sz="1250" b="1" dirty="0"/>
              <a:t>Demir, G. (2017). </a:t>
            </a:r>
            <a:r>
              <a:rPr lang="tr-TR" sz="1250" b="1" i="1" dirty="0"/>
              <a:t>Dünyada ve Türkiye’de halk kütüphanesi hizmetlerinde çok kültürlülük</a:t>
            </a:r>
            <a:r>
              <a:rPr lang="tr-TR" sz="1250" b="1" dirty="0"/>
              <a:t>. Türk Kütüphaneciler Derneği Ankara Şubesi.</a:t>
            </a:r>
          </a:p>
          <a:p>
            <a:pPr marL="0" indent="-457200" algn="just">
              <a:buNone/>
            </a:pPr>
            <a:r>
              <a:rPr lang="tr-TR" sz="1250" b="1" dirty="0"/>
              <a:t>Demir, Ş. (2011). Tanzimat döneminde bir devlet politikası olarak Osmanlıcılık. </a:t>
            </a:r>
            <a:r>
              <a:rPr lang="tr-TR" sz="1250" b="1" i="1" dirty="0"/>
              <a:t>Türkiyat Araştırmaları Dergisi</a:t>
            </a:r>
            <a:r>
              <a:rPr lang="tr-TR" sz="1250" b="1" dirty="0"/>
              <a:t>, 29 ,331-348.</a:t>
            </a:r>
          </a:p>
          <a:p>
            <a:pPr marL="0" indent="-457200" algn="just">
              <a:buNone/>
            </a:pPr>
            <a:r>
              <a:rPr lang="tr-TR" sz="1250" b="1" dirty="0"/>
              <a:t>Demirağ, Y. (2002). Osmanlı İmparatorluğu’nda yaşayan azınlıkların sosyal ve ekonomik durumları. </a:t>
            </a:r>
            <a:r>
              <a:rPr lang="tr-TR" sz="1250" b="1" i="1" dirty="0"/>
              <a:t>OTAM (Ankara Üniversitesi Osmanlı Tarihi Araştırma ve Uygulama Merkezi Dergisi), </a:t>
            </a:r>
            <a:r>
              <a:rPr lang="tr-TR" sz="1250" b="1" dirty="0"/>
              <a:t>13(13), 15-33. </a:t>
            </a:r>
            <a:r>
              <a:rPr lang="tr-TR" sz="1250" b="1" dirty="0">
                <a:hlinkClick r:id="rId2"/>
              </a:rPr>
              <a:t>https://dergipark.org.tr/tr/pub/otam/article/132455</a:t>
            </a:r>
            <a:endParaRPr lang="tr-TR" sz="1250" b="1" dirty="0"/>
          </a:p>
          <a:p>
            <a:pPr marL="0" indent="-457200" algn="just">
              <a:buNone/>
            </a:pPr>
            <a:r>
              <a:rPr lang="tr-TR" sz="1250" b="1" dirty="0"/>
              <a:t>Er-Koçoğlu, N. (2018). </a:t>
            </a:r>
            <a:r>
              <a:rPr lang="tr-TR" sz="1250" b="1" i="1" dirty="0"/>
              <a:t>LGBTİQ bireylerin gündelik yaşamda bilgi gereksinimleri ve bilgi arama davranışları </a:t>
            </a:r>
            <a:r>
              <a:rPr lang="tr-TR" sz="1250" b="1" dirty="0"/>
              <a:t>(Yayımlanmamış Doktora Tezi). Ankara Üniversitesi.</a:t>
            </a:r>
          </a:p>
          <a:p>
            <a:pPr marL="0" indent="-457200" algn="just">
              <a:buNone/>
            </a:pPr>
            <a:r>
              <a:rPr lang="tr-TR" sz="1250" b="1" dirty="0"/>
              <a:t>Halk Kütüphaneleri Yönetmeliği (2012, 11 Ocak). </a:t>
            </a:r>
            <a:r>
              <a:rPr lang="tr-TR" sz="1250" b="1" i="1" dirty="0"/>
              <a:t>Resmi Gazete </a:t>
            </a:r>
            <a:r>
              <a:rPr lang="tr-TR" sz="1250" b="1" dirty="0"/>
              <a:t>(Sayı: 28170). </a:t>
            </a:r>
            <a:r>
              <a:rPr lang="tr-TR" sz="1250" b="1" dirty="0">
                <a:hlinkClick r:id="rId3"/>
              </a:rPr>
              <a:t>https://www.resmigazete.gov.tr/eskiler/2012/01/20120111-18.htm</a:t>
            </a:r>
            <a:endParaRPr lang="tr-TR" sz="1250" b="1" dirty="0"/>
          </a:p>
          <a:p>
            <a:pPr marL="0" indent="-457200" algn="just">
              <a:buNone/>
            </a:pPr>
            <a:r>
              <a:rPr lang="tr-TR" sz="1250" b="1" dirty="0" err="1"/>
              <a:t>İçduygu</a:t>
            </a:r>
            <a:r>
              <a:rPr lang="tr-TR" sz="1250" b="1" dirty="0"/>
              <a:t>, A. ve Aksel, D. B. (2013). </a:t>
            </a:r>
            <a:r>
              <a:rPr lang="tr-TR" sz="1250" b="1" dirty="0" err="1"/>
              <a:t>Turkish</a:t>
            </a:r>
            <a:r>
              <a:rPr lang="tr-TR" sz="1250" b="1" dirty="0"/>
              <a:t> </a:t>
            </a:r>
            <a:r>
              <a:rPr lang="tr-TR" sz="1250" b="1" dirty="0" err="1"/>
              <a:t>migration</a:t>
            </a:r>
            <a:r>
              <a:rPr lang="tr-TR" sz="1250" b="1" dirty="0"/>
              <a:t> </a:t>
            </a:r>
            <a:r>
              <a:rPr lang="tr-TR" sz="1250" b="1" dirty="0" err="1"/>
              <a:t>policies</a:t>
            </a:r>
            <a:r>
              <a:rPr lang="tr-TR" sz="1250" b="1" dirty="0"/>
              <a:t>: A </a:t>
            </a:r>
            <a:r>
              <a:rPr lang="tr-TR" sz="1250" b="1" dirty="0" err="1"/>
              <a:t>critical</a:t>
            </a:r>
            <a:r>
              <a:rPr lang="tr-TR" sz="1250" b="1" dirty="0"/>
              <a:t> </a:t>
            </a:r>
            <a:r>
              <a:rPr lang="tr-TR" sz="1250" b="1" dirty="0" err="1"/>
              <a:t>historical</a:t>
            </a:r>
            <a:r>
              <a:rPr lang="tr-TR" sz="1250" b="1" dirty="0"/>
              <a:t> </a:t>
            </a:r>
            <a:r>
              <a:rPr lang="tr-TR" sz="1250" b="1" dirty="0" err="1"/>
              <a:t>retrospective</a:t>
            </a:r>
            <a:r>
              <a:rPr lang="tr-TR" sz="1250" b="1" i="1" dirty="0"/>
              <a:t>. PERCEPTIONS,</a:t>
            </a:r>
            <a:r>
              <a:rPr lang="tr-TR" sz="1250" b="1" dirty="0"/>
              <a:t> 18(3), 167-190. </a:t>
            </a:r>
            <a:r>
              <a:rPr lang="tr-TR" sz="1250" b="1" dirty="0">
                <a:hlinkClick r:id="rId4"/>
              </a:rPr>
              <a:t>https://dergipark.org.tr/en/pub/perception/issue/48972/624814</a:t>
            </a:r>
            <a:endParaRPr lang="tr-TR" sz="1250" b="1" dirty="0"/>
          </a:p>
          <a:p>
            <a:pPr marL="0" indent="-457200" algn="just">
              <a:buNone/>
            </a:pPr>
            <a:r>
              <a:rPr lang="tr-TR" sz="1250" b="1" dirty="0" err="1"/>
              <a:t>İçduygu</a:t>
            </a:r>
            <a:r>
              <a:rPr lang="tr-TR" sz="1250" b="1" dirty="0"/>
              <a:t>, A., </a:t>
            </a:r>
            <a:r>
              <a:rPr lang="tr-TR" sz="1250" b="1" dirty="0" err="1"/>
              <a:t>Erder</a:t>
            </a:r>
            <a:r>
              <a:rPr lang="tr-TR" sz="1250" b="1" dirty="0"/>
              <a:t>, S. ve </a:t>
            </a:r>
            <a:r>
              <a:rPr lang="tr-TR" sz="1250" b="1" dirty="0" err="1"/>
              <a:t>Gençkaya</a:t>
            </a:r>
            <a:r>
              <a:rPr lang="tr-TR" sz="1250" b="1" dirty="0"/>
              <a:t>, Ö. F. (2014). </a:t>
            </a:r>
            <a:r>
              <a:rPr lang="tr-TR" sz="1250" b="1" i="1" dirty="0"/>
              <a:t>Türkiye’nin uluslararası göç politikaları, 1923-2023: Ulus devlet oluşumundan ulus-ötesi dönüşümlere.</a:t>
            </a:r>
            <a:r>
              <a:rPr lang="tr-TR" sz="1250" b="1" dirty="0"/>
              <a:t> Koç Üniversitesi Göç Araştırmaları Merkezi. </a:t>
            </a:r>
          </a:p>
          <a:p>
            <a:pPr marL="0" indent="-457200" algn="just">
              <a:buNone/>
            </a:pPr>
            <a:r>
              <a:rPr lang="tr-TR" sz="1250" b="1" dirty="0" err="1"/>
              <a:t>Keseroğlu</a:t>
            </a:r>
            <a:r>
              <a:rPr lang="tr-TR" sz="1250" b="1" dirty="0"/>
              <a:t>, H. S. (2004). Türkiye’de siyasal işleyişin halk kütüphanelerine etkisi üzerine bir deneme. </a:t>
            </a:r>
            <a:r>
              <a:rPr lang="tr-TR" sz="1250" b="1" i="1" dirty="0"/>
              <a:t>Türk Kütüphaneciliği</a:t>
            </a:r>
            <a:r>
              <a:rPr lang="tr-TR" sz="1250" b="1" dirty="0"/>
              <a:t>, 18(3), 301-309. </a:t>
            </a:r>
          </a:p>
          <a:p>
            <a:pPr marL="0" indent="-457200" algn="just">
              <a:buNone/>
            </a:pPr>
            <a:r>
              <a:rPr lang="tr-TR" sz="1250" b="1" dirty="0"/>
              <a:t>Oğuz, E.S. (2013). Kültür politikaları ve kütüphaneler: Kuramsal bir yaklaşım, </a:t>
            </a:r>
            <a:r>
              <a:rPr lang="tr-TR" sz="1250" b="1" i="1" dirty="0"/>
              <a:t>Hacettepe Üniversitesi Sosyolojik Araştırmalar E-Dergisi</a:t>
            </a:r>
            <a:r>
              <a:rPr lang="tr-TR" sz="1250" b="1" dirty="0"/>
              <a:t>, 1-31,</a:t>
            </a:r>
          </a:p>
          <a:p>
            <a:pPr marL="0" indent="-457200" algn="just">
              <a:buNone/>
            </a:pPr>
            <a:r>
              <a:rPr lang="tr-TR" sz="1250" b="1" dirty="0"/>
              <a:t>Oğuz, E. S. ve </a:t>
            </a:r>
            <a:r>
              <a:rPr lang="tr-TR" sz="1250" b="1" dirty="0" err="1"/>
              <a:t>Kurbanoğlu</a:t>
            </a:r>
            <a:r>
              <a:rPr lang="tr-TR" sz="1250" b="1" dirty="0"/>
              <a:t>, S. (2013). Çok kültürlü toplumlarda bilgi okur yazarlığı aracılığıyla sosyal bütünleşmenin artırılması. </a:t>
            </a:r>
            <a:r>
              <a:rPr lang="tr-TR" sz="1250" b="1" i="1" dirty="0"/>
              <a:t>Bilgi Dünyası</a:t>
            </a:r>
            <a:r>
              <a:rPr lang="tr-TR" sz="1250" b="1" dirty="0"/>
              <a:t>, 14 (2), 270-290.</a:t>
            </a:r>
          </a:p>
          <a:p>
            <a:pPr marL="0" indent="-457200">
              <a:buNone/>
            </a:pPr>
            <a:endParaRPr lang="tr-TR" sz="1200" b="1" dirty="0"/>
          </a:p>
        </p:txBody>
      </p:sp>
    </p:spTree>
    <p:extLst>
      <p:ext uri="{BB962C8B-B14F-4D97-AF65-F5344CB8AC3E}">
        <p14:creationId xmlns:p14="http://schemas.microsoft.com/office/powerpoint/2010/main" val="222125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157303"/>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576149" y="879975"/>
            <a:ext cx="9438005" cy="4670336"/>
          </a:xfrm>
        </p:spPr>
        <p:txBody>
          <a:bodyPr>
            <a:noAutofit/>
          </a:bodyPr>
          <a:lstStyle/>
          <a:p>
            <a:pPr marL="0" indent="0" algn="just">
              <a:buNone/>
            </a:pPr>
            <a:r>
              <a:rPr lang="tr-TR" b="1" noProof="0" dirty="0"/>
              <a:t>Bu dersin amacı, Türkiye'nin tarihsel, kültürel ve </a:t>
            </a:r>
            <a:r>
              <a:rPr lang="tr-TR" b="1" noProof="0" dirty="0" err="1"/>
              <a:t>sosyo</a:t>
            </a:r>
            <a:r>
              <a:rPr lang="tr-TR" b="1" noProof="0" dirty="0"/>
              <a:t>-politik bağlamda çok kültürlülük deneyimini detaylı bir şekilde incelemek ve küreselleşme ile birlikte ortaya çıkan yeni dinamiklerin ülkemizdeki yansımalarını anlamaktır. </a:t>
            </a:r>
          </a:p>
          <a:p>
            <a:pPr marL="0" indent="0" algn="just">
              <a:buNone/>
            </a:pPr>
            <a:r>
              <a:rPr lang="tr-TR" b="1" noProof="0" dirty="0"/>
              <a:t>Bu kapsamda, Osmanlı'nın çok kültürlü yapısından modern ulus-devlet inşasına, göç hareketlerine ve halk kütüphanesi hizmetlerindeki çok kültürlülük uygulamalarına kadar geniş bir yelpazede konular ele alınacaktır. </a:t>
            </a:r>
          </a:p>
          <a:p>
            <a:pPr marL="0" indent="0" algn="just">
              <a:buNone/>
            </a:pPr>
            <a:r>
              <a:rPr lang="tr-TR" b="1" noProof="0" dirty="0"/>
              <a:t>Dersin temel hedefi, Türkiye'nin çok kültürlülük deneyiminin tarihsel temellerini, güncel uygulamalarını ve bu alanda karşılaşılan sorunları bütüncül bir bakış açısıyla analiz ederek, çözüm önerileri geliştirmektir. </a:t>
            </a:r>
          </a:p>
          <a:p>
            <a:pPr marL="0" indent="0" algn="just">
              <a:buNone/>
            </a:pPr>
            <a:r>
              <a:rPr lang="tr-TR" b="1" noProof="0" dirty="0"/>
              <a:t>Ayrıca, küresel ve uluslararası bağlamda halk kütüphanelerinde çok kültürlülüğün nasıl güçlendirilmesi gerektiğine ilişkin örnekler ve politikalar da tartışılacaktır. </a:t>
            </a:r>
          </a:p>
          <a:p>
            <a:pPr marL="0" indent="0" algn="just">
              <a:buNone/>
            </a:pPr>
            <a:r>
              <a:rPr lang="tr-TR" b="1" noProof="0" dirty="0"/>
              <a:t>Bu sayede, öğrencilerin, ülkemizde ve dünyada çok kültürlülüğün toplumsal uyum, eşitlik ve kültürel zenginlik bağlamında önemini kavraması hedeflenmektedir.</a:t>
            </a:r>
          </a:p>
        </p:txBody>
      </p:sp>
    </p:spTree>
    <p:extLst>
      <p:ext uri="{BB962C8B-B14F-4D97-AF65-F5344CB8AC3E}">
        <p14:creationId xmlns:p14="http://schemas.microsoft.com/office/powerpoint/2010/main" val="298861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BB4EA-CF96-D24E-599C-7A2479093CD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D8B244-99D2-BA20-4D4A-DBD6046007BB}"/>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B6793897-54BD-9572-9626-5309ECAD20F8}"/>
              </a:ext>
            </a:extLst>
          </p:cNvPr>
          <p:cNvSpPr>
            <a:spLocks noGrp="1"/>
          </p:cNvSpPr>
          <p:nvPr>
            <p:ph idx="1"/>
          </p:nvPr>
        </p:nvSpPr>
        <p:spPr>
          <a:xfrm>
            <a:off x="491614" y="609600"/>
            <a:ext cx="10530347" cy="4395020"/>
          </a:xfrm>
        </p:spPr>
        <p:txBody>
          <a:bodyPr>
            <a:noAutofit/>
          </a:bodyPr>
          <a:lstStyle/>
          <a:p>
            <a:pPr marL="0" indent="-457200" algn="just">
              <a:buNone/>
            </a:pPr>
            <a:r>
              <a:rPr lang="tr-TR" sz="1250" b="1" dirty="0"/>
              <a:t>Semiz, Y. (2014). İttihat ve Terakki Cemiyeti ve Türkçülük Politikası. </a:t>
            </a:r>
            <a:r>
              <a:rPr lang="tr-TR" sz="1250" b="1" i="1" dirty="0"/>
              <a:t>Selçuk Üniversitesi Türkiyat Araştırmaları Dergisi</a:t>
            </a:r>
            <a:r>
              <a:rPr lang="tr-TR" sz="1250" b="1" dirty="0"/>
              <a:t>, (35), 217-244.</a:t>
            </a:r>
          </a:p>
          <a:p>
            <a:pPr marL="0" indent="-457200" algn="just">
              <a:buNone/>
            </a:pPr>
            <a:r>
              <a:rPr lang="tr-TR" sz="1250" b="1" dirty="0" err="1"/>
              <a:t>Sevgisunar</a:t>
            </a:r>
            <a:r>
              <a:rPr lang="tr-TR" sz="1250" b="1" dirty="0"/>
              <a:t>, M. K. (2009). </a:t>
            </a:r>
            <a:r>
              <a:rPr lang="tr-TR" sz="1250" b="1" i="1" dirty="0"/>
              <a:t>Türkiye’de siyasetin bilgi ve belge yönetimi alanına etkileri</a:t>
            </a:r>
            <a:r>
              <a:rPr lang="tr-TR" sz="1250" b="1" dirty="0"/>
              <a:t>. </a:t>
            </a:r>
            <a:r>
              <a:rPr lang="tr-TR" sz="1250" b="1" dirty="0" err="1"/>
              <a:t>Hiperlink</a:t>
            </a:r>
            <a:r>
              <a:rPr lang="tr-TR" sz="1250" b="1" dirty="0"/>
              <a:t>.</a:t>
            </a:r>
          </a:p>
          <a:p>
            <a:pPr marL="0" indent="-457200" algn="just">
              <a:buNone/>
            </a:pPr>
            <a:r>
              <a:rPr lang="tr-TR" sz="1250" b="1" dirty="0" err="1"/>
              <a:t>Südaş</a:t>
            </a:r>
            <a:r>
              <a:rPr lang="tr-TR" sz="1250" b="1" dirty="0"/>
              <a:t>, İ. (2008). Uluslararası emekli göçünün Türkiye’nin kıyı kentleri üzerindeki etkileri. </a:t>
            </a:r>
            <a:r>
              <a:rPr lang="tr-TR" sz="1250" b="1" i="1" dirty="0"/>
              <a:t>TÜCAUM V. Ulusal Coğrafya Sempozyumu</a:t>
            </a:r>
            <a:r>
              <a:rPr lang="tr-TR" sz="1250" b="1" dirty="0"/>
              <a:t>’nda (16-17 Ekim 2008) sunulan bildiri, (s. 135-148). Ankara Üniversitesi Türkiye Coğrafyası Araştırma ve Uygulama Merkezi (TÜCAUM). </a:t>
            </a:r>
            <a:r>
              <a:rPr lang="tr-TR" sz="1250" b="1" dirty="0">
                <a:hlinkClick r:id="rId2"/>
              </a:rPr>
              <a:t>http://tucaum.ankara.edu.tr/wp-content/uploads/sites/280/2015/08/semp5_14.pdf</a:t>
            </a:r>
            <a:endParaRPr lang="tr-TR" sz="1250" b="1" dirty="0"/>
          </a:p>
          <a:p>
            <a:pPr marL="0" indent="-457200" algn="just">
              <a:buNone/>
            </a:pPr>
            <a:r>
              <a:rPr lang="tr-TR" sz="1250" b="1" dirty="0" err="1"/>
              <a:t>The</a:t>
            </a:r>
            <a:r>
              <a:rPr lang="tr-TR" sz="1250" b="1" dirty="0"/>
              <a:t> World </a:t>
            </a:r>
            <a:r>
              <a:rPr lang="tr-TR" sz="1250" b="1" dirty="0" err="1"/>
              <a:t>Factbook</a:t>
            </a:r>
            <a:r>
              <a:rPr lang="tr-TR" sz="1250" b="1" dirty="0"/>
              <a:t> (2025). </a:t>
            </a:r>
            <a:r>
              <a:rPr lang="tr-TR" sz="1250" b="1" i="1" dirty="0" err="1"/>
              <a:t>Explore</a:t>
            </a:r>
            <a:r>
              <a:rPr lang="tr-TR" sz="1250" b="1" i="1" dirty="0"/>
              <a:t> </a:t>
            </a:r>
            <a:r>
              <a:rPr lang="tr-TR" sz="1250" b="1" i="1" dirty="0" err="1"/>
              <a:t>All</a:t>
            </a:r>
            <a:r>
              <a:rPr lang="tr-TR" sz="1250" b="1" i="1" dirty="0"/>
              <a:t> </a:t>
            </a:r>
            <a:r>
              <a:rPr lang="tr-TR" sz="1250" b="1" i="1" dirty="0" err="1"/>
              <a:t>Countries</a:t>
            </a:r>
            <a:r>
              <a:rPr lang="tr-TR" sz="1250" b="1" i="1" dirty="0"/>
              <a:t>: </a:t>
            </a:r>
            <a:r>
              <a:rPr lang="tr-TR" sz="1250" b="1" i="1" dirty="0" err="1"/>
              <a:t>Turkey</a:t>
            </a:r>
            <a:r>
              <a:rPr lang="tr-TR" sz="1250" b="1" i="1" dirty="0"/>
              <a:t> (</a:t>
            </a:r>
            <a:r>
              <a:rPr lang="tr-TR" sz="1250" b="1" i="1" dirty="0" err="1"/>
              <a:t>Turkiye</a:t>
            </a:r>
            <a:r>
              <a:rPr lang="tr-TR" sz="1250" b="1" i="1" dirty="0"/>
              <a:t>). </a:t>
            </a:r>
            <a:r>
              <a:rPr lang="tr-TR" sz="1250" b="1" dirty="0">
                <a:hlinkClick r:id="rId3"/>
              </a:rPr>
              <a:t>https://www.cia.gov/the-world-factbook/countries/turkey-turkiye/#people-and-society</a:t>
            </a:r>
            <a:endParaRPr lang="tr-TR" sz="1250" b="1" dirty="0"/>
          </a:p>
          <a:p>
            <a:pPr marL="0" indent="-457200" algn="just">
              <a:buNone/>
            </a:pPr>
            <a:r>
              <a:rPr lang="tr-TR" sz="1250" b="1" dirty="0"/>
              <a:t>Türk-Kan (2009, 3 Ocak). </a:t>
            </a:r>
            <a:r>
              <a:rPr lang="tr-TR" sz="1250" b="1" i="1" dirty="0"/>
              <a:t>Türkiye'nin etnik haritası çıkarıldı</a:t>
            </a:r>
            <a:r>
              <a:rPr lang="tr-TR" sz="1250" b="1" dirty="0"/>
              <a:t>. </a:t>
            </a:r>
            <a:r>
              <a:rPr lang="tr-TR" sz="1250" b="1" dirty="0">
                <a:hlinkClick r:id="rId4"/>
              </a:rPr>
              <a:t>https://www.guncelmeydan.com/pano/turkiye-nin-etnik-haritasi-cikarildi-t18054.html</a:t>
            </a:r>
            <a:endParaRPr lang="tr-TR" sz="1250" b="1" dirty="0"/>
          </a:p>
          <a:p>
            <a:pPr marL="0" indent="-457200" algn="just">
              <a:buNone/>
            </a:pPr>
            <a:r>
              <a:rPr lang="tr-TR" sz="1250" b="1" dirty="0"/>
              <a:t>Yanık, C. (2012). </a:t>
            </a:r>
            <a:r>
              <a:rPr lang="tr-TR" sz="1250" b="1" i="1" dirty="0"/>
              <a:t>Dünyadaki çok kültürlülük tartışmaları bağlamında Türkiye’de çok kültürlülük: Eleştirel bir bakış </a:t>
            </a:r>
            <a:r>
              <a:rPr lang="tr-TR" sz="1250" b="1" dirty="0"/>
              <a:t>(Yayınlanmamış Doktora Tezi). Uludağ Üniversitesi.</a:t>
            </a:r>
          </a:p>
          <a:p>
            <a:pPr marL="0" indent="-457200" algn="just">
              <a:buNone/>
            </a:pPr>
            <a:r>
              <a:rPr lang="tr-TR" sz="1250" b="1" dirty="0"/>
              <a:t>Yazıcı, F. (2015). </a:t>
            </a:r>
            <a:r>
              <a:rPr lang="tr-TR" sz="1250" b="1" i="1" dirty="0"/>
              <a:t>Azınlık okullarında tarih eğitimi ve çok kültürlülük</a:t>
            </a:r>
            <a:r>
              <a:rPr lang="tr-TR" sz="1250" b="1" dirty="0"/>
              <a:t>. Yeni İnsan Yayınevi.</a:t>
            </a:r>
          </a:p>
          <a:p>
            <a:pPr marL="0" indent="-457200" algn="just">
              <a:buNone/>
            </a:pPr>
            <a:r>
              <a:rPr lang="tr-TR" sz="1250" b="1" dirty="0"/>
              <a:t>Yılmaz, B. (2013). Çok kültürlü toplumlar ve halk kütüphaneleri: Yunanistan’daki Türk azınlık örneği. </a:t>
            </a:r>
            <a:r>
              <a:rPr lang="tr-TR" sz="1250" b="1" i="1" dirty="0"/>
              <a:t>Halk kütüphaneleri: Araştırmalar ve görüşler </a:t>
            </a:r>
            <a:r>
              <a:rPr lang="tr-TR" sz="1250" b="1" dirty="0"/>
              <a:t>içinde, (</a:t>
            </a:r>
            <a:r>
              <a:rPr lang="tr-TR" sz="1250" b="1" dirty="0" err="1"/>
              <a:t>ss</a:t>
            </a:r>
            <a:r>
              <a:rPr lang="tr-TR" sz="1250" b="1" dirty="0"/>
              <a:t>. 607-608). Türk Kütüphaneciliği Derneği Ankara Şubesi.</a:t>
            </a:r>
          </a:p>
        </p:txBody>
      </p:sp>
    </p:spTree>
    <p:extLst>
      <p:ext uri="{BB962C8B-B14F-4D97-AF65-F5344CB8AC3E}">
        <p14:creationId xmlns:p14="http://schemas.microsoft.com/office/powerpoint/2010/main" val="324502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1B9-0978-6C92-AEE2-BBA2C0FC1E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BA34D2-18B7-14EA-4A8C-0BDDE316213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TÜRKİYE: GENEL BİLGİLER</a:t>
            </a:r>
          </a:p>
        </p:txBody>
      </p:sp>
      <p:sp>
        <p:nvSpPr>
          <p:cNvPr id="3" name="İçerik Yer Tutucusu 2">
            <a:extLst>
              <a:ext uri="{FF2B5EF4-FFF2-40B4-BE49-F238E27FC236}">
                <a16:creationId xmlns:a16="http://schemas.microsoft.com/office/drawing/2014/main" id="{6893298D-18D9-CD55-1AAE-5918BF7D2A75}"/>
              </a:ext>
            </a:extLst>
          </p:cNvPr>
          <p:cNvSpPr>
            <a:spLocks noGrp="1"/>
          </p:cNvSpPr>
          <p:nvPr>
            <p:ph idx="1"/>
          </p:nvPr>
        </p:nvSpPr>
        <p:spPr>
          <a:xfrm>
            <a:off x="600729" y="791483"/>
            <a:ext cx="9438005" cy="5683059"/>
          </a:xfrm>
        </p:spPr>
        <p:txBody>
          <a:bodyPr>
            <a:noAutofit/>
          </a:bodyPr>
          <a:lstStyle/>
          <a:p>
            <a:pPr marL="0" indent="0" algn="just">
              <a:buNone/>
            </a:pPr>
            <a:r>
              <a:rPr lang="tr-TR" sz="1600" b="1" u="sng" noProof="0" dirty="0"/>
              <a:t>Tarihsel ve Güncel Bağlam</a:t>
            </a:r>
          </a:p>
          <a:p>
            <a:pPr algn="just"/>
            <a:r>
              <a:rPr lang="tr-TR" sz="1600" b="1" u="sng" noProof="0" dirty="0"/>
              <a:t>Küreselleşme ve Çok Kültürlülük</a:t>
            </a:r>
            <a:r>
              <a:rPr lang="tr-TR" sz="1600" b="1" noProof="0" dirty="0"/>
              <a:t>: 1970’li yıllarda küreselleşme hareketleri, ulus devletlere alternatif argümanlar geliştirilmesine ve bilgi/iletişim teknolojilerinin toplumları yakınlaştırmasına yol açmıştır. Bu gelişmeler, çok kültürlülüğün her alanda tartışılmasına neden olmuştur.</a:t>
            </a:r>
          </a:p>
          <a:p>
            <a:pPr algn="just"/>
            <a:r>
              <a:rPr lang="tr-TR" sz="1600" b="1" u="sng" noProof="0" dirty="0"/>
              <a:t>Gelişmiş ve Gelişmekte Olan Ülkelerde Yansımalar</a:t>
            </a:r>
            <a:r>
              <a:rPr lang="tr-TR" sz="1600" b="1" noProof="0" dirty="0"/>
              <a:t>: Batı toplumlarının sosyopolitik yapısı çerçevesinde farklı yansımalar olsa da, kültürlerin bir arada yaşaması kaçınılmazdır.</a:t>
            </a:r>
          </a:p>
          <a:p>
            <a:pPr marL="0" indent="0" algn="just">
              <a:buNone/>
            </a:pPr>
            <a:r>
              <a:rPr lang="tr-TR" sz="1600" b="1" u="sng" noProof="0" dirty="0"/>
              <a:t>Türkiye’nin Çok Kültürlülük Deneyimi</a:t>
            </a:r>
          </a:p>
          <a:p>
            <a:pPr algn="just"/>
            <a:r>
              <a:rPr lang="tr-TR" sz="1600" b="1" u="sng" noProof="0" dirty="0"/>
              <a:t>İmparatorluk Geçmişi ve Çokkültürlülük</a:t>
            </a:r>
            <a:r>
              <a:rPr lang="tr-TR" sz="1600" b="1" noProof="0" dirty="0"/>
              <a:t>: Yazıcı (2015, s. 83) Türkiye’nin imparatorluk geçmişine bağlı olarak göçlerle de desteklenen kültürel farklılıklar konusunda deneyim sahibi olduğunu belirtir. Osmanlı’nın fetih politikası ve Avrupa’da dinleri yüzünden baskıya uğrayan Yahudilerin kabulü, kültürel farklılıkların yapısında önemli rol oynamıştır.</a:t>
            </a:r>
          </a:p>
          <a:p>
            <a:pPr algn="just"/>
            <a:r>
              <a:rPr lang="tr-TR" sz="1600" b="1" u="sng" noProof="0" dirty="0"/>
              <a:t>Dinin Rolü</a:t>
            </a:r>
            <a:r>
              <a:rPr lang="tr-TR" sz="1600" b="1" noProof="0" dirty="0"/>
              <a:t>: Osmanlı coğrafyasındaki çok kültürlü yapının ana belirleyicisi, etnik köken değil din ve mezhepler olmuştur (Yazıcı, 2015, s. 83-84).</a:t>
            </a:r>
          </a:p>
          <a:p>
            <a:pPr algn="just"/>
            <a:r>
              <a:rPr lang="tr-TR" sz="1600" b="1" u="sng" noProof="0" dirty="0"/>
              <a:t>Millet Sistemi</a:t>
            </a:r>
            <a:r>
              <a:rPr lang="tr-TR" sz="1600" b="1" noProof="0" dirty="0"/>
              <a:t>: Osmanlı’da “millet sistemi” dini ve mezhepsel temelde organize olmuş, Müslüman olmayanlara çeşitli haklar tanınmış ve özerklik sağlanmıştır. Bu sistemde, gayrimüslim topluluklar kendi dini ve sosyal işlerini bağımsız yürütmüşlerdir (Demir, 2011, s.334; Bozkuş, 2007, s. 376).</a:t>
            </a:r>
          </a:p>
        </p:txBody>
      </p:sp>
    </p:spTree>
    <p:extLst>
      <p:ext uri="{BB962C8B-B14F-4D97-AF65-F5344CB8AC3E}">
        <p14:creationId xmlns:p14="http://schemas.microsoft.com/office/powerpoint/2010/main" val="388076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1B9-0978-6C92-AEE2-BBA2C0FC1E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BA34D2-18B7-14EA-4A8C-0BDDE316213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TÜRKİYE: GENEL BİLGİLER</a:t>
            </a:r>
          </a:p>
        </p:txBody>
      </p:sp>
      <p:sp>
        <p:nvSpPr>
          <p:cNvPr id="3" name="İçerik Yer Tutucusu 2">
            <a:extLst>
              <a:ext uri="{FF2B5EF4-FFF2-40B4-BE49-F238E27FC236}">
                <a16:creationId xmlns:a16="http://schemas.microsoft.com/office/drawing/2014/main" id="{6893298D-18D9-CD55-1AAE-5918BF7D2A75}"/>
              </a:ext>
            </a:extLst>
          </p:cNvPr>
          <p:cNvSpPr>
            <a:spLocks noGrp="1"/>
          </p:cNvSpPr>
          <p:nvPr>
            <p:ph idx="1"/>
          </p:nvPr>
        </p:nvSpPr>
        <p:spPr>
          <a:xfrm>
            <a:off x="600729" y="791483"/>
            <a:ext cx="9438005" cy="5683059"/>
          </a:xfrm>
        </p:spPr>
        <p:txBody>
          <a:bodyPr>
            <a:noAutofit/>
          </a:bodyPr>
          <a:lstStyle/>
          <a:p>
            <a:pPr algn="just"/>
            <a:r>
              <a:rPr lang="tr-TR" sz="1500" b="1" u="sng" noProof="0" dirty="0"/>
              <a:t>Çok kültürlülük ve Barış:</a:t>
            </a:r>
            <a:r>
              <a:rPr lang="tr-TR" sz="1500" b="1" noProof="0" dirty="0"/>
              <a:t> Osmanlı’nın azınlıklar üzerinde baskı uygulamadığı ve farklı kimliklerin yüzyıllarca yan yana yaşadığı, savaş sonrası dönemde ise farklılıkların çatışmalara yol açtığı belirtilir (Demirağ, 2002, s. 15; Bozkurt, 1993, s. 50; Bozkuş, 2007, s. 376).</a:t>
            </a:r>
          </a:p>
          <a:p>
            <a:pPr marL="0" indent="0" algn="just">
              <a:buNone/>
            </a:pPr>
            <a:r>
              <a:rPr lang="tr-TR" sz="1500" b="1" u="sng" noProof="0" dirty="0"/>
              <a:t>Osmanlı İmparatorluğu ve Çok Kültürlülük</a:t>
            </a:r>
          </a:p>
          <a:p>
            <a:pPr algn="just"/>
            <a:r>
              <a:rPr lang="tr-TR" sz="1500" b="1" u="sng" noProof="0" dirty="0"/>
              <a:t>İmparatorlukların Doğası</a:t>
            </a:r>
            <a:r>
              <a:rPr lang="tr-TR" sz="1500" b="1" noProof="0" dirty="0"/>
              <a:t>: İmparatorlukların çeşitli kimlik, kültür ve inançları bünyelerinde toplamaları, çok kültürlülüğün temel nedenidir.</a:t>
            </a:r>
          </a:p>
          <a:p>
            <a:pPr algn="just"/>
            <a:r>
              <a:rPr lang="tr-TR" sz="1500" b="1" u="sng" noProof="0" dirty="0"/>
              <a:t>Modern Ulus Devlet ve Homojenleşme</a:t>
            </a:r>
            <a:r>
              <a:rPr lang="tr-TR" sz="1500" b="1" noProof="0" dirty="0"/>
              <a:t>: 20. yüzyıl başında imparatorlukların dağılmasıyla birlikte, ulus devlet modeli ortaya çıkmış ve homojen kimlikler öne çıkmıştır. Bu süreç, evrenselleşme ve küreselleşmenin etkisiyle sarsılmıştır.</a:t>
            </a:r>
          </a:p>
          <a:p>
            <a:pPr algn="just"/>
            <a:r>
              <a:rPr lang="tr-TR" sz="1500" b="1" u="sng" noProof="0" dirty="0"/>
              <a:t>Tanzimat Dönemi ve Değişim</a:t>
            </a:r>
            <a:r>
              <a:rPr lang="tr-TR" sz="1500" b="1" noProof="0" dirty="0"/>
              <a:t>: Tanzimat Fermanı ile dini yapıya dayanan “millet” kavramı kaldırılmış ve yerine “Osmanlılık” ideolojisi benimsenmiştir. Bu dönemde eşitlik ve yasal reformlar gerçekleştirilmiştir (Yanık, 2012, s. 184; Yazıcı, 2015, s. 86).</a:t>
            </a:r>
          </a:p>
          <a:p>
            <a:pPr marL="0" indent="0" algn="just">
              <a:buNone/>
            </a:pPr>
            <a:r>
              <a:rPr lang="tr-TR" sz="1500" b="1" u="sng" noProof="0" dirty="0"/>
              <a:t>Ulus Devlet ve Kimlik İnşası Süreci</a:t>
            </a:r>
          </a:p>
          <a:p>
            <a:pPr algn="just"/>
            <a:r>
              <a:rPr lang="tr-TR" sz="1500" b="1" u="sng" noProof="0" dirty="0"/>
              <a:t>Siyasi Yol ve Kimlik Oluşumu</a:t>
            </a:r>
            <a:r>
              <a:rPr lang="tr-TR" sz="1500" b="1" noProof="0" dirty="0"/>
              <a:t>: Akçura’ya (2005, s. 35-39) göre, Osmanlı’da üç temel yol izlenmiştir: </a:t>
            </a:r>
          </a:p>
          <a:p>
            <a:pPr lvl="1" algn="just">
              <a:buFont typeface="Wingdings" panose="05000000000000000000" pitchFamily="2" charset="2"/>
              <a:buChar char="v"/>
            </a:pPr>
            <a:r>
              <a:rPr lang="tr-TR" sz="1300" b="1" noProof="0" dirty="0"/>
              <a:t>Tanzimat ile ‘‘Osmanlı Milleti’</a:t>
            </a:r>
          </a:p>
          <a:p>
            <a:pPr lvl="1" algn="just">
              <a:buFont typeface="Wingdings" panose="05000000000000000000" pitchFamily="2" charset="2"/>
              <a:buChar char="v"/>
            </a:pPr>
            <a:r>
              <a:rPr lang="tr-TR" sz="1300" b="1" noProof="0" dirty="0"/>
              <a:t>II. Abdülhamit döneminde ‘‘İslam milleti’’ (Panislamizm)</a:t>
            </a:r>
          </a:p>
          <a:p>
            <a:pPr lvl="1" algn="just">
              <a:buFont typeface="Wingdings" panose="05000000000000000000" pitchFamily="2" charset="2"/>
              <a:buChar char="v"/>
            </a:pPr>
            <a:r>
              <a:rPr lang="tr-TR" sz="1300" b="1" dirty="0"/>
              <a:t>V</a:t>
            </a:r>
            <a:r>
              <a:rPr lang="tr-TR" sz="1300" b="1" noProof="0" dirty="0"/>
              <a:t>e daha sonra da ırka dayalı Türk milletini oluşturmaktır. </a:t>
            </a:r>
          </a:p>
          <a:p>
            <a:pPr algn="just"/>
            <a:r>
              <a:rPr lang="tr-TR" sz="1500" b="1" noProof="0" dirty="0"/>
              <a:t>Birliğe dayalı çözüm kaygısı ile yola çıkılan bu görüşün içerisinde dinlerin tarihin yasalarına uymak durumunda kalacağı ve İslamiyet’in de bundan bağımsız olmadığı düşüncesi yatmaktadır.</a:t>
            </a:r>
            <a:endParaRPr lang="tr-TR" sz="1500" b="1" dirty="0"/>
          </a:p>
        </p:txBody>
      </p:sp>
    </p:spTree>
    <p:extLst>
      <p:ext uri="{BB962C8B-B14F-4D97-AF65-F5344CB8AC3E}">
        <p14:creationId xmlns:p14="http://schemas.microsoft.com/office/powerpoint/2010/main" val="362578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1B9-0978-6C92-AEE2-BBA2C0FC1E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BA34D2-18B7-14EA-4A8C-0BDDE316213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TÜRKİYE: GENEL BİLGİLER</a:t>
            </a:r>
          </a:p>
        </p:txBody>
      </p:sp>
      <p:sp>
        <p:nvSpPr>
          <p:cNvPr id="3" name="İçerik Yer Tutucusu 2">
            <a:extLst>
              <a:ext uri="{FF2B5EF4-FFF2-40B4-BE49-F238E27FC236}">
                <a16:creationId xmlns:a16="http://schemas.microsoft.com/office/drawing/2014/main" id="{6893298D-18D9-CD55-1AAE-5918BF7D2A75}"/>
              </a:ext>
            </a:extLst>
          </p:cNvPr>
          <p:cNvSpPr>
            <a:spLocks noGrp="1"/>
          </p:cNvSpPr>
          <p:nvPr>
            <p:ph idx="1"/>
          </p:nvPr>
        </p:nvSpPr>
        <p:spPr>
          <a:xfrm>
            <a:off x="600729" y="791483"/>
            <a:ext cx="9438005" cy="5683059"/>
          </a:xfrm>
        </p:spPr>
        <p:txBody>
          <a:bodyPr>
            <a:noAutofit/>
          </a:bodyPr>
          <a:lstStyle/>
          <a:p>
            <a:pPr algn="just"/>
            <a:r>
              <a:rPr lang="tr-TR" sz="1600" b="1" u="sng" noProof="0" dirty="0"/>
              <a:t>Türk Milliyetçiliği ve Balkan Savaşları</a:t>
            </a:r>
            <a:r>
              <a:rPr lang="tr-TR" sz="1600" b="1" noProof="0" dirty="0"/>
              <a:t>: Tam olarak yaygınlaşmayan Türk milliyetçiliği, Balkan Savaşları sonrasında yükselmeye başlamıştır (Yanık, 2012, s. 185).</a:t>
            </a:r>
          </a:p>
          <a:p>
            <a:pPr algn="just"/>
            <a:r>
              <a:rPr lang="tr-TR" sz="1600" b="1" u="sng" noProof="0" dirty="0"/>
              <a:t>Homojenleşme ve Demografik Değişiklikler</a:t>
            </a:r>
            <a:r>
              <a:rPr lang="tr-TR" sz="1600" b="1" noProof="0" dirty="0"/>
              <a:t>: Balkanlar’dan göçler ve nüfus yapısındaki değişimler, Anadolu’da homojen bir nüfus yapısının oluşmasına katkıda bulunmuştur.</a:t>
            </a:r>
          </a:p>
          <a:p>
            <a:pPr algn="just"/>
            <a:r>
              <a:rPr lang="tr-TR" sz="1600" b="1" u="sng" noProof="0" dirty="0"/>
              <a:t>Türkçülük ve Devlet Kimliği</a:t>
            </a:r>
            <a:r>
              <a:rPr lang="tr-TR" sz="1600" b="1" noProof="0" dirty="0"/>
              <a:t>: İttihat ve Terakki Cemiyeti’nin Türkçülük politikasını sistematik hale getirdiği; Türk milliyetçiliğinin devletin temel politikası durumuna geldiği ifade edilir (</a:t>
            </a:r>
            <a:r>
              <a:rPr lang="tr-TR" sz="1600" b="1" noProof="0" dirty="0" err="1"/>
              <a:t>Aktoprak</a:t>
            </a:r>
            <a:r>
              <a:rPr lang="tr-TR" sz="1600" b="1" noProof="0" dirty="0"/>
              <a:t>, 2010, s. 12; Semiz, 2014, s. 239).</a:t>
            </a:r>
          </a:p>
          <a:p>
            <a:pPr marL="0" indent="0" algn="just">
              <a:buNone/>
            </a:pPr>
            <a:r>
              <a:rPr lang="tr-TR" sz="1600" b="1" u="sng" noProof="0" dirty="0"/>
              <a:t>Modernleşme ve Kimlik Politikaları</a:t>
            </a:r>
          </a:p>
          <a:p>
            <a:pPr algn="just"/>
            <a:r>
              <a:rPr lang="tr-TR" sz="1600" b="1" u="sng" noProof="0" dirty="0"/>
              <a:t>Türkleştirme ve İslamlaştırma</a:t>
            </a:r>
            <a:r>
              <a:rPr lang="tr-TR" sz="1600" b="1" noProof="0" dirty="0"/>
              <a:t>: Türkiye Cumhuriyeti’nin kuruluş sürecinde (Birinci Dünya Savaşı öncesinde, savaş sürecinde ve sonrasında) Türkleştirme ve İslamlaştırma politikaları uygulanmış, göçler ve nüfus hareketleriyle homojen bir yapı hedeflenmiştir (</a:t>
            </a:r>
            <a:r>
              <a:rPr lang="tr-TR" sz="1600" b="1" noProof="0" dirty="0" err="1"/>
              <a:t>İçduygu</a:t>
            </a:r>
            <a:r>
              <a:rPr lang="tr-TR" sz="1600" b="1" noProof="0" dirty="0"/>
              <a:t> ve Aksel, 2013, s. 170-171).</a:t>
            </a:r>
          </a:p>
          <a:p>
            <a:pPr algn="just"/>
            <a:r>
              <a:rPr lang="tr-TR" sz="1600" b="1" u="sng" noProof="0" dirty="0"/>
              <a:t>Nüfus ve Demografik Değişiklikler</a:t>
            </a:r>
            <a:r>
              <a:rPr lang="tr-TR" sz="1600" b="1" noProof="0" dirty="0"/>
              <a:t>: 1914’de yaklaşık %19 azınlık nüfusunun büyük ölçüde azaldığı ve homojenleşmenin sağlandığı belirtilir.</a:t>
            </a:r>
          </a:p>
          <a:p>
            <a:pPr algn="just"/>
            <a:r>
              <a:rPr lang="tr-TR" sz="1600" b="1" u="sng" noProof="0" dirty="0"/>
              <a:t>Ulus İnşası ve Modernite</a:t>
            </a:r>
            <a:r>
              <a:rPr lang="tr-TR" sz="1600" b="1" noProof="0" dirty="0"/>
              <a:t>: Cumhuriyet’in kuruluşu ve ulus inşası, büyük ölçüde Aydınlanma ve pozitivist bilim anlayışına dayalıdır; dil, kültür, din ve tarih ögeleri kullanılarak ortak kimlik oluşturulmuştur (</a:t>
            </a:r>
            <a:r>
              <a:rPr lang="tr-TR" sz="1600" b="1" noProof="0" dirty="0" err="1"/>
              <a:t>Alakel</a:t>
            </a:r>
            <a:r>
              <a:rPr lang="tr-TR" sz="1600" b="1" noProof="0" dirty="0"/>
              <a:t>, 2011, s. 14-15).</a:t>
            </a:r>
          </a:p>
        </p:txBody>
      </p:sp>
    </p:spTree>
    <p:extLst>
      <p:ext uri="{BB962C8B-B14F-4D97-AF65-F5344CB8AC3E}">
        <p14:creationId xmlns:p14="http://schemas.microsoft.com/office/powerpoint/2010/main" val="316423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01DAD-3ED4-D629-20F4-9DC94963E9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DC61F7D-32D7-D980-4AFB-B7AF22EBCA59}"/>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Türkiye’nin Etnik Yapısı ve Göçler </a:t>
            </a:r>
          </a:p>
        </p:txBody>
      </p:sp>
      <p:sp>
        <p:nvSpPr>
          <p:cNvPr id="3" name="İçerik Yer Tutucusu 2">
            <a:extLst>
              <a:ext uri="{FF2B5EF4-FFF2-40B4-BE49-F238E27FC236}">
                <a16:creationId xmlns:a16="http://schemas.microsoft.com/office/drawing/2014/main" id="{51E2BAE7-4DA2-4DEE-84B3-7B546645A656}"/>
              </a:ext>
            </a:extLst>
          </p:cNvPr>
          <p:cNvSpPr>
            <a:spLocks noGrp="1"/>
          </p:cNvSpPr>
          <p:nvPr>
            <p:ph idx="1"/>
          </p:nvPr>
        </p:nvSpPr>
        <p:spPr>
          <a:xfrm>
            <a:off x="605645" y="737406"/>
            <a:ext cx="9438005" cy="5319265"/>
          </a:xfrm>
        </p:spPr>
        <p:txBody>
          <a:bodyPr>
            <a:noAutofit/>
          </a:bodyPr>
          <a:lstStyle/>
          <a:p>
            <a:pPr marL="0" indent="0" algn="just">
              <a:buNone/>
            </a:pPr>
            <a:r>
              <a:rPr lang="tr-TR" b="1" u="sng" noProof="0" dirty="0"/>
              <a:t>Genel Demografik ve Etnik Yapı</a:t>
            </a:r>
          </a:p>
          <a:p>
            <a:pPr algn="just"/>
            <a:r>
              <a:rPr lang="tr-TR" b="1" noProof="0" dirty="0"/>
              <a:t>Osmanlı İmparatorluğu’nun mirası olarak, Türkiye çok çeşitli etnik grupları barındıran geniş bir yapıya sahiptir. Ancak, bu yapıdaki nüfus oranlarına dair çalışmalar sınırlıdır (Avcı, 2014).</a:t>
            </a:r>
          </a:p>
          <a:p>
            <a:pPr marL="0" indent="0" algn="just">
              <a:buNone/>
            </a:pPr>
            <a:r>
              <a:rPr lang="tr-TR" b="1" noProof="0" dirty="0"/>
              <a:t> </a:t>
            </a:r>
            <a:r>
              <a:rPr lang="tr-TR" b="1" u="sng" noProof="0" dirty="0"/>
              <a:t>Dil ve Etnik Çeşitlilik Üzerine Çalışmalar</a:t>
            </a:r>
          </a:p>
          <a:p>
            <a:pPr algn="just"/>
            <a:r>
              <a:rPr lang="tr-TR" b="1" noProof="0" dirty="0"/>
              <a:t>Şükrü Aslan’ın raporu (Avcı, 2014), 1927-1965 nüfus sayımlarına dayanarak, dil kullanımı açısından Türkiye’de dilsel çeşitliliğin azaldığını ortaya koymuştur:</a:t>
            </a:r>
          </a:p>
          <a:p>
            <a:pPr lvl="1" algn="just">
              <a:buFont typeface="Wingdings" panose="05000000000000000000" pitchFamily="2" charset="2"/>
              <a:buChar char="v"/>
            </a:pPr>
            <a:r>
              <a:rPr lang="tr-TR" b="1" noProof="0" dirty="0"/>
              <a:t>Anadili Türkçe olanların oranı 1927’de %86.41 iken, 1965’te %90.11’e çıkmıştır.</a:t>
            </a:r>
          </a:p>
          <a:p>
            <a:pPr lvl="1" algn="just">
              <a:buFont typeface="Wingdings" panose="05000000000000000000" pitchFamily="2" charset="2"/>
              <a:buChar char="v"/>
            </a:pPr>
            <a:r>
              <a:rPr lang="tr-TR" b="1" noProof="0" dirty="0"/>
              <a:t>Anadili Kürtçe olanların payı %9-7 arasında azalmış; Arapça, Arnavutça, Acemce, Çerkezce gibi dillerin toplam payı ise %1.86’dan %1.40’a düşmüştür.</a:t>
            </a:r>
          </a:p>
          <a:p>
            <a:pPr algn="just"/>
            <a:r>
              <a:rPr lang="tr-TR" b="1" noProof="0" dirty="0"/>
              <a:t>Dil ile etnik kimlik arasında her zaman birebir uyum olmadığı görülmektedir; özellikle KONDA raporunda bu durum net bir şekilde gösterilmektedir (Avcı, 2014).</a:t>
            </a:r>
          </a:p>
          <a:p>
            <a:pPr algn="just"/>
            <a:r>
              <a:rPr lang="tr-TR" b="1" noProof="0" dirty="0"/>
              <a:t>1965 sonrası nüfus sayımlarında dil sorusunun sorulmaması ve güncel verilerin eksikliği nedeniyle, etnik yapı hakkında kesin bilgiler sınırlıdır.</a:t>
            </a:r>
          </a:p>
        </p:txBody>
      </p:sp>
    </p:spTree>
    <p:extLst>
      <p:ext uri="{BB962C8B-B14F-4D97-AF65-F5344CB8AC3E}">
        <p14:creationId xmlns:p14="http://schemas.microsoft.com/office/powerpoint/2010/main" val="131934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096C-05DD-1D1F-94DC-ECD5047BA92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08FA08B-A437-1F9A-52B3-C186A1262A06}"/>
              </a:ext>
            </a:extLst>
          </p:cNvPr>
          <p:cNvSpPr>
            <a:spLocks noGrp="1"/>
          </p:cNvSpPr>
          <p:nvPr>
            <p:ph type="title"/>
          </p:nvPr>
        </p:nvSpPr>
        <p:spPr>
          <a:xfrm>
            <a:off x="2458064" y="157303"/>
            <a:ext cx="5454170" cy="452297"/>
          </a:xfrm>
        </p:spPr>
        <p:txBody>
          <a:bodyPr>
            <a:normAutofit fontScale="90000"/>
          </a:bodyPr>
          <a:lstStyle/>
          <a:p>
            <a:pPr algn="ctr"/>
            <a:r>
              <a:rPr lang="tr-TR" sz="2400" b="1" dirty="0"/>
              <a:t>Türkiye’nin Etnik Yapısı ve Göçler </a:t>
            </a:r>
            <a:endParaRPr lang="tr-TR" sz="2400" b="1" noProof="0" dirty="0"/>
          </a:p>
        </p:txBody>
      </p:sp>
      <p:sp>
        <p:nvSpPr>
          <p:cNvPr id="3" name="İçerik Yer Tutucusu 2">
            <a:extLst>
              <a:ext uri="{FF2B5EF4-FFF2-40B4-BE49-F238E27FC236}">
                <a16:creationId xmlns:a16="http://schemas.microsoft.com/office/drawing/2014/main" id="{C102E4A4-7519-6A44-996E-1D954C853D8D}"/>
              </a:ext>
            </a:extLst>
          </p:cNvPr>
          <p:cNvSpPr>
            <a:spLocks noGrp="1"/>
          </p:cNvSpPr>
          <p:nvPr>
            <p:ph idx="1"/>
          </p:nvPr>
        </p:nvSpPr>
        <p:spPr>
          <a:xfrm>
            <a:off x="605645" y="737406"/>
            <a:ext cx="9438005" cy="5683059"/>
          </a:xfrm>
        </p:spPr>
        <p:txBody>
          <a:bodyPr>
            <a:noAutofit/>
          </a:bodyPr>
          <a:lstStyle/>
          <a:p>
            <a:pPr marL="0" indent="0" algn="just">
              <a:buNone/>
            </a:pPr>
            <a:r>
              <a:rPr lang="tr-TR" b="1" u="sng" noProof="0" dirty="0"/>
              <a:t>Etnik Çeşitlilik ve Nüfus Dağılımı</a:t>
            </a:r>
            <a:r>
              <a:rPr lang="tr-TR" b="1" noProof="0" dirty="0"/>
              <a:t>: Dünya genelinde etnik köken, dil ve din araştırmaları yapan Amerikan merkezli United </a:t>
            </a:r>
            <a:r>
              <a:rPr lang="tr-TR" b="1" noProof="0" dirty="0" err="1"/>
              <a:t>States</a:t>
            </a:r>
            <a:r>
              <a:rPr lang="tr-TR" b="1" noProof="0" dirty="0"/>
              <a:t> Center </a:t>
            </a:r>
            <a:r>
              <a:rPr lang="tr-TR" b="1" noProof="0" dirty="0" err="1"/>
              <a:t>for</a:t>
            </a:r>
            <a:r>
              <a:rPr lang="tr-TR" b="1" noProof="0" dirty="0"/>
              <a:t> World </a:t>
            </a:r>
            <a:r>
              <a:rPr lang="tr-TR" b="1" noProof="0" dirty="0" err="1"/>
              <a:t>Mission</a:t>
            </a:r>
            <a:r>
              <a:rPr lang="tr-TR" b="1" noProof="0" dirty="0"/>
              <a:t> (USCWM) adlı vakıf tarafından 2008 yılında yapılan araştırmaya göre (Türk-Kan, 2009):</a:t>
            </a:r>
          </a:p>
          <a:p>
            <a:pPr algn="just"/>
            <a:r>
              <a:rPr lang="tr-TR" b="1" u="sng" noProof="0" dirty="0"/>
              <a:t>23 etnik grup sayılmıştır: </a:t>
            </a:r>
          </a:p>
          <a:p>
            <a:pPr lvl="1" algn="just">
              <a:buFont typeface="Wingdings" panose="05000000000000000000" pitchFamily="2" charset="2"/>
              <a:buChar char="v"/>
            </a:pPr>
            <a:r>
              <a:rPr lang="tr-TR" b="1" noProof="0" dirty="0"/>
              <a:t>Türkler, Kürtler (Araştırmada Zazalar da Kürtlerin içerisinde gösterilmiştir), Araplar, Çerkesler Farslar, Azeriler, Gagavuzlar, Pomaklar, Bulgarlar, Lazlar, Gürcüler, Tatarlar, Boşnaklar, Ermeniler, Karakalpaklar, Arnavutlar, Romanlar, </a:t>
            </a:r>
            <a:r>
              <a:rPr lang="tr-TR" b="1" noProof="0" dirty="0" err="1"/>
              <a:t>Abhazlar</a:t>
            </a:r>
            <a:r>
              <a:rPr lang="tr-TR" b="1" noProof="0" dirty="0"/>
              <a:t>, </a:t>
            </a:r>
            <a:r>
              <a:rPr lang="tr-TR" b="1" noProof="0" dirty="0" err="1"/>
              <a:t>Osetler</a:t>
            </a:r>
            <a:r>
              <a:rPr lang="tr-TR" b="1" noProof="0" dirty="0"/>
              <a:t>, Süryaniler, Rumlar, Museviler ve </a:t>
            </a:r>
            <a:r>
              <a:rPr lang="tr-TR" b="1" noProof="0" dirty="0" err="1"/>
              <a:t>Keldaniler</a:t>
            </a:r>
            <a:r>
              <a:rPr lang="tr-TR" b="1" noProof="0" dirty="0"/>
              <a:t>). </a:t>
            </a:r>
          </a:p>
          <a:p>
            <a:pPr lvl="1" algn="just">
              <a:buFont typeface="Wingdings" panose="05000000000000000000" pitchFamily="2" charset="2"/>
              <a:buChar char="v"/>
            </a:pPr>
            <a:r>
              <a:rPr lang="tr-TR" b="1" dirty="0"/>
              <a:t>E</a:t>
            </a:r>
            <a:r>
              <a:rPr lang="tr-TR" b="1" noProof="0" dirty="0"/>
              <a:t>n kalabalıklar Türkler (%71.21), Kürtlerdir (%20.80), Araplar (%2.48); Çerkesler ve Farslar gibi diğerleri daha düşük oranlardadır.</a:t>
            </a:r>
          </a:p>
          <a:p>
            <a:pPr algn="just"/>
            <a:r>
              <a:rPr lang="tr-TR" b="1" dirty="0"/>
              <a:t>2024 verilerine göre toplam nüfus </a:t>
            </a:r>
            <a:r>
              <a:rPr lang="tr-TR" b="1" noProof="0" dirty="0"/>
              <a:t>84.119.531 (erkek: 42.247.430; kadın: 41.872.101).</a:t>
            </a:r>
          </a:p>
          <a:p>
            <a:pPr algn="just"/>
            <a:r>
              <a:rPr lang="tr-TR" b="1" dirty="0"/>
              <a:t>Türk %70-75, Kürt %19, diğer azınlıklar %6-11 (2016 tahmini)</a:t>
            </a:r>
          </a:p>
          <a:p>
            <a:pPr algn="just"/>
            <a:r>
              <a:rPr lang="tr-TR" b="1" noProof="0" dirty="0"/>
              <a:t>Müslüman %99,8 (çoğunluk Sünni), diğer %0,2 (çoğunlukla Hıristiyanlar ve Yahudiler) (</a:t>
            </a:r>
            <a:r>
              <a:rPr lang="tr-TR" b="1" noProof="0" dirty="0" err="1"/>
              <a:t>The</a:t>
            </a:r>
            <a:r>
              <a:rPr lang="tr-TR" b="1" noProof="0" dirty="0"/>
              <a:t> World </a:t>
            </a:r>
            <a:r>
              <a:rPr lang="tr-TR" b="1" noProof="0" dirty="0" err="1"/>
              <a:t>Factbook</a:t>
            </a:r>
            <a:r>
              <a:rPr lang="tr-TR" b="1" noProof="0" dirty="0"/>
              <a:t>, 2025).</a:t>
            </a:r>
          </a:p>
        </p:txBody>
      </p:sp>
    </p:spTree>
    <p:extLst>
      <p:ext uri="{BB962C8B-B14F-4D97-AF65-F5344CB8AC3E}">
        <p14:creationId xmlns:p14="http://schemas.microsoft.com/office/powerpoint/2010/main" val="214304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2277-3CA2-6191-360F-FDD984479DD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861AC90-FFEC-B910-CB21-2B5186FC8A6D}"/>
              </a:ext>
            </a:extLst>
          </p:cNvPr>
          <p:cNvSpPr>
            <a:spLocks noGrp="1"/>
          </p:cNvSpPr>
          <p:nvPr>
            <p:ph type="title"/>
          </p:nvPr>
        </p:nvSpPr>
        <p:spPr>
          <a:xfrm>
            <a:off x="2458064" y="157303"/>
            <a:ext cx="5454170" cy="452297"/>
          </a:xfrm>
        </p:spPr>
        <p:txBody>
          <a:bodyPr>
            <a:normAutofit fontScale="90000"/>
          </a:bodyPr>
          <a:lstStyle/>
          <a:p>
            <a:pPr algn="ctr"/>
            <a:r>
              <a:rPr lang="tr-TR" sz="2400" b="1" dirty="0"/>
              <a:t>Türkiye’nin Etnik Yapısı ve Göçler </a:t>
            </a:r>
            <a:endParaRPr lang="tr-TR" sz="2400" b="1" noProof="0" dirty="0"/>
          </a:p>
        </p:txBody>
      </p:sp>
      <p:sp>
        <p:nvSpPr>
          <p:cNvPr id="3" name="İçerik Yer Tutucusu 2">
            <a:extLst>
              <a:ext uri="{FF2B5EF4-FFF2-40B4-BE49-F238E27FC236}">
                <a16:creationId xmlns:a16="http://schemas.microsoft.com/office/drawing/2014/main" id="{30BA42F9-42E6-C40D-C1D3-057EA56422ED}"/>
              </a:ext>
            </a:extLst>
          </p:cNvPr>
          <p:cNvSpPr>
            <a:spLocks noGrp="1"/>
          </p:cNvSpPr>
          <p:nvPr>
            <p:ph idx="1"/>
          </p:nvPr>
        </p:nvSpPr>
        <p:spPr>
          <a:xfrm>
            <a:off x="605645" y="737407"/>
            <a:ext cx="9438005" cy="5294684"/>
          </a:xfrm>
        </p:spPr>
        <p:txBody>
          <a:bodyPr>
            <a:noAutofit/>
          </a:bodyPr>
          <a:lstStyle/>
          <a:p>
            <a:pPr algn="just"/>
            <a:r>
              <a:rPr lang="tr-TR" b="1" noProof="0" dirty="0"/>
              <a:t>Farklı ortamlardan farklı sayısal verilere ulaşılsa da Türkiye’de Türk olmayan 20’den fazla farklı etnik kimlik bulunduğu ve sayılarının toplam nüfusun % 20-25 i düzeyinde olduğu anlaşılmaktadır. Bu durumda, Türkiye’nin zengin bir etnik, dilsel ve kültürel mozaiğe sahip olduğu söylenilebilir</a:t>
            </a:r>
          </a:p>
          <a:p>
            <a:pPr marL="0" indent="0" algn="just">
              <a:buNone/>
            </a:pPr>
            <a:r>
              <a:rPr lang="tr-TR" b="1" u="sng" noProof="0" dirty="0"/>
              <a:t>Göçler ve Nüfus Hareketleri</a:t>
            </a:r>
          </a:p>
          <a:p>
            <a:pPr algn="just"/>
            <a:r>
              <a:rPr lang="tr-TR" b="1" noProof="0" dirty="0"/>
              <a:t>Türkiye, kuruluşundan beri göç alan bir ülkedir. 1923-1950 arasında yaklaşık 2 milyon Türk kökenli göçmen Türkiye’ye yerleşmiştir. </a:t>
            </a:r>
            <a:r>
              <a:rPr lang="de-DE" b="1" noProof="0" dirty="0"/>
              <a:t>(</a:t>
            </a:r>
            <a:r>
              <a:rPr lang="de-DE" b="1" noProof="0" dirty="0" err="1"/>
              <a:t>İçduygu</a:t>
            </a:r>
            <a:r>
              <a:rPr lang="de-DE" b="1" noProof="0" dirty="0"/>
              <a:t>, Erder </a:t>
            </a:r>
            <a:r>
              <a:rPr lang="de-DE" b="1" noProof="0" dirty="0" err="1"/>
              <a:t>ve</a:t>
            </a:r>
            <a:r>
              <a:rPr lang="de-DE" b="1" noProof="0" dirty="0"/>
              <a:t> </a:t>
            </a:r>
            <a:r>
              <a:rPr lang="de-DE" b="1" noProof="0" dirty="0" err="1"/>
              <a:t>Gençkaya</a:t>
            </a:r>
            <a:r>
              <a:rPr lang="de-DE" b="1" noProof="0" dirty="0"/>
              <a:t>,  2014, s. 222).</a:t>
            </a:r>
            <a:endParaRPr lang="tr-TR" b="1" noProof="0" dirty="0"/>
          </a:p>
          <a:p>
            <a:pPr algn="just"/>
            <a:r>
              <a:rPr lang="tr-TR" b="1" noProof="0" dirty="0"/>
              <a:t>Günümüzde göç hareketleri çeşitli ülkelerden (Afganistan, Almanya, ABD, vb.) gelenlerle devam etmektedir.</a:t>
            </a:r>
          </a:p>
          <a:p>
            <a:pPr algn="just"/>
            <a:r>
              <a:rPr lang="tr-TR" b="1" noProof="0" dirty="0"/>
              <a:t>Son yıllarda turizm ve emeklilik amacıyla Avrupa’dan gelenlerin sayısı artmaktadır. Özellikle 2003 sonrası mülk satışlarının artması bu eğilimi güçlendirmiştir.</a:t>
            </a:r>
          </a:p>
          <a:p>
            <a:pPr algn="just"/>
            <a:r>
              <a:rPr lang="tr-TR" b="1" noProof="0" dirty="0"/>
              <a:t>Göç ve sığınma hareketleri, 1997’den 2008’e kadar önemli ölçüde artış göstermiştir (örneğin, 2008’de 253.644 kişi) </a:t>
            </a:r>
            <a:r>
              <a:rPr lang="tr-TR" b="1" dirty="0"/>
              <a:t>(</a:t>
            </a:r>
            <a:r>
              <a:rPr lang="tr-TR" b="1" dirty="0" err="1"/>
              <a:t>Südaş</a:t>
            </a:r>
            <a:r>
              <a:rPr lang="tr-TR" b="1" dirty="0"/>
              <a:t>, 2008, s. 136-37).</a:t>
            </a:r>
            <a:endParaRPr lang="tr-TR" b="1" noProof="0" dirty="0"/>
          </a:p>
        </p:txBody>
      </p:sp>
    </p:spTree>
    <p:extLst>
      <p:ext uri="{BB962C8B-B14F-4D97-AF65-F5344CB8AC3E}">
        <p14:creationId xmlns:p14="http://schemas.microsoft.com/office/powerpoint/2010/main" val="2666911553"/>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10425</TotalTime>
  <Words>5231</Words>
  <Application>Microsoft Office PowerPoint</Application>
  <PresentationFormat>Geniş ekran</PresentationFormat>
  <Paragraphs>258</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Trebuchet MS</vt:lpstr>
      <vt:lpstr>Wingdings</vt:lpstr>
      <vt:lpstr>Wingdings 3</vt:lpstr>
      <vt:lpstr>Yüzeyler</vt:lpstr>
      <vt:lpstr> ÇOK KÜLTÜRLÜLÜK VE HİZMETLERİ 14. HAFTA ÇOK KÜLTÜRLÜ KÜTÜPHANELER:  TÜRKİYE ÖRNEĞİ</vt:lpstr>
      <vt:lpstr>KAPSAM</vt:lpstr>
      <vt:lpstr>GİRİŞ</vt:lpstr>
      <vt:lpstr>TÜRKİYE: GENEL BİLGİLER</vt:lpstr>
      <vt:lpstr>TÜRKİYE: GENEL BİLGİLER</vt:lpstr>
      <vt:lpstr>TÜRKİYE: GENEL BİLGİLER</vt:lpstr>
      <vt:lpstr>Türkiye’nin Etnik Yapısı ve Göçler </vt:lpstr>
      <vt:lpstr>Türkiye’nin Etnik Yapısı ve Göçler </vt:lpstr>
      <vt:lpstr>Türkiye’nin Etnik Yapısı ve Göçler </vt:lpstr>
      <vt:lpstr>Türkiye’nin Etnik Yapısı ve Göçler </vt:lpstr>
      <vt:lpstr>Türkiye’nin Etnik Yapısı ve Göçler </vt:lpstr>
      <vt:lpstr>Türkiye’de Halk Kütüphanesi Hizmetlerinde Çok Kültürlülük </vt:lpstr>
      <vt:lpstr>Türkiye’de Halk Kütüphanesi Hizmetlerinde Çok Kültürlülük </vt:lpstr>
      <vt:lpstr>Türkiye’de Halk Kütüphanesi Hizmetlerinde Çok Kültürlülük: Didim Örneği</vt:lpstr>
      <vt:lpstr>Türkiye’de Halk Kütüphanesi Hizmetlerinde Çok Kültürlülük: Didim Örneği </vt:lpstr>
      <vt:lpstr>Türkiye’de Halk Kütüphanesi Hizmetlerinde Çok Kültürlülük: Didim Örneği </vt:lpstr>
      <vt:lpstr>Türkiye’de Halk Kütüphanesi Hizmetlerinde Çok Kültürlülük:  Sorunlar ve Öneriler </vt:lpstr>
      <vt:lpstr>Türkiye’de Halk Kütüphanesi Hizmetlerinde Çok Kültürlülük:  Sorunlar ve Öneriler </vt:lpstr>
      <vt:lpstr>Dünya ve Türkiye’de Halk Kütüphanesi Hizmetlerinde Çok Kültürlülük:  Dünyaya İlişkin Genel Değerlendirme, Sorunlar ve Öneriler </vt:lpstr>
      <vt:lpstr>Dünya ve Türkiye’de Halk Kütüphanesi Hizmetlerinde Çok Kültürlülük:  Dünyaya İlişkin Genel Değerlendirme, Sorunlar ve Öneriler </vt:lpstr>
      <vt:lpstr>Dünya ve Türkiye’de Halk Kütüphanesi Hizmetlerinde Çok Kültürlülük:  Türkiye’ye İlişkin Genel Değerlendirme, Sorunlar ve Öneriler </vt:lpstr>
      <vt:lpstr>Dünya ve Türkiye’de Halk Kütüphanesi Hizmetlerinde Çok Kültürlülük:  Türkiye’ye İlişkin Genel Değerlendirme, Sorunlar ve Öneriler </vt:lpstr>
      <vt:lpstr>Dünya ve Türkiye’de Halk Kütüphanesi Hizmetlerinde Çok Kültürlülük:  Türkiye’ye İlişkin Genel Değerlendirme, Sorunlar ve Öneriler </vt:lpstr>
      <vt:lpstr>Dünya ve Türkiye’de Halk Kütüphanesi Hizmetlerinde Çok Kültürlülük:  Türkiye’ye İlişkin Genel Değerlendirme, Sorunlar ve Öneriler </vt:lpstr>
      <vt:lpstr>Dünya ve Türkiye’de Halk Kütüphanesi Hizmetlerinde Çok Kültürlülük:  Türkiye’ye İlişkin Genel Değerlendirme, Sorunlar ve Öneriler </vt:lpstr>
      <vt:lpstr>Dünya ve Türkiye’de Halk Kütüphanesi Hizmetlerinde Çok Kültürlülük:  Türkiye’ye İlişkin Genel Değerlendirme, Sorunlar ve Öneriler </vt:lpstr>
      <vt:lpstr>SONUÇ VE DEĞERLENDİRME</vt:lpstr>
      <vt:lpstr>KAYNAKÇA</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39</cp:revision>
  <dcterms:created xsi:type="dcterms:W3CDTF">2025-07-04T07:41:44Z</dcterms:created>
  <dcterms:modified xsi:type="dcterms:W3CDTF">2025-12-05T12:10:56Z</dcterms:modified>
</cp:coreProperties>
</file>