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8" r:id="rId2"/>
    <p:sldId id="259" r:id="rId3"/>
    <p:sldId id="266" r:id="rId4"/>
    <p:sldId id="260" r:id="rId5"/>
    <p:sldId id="261" r:id="rId6"/>
    <p:sldId id="262" r:id="rId7"/>
    <p:sldId id="263" r:id="rId8"/>
    <p:sldId id="264" r:id="rId9"/>
    <p:sldId id="257" r:id="rId1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82" d="100"/>
          <a:sy n="82" d="100"/>
        </p:scale>
        <p:origin x="1474" y="6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143000" y="1122363"/>
            <a:ext cx="6858000" cy="2387600"/>
          </a:xfrm>
        </p:spPr>
        <p:txBody>
          <a:bodyPr anchor="b"/>
          <a:lstStyle>
            <a:lvl1pPr algn="ctr">
              <a:defRPr sz="4500"/>
            </a:lvl1pPr>
          </a:lstStyle>
          <a:p>
            <a:r>
              <a:rPr lang="tr-TR" smtClean="0"/>
              <a:t>Asıl başlık stili için tıklatın</a:t>
            </a:r>
            <a:endParaRPr lang="tr-TR"/>
          </a:p>
        </p:txBody>
      </p:sp>
      <p:sp>
        <p:nvSpPr>
          <p:cNvPr id="3" name="Alt Başlık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pPr algn="r" eaLnBrk="1" latinLnBrk="0" hangingPunct="1"/>
            <a:fld id="{54AB02A5-4FE5-49D9-9E24-09F23B90C450}" type="datetimeFigureOut">
              <a:rPr lang="en-US" smtClean="0"/>
              <a:t>9/10/2025</a:t>
            </a:fld>
            <a:endParaRPr lang="en-US" sz="1200">
              <a:solidFill>
                <a:schemeClr val="bg2">
                  <a:shade val="50000"/>
                </a:schemeClr>
              </a:solidFill>
            </a:endParaRPr>
          </a:p>
        </p:txBody>
      </p:sp>
      <p:sp>
        <p:nvSpPr>
          <p:cNvPr id="5" name="Altbilgi Yer Tutucusu 4"/>
          <p:cNvSpPr>
            <a:spLocks noGrp="1"/>
          </p:cNvSpPr>
          <p:nvPr>
            <p:ph type="ftr" sz="quarter" idx="11"/>
          </p:nvPr>
        </p:nvSpPr>
        <p:spPr/>
        <p:txBody>
          <a:bodyPr/>
          <a:lstStyle/>
          <a:p>
            <a:endParaRPr kumimoji="0" lang="en-US" sz="1200">
              <a:solidFill>
                <a:schemeClr val="bg2">
                  <a:shade val="50000"/>
                </a:schemeClr>
              </a:solidFill>
              <a:effectLst/>
            </a:endParaRPr>
          </a:p>
        </p:txBody>
      </p:sp>
      <p:sp>
        <p:nvSpPr>
          <p:cNvPr id="6" name="Slayt Numarası Yer Tutucusu 5"/>
          <p:cNvSpPr>
            <a:spLocks noGrp="1"/>
          </p:cNvSpPr>
          <p:nvPr>
            <p:ph type="sldNum" sz="quarter" idx="12"/>
          </p:nvPr>
        </p:nvSpPr>
        <p:spPr/>
        <p:txBody>
          <a:bodyPr/>
          <a:lstStyle/>
          <a:p>
            <a:pPr algn="ctr" eaLnBrk="1" latinLnBrk="0" hangingPunct="1"/>
            <a:fld id="{6294C92D-0306-4E69-9CD3-20855E849650}" type="slidenum">
              <a:rPr kumimoji="0" lang="en-US" smtClean="0"/>
              <a:t>‹#›</a:t>
            </a:fld>
            <a:endParaRPr kumimoji="0" lang="en-US" sz="1200">
              <a:solidFill>
                <a:schemeClr val="bg2">
                  <a:shade val="50000"/>
                </a:schemeClr>
              </a:solidFill>
              <a:effectLst/>
            </a:endParaRPr>
          </a:p>
        </p:txBody>
      </p:sp>
    </p:spTree>
    <p:extLst>
      <p:ext uri="{BB962C8B-B14F-4D97-AF65-F5344CB8AC3E}">
        <p14:creationId xmlns:p14="http://schemas.microsoft.com/office/powerpoint/2010/main" val="18983023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pPr algn="r" eaLnBrk="1" latinLnBrk="0" hangingPunct="1"/>
            <a:fld id="{54AB02A5-4FE5-49D9-9E24-09F23B90C450}" type="datetimeFigureOut">
              <a:rPr lang="en-US" smtClean="0"/>
              <a:t>9/10/2025</a:t>
            </a:fld>
            <a:endParaRPr lang="en-US" sz="1200">
              <a:solidFill>
                <a:schemeClr val="bg2">
                  <a:shade val="50000"/>
                </a:schemeClr>
              </a:solidFill>
            </a:endParaRPr>
          </a:p>
        </p:txBody>
      </p:sp>
      <p:sp>
        <p:nvSpPr>
          <p:cNvPr id="5" name="Altbilgi Yer Tutucusu 4"/>
          <p:cNvSpPr>
            <a:spLocks noGrp="1"/>
          </p:cNvSpPr>
          <p:nvPr>
            <p:ph type="ftr" sz="quarter" idx="11"/>
          </p:nvPr>
        </p:nvSpPr>
        <p:spPr/>
        <p:txBody>
          <a:bodyPr/>
          <a:lstStyle/>
          <a:p>
            <a:endParaRPr kumimoji="0" lang="en-US" sz="1200">
              <a:solidFill>
                <a:schemeClr val="bg2">
                  <a:shade val="50000"/>
                </a:schemeClr>
              </a:solidFill>
              <a:effectLst/>
            </a:endParaRPr>
          </a:p>
        </p:txBody>
      </p:sp>
      <p:sp>
        <p:nvSpPr>
          <p:cNvPr id="6" name="Slayt Numarası Yer Tutucusu 5"/>
          <p:cNvSpPr>
            <a:spLocks noGrp="1"/>
          </p:cNvSpPr>
          <p:nvPr>
            <p:ph type="sldNum" sz="quarter" idx="12"/>
          </p:nvPr>
        </p:nvSpPr>
        <p:spPr/>
        <p:txBody>
          <a:bodyPr/>
          <a:lstStyle/>
          <a:p>
            <a:pPr algn="ctr" eaLnBrk="1" latinLnBrk="0" hangingPunct="1"/>
            <a:fld id="{6294C92D-0306-4E69-9CD3-20855E849650}" type="slidenum">
              <a:rPr kumimoji="0" lang="en-US" smtClean="0"/>
              <a:t>‹#›</a:t>
            </a:fld>
            <a:endParaRPr kumimoji="0" lang="en-US" sz="1200">
              <a:solidFill>
                <a:schemeClr val="bg2">
                  <a:shade val="50000"/>
                </a:schemeClr>
              </a:solidFill>
              <a:effectLst/>
            </a:endParaRPr>
          </a:p>
        </p:txBody>
      </p:sp>
    </p:spTree>
    <p:extLst>
      <p:ext uri="{BB962C8B-B14F-4D97-AF65-F5344CB8AC3E}">
        <p14:creationId xmlns:p14="http://schemas.microsoft.com/office/powerpoint/2010/main" val="98643617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6543675" y="365125"/>
            <a:ext cx="1971675"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628650" y="365125"/>
            <a:ext cx="5800725"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pPr algn="r" eaLnBrk="1" latinLnBrk="0" hangingPunct="1"/>
            <a:fld id="{54AB02A5-4FE5-49D9-9E24-09F23B90C450}" type="datetimeFigureOut">
              <a:rPr lang="en-US" smtClean="0"/>
              <a:t>9/10/2025</a:t>
            </a:fld>
            <a:endParaRPr lang="en-US" sz="1200">
              <a:solidFill>
                <a:schemeClr val="bg2">
                  <a:shade val="50000"/>
                </a:schemeClr>
              </a:solidFill>
            </a:endParaRPr>
          </a:p>
        </p:txBody>
      </p:sp>
      <p:sp>
        <p:nvSpPr>
          <p:cNvPr id="5" name="Altbilgi Yer Tutucusu 4"/>
          <p:cNvSpPr>
            <a:spLocks noGrp="1"/>
          </p:cNvSpPr>
          <p:nvPr>
            <p:ph type="ftr" sz="quarter" idx="11"/>
          </p:nvPr>
        </p:nvSpPr>
        <p:spPr/>
        <p:txBody>
          <a:bodyPr/>
          <a:lstStyle/>
          <a:p>
            <a:endParaRPr kumimoji="0" lang="en-US" sz="1200">
              <a:solidFill>
                <a:schemeClr val="bg2">
                  <a:shade val="50000"/>
                </a:schemeClr>
              </a:solidFill>
              <a:effectLst/>
            </a:endParaRPr>
          </a:p>
        </p:txBody>
      </p:sp>
      <p:sp>
        <p:nvSpPr>
          <p:cNvPr id="6" name="Slayt Numarası Yer Tutucusu 5"/>
          <p:cNvSpPr>
            <a:spLocks noGrp="1"/>
          </p:cNvSpPr>
          <p:nvPr>
            <p:ph type="sldNum" sz="quarter" idx="12"/>
          </p:nvPr>
        </p:nvSpPr>
        <p:spPr/>
        <p:txBody>
          <a:bodyPr/>
          <a:lstStyle/>
          <a:p>
            <a:pPr algn="ctr" eaLnBrk="1" latinLnBrk="0" hangingPunct="1"/>
            <a:fld id="{6294C92D-0306-4E69-9CD3-20855E849650}" type="slidenum">
              <a:rPr kumimoji="0" lang="en-US" smtClean="0"/>
              <a:t>‹#›</a:t>
            </a:fld>
            <a:endParaRPr kumimoji="0" lang="en-US" sz="1200">
              <a:solidFill>
                <a:schemeClr val="bg2">
                  <a:shade val="50000"/>
                </a:schemeClr>
              </a:solidFill>
              <a:effectLst/>
            </a:endParaRPr>
          </a:p>
        </p:txBody>
      </p:sp>
    </p:spTree>
    <p:extLst>
      <p:ext uri="{BB962C8B-B14F-4D97-AF65-F5344CB8AC3E}">
        <p14:creationId xmlns:p14="http://schemas.microsoft.com/office/powerpoint/2010/main" val="10661160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pPr algn="r" eaLnBrk="1" latinLnBrk="0" hangingPunct="1"/>
            <a:fld id="{54AB02A5-4FE5-49D9-9E24-09F23B90C450}" type="datetimeFigureOut">
              <a:rPr lang="en-US" smtClean="0"/>
              <a:t>9/10/2025</a:t>
            </a:fld>
            <a:endParaRPr lang="en-US" sz="1200">
              <a:solidFill>
                <a:schemeClr val="bg2">
                  <a:shade val="50000"/>
                </a:schemeClr>
              </a:solidFill>
            </a:endParaRPr>
          </a:p>
        </p:txBody>
      </p:sp>
      <p:sp>
        <p:nvSpPr>
          <p:cNvPr id="5" name="Altbilgi Yer Tutucusu 4"/>
          <p:cNvSpPr>
            <a:spLocks noGrp="1"/>
          </p:cNvSpPr>
          <p:nvPr>
            <p:ph type="ftr" sz="quarter" idx="11"/>
          </p:nvPr>
        </p:nvSpPr>
        <p:spPr/>
        <p:txBody>
          <a:bodyPr/>
          <a:lstStyle/>
          <a:p>
            <a:endParaRPr kumimoji="0" lang="en-US" sz="1200">
              <a:solidFill>
                <a:schemeClr val="bg2">
                  <a:shade val="50000"/>
                </a:schemeClr>
              </a:solidFill>
              <a:effectLst/>
            </a:endParaRPr>
          </a:p>
        </p:txBody>
      </p:sp>
      <p:sp>
        <p:nvSpPr>
          <p:cNvPr id="6" name="Slayt Numarası Yer Tutucusu 5"/>
          <p:cNvSpPr>
            <a:spLocks noGrp="1"/>
          </p:cNvSpPr>
          <p:nvPr>
            <p:ph type="sldNum" sz="quarter" idx="12"/>
          </p:nvPr>
        </p:nvSpPr>
        <p:spPr/>
        <p:txBody>
          <a:bodyPr/>
          <a:lstStyle/>
          <a:p>
            <a:pPr algn="ctr" eaLnBrk="1" latinLnBrk="0" hangingPunct="1"/>
            <a:fld id="{6294C92D-0306-4E69-9CD3-20855E849650}" type="slidenum">
              <a:rPr kumimoji="0" lang="en-US" smtClean="0"/>
              <a:t>‹#›</a:t>
            </a:fld>
            <a:endParaRPr kumimoji="0" lang="en-US" sz="1200">
              <a:solidFill>
                <a:schemeClr val="bg2">
                  <a:shade val="50000"/>
                </a:schemeClr>
              </a:solidFill>
              <a:effectLst/>
            </a:endParaRPr>
          </a:p>
        </p:txBody>
      </p:sp>
    </p:spTree>
    <p:extLst>
      <p:ext uri="{BB962C8B-B14F-4D97-AF65-F5344CB8AC3E}">
        <p14:creationId xmlns:p14="http://schemas.microsoft.com/office/powerpoint/2010/main" val="9491689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623888" y="1709739"/>
            <a:ext cx="7886700" cy="2852737"/>
          </a:xfrm>
        </p:spPr>
        <p:txBody>
          <a:bodyPr anchor="b"/>
          <a:lstStyle>
            <a:lvl1pPr>
              <a:defRPr sz="4500"/>
            </a:lvl1pPr>
          </a:lstStyle>
          <a:p>
            <a:r>
              <a:rPr lang="tr-TR" smtClean="0"/>
              <a:t>Asıl başlık stili için tıklatın</a:t>
            </a:r>
            <a:endParaRPr lang="tr-TR"/>
          </a:p>
        </p:txBody>
      </p:sp>
      <p:sp>
        <p:nvSpPr>
          <p:cNvPr id="3" name="Metin Yer Tutucusu 2"/>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pPr algn="r" eaLnBrk="1" latinLnBrk="0" hangingPunct="1"/>
            <a:fld id="{54AB02A5-4FE5-49D9-9E24-09F23B90C450}" type="datetimeFigureOut">
              <a:rPr lang="en-US" smtClean="0"/>
              <a:t>9/10/2025</a:t>
            </a:fld>
            <a:endParaRPr lang="en-US" sz="1200">
              <a:solidFill>
                <a:schemeClr val="bg2">
                  <a:shade val="50000"/>
                </a:schemeClr>
              </a:solidFill>
            </a:endParaRPr>
          </a:p>
        </p:txBody>
      </p:sp>
      <p:sp>
        <p:nvSpPr>
          <p:cNvPr id="5" name="Altbilgi Yer Tutucusu 4"/>
          <p:cNvSpPr>
            <a:spLocks noGrp="1"/>
          </p:cNvSpPr>
          <p:nvPr>
            <p:ph type="ftr" sz="quarter" idx="11"/>
          </p:nvPr>
        </p:nvSpPr>
        <p:spPr/>
        <p:txBody>
          <a:bodyPr/>
          <a:lstStyle/>
          <a:p>
            <a:endParaRPr kumimoji="0" lang="en-US" sz="1200">
              <a:solidFill>
                <a:schemeClr val="bg2">
                  <a:shade val="50000"/>
                </a:schemeClr>
              </a:solidFill>
              <a:effectLst/>
            </a:endParaRPr>
          </a:p>
        </p:txBody>
      </p:sp>
      <p:sp>
        <p:nvSpPr>
          <p:cNvPr id="6" name="Slayt Numarası Yer Tutucusu 5"/>
          <p:cNvSpPr>
            <a:spLocks noGrp="1"/>
          </p:cNvSpPr>
          <p:nvPr>
            <p:ph type="sldNum" sz="quarter" idx="12"/>
          </p:nvPr>
        </p:nvSpPr>
        <p:spPr/>
        <p:txBody>
          <a:bodyPr/>
          <a:lstStyle/>
          <a:p>
            <a:pPr algn="ctr" eaLnBrk="1" latinLnBrk="0" hangingPunct="1"/>
            <a:fld id="{6294C92D-0306-4E69-9CD3-20855E849650}" type="slidenum">
              <a:rPr kumimoji="0" lang="en-US" smtClean="0"/>
              <a:t>‹#›</a:t>
            </a:fld>
            <a:endParaRPr kumimoji="0" lang="en-US" sz="1200">
              <a:solidFill>
                <a:schemeClr val="bg2">
                  <a:shade val="50000"/>
                </a:schemeClr>
              </a:solidFill>
              <a:effectLst/>
            </a:endParaRPr>
          </a:p>
        </p:txBody>
      </p:sp>
    </p:spTree>
    <p:extLst>
      <p:ext uri="{BB962C8B-B14F-4D97-AF65-F5344CB8AC3E}">
        <p14:creationId xmlns:p14="http://schemas.microsoft.com/office/powerpoint/2010/main" val="194908466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628650" y="1825625"/>
            <a:ext cx="38862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4629150" y="1825625"/>
            <a:ext cx="38862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pPr algn="r" eaLnBrk="1" latinLnBrk="0" hangingPunct="1"/>
            <a:fld id="{54AB02A5-4FE5-49D9-9E24-09F23B90C450}" type="datetimeFigureOut">
              <a:rPr lang="en-US" smtClean="0"/>
              <a:t>9/10/2025</a:t>
            </a:fld>
            <a:endParaRPr lang="en-US" sz="1200">
              <a:solidFill>
                <a:schemeClr val="bg2">
                  <a:shade val="50000"/>
                </a:schemeClr>
              </a:solidFill>
            </a:endParaRPr>
          </a:p>
        </p:txBody>
      </p:sp>
      <p:sp>
        <p:nvSpPr>
          <p:cNvPr id="6" name="Altbilgi Yer Tutucusu 5"/>
          <p:cNvSpPr>
            <a:spLocks noGrp="1"/>
          </p:cNvSpPr>
          <p:nvPr>
            <p:ph type="ftr" sz="quarter" idx="11"/>
          </p:nvPr>
        </p:nvSpPr>
        <p:spPr/>
        <p:txBody>
          <a:bodyPr/>
          <a:lstStyle/>
          <a:p>
            <a:endParaRPr kumimoji="0" lang="en-US" sz="1200">
              <a:solidFill>
                <a:schemeClr val="bg2">
                  <a:shade val="50000"/>
                </a:schemeClr>
              </a:solidFill>
              <a:effectLst/>
            </a:endParaRPr>
          </a:p>
        </p:txBody>
      </p:sp>
      <p:sp>
        <p:nvSpPr>
          <p:cNvPr id="7" name="Slayt Numarası Yer Tutucusu 6"/>
          <p:cNvSpPr>
            <a:spLocks noGrp="1"/>
          </p:cNvSpPr>
          <p:nvPr>
            <p:ph type="sldNum" sz="quarter" idx="12"/>
          </p:nvPr>
        </p:nvSpPr>
        <p:spPr/>
        <p:txBody>
          <a:bodyPr/>
          <a:lstStyle/>
          <a:p>
            <a:pPr algn="ctr" eaLnBrk="1" latinLnBrk="0" hangingPunct="1"/>
            <a:fld id="{6294C92D-0306-4E69-9CD3-20855E849650}" type="slidenum">
              <a:rPr kumimoji="0" lang="en-US" smtClean="0"/>
              <a:t>‹#›</a:t>
            </a:fld>
            <a:endParaRPr kumimoji="0" lang="en-US" sz="1200">
              <a:solidFill>
                <a:schemeClr val="bg2">
                  <a:shade val="50000"/>
                </a:schemeClr>
              </a:solidFill>
              <a:effectLst/>
            </a:endParaRPr>
          </a:p>
        </p:txBody>
      </p:sp>
    </p:spTree>
    <p:extLst>
      <p:ext uri="{BB962C8B-B14F-4D97-AF65-F5344CB8AC3E}">
        <p14:creationId xmlns:p14="http://schemas.microsoft.com/office/powerpoint/2010/main" val="178302956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629841" y="365126"/>
            <a:ext cx="78867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smtClean="0"/>
              <a:t>Asıl metin stillerini düzenle</a:t>
            </a:r>
          </a:p>
        </p:txBody>
      </p:sp>
      <p:sp>
        <p:nvSpPr>
          <p:cNvPr id="4" name="İçerik Yer Tutucusu 3"/>
          <p:cNvSpPr>
            <a:spLocks noGrp="1"/>
          </p:cNvSpPr>
          <p:nvPr>
            <p:ph sz="half" idx="2"/>
          </p:nvPr>
        </p:nvSpPr>
        <p:spPr>
          <a:xfrm>
            <a:off x="629842" y="2505075"/>
            <a:ext cx="3868340"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smtClean="0"/>
              <a:t>Asıl metin stillerini düzenle</a:t>
            </a:r>
          </a:p>
        </p:txBody>
      </p:sp>
      <p:sp>
        <p:nvSpPr>
          <p:cNvPr id="6" name="İçerik Yer Tutucusu 5"/>
          <p:cNvSpPr>
            <a:spLocks noGrp="1"/>
          </p:cNvSpPr>
          <p:nvPr>
            <p:ph sz="quarter" idx="4"/>
          </p:nvPr>
        </p:nvSpPr>
        <p:spPr>
          <a:xfrm>
            <a:off x="4629150" y="2505075"/>
            <a:ext cx="3887391"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pPr algn="r" eaLnBrk="1" latinLnBrk="0" hangingPunct="1"/>
            <a:fld id="{54AB02A5-4FE5-49D9-9E24-09F23B90C450}" type="datetimeFigureOut">
              <a:rPr lang="en-US" smtClean="0"/>
              <a:t>9/10/2025</a:t>
            </a:fld>
            <a:endParaRPr lang="en-US" sz="1200">
              <a:solidFill>
                <a:schemeClr val="bg2">
                  <a:shade val="50000"/>
                </a:schemeClr>
              </a:solidFill>
            </a:endParaRPr>
          </a:p>
        </p:txBody>
      </p:sp>
      <p:sp>
        <p:nvSpPr>
          <p:cNvPr id="8" name="Altbilgi Yer Tutucusu 7"/>
          <p:cNvSpPr>
            <a:spLocks noGrp="1"/>
          </p:cNvSpPr>
          <p:nvPr>
            <p:ph type="ftr" sz="quarter" idx="11"/>
          </p:nvPr>
        </p:nvSpPr>
        <p:spPr/>
        <p:txBody>
          <a:bodyPr/>
          <a:lstStyle/>
          <a:p>
            <a:endParaRPr kumimoji="0" lang="en-US" sz="1200">
              <a:solidFill>
                <a:schemeClr val="bg2">
                  <a:shade val="50000"/>
                </a:schemeClr>
              </a:solidFill>
              <a:effectLst/>
            </a:endParaRPr>
          </a:p>
        </p:txBody>
      </p:sp>
      <p:sp>
        <p:nvSpPr>
          <p:cNvPr id="9" name="Slayt Numarası Yer Tutucusu 8"/>
          <p:cNvSpPr>
            <a:spLocks noGrp="1"/>
          </p:cNvSpPr>
          <p:nvPr>
            <p:ph type="sldNum" sz="quarter" idx="12"/>
          </p:nvPr>
        </p:nvSpPr>
        <p:spPr/>
        <p:txBody>
          <a:bodyPr/>
          <a:lstStyle/>
          <a:p>
            <a:pPr algn="ctr" eaLnBrk="1" latinLnBrk="0" hangingPunct="1"/>
            <a:fld id="{6294C92D-0306-4E69-9CD3-20855E849650}" type="slidenum">
              <a:rPr kumimoji="0" lang="en-US" smtClean="0"/>
              <a:t>‹#›</a:t>
            </a:fld>
            <a:endParaRPr kumimoji="0" lang="en-US" sz="1200">
              <a:solidFill>
                <a:schemeClr val="bg2">
                  <a:shade val="50000"/>
                </a:schemeClr>
              </a:solidFill>
              <a:effectLst/>
            </a:endParaRPr>
          </a:p>
        </p:txBody>
      </p:sp>
    </p:spTree>
    <p:extLst>
      <p:ext uri="{BB962C8B-B14F-4D97-AF65-F5344CB8AC3E}">
        <p14:creationId xmlns:p14="http://schemas.microsoft.com/office/powerpoint/2010/main" val="283396603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pPr algn="r" eaLnBrk="1" latinLnBrk="0" hangingPunct="1"/>
            <a:fld id="{54AB02A5-4FE5-49D9-9E24-09F23B90C450}" type="datetimeFigureOut">
              <a:rPr lang="en-US" smtClean="0"/>
              <a:t>9/10/2025</a:t>
            </a:fld>
            <a:endParaRPr lang="en-US" sz="1200">
              <a:solidFill>
                <a:schemeClr val="bg2">
                  <a:shade val="50000"/>
                </a:schemeClr>
              </a:solidFill>
            </a:endParaRPr>
          </a:p>
        </p:txBody>
      </p:sp>
      <p:sp>
        <p:nvSpPr>
          <p:cNvPr id="4" name="Altbilgi Yer Tutucusu 3"/>
          <p:cNvSpPr>
            <a:spLocks noGrp="1"/>
          </p:cNvSpPr>
          <p:nvPr>
            <p:ph type="ftr" sz="quarter" idx="11"/>
          </p:nvPr>
        </p:nvSpPr>
        <p:spPr/>
        <p:txBody>
          <a:bodyPr/>
          <a:lstStyle/>
          <a:p>
            <a:endParaRPr kumimoji="0" lang="en-US" sz="1200">
              <a:solidFill>
                <a:schemeClr val="bg2">
                  <a:shade val="50000"/>
                </a:schemeClr>
              </a:solidFill>
              <a:effectLst/>
            </a:endParaRPr>
          </a:p>
        </p:txBody>
      </p:sp>
      <p:sp>
        <p:nvSpPr>
          <p:cNvPr id="5" name="Slayt Numarası Yer Tutucusu 4"/>
          <p:cNvSpPr>
            <a:spLocks noGrp="1"/>
          </p:cNvSpPr>
          <p:nvPr>
            <p:ph type="sldNum" sz="quarter" idx="12"/>
          </p:nvPr>
        </p:nvSpPr>
        <p:spPr/>
        <p:txBody>
          <a:bodyPr/>
          <a:lstStyle/>
          <a:p>
            <a:pPr algn="ctr" eaLnBrk="1" latinLnBrk="0" hangingPunct="1"/>
            <a:fld id="{6294C92D-0306-4E69-9CD3-20855E849650}" type="slidenum">
              <a:rPr kumimoji="0" lang="en-US" smtClean="0"/>
              <a:t>‹#›</a:t>
            </a:fld>
            <a:endParaRPr kumimoji="0" lang="en-US" sz="1200">
              <a:solidFill>
                <a:schemeClr val="bg2">
                  <a:shade val="50000"/>
                </a:schemeClr>
              </a:solidFill>
              <a:effectLst/>
            </a:endParaRPr>
          </a:p>
        </p:txBody>
      </p:sp>
    </p:spTree>
    <p:extLst>
      <p:ext uri="{BB962C8B-B14F-4D97-AF65-F5344CB8AC3E}">
        <p14:creationId xmlns:p14="http://schemas.microsoft.com/office/powerpoint/2010/main" val="22417393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pPr algn="r" eaLnBrk="1" latinLnBrk="0" hangingPunct="1"/>
            <a:fld id="{54AB02A5-4FE5-49D9-9E24-09F23B90C450}" type="datetimeFigureOut">
              <a:rPr lang="en-US" smtClean="0"/>
              <a:t>9/10/2025</a:t>
            </a:fld>
            <a:endParaRPr lang="en-US" sz="1200">
              <a:solidFill>
                <a:schemeClr val="bg2">
                  <a:shade val="50000"/>
                </a:schemeClr>
              </a:solidFill>
            </a:endParaRPr>
          </a:p>
        </p:txBody>
      </p:sp>
      <p:sp>
        <p:nvSpPr>
          <p:cNvPr id="3" name="Altbilgi Yer Tutucusu 2"/>
          <p:cNvSpPr>
            <a:spLocks noGrp="1"/>
          </p:cNvSpPr>
          <p:nvPr>
            <p:ph type="ftr" sz="quarter" idx="11"/>
          </p:nvPr>
        </p:nvSpPr>
        <p:spPr/>
        <p:txBody>
          <a:bodyPr/>
          <a:lstStyle/>
          <a:p>
            <a:endParaRPr kumimoji="0" lang="en-US" sz="1200">
              <a:solidFill>
                <a:schemeClr val="bg2">
                  <a:shade val="50000"/>
                </a:schemeClr>
              </a:solidFill>
              <a:effectLst/>
            </a:endParaRPr>
          </a:p>
        </p:txBody>
      </p:sp>
      <p:sp>
        <p:nvSpPr>
          <p:cNvPr id="4" name="Slayt Numarası Yer Tutucusu 3"/>
          <p:cNvSpPr>
            <a:spLocks noGrp="1"/>
          </p:cNvSpPr>
          <p:nvPr>
            <p:ph type="sldNum" sz="quarter" idx="12"/>
          </p:nvPr>
        </p:nvSpPr>
        <p:spPr/>
        <p:txBody>
          <a:bodyPr/>
          <a:lstStyle/>
          <a:p>
            <a:pPr algn="ctr" eaLnBrk="1" latinLnBrk="0" hangingPunct="1"/>
            <a:fld id="{6294C92D-0306-4E69-9CD3-20855E849650}" type="slidenum">
              <a:rPr kumimoji="0" lang="en-US" smtClean="0"/>
              <a:t>‹#›</a:t>
            </a:fld>
            <a:endParaRPr kumimoji="0" lang="en-US" sz="1200">
              <a:solidFill>
                <a:schemeClr val="bg2">
                  <a:shade val="50000"/>
                </a:schemeClr>
              </a:solidFill>
              <a:effectLst/>
            </a:endParaRPr>
          </a:p>
        </p:txBody>
      </p:sp>
    </p:spTree>
    <p:extLst>
      <p:ext uri="{BB962C8B-B14F-4D97-AF65-F5344CB8AC3E}">
        <p14:creationId xmlns:p14="http://schemas.microsoft.com/office/powerpoint/2010/main" val="139875786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629841" y="457200"/>
            <a:ext cx="2949178" cy="1600200"/>
          </a:xfrm>
        </p:spPr>
        <p:txBody>
          <a:bodyPr anchor="b"/>
          <a:lstStyle>
            <a:lvl1pPr>
              <a:defRPr sz="2400"/>
            </a:lvl1pPr>
          </a:lstStyle>
          <a:p>
            <a:r>
              <a:rPr lang="tr-TR" smtClean="0"/>
              <a:t>Asıl başlık stili için tıklatın</a:t>
            </a:r>
            <a:endParaRPr lang="tr-TR"/>
          </a:p>
        </p:txBody>
      </p:sp>
      <p:sp>
        <p:nvSpPr>
          <p:cNvPr id="3" name="İçerik Yer Tutucusu 2"/>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tr-TR" smtClean="0"/>
              <a:t>Asıl metin stillerini düzenle</a:t>
            </a:r>
          </a:p>
        </p:txBody>
      </p:sp>
      <p:sp>
        <p:nvSpPr>
          <p:cNvPr id="5" name="Veri Yer Tutucusu 4"/>
          <p:cNvSpPr>
            <a:spLocks noGrp="1"/>
          </p:cNvSpPr>
          <p:nvPr>
            <p:ph type="dt" sz="half" idx="10"/>
          </p:nvPr>
        </p:nvSpPr>
        <p:spPr/>
        <p:txBody>
          <a:bodyPr/>
          <a:lstStyle/>
          <a:p>
            <a:pPr algn="r" eaLnBrk="1" latinLnBrk="0" hangingPunct="1"/>
            <a:fld id="{54AB02A5-4FE5-49D9-9E24-09F23B90C450}" type="datetimeFigureOut">
              <a:rPr lang="en-US" smtClean="0"/>
              <a:t>9/10/2025</a:t>
            </a:fld>
            <a:endParaRPr lang="en-US" sz="1200">
              <a:solidFill>
                <a:schemeClr val="bg2">
                  <a:shade val="50000"/>
                </a:schemeClr>
              </a:solidFill>
            </a:endParaRPr>
          </a:p>
        </p:txBody>
      </p:sp>
      <p:sp>
        <p:nvSpPr>
          <p:cNvPr id="6" name="Altbilgi Yer Tutucusu 5"/>
          <p:cNvSpPr>
            <a:spLocks noGrp="1"/>
          </p:cNvSpPr>
          <p:nvPr>
            <p:ph type="ftr" sz="quarter" idx="11"/>
          </p:nvPr>
        </p:nvSpPr>
        <p:spPr/>
        <p:txBody>
          <a:bodyPr/>
          <a:lstStyle/>
          <a:p>
            <a:endParaRPr kumimoji="0" lang="en-US" sz="1200">
              <a:solidFill>
                <a:schemeClr val="bg2">
                  <a:shade val="50000"/>
                </a:schemeClr>
              </a:solidFill>
              <a:effectLst/>
            </a:endParaRPr>
          </a:p>
        </p:txBody>
      </p:sp>
      <p:sp>
        <p:nvSpPr>
          <p:cNvPr id="7" name="Slayt Numarası Yer Tutucusu 6"/>
          <p:cNvSpPr>
            <a:spLocks noGrp="1"/>
          </p:cNvSpPr>
          <p:nvPr>
            <p:ph type="sldNum" sz="quarter" idx="12"/>
          </p:nvPr>
        </p:nvSpPr>
        <p:spPr/>
        <p:txBody>
          <a:bodyPr/>
          <a:lstStyle/>
          <a:p>
            <a:pPr algn="ctr" eaLnBrk="1" latinLnBrk="0" hangingPunct="1"/>
            <a:fld id="{6294C92D-0306-4E69-9CD3-20855E849650}" type="slidenum">
              <a:rPr kumimoji="0" lang="en-US" smtClean="0"/>
              <a:t>‹#›</a:t>
            </a:fld>
            <a:endParaRPr kumimoji="0" lang="en-US" sz="1200">
              <a:solidFill>
                <a:schemeClr val="bg2">
                  <a:shade val="50000"/>
                </a:schemeClr>
              </a:solidFill>
              <a:effectLst/>
            </a:endParaRPr>
          </a:p>
        </p:txBody>
      </p:sp>
    </p:spTree>
    <p:extLst>
      <p:ext uri="{BB962C8B-B14F-4D97-AF65-F5344CB8AC3E}">
        <p14:creationId xmlns:p14="http://schemas.microsoft.com/office/powerpoint/2010/main" val="409674268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629841" y="457200"/>
            <a:ext cx="2949178" cy="1600200"/>
          </a:xfrm>
        </p:spPr>
        <p:txBody>
          <a:bodyPr anchor="b"/>
          <a:lstStyle>
            <a:lvl1pPr>
              <a:defRPr sz="2400"/>
            </a:lvl1pPr>
          </a:lstStyle>
          <a:p>
            <a:r>
              <a:rPr lang="tr-TR" smtClean="0"/>
              <a:t>Asıl başlık stili için tıklatın</a:t>
            </a:r>
            <a:endParaRPr lang="tr-TR"/>
          </a:p>
        </p:txBody>
      </p:sp>
      <p:sp>
        <p:nvSpPr>
          <p:cNvPr id="3" name="Resim Yer Tutucusu 2"/>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tr-TR"/>
          </a:p>
        </p:txBody>
      </p:sp>
      <p:sp>
        <p:nvSpPr>
          <p:cNvPr id="4" name="Metin Yer Tutucusu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tr-TR" smtClean="0"/>
              <a:t>Asıl metin stillerini düzenle</a:t>
            </a:r>
          </a:p>
        </p:txBody>
      </p:sp>
      <p:sp>
        <p:nvSpPr>
          <p:cNvPr id="5" name="Veri Yer Tutucusu 4"/>
          <p:cNvSpPr>
            <a:spLocks noGrp="1"/>
          </p:cNvSpPr>
          <p:nvPr>
            <p:ph type="dt" sz="half" idx="10"/>
          </p:nvPr>
        </p:nvSpPr>
        <p:spPr/>
        <p:txBody>
          <a:bodyPr/>
          <a:lstStyle/>
          <a:p>
            <a:pPr algn="r" eaLnBrk="1" latinLnBrk="0" hangingPunct="1"/>
            <a:fld id="{54AB02A5-4FE5-49D9-9E24-09F23B90C450}" type="datetimeFigureOut">
              <a:rPr lang="en-US" smtClean="0"/>
              <a:t>9/10/2025</a:t>
            </a:fld>
            <a:endParaRPr lang="en-US" sz="1200">
              <a:solidFill>
                <a:schemeClr val="bg2">
                  <a:shade val="50000"/>
                </a:schemeClr>
              </a:solidFill>
            </a:endParaRPr>
          </a:p>
        </p:txBody>
      </p:sp>
      <p:sp>
        <p:nvSpPr>
          <p:cNvPr id="6" name="Altbilgi Yer Tutucusu 5"/>
          <p:cNvSpPr>
            <a:spLocks noGrp="1"/>
          </p:cNvSpPr>
          <p:nvPr>
            <p:ph type="ftr" sz="quarter" idx="11"/>
          </p:nvPr>
        </p:nvSpPr>
        <p:spPr/>
        <p:txBody>
          <a:bodyPr/>
          <a:lstStyle/>
          <a:p>
            <a:endParaRPr kumimoji="0" lang="en-US" sz="1200">
              <a:solidFill>
                <a:schemeClr val="bg2">
                  <a:shade val="50000"/>
                </a:schemeClr>
              </a:solidFill>
              <a:effectLst/>
            </a:endParaRPr>
          </a:p>
        </p:txBody>
      </p:sp>
      <p:sp>
        <p:nvSpPr>
          <p:cNvPr id="7" name="Slayt Numarası Yer Tutucusu 6"/>
          <p:cNvSpPr>
            <a:spLocks noGrp="1"/>
          </p:cNvSpPr>
          <p:nvPr>
            <p:ph type="sldNum" sz="quarter" idx="12"/>
          </p:nvPr>
        </p:nvSpPr>
        <p:spPr/>
        <p:txBody>
          <a:bodyPr/>
          <a:lstStyle/>
          <a:p>
            <a:pPr algn="ctr" eaLnBrk="1" latinLnBrk="0" hangingPunct="1"/>
            <a:fld id="{6294C92D-0306-4E69-9CD3-20855E849650}" type="slidenum">
              <a:rPr kumimoji="0" lang="en-US" smtClean="0"/>
              <a:t>‹#›</a:t>
            </a:fld>
            <a:endParaRPr kumimoji="0" lang="en-US" sz="1200">
              <a:solidFill>
                <a:schemeClr val="bg2">
                  <a:shade val="50000"/>
                </a:schemeClr>
              </a:solidFill>
              <a:effectLst/>
            </a:endParaRPr>
          </a:p>
        </p:txBody>
      </p:sp>
    </p:spTree>
    <p:extLst>
      <p:ext uri="{BB962C8B-B14F-4D97-AF65-F5344CB8AC3E}">
        <p14:creationId xmlns:p14="http://schemas.microsoft.com/office/powerpoint/2010/main" val="40795797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pPr algn="r" eaLnBrk="1" latinLnBrk="0" hangingPunct="1"/>
            <a:fld id="{54AB02A5-4FE5-49D9-9E24-09F23B90C450}" type="datetimeFigureOut">
              <a:rPr lang="en-US" smtClean="0"/>
              <a:t>9/10/2025</a:t>
            </a:fld>
            <a:endParaRPr lang="en-US" sz="1200">
              <a:solidFill>
                <a:schemeClr val="bg2">
                  <a:shade val="50000"/>
                </a:schemeClr>
              </a:solidFill>
            </a:endParaRPr>
          </a:p>
        </p:txBody>
      </p:sp>
      <p:sp>
        <p:nvSpPr>
          <p:cNvPr id="5" name="Altbilgi Yer Tutucusu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kumimoji="0" lang="en-US" sz="1200">
              <a:solidFill>
                <a:schemeClr val="bg2">
                  <a:shade val="50000"/>
                </a:schemeClr>
              </a:solidFill>
              <a:effectLst/>
            </a:endParaRPr>
          </a:p>
        </p:txBody>
      </p:sp>
      <p:sp>
        <p:nvSpPr>
          <p:cNvPr id="6" name="Slayt Numarası Yer Tutucusu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pPr algn="ctr" eaLnBrk="1" latinLnBrk="0" hangingPunct="1"/>
            <a:fld id="{6294C92D-0306-4E69-9CD3-20855E849650}" type="slidenum">
              <a:rPr kumimoji="0" lang="en-US" smtClean="0"/>
              <a:t>‹#›</a:t>
            </a:fld>
            <a:endParaRPr kumimoji="0" lang="en-US" sz="1200">
              <a:solidFill>
                <a:schemeClr val="bg2">
                  <a:shade val="50000"/>
                </a:schemeClr>
              </a:solidFill>
              <a:effectLst/>
            </a:endParaRPr>
          </a:p>
        </p:txBody>
      </p:sp>
    </p:spTree>
    <p:extLst>
      <p:ext uri="{BB962C8B-B14F-4D97-AF65-F5344CB8AC3E}">
        <p14:creationId xmlns:p14="http://schemas.microsoft.com/office/powerpoint/2010/main" val="958134053"/>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tr-TR"/>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28650" y="410547"/>
            <a:ext cx="7886700" cy="5766416"/>
          </a:xfrm>
        </p:spPr>
        <p:txBody>
          <a:bodyPr/>
          <a:lstStyle/>
          <a:p>
            <a:pPr marL="0" indent="0">
              <a:buNone/>
            </a:pPr>
            <a:endParaRPr lang="tr-TR" dirty="0" smtClean="0"/>
          </a:p>
          <a:p>
            <a:pPr marL="0" indent="0">
              <a:buNone/>
            </a:pPr>
            <a:endParaRPr lang="tr-TR" dirty="0"/>
          </a:p>
          <a:p>
            <a:pPr marL="0" indent="0">
              <a:buNone/>
            </a:pPr>
            <a:endParaRPr lang="tr-TR" dirty="0" smtClean="0"/>
          </a:p>
          <a:p>
            <a:pPr marL="0" indent="0">
              <a:buNone/>
            </a:pPr>
            <a:endParaRPr lang="tr-TR" dirty="0"/>
          </a:p>
          <a:p>
            <a:pPr marL="0" indent="0">
              <a:buNone/>
            </a:pPr>
            <a:endParaRPr lang="tr-TR" dirty="0" smtClean="0"/>
          </a:p>
          <a:p>
            <a:pPr marL="0" indent="0">
              <a:buNone/>
            </a:pPr>
            <a:endParaRPr lang="tr-TR" dirty="0"/>
          </a:p>
          <a:p>
            <a:pPr marL="0" indent="0" algn="ctr">
              <a:buNone/>
            </a:pPr>
            <a:r>
              <a:rPr lang="tr-TR" sz="3600" b="1" dirty="0" smtClean="0"/>
              <a:t>M. Kemal Atatürk Dönemi Türk Dış Politikası 1923-38</a:t>
            </a:r>
          </a:p>
          <a:p>
            <a:endParaRPr lang="tr-TR" dirty="0" smtClean="0"/>
          </a:p>
          <a:p>
            <a:endParaRPr lang="tr-TR" dirty="0"/>
          </a:p>
        </p:txBody>
      </p:sp>
    </p:spTree>
    <p:extLst>
      <p:ext uri="{BB962C8B-B14F-4D97-AF65-F5344CB8AC3E}">
        <p14:creationId xmlns:p14="http://schemas.microsoft.com/office/powerpoint/2010/main" val="131458582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28650" y="233265"/>
            <a:ext cx="7886700" cy="5943698"/>
          </a:xfrm>
        </p:spPr>
        <p:txBody>
          <a:bodyPr>
            <a:normAutofit lnSpcReduction="10000"/>
          </a:bodyPr>
          <a:lstStyle/>
          <a:p>
            <a:pPr algn="just"/>
            <a:r>
              <a:rPr lang="tr-TR" dirty="0"/>
              <a:t>İki savaş arası dönemde uluslararası ortamın niteliği, </a:t>
            </a:r>
            <a:r>
              <a:rPr lang="tr-TR" dirty="0" smtClean="0"/>
              <a:t>revizyonist-statükocu </a:t>
            </a:r>
            <a:r>
              <a:rPr lang="tr-TR" dirty="0"/>
              <a:t>kavgasıydı. </a:t>
            </a:r>
            <a:endParaRPr lang="tr-TR" dirty="0" smtClean="0"/>
          </a:p>
          <a:p>
            <a:pPr algn="just"/>
            <a:r>
              <a:rPr lang="tr-TR" dirty="0" smtClean="0"/>
              <a:t>Birinci </a:t>
            </a:r>
            <a:r>
              <a:rPr lang="tr-TR" dirty="0"/>
              <a:t>Dünya Savaşını bitiren temel barış antlaşması olan </a:t>
            </a:r>
            <a:r>
              <a:rPr lang="tr-TR" dirty="0" err="1"/>
              <a:t>Versailles'ın</a:t>
            </a:r>
            <a:r>
              <a:rPr lang="tr-TR" dirty="0"/>
              <a:t> uygulanamaz derecede katı oluşu barışı önlemiş, savaşın hemen arkasından, galip çıkan İngiltere ve Fransa ile yenik çıkan Almanya arasında mücadele yine başlamıştı. </a:t>
            </a:r>
            <a:endParaRPr lang="tr-TR" dirty="0" smtClean="0"/>
          </a:p>
          <a:p>
            <a:pPr algn="just"/>
            <a:r>
              <a:rPr lang="tr-TR" dirty="0" smtClean="0"/>
              <a:t>İkinci </a:t>
            </a:r>
            <a:r>
              <a:rPr lang="tr-TR" dirty="0"/>
              <a:t>gelişme, 1929 yılında patlayan büyük dünya ekonomik bunalımı oldu. </a:t>
            </a:r>
            <a:endParaRPr lang="tr-TR" dirty="0" smtClean="0"/>
          </a:p>
          <a:p>
            <a:pPr algn="just"/>
            <a:r>
              <a:rPr lang="tr-TR" dirty="0" smtClean="0"/>
              <a:t>Bu </a:t>
            </a:r>
            <a:r>
              <a:rPr lang="tr-TR" dirty="0"/>
              <a:t>iki gelişmenin orta ve kısa vadede birtakım önemli sonuçları olacaktır. </a:t>
            </a:r>
            <a:endParaRPr lang="tr-TR" dirty="0" smtClean="0"/>
          </a:p>
          <a:p>
            <a:pPr algn="just"/>
            <a:r>
              <a:rPr lang="tr-TR" dirty="0" smtClean="0"/>
              <a:t>Orta </a:t>
            </a:r>
            <a:r>
              <a:rPr lang="tr-TR" dirty="0"/>
              <a:t>vadede, ekonomik bunalım ortamında sürekli çatışmak yüzünden savaşta zaten zayıflamış olan enerjisini tüketen Avrupa, artık yavaş yavaş "</a:t>
            </a:r>
            <a:r>
              <a:rPr lang="tr-TR" dirty="0" err="1"/>
              <a:t>Merkez"i</a:t>
            </a:r>
            <a:r>
              <a:rPr lang="tr-TR" dirty="0"/>
              <a:t> oluşturan bir dünya sistemi olmaktan çıkacak, bir dünya alt-sistemine indirgenecek, ikinci Savaş sonunda ortaya çıkacak ABD ve SSCB gibi ülkelerin yanında ikincil bir konuma razı olacaktır. </a:t>
            </a:r>
            <a:endParaRPr lang="tr-TR" dirty="0" smtClean="0"/>
          </a:p>
          <a:p>
            <a:pPr algn="just"/>
            <a:r>
              <a:rPr lang="tr-TR" dirty="0" smtClean="0"/>
              <a:t>Kısa </a:t>
            </a:r>
            <a:r>
              <a:rPr lang="tr-TR" dirty="0"/>
              <a:t>vadedeki sonuç ise; bunalıma giren "</a:t>
            </a:r>
            <a:r>
              <a:rPr lang="tr-TR" dirty="0" err="1"/>
              <a:t>Merkez"in</a:t>
            </a:r>
            <a:r>
              <a:rPr lang="tr-TR" dirty="0"/>
              <a:t> artık kıta içinde bir "</a:t>
            </a:r>
            <a:r>
              <a:rPr lang="tr-TR" dirty="0" err="1"/>
              <a:t>Pax</a:t>
            </a:r>
            <a:r>
              <a:rPr lang="tr-TR" dirty="0"/>
              <a:t>" (yani, belli bir gücün egemen olmasıyla kurulan barış düzeni) oluşturma yeteneğini yitirmesi sayesinde müdahaleden kurtulan "Çevre" ülkelerin ciddi bir "göreli dış özerklik" kazanmalarıdır. </a:t>
            </a:r>
            <a:endParaRPr lang="tr-TR" dirty="0" smtClean="0"/>
          </a:p>
          <a:p>
            <a:pPr algn="just"/>
            <a:endParaRPr lang="tr-TR" dirty="0"/>
          </a:p>
        </p:txBody>
      </p:sp>
    </p:spTree>
    <p:extLst>
      <p:ext uri="{BB962C8B-B14F-4D97-AF65-F5344CB8AC3E}">
        <p14:creationId xmlns:p14="http://schemas.microsoft.com/office/powerpoint/2010/main" val="161553177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28650" y="270588"/>
            <a:ext cx="7886700" cy="5906375"/>
          </a:xfrm>
        </p:spPr>
        <p:txBody>
          <a:bodyPr/>
          <a:lstStyle/>
          <a:p>
            <a:pPr algn="just"/>
            <a:r>
              <a:rPr lang="tr-TR" dirty="0"/>
              <a:t>Genç Türkiye için bu ortam 3 açıdan bir «fırsat" olmuştur. </a:t>
            </a:r>
            <a:endParaRPr lang="tr-TR" dirty="0" smtClean="0"/>
          </a:p>
          <a:p>
            <a:pPr algn="just"/>
            <a:r>
              <a:rPr lang="tr-TR" dirty="0" smtClean="0"/>
              <a:t>Birincisi</a:t>
            </a:r>
            <a:r>
              <a:rPr lang="tr-TR" dirty="0"/>
              <a:t>, dış göreli özerklik kazananlar arasında kendisi de bulunmaktadır. </a:t>
            </a:r>
            <a:endParaRPr lang="tr-TR" dirty="0" smtClean="0"/>
          </a:p>
          <a:p>
            <a:pPr algn="just"/>
            <a:r>
              <a:rPr lang="tr-TR" dirty="0" smtClean="0"/>
              <a:t>ikincisi</a:t>
            </a:r>
            <a:r>
              <a:rPr lang="tr-TR" dirty="0"/>
              <a:t>, revizyonist-statükocu kavgasında iki taraf da </a:t>
            </a:r>
            <a:r>
              <a:rPr lang="tr-TR" dirty="0" err="1"/>
              <a:t>jeostratejik</a:t>
            </a:r>
            <a:r>
              <a:rPr lang="tr-TR" dirty="0"/>
              <a:t> önemi büyük Türkiye'ye yaklaşmaya çalışacaktır. </a:t>
            </a:r>
            <a:endParaRPr lang="tr-TR" dirty="0" smtClean="0"/>
          </a:p>
          <a:p>
            <a:pPr algn="just"/>
            <a:r>
              <a:rPr lang="tr-TR" dirty="0" smtClean="0"/>
              <a:t>Üçüncüsü</a:t>
            </a:r>
            <a:r>
              <a:rPr lang="tr-TR" dirty="0"/>
              <a:t>, tarih içindeki büyük korkusu Rusya, 1917’den sonra kendini toparlamaya çalıştığından bir tehdit olmaktan çıkmış ve hatta bu koşullarda değerli bir dost olmuştur. </a:t>
            </a:r>
            <a:endParaRPr lang="tr-TR" dirty="0" smtClean="0"/>
          </a:p>
          <a:p>
            <a:pPr algn="just"/>
            <a:r>
              <a:rPr lang="tr-TR" dirty="0" smtClean="0"/>
              <a:t>Türkiye </a:t>
            </a:r>
            <a:r>
              <a:rPr lang="tr-TR" dirty="0"/>
              <a:t>bu nimeti, Osmanlı'dan gelen ve M. Kemal'in ustalığı ve gerçekçiliğiyle birleşen denge politikası sayesinde çok iyi değerlendirecektir.</a:t>
            </a:r>
          </a:p>
          <a:p>
            <a:pPr algn="just"/>
            <a:endParaRPr lang="tr-TR" dirty="0"/>
          </a:p>
        </p:txBody>
      </p:sp>
    </p:spTree>
    <p:extLst>
      <p:ext uri="{BB962C8B-B14F-4D97-AF65-F5344CB8AC3E}">
        <p14:creationId xmlns:p14="http://schemas.microsoft.com/office/powerpoint/2010/main" val="75063702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28650" y="130629"/>
            <a:ext cx="7886700" cy="6046334"/>
          </a:xfrm>
        </p:spPr>
        <p:txBody>
          <a:bodyPr>
            <a:normAutofit lnSpcReduction="10000"/>
          </a:bodyPr>
          <a:lstStyle/>
          <a:p>
            <a:r>
              <a:rPr lang="tr-TR" dirty="0"/>
              <a:t>1923-1938 arası dönem uluslararası ortamın oldukça karmaşık olduğu ve II. Dünya Savaşı’nın çıkmasını sağlayacak koşulların yaratıldığı bir dönem olmuştu. </a:t>
            </a:r>
            <a:endParaRPr lang="tr-TR" dirty="0" smtClean="0"/>
          </a:p>
          <a:p>
            <a:r>
              <a:rPr lang="tr-TR" dirty="0" smtClean="0"/>
              <a:t>1922’de </a:t>
            </a:r>
            <a:r>
              <a:rPr lang="tr-TR" dirty="0"/>
              <a:t>İtalya’da faşizm, 1929 yılında tüm dünyada etkili olan ekonomik </a:t>
            </a:r>
            <a:r>
              <a:rPr lang="tr-TR" dirty="0" smtClean="0"/>
              <a:t>bunalım</a:t>
            </a:r>
            <a:r>
              <a:rPr lang="tr-TR" dirty="0"/>
              <a:t>, 1933 yılında Hitler’in Almanya’da yönetime geçmesi, revizyonist ülkeler ile statükocu devletler arasındaki kutuplaşmanın belirginleşmesi bu dönemin karmaşıklaşmasının en önemli etkenleri arasında sayılmıştı</a:t>
            </a:r>
            <a:r>
              <a:rPr lang="tr-TR" dirty="0" smtClean="0"/>
              <a:t>.</a:t>
            </a:r>
          </a:p>
          <a:p>
            <a:r>
              <a:rPr lang="tr-TR" dirty="0" smtClean="0"/>
              <a:t> </a:t>
            </a:r>
            <a:r>
              <a:rPr lang="tr-TR" dirty="0"/>
              <a:t>1923-1938 yılları arasındaki ulusal ortamı ise Türkiye’nin modernleşme çabaları belirlemişti. </a:t>
            </a:r>
            <a:endParaRPr lang="tr-TR" dirty="0" smtClean="0"/>
          </a:p>
          <a:p>
            <a:endParaRPr lang="tr-TR" dirty="0" smtClean="0"/>
          </a:p>
          <a:p>
            <a:r>
              <a:rPr lang="tr-TR" dirty="0" smtClean="0"/>
              <a:t>Türkiye</a:t>
            </a:r>
            <a:r>
              <a:rPr lang="tr-TR" dirty="0"/>
              <a:t>, bir yandan devrimleri kökleştirirken öte yandan da dış politikada Lozan’da çözülemeyen meseleler ile uğraşmak durumunda kalmıştı. </a:t>
            </a:r>
            <a:endParaRPr lang="tr-TR" dirty="0" smtClean="0"/>
          </a:p>
          <a:p>
            <a:r>
              <a:rPr lang="tr-TR" dirty="0" smtClean="0"/>
              <a:t>Ancak </a:t>
            </a:r>
            <a:r>
              <a:rPr lang="tr-TR" dirty="0"/>
              <a:t>Atatürk önderliğindeki Türkiye içeride ve dışarıda saygın bir konuma gelmişti</a:t>
            </a:r>
            <a:r>
              <a:rPr lang="tr-TR" dirty="0" smtClean="0"/>
              <a:t>.</a:t>
            </a:r>
          </a:p>
          <a:p>
            <a:r>
              <a:rPr lang="tr-TR" dirty="0" smtClean="0"/>
              <a:t> </a:t>
            </a:r>
            <a:r>
              <a:rPr lang="tr-TR" dirty="0"/>
              <a:t>Lozan’daki sistemi korumaya çalıştı. Bunu yaparken de barışçıl politikalardan uzaklaşmadı. </a:t>
            </a:r>
            <a:endParaRPr lang="tr-TR" dirty="0" smtClean="0"/>
          </a:p>
          <a:p>
            <a:r>
              <a:rPr lang="tr-TR" dirty="0" smtClean="0"/>
              <a:t>Türkiye </a:t>
            </a:r>
            <a:r>
              <a:rPr lang="tr-TR" dirty="0"/>
              <a:t>1938’e gelindiğinde izlediği dış politika ile saygın ve güvenilir bir ülke özelliğini kazanmıştı. </a:t>
            </a:r>
          </a:p>
          <a:p>
            <a:endParaRPr lang="tr-TR" dirty="0"/>
          </a:p>
        </p:txBody>
      </p:sp>
    </p:spTree>
    <p:extLst>
      <p:ext uri="{BB962C8B-B14F-4D97-AF65-F5344CB8AC3E}">
        <p14:creationId xmlns:p14="http://schemas.microsoft.com/office/powerpoint/2010/main" val="260064975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28650" y="139959"/>
            <a:ext cx="7886700" cy="6037004"/>
          </a:xfrm>
        </p:spPr>
        <p:txBody>
          <a:bodyPr>
            <a:normAutofit/>
          </a:bodyPr>
          <a:lstStyle/>
          <a:p>
            <a:r>
              <a:rPr lang="tr-TR" dirty="0"/>
              <a:t>Atatürk ve arkadaşları Türk Kurtuluş Savaşı’nı başarıya ulaştırarak çağdaş bir ulus-devlet kurma yoluna gitmişlerdi. </a:t>
            </a:r>
            <a:endParaRPr lang="tr-TR" dirty="0" smtClean="0"/>
          </a:p>
          <a:p>
            <a:r>
              <a:rPr lang="tr-TR" dirty="0" smtClean="0"/>
              <a:t>Yeni </a:t>
            </a:r>
            <a:r>
              <a:rPr lang="tr-TR" dirty="0"/>
              <a:t>dönemde ulus-devleti koruma, saygınlığını arttırma ve uluslararası alanda sözü dinlenir bir duruma getirmek amacıyla diplomaside zorlu bir mücadele verdiler. </a:t>
            </a:r>
            <a:endParaRPr lang="tr-TR" dirty="0" smtClean="0"/>
          </a:p>
          <a:p>
            <a:r>
              <a:rPr lang="tr-TR" dirty="0" smtClean="0"/>
              <a:t>Bu </a:t>
            </a:r>
            <a:r>
              <a:rPr lang="tr-TR" dirty="0"/>
              <a:t>bakımdan genç Cumhuriyet’in yöneticileri, dış politika alanında ülkenin çıkarlarını korumayı hedef aldılar ve bunu gerçekleştirirken de maceraperest politikalardan uzak durarak akılcı bir diplomasi izledi. Türk dış politikasını şu ilkelere göre yürüttü: </a:t>
            </a:r>
          </a:p>
          <a:p>
            <a:r>
              <a:rPr lang="tr-TR" dirty="0"/>
              <a:t>1) Egemenlik ve eşitlik ilkesi, </a:t>
            </a:r>
          </a:p>
          <a:p>
            <a:r>
              <a:rPr lang="tr-TR" dirty="0"/>
              <a:t>2) Antlaşma ve hukuka saygı, </a:t>
            </a:r>
          </a:p>
          <a:p>
            <a:r>
              <a:rPr lang="tr-TR" dirty="0"/>
              <a:t>3) Uluslararası uyuşmazlıkların barışçıl yollarla çözülmesi, </a:t>
            </a:r>
          </a:p>
          <a:p>
            <a:r>
              <a:rPr lang="tr-TR" dirty="0"/>
              <a:t>4) ittifaklara katılmama, </a:t>
            </a:r>
          </a:p>
          <a:p>
            <a:r>
              <a:rPr lang="tr-TR" dirty="0"/>
              <a:t>5) Uluslararası örgütlere karşı çekimser politika, </a:t>
            </a:r>
          </a:p>
          <a:p>
            <a:r>
              <a:rPr lang="tr-TR" dirty="0"/>
              <a:t>6) Mevcut dengeleri koruma, </a:t>
            </a:r>
          </a:p>
          <a:p>
            <a:r>
              <a:rPr lang="tr-TR" dirty="0"/>
              <a:t>7) Batılılaşma ve demokratikleşme.</a:t>
            </a:r>
          </a:p>
          <a:p>
            <a:endParaRPr lang="tr-TR" dirty="0"/>
          </a:p>
        </p:txBody>
      </p:sp>
    </p:spTree>
    <p:extLst>
      <p:ext uri="{BB962C8B-B14F-4D97-AF65-F5344CB8AC3E}">
        <p14:creationId xmlns:p14="http://schemas.microsoft.com/office/powerpoint/2010/main" val="429026090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28650" y="130629"/>
            <a:ext cx="7886700" cy="6046334"/>
          </a:xfrm>
        </p:spPr>
        <p:txBody>
          <a:bodyPr>
            <a:normAutofit fontScale="92500" lnSpcReduction="10000"/>
          </a:bodyPr>
          <a:lstStyle/>
          <a:p>
            <a:pPr algn="just"/>
            <a:r>
              <a:rPr lang="tr-TR" dirty="0" smtClean="0"/>
              <a:t>Türkiye’nin </a:t>
            </a:r>
            <a:r>
              <a:rPr lang="tr-TR" dirty="0"/>
              <a:t>1923-1930 döneminde, güvenilirliğini arttırdığı, güçlendiği, içeride ve dışarıdaki pek çok sorununu çözdüğü bir dönemdi. </a:t>
            </a:r>
            <a:endParaRPr lang="tr-TR" dirty="0" smtClean="0"/>
          </a:p>
          <a:p>
            <a:pPr algn="just"/>
            <a:r>
              <a:rPr lang="tr-TR" dirty="0" smtClean="0"/>
              <a:t>Bu </a:t>
            </a:r>
            <a:r>
              <a:rPr lang="tr-TR" dirty="0"/>
              <a:t>dönemde İngiltere ile Musul, Yunanistan ile Mübadele ve Patrikhane sorunlarına çözüm bulunmuştu. </a:t>
            </a:r>
            <a:endParaRPr lang="tr-TR" dirty="0" smtClean="0"/>
          </a:p>
          <a:p>
            <a:pPr algn="just"/>
            <a:r>
              <a:rPr lang="tr-TR" dirty="0" smtClean="0"/>
              <a:t>Yine </a:t>
            </a:r>
            <a:r>
              <a:rPr lang="tr-TR" dirty="0"/>
              <a:t>bu dönemde Amerika Birleşik Devletleri ile diplomatik ilişkiler kurulmuş, Orta Doğu’da İran ve Afganistan ile ilişkiler geliştirilmeye çalışılmış, Fransa, İtalya, Almanya ile barışçı l ve mevcut dengeleri gözeten ilişkiler sürdürülmeye çaba gösterilmişti. </a:t>
            </a:r>
            <a:endParaRPr lang="tr-TR" dirty="0" smtClean="0"/>
          </a:p>
          <a:p>
            <a:pPr algn="just"/>
            <a:r>
              <a:rPr lang="tr-TR" dirty="0" smtClean="0"/>
              <a:t>Aynı </a:t>
            </a:r>
            <a:r>
              <a:rPr lang="tr-TR" dirty="0"/>
              <a:t>doğrultuda Sovyetler Birliği ile ekonomik, siyasi ilişkiler önemli seviyeye getirilmişti. </a:t>
            </a:r>
            <a:endParaRPr lang="tr-TR" dirty="0" smtClean="0"/>
          </a:p>
          <a:p>
            <a:pPr algn="just"/>
            <a:r>
              <a:rPr lang="tr-TR" dirty="0" smtClean="0"/>
              <a:t>Türkiye </a:t>
            </a:r>
            <a:r>
              <a:rPr lang="tr-TR" dirty="0"/>
              <a:t>bu dönemde aktif bir dış politika izleyerek uluslararası zeminde saygın ve güvenilir bir ülke konumuna yükselmişti.</a:t>
            </a:r>
          </a:p>
          <a:p>
            <a:pPr algn="just"/>
            <a:r>
              <a:rPr lang="tr-TR" dirty="0"/>
              <a:t>Bu yıllarda Türkiye daha önce olduğu gibi dış politikasını mevcut dengeleri koruyarak ilerletmeye çalışmıştı. </a:t>
            </a:r>
            <a:endParaRPr lang="tr-TR" dirty="0" smtClean="0"/>
          </a:p>
          <a:p>
            <a:pPr algn="just"/>
            <a:r>
              <a:rPr lang="tr-TR" dirty="0" smtClean="0"/>
              <a:t>18 </a:t>
            </a:r>
            <a:r>
              <a:rPr lang="tr-TR" dirty="0"/>
              <a:t>Temmuz 1932 yılında Milletler Cemiyeti’ne üye olmuş, Balkanlar’da Balkan Paktı’na girmiş, Orta Doğu’da Afganistan, İran ve Irak ile </a:t>
            </a:r>
            <a:r>
              <a:rPr lang="tr-TR" dirty="0" err="1"/>
              <a:t>Sadabat</a:t>
            </a:r>
            <a:r>
              <a:rPr lang="tr-TR" dirty="0"/>
              <a:t> Paktı’nı oluşturmuş ve 1936’da ise Boğazlardaki egemenliğini pekiştiren Montreux Boğazlar Sözleşmesi’ni imzalamıştı. </a:t>
            </a:r>
            <a:endParaRPr lang="tr-TR" dirty="0" smtClean="0"/>
          </a:p>
          <a:p>
            <a:pPr algn="just"/>
            <a:r>
              <a:rPr lang="tr-TR" dirty="0" smtClean="0"/>
              <a:t>Ayrıca </a:t>
            </a:r>
            <a:r>
              <a:rPr lang="tr-TR" dirty="0"/>
              <a:t>Hatay </a:t>
            </a:r>
            <a:r>
              <a:rPr lang="tr-TR" dirty="0" err="1"/>
              <a:t>Sorunu’nu</a:t>
            </a:r>
            <a:r>
              <a:rPr lang="tr-TR" dirty="0"/>
              <a:t> lehine çözüme kavuşturmuştu. </a:t>
            </a:r>
            <a:endParaRPr lang="tr-TR" dirty="0" smtClean="0"/>
          </a:p>
          <a:p>
            <a:pPr algn="just"/>
            <a:r>
              <a:rPr lang="tr-TR" dirty="0" smtClean="0"/>
              <a:t>İngiltere</a:t>
            </a:r>
            <a:r>
              <a:rPr lang="tr-TR" dirty="0"/>
              <a:t>, Fransa ve ABD ile iyi ilişkiler geliştirmiş ve özellikle Almanya ile İtalya’nın tehdidine karşılık önlemler almaya çalışmıştı. Sovyetler Birliği ile dostluğunu pekiştirmeye özen göstermişti.</a:t>
            </a:r>
          </a:p>
          <a:p>
            <a:pPr algn="just"/>
            <a:endParaRPr lang="tr-TR" dirty="0"/>
          </a:p>
        </p:txBody>
      </p:sp>
    </p:spTree>
    <p:extLst>
      <p:ext uri="{BB962C8B-B14F-4D97-AF65-F5344CB8AC3E}">
        <p14:creationId xmlns:p14="http://schemas.microsoft.com/office/powerpoint/2010/main" val="316059541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28650" y="83976"/>
            <a:ext cx="7886700" cy="6092987"/>
          </a:xfrm>
        </p:spPr>
        <p:txBody>
          <a:bodyPr>
            <a:normAutofit/>
          </a:bodyPr>
          <a:lstStyle/>
          <a:p>
            <a:pPr algn="just"/>
            <a:r>
              <a:rPr lang="tr-TR" dirty="0"/>
              <a:t>Cumhuriyeti kuran kadro Batılılaşma ve Batıcı bir dış politikayı uluslararası sistemde var olmanın ve egemen bir devlet olarak kalabilmenin temel/tek koşulu olarak görmüştür. </a:t>
            </a:r>
          </a:p>
          <a:p>
            <a:pPr algn="just"/>
            <a:r>
              <a:rPr lang="tr-TR" dirty="0"/>
              <a:t>Atatürk dönemini diğer tarihsel dönemlerden ayıran ve ona karakteristik özelliğini veren dış politik ilkeler sırasıyla bağımsızlık temelinde; Revizyonizm, Dengecilik, Statükoculuk, Esinlenme ve Fırsatçılık olarak ifade edilebilir. </a:t>
            </a:r>
          </a:p>
          <a:p>
            <a:pPr algn="just"/>
            <a:r>
              <a:rPr lang="tr-TR" dirty="0"/>
              <a:t>Misak-ı Milli belgesi revizyonizm ilkesini temsil ederken, savaş sırasında Fransa ve İtalya ile İngiltere’nin, Rusya ile Batılı güçlerin dengelenmesi dengecilik ilkesi ile izah edilebilir. </a:t>
            </a:r>
            <a:endParaRPr lang="tr-TR" dirty="0" smtClean="0"/>
          </a:p>
          <a:p>
            <a:pPr algn="just"/>
            <a:r>
              <a:rPr lang="tr-TR" dirty="0" smtClean="0"/>
              <a:t>Hatay </a:t>
            </a:r>
            <a:r>
              <a:rPr lang="tr-TR" dirty="0"/>
              <a:t>örneği dışında Atatürk dönemi önemli ölçüde devletin sınırlarını sağlamlaştıran ve bu sınırları güvence altına alan antlaşma ve ittifaklarla geçti. Kurtuluş savaşı sırasında revizyonizmi temsil eden Misak-ı Milli belgesi savaştan sonra düzeni koruma ve statükoyu değiştirmeme adına her tür dış politika sorununda gündeme gelen statükocu bir belgeye dönüşmüştür. </a:t>
            </a:r>
          </a:p>
          <a:p>
            <a:pPr algn="just"/>
            <a:endParaRPr lang="tr-TR" dirty="0"/>
          </a:p>
        </p:txBody>
      </p:sp>
    </p:spTree>
    <p:extLst>
      <p:ext uri="{BB962C8B-B14F-4D97-AF65-F5344CB8AC3E}">
        <p14:creationId xmlns:p14="http://schemas.microsoft.com/office/powerpoint/2010/main" val="172671639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28650" y="149290"/>
            <a:ext cx="7886700" cy="6027673"/>
          </a:xfrm>
        </p:spPr>
        <p:txBody>
          <a:bodyPr>
            <a:normAutofit/>
          </a:bodyPr>
          <a:lstStyle/>
          <a:p>
            <a:pPr algn="just"/>
            <a:endParaRPr lang="tr-TR" dirty="0" smtClean="0"/>
          </a:p>
          <a:p>
            <a:pPr algn="just"/>
            <a:endParaRPr lang="tr-TR" dirty="0"/>
          </a:p>
          <a:p>
            <a:pPr algn="just"/>
            <a:endParaRPr lang="tr-TR" dirty="0" smtClean="0"/>
          </a:p>
          <a:p>
            <a:pPr algn="just"/>
            <a:r>
              <a:rPr lang="tr-TR" dirty="0" smtClean="0"/>
              <a:t>İngiltere </a:t>
            </a:r>
            <a:r>
              <a:rPr lang="tr-TR" dirty="0"/>
              <a:t>ve Fransa Batı medeniyeti konusunda yeni devlet için bir esin kaynağı iken İtalya, Almanya ve SSCB bu medeniyete en kestirme yoldan ulaşma yöntemleri konusunda birer örnek teşkil etmiştir. </a:t>
            </a:r>
            <a:endParaRPr lang="tr-TR" dirty="0" smtClean="0"/>
          </a:p>
          <a:p>
            <a:pPr algn="just"/>
            <a:r>
              <a:rPr lang="tr-TR" dirty="0" smtClean="0"/>
              <a:t>Koşulların </a:t>
            </a:r>
            <a:r>
              <a:rPr lang="tr-TR" dirty="0"/>
              <a:t>değişimini fırsata çevirerek Misak-i </a:t>
            </a:r>
            <a:r>
              <a:rPr lang="tr-TR" dirty="0" err="1"/>
              <a:t>Milli’de</a:t>
            </a:r>
            <a:r>
              <a:rPr lang="tr-TR" dirty="0"/>
              <a:t> yarım kalan hedefleri daha sonraki dönemde gerçekleştirmek şeklinde Fırsatçılık ifade dilebilir. </a:t>
            </a:r>
            <a:endParaRPr lang="tr-TR" dirty="0" smtClean="0"/>
          </a:p>
          <a:p>
            <a:pPr algn="just"/>
            <a:r>
              <a:rPr lang="tr-TR" dirty="0" smtClean="0"/>
              <a:t>Şartların </a:t>
            </a:r>
            <a:r>
              <a:rPr lang="tr-TR" dirty="0"/>
              <a:t>değişmesi ile Montrö sözleşmesi ile Boğazlarda egemenliğin elde edilmesi ve ardından Hatay’ın ülke sınırlarına dâhil edilmesi bu fırsatçı yaklaşımın örneklerini oluşturmaktadır. </a:t>
            </a:r>
          </a:p>
          <a:p>
            <a:pPr algn="just"/>
            <a:endParaRPr lang="tr-TR" dirty="0"/>
          </a:p>
        </p:txBody>
      </p:sp>
    </p:spTree>
    <p:extLst>
      <p:ext uri="{BB962C8B-B14F-4D97-AF65-F5344CB8AC3E}">
        <p14:creationId xmlns:p14="http://schemas.microsoft.com/office/powerpoint/2010/main" val="107385202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KAYNAKÇA </a:t>
            </a:r>
            <a:endParaRPr lang="tr-TR" dirty="0"/>
          </a:p>
        </p:txBody>
      </p:sp>
      <p:sp>
        <p:nvSpPr>
          <p:cNvPr id="3" name="İçerik Yer Tutucusu 2"/>
          <p:cNvSpPr>
            <a:spLocks noGrp="1"/>
          </p:cNvSpPr>
          <p:nvPr>
            <p:ph idx="1"/>
          </p:nvPr>
        </p:nvSpPr>
        <p:spPr/>
        <p:txBody>
          <a:bodyPr>
            <a:normAutofit/>
          </a:bodyPr>
          <a:lstStyle/>
          <a:p>
            <a:pPr algn="just"/>
            <a:r>
              <a:rPr lang="tr-TR" dirty="0"/>
              <a:t>Balcı, A. (2021). Türkiye dış politikası. Alfa Yayınları.</a:t>
            </a:r>
          </a:p>
          <a:p>
            <a:pPr algn="just"/>
            <a:r>
              <a:rPr lang="tr-TR" dirty="0" err="1"/>
              <a:t>Kösebalaban</a:t>
            </a:r>
            <a:r>
              <a:rPr lang="tr-TR" dirty="0"/>
              <a:t>, H. (2021). Türk dış politikası. </a:t>
            </a:r>
            <a:r>
              <a:rPr lang="tr-TR" dirty="0" err="1"/>
              <a:t>Big</a:t>
            </a:r>
            <a:r>
              <a:rPr lang="tr-TR" dirty="0"/>
              <a:t> </a:t>
            </a:r>
            <a:r>
              <a:rPr lang="tr-TR" dirty="0" err="1"/>
              <a:t>Bang</a:t>
            </a:r>
            <a:r>
              <a:rPr lang="tr-TR" dirty="0"/>
              <a:t> Yayınevi.</a:t>
            </a:r>
          </a:p>
          <a:p>
            <a:pPr algn="just"/>
            <a:r>
              <a:rPr lang="tr-TR" dirty="0"/>
              <a:t>Oran, B. </a:t>
            </a:r>
            <a:r>
              <a:rPr lang="tr-TR" dirty="0" err="1"/>
              <a:t>Edt</a:t>
            </a:r>
            <a:r>
              <a:rPr lang="tr-TR" dirty="0"/>
              <a:t>. (2020). Türk dış politikası: Cilt 1-3. İletişim Yayınları.</a:t>
            </a:r>
          </a:p>
          <a:p>
            <a:pPr algn="just"/>
            <a:r>
              <a:rPr lang="tr-TR" dirty="0"/>
              <a:t>Gözen, R. (2006).Dış Politika Nedir, </a:t>
            </a:r>
            <a:r>
              <a:rPr lang="tr-TR" dirty="0" err="1"/>
              <a:t>Edt</a:t>
            </a:r>
            <a:r>
              <a:rPr lang="tr-TR" dirty="0"/>
              <a:t>. İ. Bal, 21. Yüzyılda Türk Dış Politikası, AGAM Yayınları. </a:t>
            </a:r>
          </a:p>
          <a:p>
            <a:pPr algn="just"/>
            <a:r>
              <a:rPr lang="en-US" dirty="0"/>
              <a:t>Hale, W. (2012) Turkish Foreign Policy since 1774, Routledge.</a:t>
            </a:r>
            <a:endParaRPr lang="tr-TR" dirty="0"/>
          </a:p>
          <a:p>
            <a:pPr algn="just"/>
            <a:r>
              <a:rPr lang="tr-TR" dirty="0"/>
              <a:t>Erdoğan, M.M.-Yakut, K.-Bağcı H. Türk Dış Politikası I, Anadolu </a:t>
            </a:r>
            <a:r>
              <a:rPr lang="tr-TR" dirty="0" err="1"/>
              <a:t>Ünv</a:t>
            </a:r>
            <a:r>
              <a:rPr lang="tr-TR" dirty="0"/>
              <a:t>. Yayınları. </a:t>
            </a:r>
          </a:p>
          <a:p>
            <a:pPr algn="just"/>
            <a:r>
              <a:rPr lang="en-US" dirty="0" err="1"/>
              <a:t>Özkeçeci-Taner</a:t>
            </a:r>
            <a:r>
              <a:rPr lang="en-US" dirty="0"/>
              <a:t>, B.  </a:t>
            </a:r>
            <a:r>
              <a:rPr lang="en-US" dirty="0" err="1"/>
              <a:t>Açıkmeşe</a:t>
            </a:r>
            <a:r>
              <a:rPr lang="en-US" dirty="0"/>
              <a:t>, S.A. (2023). One Hundred Years of Turkish Foreign Policy (1923-2023) Historical and Theoretical Reflections, Palgrave Macmillan.</a:t>
            </a:r>
            <a:endParaRPr lang="tr-TR" dirty="0"/>
          </a:p>
          <a:p>
            <a:endParaRPr lang="tr-TR" dirty="0"/>
          </a:p>
        </p:txBody>
      </p:sp>
    </p:spTree>
    <p:extLst>
      <p:ext uri="{BB962C8B-B14F-4D97-AF65-F5344CB8AC3E}">
        <p14:creationId xmlns:p14="http://schemas.microsoft.com/office/powerpoint/2010/main" val="2166841734"/>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198</TotalTime>
  <Words>1043</Words>
  <Application>Microsoft Office PowerPoint</Application>
  <PresentationFormat>Ekran Gösterisi (4:3)</PresentationFormat>
  <Paragraphs>63</Paragraphs>
  <Slides>9</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9</vt:i4>
      </vt:variant>
    </vt:vector>
  </HeadingPairs>
  <TitlesOfParts>
    <vt:vector size="13" baseType="lpstr">
      <vt:lpstr>Arial</vt:lpstr>
      <vt:lpstr>Calibri</vt:lpstr>
      <vt:lpstr>Calibri Light</vt:lpstr>
      <vt:lpstr>Office Teması</vt:lpstr>
      <vt:lpstr>PowerPoint Sunusu</vt:lpstr>
      <vt:lpstr>PowerPoint Sunusu</vt:lpstr>
      <vt:lpstr>PowerPoint Sunusu</vt:lpstr>
      <vt:lpstr>PowerPoint Sunusu</vt:lpstr>
      <vt:lpstr>PowerPoint Sunusu</vt:lpstr>
      <vt:lpstr>PowerPoint Sunusu</vt:lpstr>
      <vt:lpstr>PowerPoint Sunusu</vt:lpstr>
      <vt:lpstr>PowerPoint Sunusu</vt:lpstr>
      <vt:lpstr>KAYNAKÇA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TÜRK DIŞ POLİTİKASI (Güz 2018)</dc:title>
  <dc:creator>Ozge</dc:creator>
  <cp:lastModifiedBy>123 1</cp:lastModifiedBy>
  <cp:revision>23</cp:revision>
  <dcterms:created xsi:type="dcterms:W3CDTF">2019-01-06T15:55:13Z</dcterms:created>
  <dcterms:modified xsi:type="dcterms:W3CDTF">2025-09-10T12:27:14Z</dcterms:modified>
</cp:coreProperties>
</file>