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4" r:id="rId1"/>
  </p:sldMasterIdLst>
  <p:notesMasterIdLst>
    <p:notesMasterId r:id="rId41"/>
  </p:notesMasterIdLst>
  <p:handoutMasterIdLst>
    <p:handoutMasterId r:id="rId42"/>
  </p:handoutMasterIdLst>
  <p:sldIdLst>
    <p:sldId id="320" r:id="rId2"/>
    <p:sldId id="259" r:id="rId3"/>
    <p:sldId id="284" r:id="rId4"/>
    <p:sldId id="319" r:id="rId5"/>
    <p:sldId id="286" r:id="rId6"/>
    <p:sldId id="287" r:id="rId7"/>
    <p:sldId id="288" r:id="rId8"/>
    <p:sldId id="293" r:id="rId9"/>
    <p:sldId id="318" r:id="rId10"/>
    <p:sldId id="289" r:id="rId11"/>
    <p:sldId id="290" r:id="rId12"/>
    <p:sldId id="313" r:id="rId13"/>
    <p:sldId id="291" r:id="rId14"/>
    <p:sldId id="292" r:id="rId15"/>
    <p:sldId id="294" r:id="rId16"/>
    <p:sldId id="295" r:id="rId17"/>
    <p:sldId id="314" r:id="rId18"/>
    <p:sldId id="315" r:id="rId19"/>
    <p:sldId id="296" r:id="rId20"/>
    <p:sldId id="297" r:id="rId21"/>
    <p:sldId id="301" r:id="rId22"/>
    <p:sldId id="305" r:id="rId23"/>
    <p:sldId id="302" r:id="rId24"/>
    <p:sldId id="299" r:id="rId25"/>
    <p:sldId id="300" r:id="rId26"/>
    <p:sldId id="303" r:id="rId27"/>
    <p:sldId id="304" r:id="rId28"/>
    <p:sldId id="306" r:id="rId29"/>
    <p:sldId id="308" r:id="rId30"/>
    <p:sldId id="307" r:id="rId31"/>
    <p:sldId id="310" r:id="rId32"/>
    <p:sldId id="312" r:id="rId33"/>
    <p:sldId id="285" r:id="rId34"/>
    <p:sldId id="309" r:id="rId35"/>
    <p:sldId id="311" r:id="rId36"/>
    <p:sldId id="316" r:id="rId37"/>
    <p:sldId id="279" r:id="rId38"/>
    <p:sldId id="317" r:id="rId39"/>
    <p:sldId id="321" r:id="rId40"/>
  </p:sldIdLst>
  <p:sldSz cx="9144000" cy="5143500" type="screen16x9"/>
  <p:notesSz cx="10018713" cy="6888163"/>
  <p:embeddedFontLst>
    <p:embeddedFont>
      <p:font typeface="Lucida Sans Unicode" panose="020B0602030504020204" pitchFamily="34" charset="0"/>
      <p:regular r:id="rId43"/>
    </p:embeddedFont>
    <p:embeddedFont>
      <p:font typeface="Poppins" pitchFamily="2" charset="0"/>
      <p:regular r:id="rId44"/>
      <p:bold r:id="rId45"/>
      <p:italic r:id="rId46"/>
      <p:boldItalic r:id="rId47"/>
    </p:embeddedFont>
    <p:embeddedFont>
      <p:font typeface="Roboto Condensed" panose="02000000000000000000" pitchFamily="2" charset="0"/>
      <p:regular r:id="rId48"/>
      <p:bold r:id="rId49"/>
      <p:italic r:id="rId50"/>
      <p:boldItalic r:id="rId51"/>
    </p:embeddedFont>
    <p:embeddedFont>
      <p:font typeface="Roboto Condensed Light" panose="020F0302020204030204" pitchFamily="34" charset="0"/>
      <p:regular r:id="rId52"/>
      <p:bold r:id="rId53"/>
      <p:italic r:id="rId54"/>
      <p:boldItalic r:id="rId55"/>
    </p:embeddedFont>
    <p:embeddedFont>
      <p:font typeface="Rockwell" panose="02060603020205020403" pitchFamily="18" charset="0"/>
      <p:regular r:id="rId56"/>
      <p:bold r:id="rId57"/>
      <p:italic r:id="rId58"/>
      <p:boldItalic r:id="rId59"/>
    </p:embeddedFont>
    <p:embeddedFont>
      <p:font typeface="Wingdings 3" pitchFamily="2" charset="2"/>
      <p:regular r:id="rId6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68A6D1-CB07-4409-A856-3739034F9809}">
  <a:tblStyle styleId="{2168A6D1-CB07-4409-A856-3739034F9809}"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4660"/>
  </p:normalViewPr>
  <p:slideViewPr>
    <p:cSldViewPr snapToGrid="0">
      <p:cViewPr varScale="1">
        <p:scale>
          <a:sx n="156" d="100"/>
          <a:sy n="156" d="100"/>
        </p:scale>
        <p:origin x="192" y="3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font" Target="fonts/font5.fntdata"/><Relationship Id="rId50" Type="http://schemas.openxmlformats.org/officeDocument/2006/relationships/font" Target="fonts/font8.fntdata"/><Relationship Id="rId55" Type="http://schemas.openxmlformats.org/officeDocument/2006/relationships/font" Target="fonts/font13.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3.fntdata"/><Relationship Id="rId53" Type="http://schemas.openxmlformats.org/officeDocument/2006/relationships/font" Target="fonts/font11.fntdata"/><Relationship Id="rId58" Type="http://schemas.openxmlformats.org/officeDocument/2006/relationships/font" Target="fonts/font16.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1.fntdata"/><Relationship Id="rId48" Type="http://schemas.openxmlformats.org/officeDocument/2006/relationships/font" Target="fonts/font6.fntdata"/><Relationship Id="rId56" Type="http://schemas.openxmlformats.org/officeDocument/2006/relationships/font" Target="fonts/font14.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9.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4.fntdata"/><Relationship Id="rId59"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notesMaster" Target="notesMasters/notesMaster1.xml"/><Relationship Id="rId54" Type="http://schemas.openxmlformats.org/officeDocument/2006/relationships/font" Target="fonts/font12.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7.fntdata"/><Relationship Id="rId57" Type="http://schemas.openxmlformats.org/officeDocument/2006/relationships/font" Target="fonts/font15.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2.fntdata"/><Relationship Id="rId52" Type="http://schemas.openxmlformats.org/officeDocument/2006/relationships/font" Target="fonts/font10.fntdata"/><Relationship Id="rId60"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1"/>
            <a:ext cx="4341442" cy="345604"/>
          </a:xfrm>
          <a:prstGeom prst="rect">
            <a:avLst/>
          </a:prstGeom>
        </p:spPr>
        <p:txBody>
          <a:bodyPr vert="horz" lIns="96606" tIns="48303" rIns="96606" bIns="48303" rtlCol="0"/>
          <a:lstStyle>
            <a:lvl1pPr algn="l">
              <a:defRPr sz="1300"/>
            </a:lvl1pPr>
          </a:lstStyle>
          <a:p>
            <a:endParaRPr lang="tr-TR"/>
          </a:p>
        </p:txBody>
      </p:sp>
      <p:sp>
        <p:nvSpPr>
          <p:cNvPr id="3" name="Veri Yer Tutucusu 2"/>
          <p:cNvSpPr>
            <a:spLocks noGrp="1"/>
          </p:cNvSpPr>
          <p:nvPr>
            <p:ph type="dt" sz="quarter" idx="1"/>
          </p:nvPr>
        </p:nvSpPr>
        <p:spPr>
          <a:xfrm>
            <a:off x="5674952" y="1"/>
            <a:ext cx="4341442" cy="345604"/>
          </a:xfrm>
          <a:prstGeom prst="rect">
            <a:avLst/>
          </a:prstGeom>
        </p:spPr>
        <p:txBody>
          <a:bodyPr vert="horz" lIns="96606" tIns="48303" rIns="96606" bIns="48303" rtlCol="0"/>
          <a:lstStyle>
            <a:lvl1pPr algn="r">
              <a:defRPr sz="1300"/>
            </a:lvl1pPr>
          </a:lstStyle>
          <a:p>
            <a:fld id="{51A20DB4-723A-478A-A17A-FD7FAB34B6CC}" type="datetimeFigureOut">
              <a:rPr lang="tr-TR" smtClean="0"/>
              <a:t>16.07.2025</a:t>
            </a:fld>
            <a:endParaRPr lang="tr-TR"/>
          </a:p>
        </p:txBody>
      </p:sp>
      <p:sp>
        <p:nvSpPr>
          <p:cNvPr id="4" name="Altbilgi Yer Tutucusu 3"/>
          <p:cNvSpPr>
            <a:spLocks noGrp="1"/>
          </p:cNvSpPr>
          <p:nvPr>
            <p:ph type="ftr" sz="quarter" idx="2"/>
          </p:nvPr>
        </p:nvSpPr>
        <p:spPr>
          <a:xfrm>
            <a:off x="0" y="6542560"/>
            <a:ext cx="4341442" cy="345603"/>
          </a:xfrm>
          <a:prstGeom prst="rect">
            <a:avLst/>
          </a:prstGeom>
        </p:spPr>
        <p:txBody>
          <a:bodyPr vert="horz" lIns="96606" tIns="48303" rIns="96606" bIns="48303" rtlCol="0" anchor="b"/>
          <a:lstStyle>
            <a:lvl1pPr algn="l">
              <a:defRPr sz="1300"/>
            </a:lvl1pPr>
          </a:lstStyle>
          <a:p>
            <a:endParaRPr lang="tr-TR"/>
          </a:p>
        </p:txBody>
      </p:sp>
      <p:sp>
        <p:nvSpPr>
          <p:cNvPr id="5" name="Slayt Numarası Yer Tutucusu 4"/>
          <p:cNvSpPr>
            <a:spLocks noGrp="1"/>
          </p:cNvSpPr>
          <p:nvPr>
            <p:ph type="sldNum" sz="quarter" idx="3"/>
          </p:nvPr>
        </p:nvSpPr>
        <p:spPr>
          <a:xfrm>
            <a:off x="5674952" y="6542560"/>
            <a:ext cx="4341442" cy="345603"/>
          </a:xfrm>
          <a:prstGeom prst="rect">
            <a:avLst/>
          </a:prstGeom>
        </p:spPr>
        <p:txBody>
          <a:bodyPr vert="horz" lIns="96606" tIns="48303" rIns="96606" bIns="48303" rtlCol="0" anchor="b"/>
          <a:lstStyle>
            <a:lvl1pPr algn="r">
              <a:defRPr sz="1300"/>
            </a:lvl1pPr>
          </a:lstStyle>
          <a:p>
            <a:fld id="{23973506-3212-487F-8D50-12C60FC56712}" type="slidenum">
              <a:rPr lang="tr-TR" smtClean="0"/>
              <a:t>‹#›</a:t>
            </a:fld>
            <a:endParaRPr lang="tr-TR"/>
          </a:p>
        </p:txBody>
      </p:sp>
    </p:spTree>
    <p:extLst>
      <p:ext uri="{BB962C8B-B14F-4D97-AF65-F5344CB8AC3E}">
        <p14:creationId xmlns:p14="http://schemas.microsoft.com/office/powerpoint/2010/main" val="100686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711450" y="515938"/>
            <a:ext cx="4595813" cy="2584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001872" y="3271878"/>
            <a:ext cx="8014970" cy="3099673"/>
          </a:xfrm>
          <a:prstGeom prst="rect">
            <a:avLst/>
          </a:prstGeom>
          <a:noFill/>
          <a:ln>
            <a:noFill/>
          </a:ln>
        </p:spPr>
        <p:txBody>
          <a:bodyPr spcFirstLastPara="1" wrap="square" lIns="96591" tIns="96591" rIns="96591" bIns="96591"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5f391192_029:notes"/>
          <p:cNvSpPr>
            <a:spLocks noGrp="1" noRot="1" noChangeAspect="1"/>
          </p:cNvSpPr>
          <p:nvPr>
            <p:ph type="sldImg" idx="2"/>
          </p:nvPr>
        </p:nvSpPr>
        <p:spPr>
          <a:xfrm>
            <a:off x="2711450" y="515938"/>
            <a:ext cx="4595813"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35f391192_029:notes"/>
          <p:cNvSpPr txBox="1">
            <a:spLocks noGrp="1"/>
          </p:cNvSpPr>
          <p:nvPr>
            <p:ph type="body" idx="1"/>
          </p:nvPr>
        </p:nvSpPr>
        <p:spPr>
          <a:xfrm>
            <a:off x="1001872" y="3271878"/>
            <a:ext cx="8014970" cy="3099673"/>
          </a:xfrm>
          <a:prstGeom prst="rect">
            <a:avLst/>
          </a:prstGeom>
        </p:spPr>
        <p:txBody>
          <a:bodyPr spcFirstLastPara="1" wrap="square" lIns="96591" tIns="96591" rIns="96591" bIns="96591"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35ed75ccf_022:notes"/>
          <p:cNvSpPr>
            <a:spLocks noGrp="1" noRot="1" noChangeAspect="1"/>
          </p:cNvSpPr>
          <p:nvPr>
            <p:ph type="sldImg" idx="2"/>
          </p:nvPr>
        </p:nvSpPr>
        <p:spPr>
          <a:xfrm>
            <a:off x="2711450" y="515938"/>
            <a:ext cx="4595813" cy="25844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0" name="Google Shape;500;g35ed75ccf_022:notes"/>
          <p:cNvSpPr txBox="1">
            <a:spLocks noGrp="1"/>
          </p:cNvSpPr>
          <p:nvPr>
            <p:ph type="body" idx="1"/>
          </p:nvPr>
        </p:nvSpPr>
        <p:spPr>
          <a:xfrm>
            <a:off x="1001872" y="3271878"/>
            <a:ext cx="8014970" cy="3099673"/>
          </a:xfrm>
          <a:prstGeom prst="rect">
            <a:avLst/>
          </a:prstGeom>
        </p:spPr>
        <p:txBody>
          <a:bodyPr spcFirstLastPara="1" wrap="square" lIns="96591" tIns="96591" rIns="96591" bIns="96591" anchor="t" anchorCtr="0">
            <a:noAutofit/>
          </a:bodyPr>
          <a:lstStyle/>
          <a:p>
            <a:pPr marL="0" indent="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grpSp>
        <p:nvGrpSpPr>
          <p:cNvPr id="89" name="Group 88"/>
          <p:cNvGrpSpPr/>
          <p:nvPr/>
        </p:nvGrpSpPr>
        <p:grpSpPr>
          <a:xfrm>
            <a:off x="-247255" y="-44532"/>
            <a:ext cx="9386888" cy="5192849"/>
            <a:chOff x="-329674" y="-51881"/>
            <a:chExt cx="12515851" cy="6923798"/>
          </a:xfrm>
        </p:grpSpPr>
        <p:sp>
          <p:nvSpPr>
            <p:cNvPr id="90"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3"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0"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1"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102"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3"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4"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5"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6"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7"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108"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1251970" y="889862"/>
            <a:ext cx="6636259" cy="3358450"/>
            <a:chOff x="1669293" y="1186483"/>
            <a:chExt cx="8848345" cy="4477933"/>
          </a:xfrm>
        </p:grpSpPr>
        <p:sp>
          <p:nvSpPr>
            <p:cNvPr id="39" name="Rectangle 38"/>
            <p:cNvSpPr/>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Rectangle 40"/>
            <p:cNvSpPr/>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ctrTitle"/>
          </p:nvPr>
        </p:nvSpPr>
        <p:spPr>
          <a:xfrm>
            <a:off x="1319427" y="1556628"/>
            <a:ext cx="6509936" cy="1311547"/>
          </a:xfrm>
        </p:spPr>
        <p:txBody>
          <a:bodyPr bIns="0" anchor="b">
            <a:normAutofit/>
          </a:bodyPr>
          <a:lstStyle>
            <a:lvl1pPr algn="ctr">
              <a:lnSpc>
                <a:spcPct val="80000"/>
              </a:lnSpc>
              <a:defRPr sz="4050" spc="-113">
                <a:solidFill>
                  <a:srgbClr val="FFFEFF"/>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319428" y="2929700"/>
            <a:ext cx="6505070" cy="991940"/>
          </a:xfrm>
        </p:spPr>
        <p:txBody>
          <a:bodyPr tIns="0">
            <a:normAutofit/>
          </a:bodyPr>
          <a:lstStyle>
            <a:lvl1pPr marL="0" indent="0" algn="ctr">
              <a:lnSpc>
                <a:spcPct val="100000"/>
              </a:lnSpc>
              <a:buNone/>
              <a:defRPr sz="1350" b="0">
                <a:solidFill>
                  <a:srgbClr val="FFFEFF"/>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tr-TR"/>
              <a:t>Asıl alt başlık stilini düzenlemek için tıklayın</a:t>
            </a:r>
            <a:endParaRPr lang="en-US" dirty="0"/>
          </a:p>
        </p:txBody>
      </p:sp>
      <p:sp>
        <p:nvSpPr>
          <p:cNvPr id="4" name="Date Placeholder 3"/>
          <p:cNvSpPr>
            <a:spLocks noGrp="1"/>
          </p:cNvSpPr>
          <p:nvPr>
            <p:ph type="dt" sz="half" idx="10"/>
          </p:nvPr>
        </p:nvSpPr>
        <p:spPr>
          <a:xfrm>
            <a:off x="603504" y="240030"/>
            <a:ext cx="2743200" cy="240030"/>
          </a:xfrm>
        </p:spPr>
        <p:txBody>
          <a:bodyPr vert="horz" lIns="91440" tIns="45720" rIns="91440" bIns="45720" rtlCol="0" anchor="ctr"/>
          <a:lstStyle>
            <a:lvl1pPr>
              <a:defRPr lang="en-US"/>
            </a:lvl1pPr>
          </a:lstStyle>
          <a:p>
            <a:fld id="{A6CDEE57-5FC4-4836-9B7D-497A4B913947}" type="datetimeFigureOut">
              <a:rPr lang="tr-TR" smtClean="0"/>
              <a:t>16.07.2025</a:t>
            </a:fld>
            <a:endParaRPr lang="tr-T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7852410" y="240030"/>
            <a:ext cx="685800" cy="240030"/>
          </a:xfrm>
        </p:spPr>
        <p:txBody>
          <a:bodyPr/>
          <a:lstStyle/>
          <a:p>
            <a:fld id="{CE4CA9EE-C9E4-4282-A1A2-1695ECDC0895}" type="slidenum">
              <a:rPr lang="tr-TR" smtClean="0"/>
              <a:t>‹#›</a:t>
            </a:fld>
            <a:endParaRPr lang="tr-TR"/>
          </a:p>
        </p:txBody>
      </p:sp>
    </p:spTree>
    <p:extLst>
      <p:ext uri="{BB962C8B-B14F-4D97-AF65-F5344CB8AC3E}">
        <p14:creationId xmlns:p14="http://schemas.microsoft.com/office/powerpoint/2010/main" val="3313175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grpSp>
        <p:nvGrpSpPr>
          <p:cNvPr id="75" name="Group 74"/>
          <p:cNvGrpSpPr/>
          <p:nvPr/>
        </p:nvGrpSpPr>
        <p:grpSpPr>
          <a:xfrm>
            <a:off x="-313135"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600108"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1"/>
          </a:xfrm>
        </p:spPr>
        <p:txBody>
          <a:bodyPr/>
          <a:lstStyle>
            <a:lvl1pPr>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3832488" y="596039"/>
            <a:ext cx="4706276" cy="394281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4687-2CBD-4E4F-AFFB-A59A7572B02B}" type="datetimeFigureOut">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43103771"/>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grpSp>
        <p:nvGrpSpPr>
          <p:cNvPr id="75" name="Group 74"/>
          <p:cNvGrpSpPr/>
          <p:nvPr/>
        </p:nvGrpSpPr>
        <p:grpSpPr>
          <a:xfrm flipH="1">
            <a:off x="0" y="0"/>
            <a:ext cx="9438086" cy="5139929"/>
            <a:chOff x="-417513" y="0"/>
            <a:chExt cx="12584114" cy="6853238"/>
          </a:xfrm>
        </p:grpSpPr>
        <p:sp>
          <p:nvSpPr>
            <p:cNvPr id="76"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3"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2" name="Group 21"/>
          <p:cNvGrpSpPr/>
          <p:nvPr/>
        </p:nvGrpSpPr>
        <p:grpSpPr>
          <a:xfrm>
            <a:off x="5789211" y="1274692"/>
            <a:ext cx="2755857" cy="2602816"/>
            <a:chOff x="697883" y="1816768"/>
            <a:chExt cx="3674476" cy="3470421"/>
          </a:xfrm>
        </p:grpSpPr>
        <p:sp>
          <p:nvSpPr>
            <p:cNvPr id="23" name="Rectangle 22"/>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Vertical Title 1"/>
          <p:cNvSpPr>
            <a:spLocks noGrp="1"/>
          </p:cNvSpPr>
          <p:nvPr>
            <p:ph type="title" orient="vert"/>
          </p:nvPr>
        </p:nvSpPr>
        <p:spPr>
          <a:xfrm>
            <a:off x="5855578" y="1762444"/>
            <a:ext cx="2625896" cy="1842332"/>
          </a:xfrm>
        </p:spPr>
        <p:txBody>
          <a:bodyPr vert="eaVert"/>
          <a:lstStyle>
            <a:lvl1pPr algn="l">
              <a:lnSpc>
                <a:spcPct val="80000"/>
              </a:lnSpc>
              <a:defRPr>
                <a:solidFill>
                  <a:srgbClr val="FFFEFF"/>
                </a:solidFil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02060" y="598834"/>
            <a:ext cx="4701467" cy="3942977"/>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a:xfrm>
            <a:off x="603504" y="240030"/>
            <a:ext cx="2743200" cy="240030"/>
          </a:xfrm>
        </p:spPr>
        <p:txBody>
          <a:bodyPr/>
          <a:lstStyle/>
          <a:p>
            <a:fld id="{22FC4687-2CBD-4E4F-AFFB-A59A7572B02B}" type="datetimeFigureOut">
              <a:rPr lang="tr-TR" smtClean="0"/>
              <a:t>16.07.2025</a:t>
            </a:fld>
            <a:endParaRPr lang="tr-TR"/>
          </a:p>
        </p:txBody>
      </p:sp>
      <p:sp>
        <p:nvSpPr>
          <p:cNvPr id="5" name="Footer Placeholder 4"/>
          <p:cNvSpPr>
            <a:spLocks noGrp="1"/>
          </p:cNvSpPr>
          <p:nvPr>
            <p:ph type="ftr" sz="quarter" idx="11"/>
          </p:nvPr>
        </p:nvSpPr>
        <p:spPr>
          <a:xfrm>
            <a:off x="603504" y="4670298"/>
            <a:ext cx="7941564" cy="240030"/>
          </a:xfrm>
        </p:spPr>
        <p:txBody>
          <a:bodyPr/>
          <a:lstStyle/>
          <a:p>
            <a:endParaRPr lang="tr-TR"/>
          </a:p>
        </p:txBody>
      </p:sp>
      <p:sp>
        <p:nvSpPr>
          <p:cNvPr id="6" name="Slide Number Placeholder 5"/>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73260688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3"/>
        <p:cNvGrpSpPr/>
        <p:nvPr/>
      </p:nvGrpSpPr>
      <p:grpSpPr>
        <a:xfrm>
          <a:off x="0" y="0"/>
          <a:ext cx="0" cy="0"/>
          <a:chOff x="0" y="0"/>
          <a:chExt cx="0" cy="0"/>
        </a:xfrm>
      </p:grpSpPr>
      <p:sp>
        <p:nvSpPr>
          <p:cNvPr id="39" name="Google Shape;39;p3"/>
          <p:cNvSpPr txBox="1">
            <a:spLocks noGrp="1"/>
          </p:cNvSpPr>
          <p:nvPr>
            <p:ph type="ctrTitle"/>
          </p:nvPr>
        </p:nvSpPr>
        <p:spPr>
          <a:xfrm>
            <a:off x="463525" y="2871148"/>
            <a:ext cx="4094400" cy="11598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40" name="Google Shape;40;p3"/>
          <p:cNvSpPr txBox="1">
            <a:spLocks noGrp="1"/>
          </p:cNvSpPr>
          <p:nvPr>
            <p:ph type="subTitle" idx="1"/>
          </p:nvPr>
        </p:nvSpPr>
        <p:spPr>
          <a:xfrm>
            <a:off x="463525" y="3975449"/>
            <a:ext cx="4094400" cy="784800"/>
          </a:xfrm>
          <a:prstGeom prst="rect">
            <a:avLst/>
          </a:prstGeom>
        </p:spPr>
        <p:txBody>
          <a:bodyPr spcFirstLastPara="1" wrap="square" lIns="91425" tIns="91425" rIns="91425" bIns="91425" anchor="t" anchorCtr="0"/>
          <a:lstStyle>
            <a:lvl1pPr lvl="0" rtl="0">
              <a:spcBef>
                <a:spcPts val="0"/>
              </a:spcBef>
              <a:spcAft>
                <a:spcPts val="0"/>
              </a:spcAft>
              <a:buClr>
                <a:srgbClr val="FF9800"/>
              </a:buClr>
              <a:buSzPts val="2000"/>
              <a:buNone/>
              <a:defRPr sz="2000">
                <a:solidFill>
                  <a:srgbClr val="FF9800"/>
                </a:solidFill>
              </a:defRPr>
            </a:lvl1pPr>
            <a:lvl2pPr lvl="1" rtl="0">
              <a:spcBef>
                <a:spcPts val="1000"/>
              </a:spcBef>
              <a:spcAft>
                <a:spcPts val="0"/>
              </a:spcAft>
              <a:buClr>
                <a:srgbClr val="FF9800"/>
              </a:buClr>
              <a:buSzPts val="2000"/>
              <a:buNone/>
              <a:defRPr sz="2000">
                <a:solidFill>
                  <a:srgbClr val="FF9800"/>
                </a:solidFill>
              </a:defRPr>
            </a:lvl2pPr>
            <a:lvl3pPr lvl="2" rtl="0">
              <a:spcBef>
                <a:spcPts val="1000"/>
              </a:spcBef>
              <a:spcAft>
                <a:spcPts val="0"/>
              </a:spcAft>
              <a:buClr>
                <a:srgbClr val="FF9800"/>
              </a:buClr>
              <a:buSzPts val="2000"/>
              <a:buNone/>
              <a:defRPr sz="2000">
                <a:solidFill>
                  <a:srgbClr val="FF9800"/>
                </a:solidFill>
              </a:defRPr>
            </a:lvl3pPr>
            <a:lvl4pPr lvl="3" rtl="0">
              <a:spcBef>
                <a:spcPts val="1000"/>
              </a:spcBef>
              <a:spcAft>
                <a:spcPts val="0"/>
              </a:spcAft>
              <a:buClr>
                <a:srgbClr val="FF9800"/>
              </a:buClr>
              <a:buSzPts val="2000"/>
              <a:buNone/>
              <a:defRPr sz="2000">
                <a:solidFill>
                  <a:srgbClr val="FF9800"/>
                </a:solidFill>
              </a:defRPr>
            </a:lvl4pPr>
            <a:lvl5pPr lvl="4" rtl="0">
              <a:spcBef>
                <a:spcPts val="1000"/>
              </a:spcBef>
              <a:spcAft>
                <a:spcPts val="0"/>
              </a:spcAft>
              <a:buClr>
                <a:srgbClr val="FF9800"/>
              </a:buClr>
              <a:buSzPts val="2000"/>
              <a:buNone/>
              <a:defRPr sz="2000">
                <a:solidFill>
                  <a:srgbClr val="FF9800"/>
                </a:solidFill>
              </a:defRPr>
            </a:lvl5pPr>
            <a:lvl6pPr lvl="5" rtl="0">
              <a:spcBef>
                <a:spcPts val="1000"/>
              </a:spcBef>
              <a:spcAft>
                <a:spcPts val="0"/>
              </a:spcAft>
              <a:buClr>
                <a:srgbClr val="FF9800"/>
              </a:buClr>
              <a:buSzPts val="2000"/>
              <a:buNone/>
              <a:defRPr sz="2000">
                <a:solidFill>
                  <a:srgbClr val="FF9800"/>
                </a:solidFill>
              </a:defRPr>
            </a:lvl6pPr>
            <a:lvl7pPr lvl="6" rtl="0">
              <a:spcBef>
                <a:spcPts val="1000"/>
              </a:spcBef>
              <a:spcAft>
                <a:spcPts val="0"/>
              </a:spcAft>
              <a:buClr>
                <a:srgbClr val="FF9800"/>
              </a:buClr>
              <a:buSzPts val="2000"/>
              <a:buNone/>
              <a:defRPr sz="2000">
                <a:solidFill>
                  <a:srgbClr val="FF9800"/>
                </a:solidFill>
              </a:defRPr>
            </a:lvl7pPr>
            <a:lvl8pPr lvl="7" rtl="0">
              <a:spcBef>
                <a:spcPts val="1000"/>
              </a:spcBef>
              <a:spcAft>
                <a:spcPts val="0"/>
              </a:spcAft>
              <a:buClr>
                <a:srgbClr val="FF9800"/>
              </a:buClr>
              <a:buSzPts val="2000"/>
              <a:buNone/>
              <a:defRPr sz="2000">
                <a:solidFill>
                  <a:srgbClr val="FF9800"/>
                </a:solidFill>
              </a:defRPr>
            </a:lvl8pPr>
            <a:lvl9pPr lvl="8" rtl="0">
              <a:spcBef>
                <a:spcPts val="1000"/>
              </a:spcBef>
              <a:spcAft>
                <a:spcPts val="1000"/>
              </a:spcAft>
              <a:buClr>
                <a:srgbClr val="FF9800"/>
              </a:buClr>
              <a:buSzPts val="2000"/>
              <a:buNone/>
              <a:defRPr sz="2000">
                <a:solidFill>
                  <a:srgbClr val="FF9800"/>
                </a:solidFill>
              </a:defRPr>
            </a:lvl9pPr>
          </a:lstStyle>
          <a:p>
            <a:endParaRPr/>
          </a:p>
        </p:txBody>
      </p:sp>
      <p:sp>
        <p:nvSpPr>
          <p:cNvPr id="41" name="Google Shape;41;p3"/>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0606534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1"/>
        <p:cNvGrpSpPr/>
        <p:nvPr/>
      </p:nvGrpSpPr>
      <p:grpSpPr>
        <a:xfrm>
          <a:off x="0" y="0"/>
          <a:ext cx="0" cy="0"/>
          <a:chOff x="0" y="0"/>
          <a:chExt cx="0" cy="0"/>
        </a:xfrm>
      </p:grpSpPr>
      <p:sp>
        <p:nvSpPr>
          <p:cNvPr id="78" name="Google Shape;78;p5"/>
          <p:cNvSpPr txBox="1">
            <a:spLocks noGrp="1"/>
          </p:cNvSpPr>
          <p:nvPr>
            <p:ph type="title"/>
          </p:nvPr>
        </p:nvSpPr>
        <p:spPr>
          <a:xfrm>
            <a:off x="814275" y="392575"/>
            <a:ext cx="5492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79" name="Google Shape;79;p5"/>
          <p:cNvSpPr txBox="1">
            <a:spLocks noGrp="1"/>
          </p:cNvSpPr>
          <p:nvPr>
            <p:ph type="body" idx="1"/>
          </p:nvPr>
        </p:nvSpPr>
        <p:spPr>
          <a:xfrm>
            <a:off x="814275" y="1327350"/>
            <a:ext cx="6132600" cy="3145500"/>
          </a:xfrm>
          <a:prstGeom prst="rect">
            <a:avLst/>
          </a:prstGeom>
        </p:spPr>
        <p:txBody>
          <a:bodyPr spcFirstLastPara="1" wrap="square" lIns="91425" tIns="91425" rIns="91425" bIns="91425" anchor="ctr" anchorCtr="0"/>
          <a:lstStyle>
            <a:lvl1pPr marL="457200" lvl="0" indent="-381000">
              <a:spcBef>
                <a:spcPts val="600"/>
              </a:spcBef>
              <a:spcAft>
                <a:spcPts val="0"/>
              </a:spcAft>
              <a:buSzPts val="2400"/>
              <a:buChar char="▰"/>
              <a:defRPr/>
            </a:lvl1pPr>
            <a:lvl2pPr marL="914400" lvl="1" indent="-381000">
              <a:spcBef>
                <a:spcPts val="1000"/>
              </a:spcBef>
              <a:spcAft>
                <a:spcPts val="0"/>
              </a:spcAft>
              <a:buSzPts val="2400"/>
              <a:buChar char="▻"/>
              <a:defRPr/>
            </a:lvl2pPr>
            <a:lvl3pPr marL="1371600" lvl="2" indent="-381000">
              <a:spcBef>
                <a:spcPts val="1000"/>
              </a:spcBef>
              <a:spcAft>
                <a:spcPts val="0"/>
              </a:spcAft>
              <a:buSzPts val="2400"/>
              <a:buChar char="▻"/>
              <a:defRPr/>
            </a:lvl3pPr>
            <a:lvl4pPr marL="1828800" lvl="3" indent="-381000">
              <a:spcBef>
                <a:spcPts val="1000"/>
              </a:spcBef>
              <a:spcAft>
                <a:spcPts val="0"/>
              </a:spcAft>
              <a:buSzPts val="2400"/>
              <a:buChar char="▻"/>
              <a:defRPr/>
            </a:lvl4pPr>
            <a:lvl5pPr marL="2286000" lvl="4" indent="-381000">
              <a:spcBef>
                <a:spcPts val="1000"/>
              </a:spcBef>
              <a:spcAft>
                <a:spcPts val="0"/>
              </a:spcAft>
              <a:buSzPts val="2400"/>
              <a:buChar char="▻"/>
              <a:defRPr/>
            </a:lvl5pPr>
            <a:lvl6pPr marL="2743200" lvl="5" indent="-381000">
              <a:spcBef>
                <a:spcPts val="1000"/>
              </a:spcBef>
              <a:spcAft>
                <a:spcPts val="0"/>
              </a:spcAft>
              <a:buSzPts val="2400"/>
              <a:buChar char="▻"/>
              <a:defRPr/>
            </a:lvl6pPr>
            <a:lvl7pPr marL="3200400" lvl="6" indent="-381000">
              <a:spcBef>
                <a:spcPts val="1000"/>
              </a:spcBef>
              <a:spcAft>
                <a:spcPts val="0"/>
              </a:spcAft>
              <a:buSzPts val="2400"/>
              <a:buChar char="▻"/>
              <a:defRPr/>
            </a:lvl7pPr>
            <a:lvl8pPr marL="3657600" lvl="7" indent="-381000">
              <a:spcBef>
                <a:spcPts val="1000"/>
              </a:spcBef>
              <a:spcAft>
                <a:spcPts val="0"/>
              </a:spcAft>
              <a:buSzPts val="2400"/>
              <a:buChar char="▻"/>
              <a:defRPr/>
            </a:lvl8pPr>
            <a:lvl9pPr marL="4114800" lvl="8" indent="-381000">
              <a:spcBef>
                <a:spcPts val="1000"/>
              </a:spcBef>
              <a:spcAft>
                <a:spcPts val="1000"/>
              </a:spcAft>
              <a:buSzPts val="2400"/>
              <a:buChar char="▻"/>
              <a:defRPr/>
            </a:lvl9pPr>
          </a:lstStyle>
          <a:p>
            <a:endParaRPr/>
          </a:p>
        </p:txBody>
      </p:sp>
      <p:sp>
        <p:nvSpPr>
          <p:cNvPr id="80" name="Google Shape;80;p5"/>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16858970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81"/>
        <p:cNvGrpSpPr/>
        <p:nvPr/>
      </p:nvGrpSpPr>
      <p:grpSpPr>
        <a:xfrm>
          <a:off x="0" y="0"/>
          <a:ext cx="0" cy="0"/>
          <a:chOff x="0" y="0"/>
          <a:chExt cx="0" cy="0"/>
        </a:xfrm>
      </p:grpSpPr>
      <p:sp>
        <p:nvSpPr>
          <p:cNvPr id="98" name="Google Shape;98;p6"/>
          <p:cNvSpPr txBox="1">
            <a:spLocks noGrp="1"/>
          </p:cNvSpPr>
          <p:nvPr>
            <p:ph type="title"/>
          </p:nvPr>
        </p:nvSpPr>
        <p:spPr>
          <a:xfrm>
            <a:off x="814275" y="392575"/>
            <a:ext cx="5258400" cy="766200"/>
          </a:xfrm>
          <a:prstGeom prst="rect">
            <a:avLst/>
          </a:prstGeom>
        </p:spPr>
        <p:txBody>
          <a:bodyPr spcFirstLastPara="1" wrap="square" lIns="91425" tIns="91425" rIns="91425" bIns="91425" anchor="ctr" anchorCtr="0"/>
          <a:lstStyle>
            <a:lvl1pPr lvl="0">
              <a:spcBef>
                <a:spcPts val="0"/>
              </a:spcBef>
              <a:spcAft>
                <a:spcPts val="0"/>
              </a:spcAft>
              <a:buSzPts val="2000"/>
              <a:buNone/>
              <a:defRPr/>
            </a:lvl1pPr>
            <a:lvl2pPr lvl="1">
              <a:spcBef>
                <a:spcPts val="0"/>
              </a:spcBef>
              <a:spcAft>
                <a:spcPts val="0"/>
              </a:spcAft>
              <a:buSzPts val="2000"/>
              <a:buNone/>
              <a:defRPr/>
            </a:lvl2pPr>
            <a:lvl3pPr lvl="2">
              <a:spcBef>
                <a:spcPts val="0"/>
              </a:spcBef>
              <a:spcAft>
                <a:spcPts val="0"/>
              </a:spcAft>
              <a:buSzPts val="2000"/>
              <a:buNone/>
              <a:defRPr/>
            </a:lvl3pPr>
            <a:lvl4pPr lvl="3">
              <a:spcBef>
                <a:spcPts val="0"/>
              </a:spcBef>
              <a:spcAft>
                <a:spcPts val="0"/>
              </a:spcAft>
              <a:buSzPts val="2000"/>
              <a:buNone/>
              <a:defRPr/>
            </a:lvl4pPr>
            <a:lvl5pPr lvl="4">
              <a:spcBef>
                <a:spcPts val="0"/>
              </a:spcBef>
              <a:spcAft>
                <a:spcPts val="0"/>
              </a:spcAft>
              <a:buSzPts val="2000"/>
              <a:buNone/>
              <a:defRPr/>
            </a:lvl5pPr>
            <a:lvl6pPr lvl="5">
              <a:spcBef>
                <a:spcPts val="0"/>
              </a:spcBef>
              <a:spcAft>
                <a:spcPts val="0"/>
              </a:spcAft>
              <a:buSzPts val="2000"/>
              <a:buNone/>
              <a:defRPr/>
            </a:lvl6pPr>
            <a:lvl7pPr lvl="6">
              <a:spcBef>
                <a:spcPts val="0"/>
              </a:spcBef>
              <a:spcAft>
                <a:spcPts val="0"/>
              </a:spcAft>
              <a:buSzPts val="2000"/>
              <a:buNone/>
              <a:defRPr/>
            </a:lvl7pPr>
            <a:lvl8pPr lvl="7">
              <a:spcBef>
                <a:spcPts val="0"/>
              </a:spcBef>
              <a:spcAft>
                <a:spcPts val="0"/>
              </a:spcAft>
              <a:buSzPts val="2000"/>
              <a:buNone/>
              <a:defRPr/>
            </a:lvl8pPr>
            <a:lvl9pPr lvl="8">
              <a:spcBef>
                <a:spcPts val="0"/>
              </a:spcBef>
              <a:spcAft>
                <a:spcPts val="0"/>
              </a:spcAft>
              <a:buSzPts val="2000"/>
              <a:buNone/>
              <a:defRPr/>
            </a:lvl9pPr>
          </a:lstStyle>
          <a:p>
            <a:endParaRPr/>
          </a:p>
        </p:txBody>
      </p:sp>
      <p:sp>
        <p:nvSpPr>
          <p:cNvPr id="99" name="Google Shape;99;p6"/>
          <p:cNvSpPr txBox="1">
            <a:spLocks noGrp="1"/>
          </p:cNvSpPr>
          <p:nvPr>
            <p:ph type="body" idx="1"/>
          </p:nvPr>
        </p:nvSpPr>
        <p:spPr>
          <a:xfrm>
            <a:off x="814275"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0" name="Google Shape;100;p6"/>
          <p:cNvSpPr txBox="1">
            <a:spLocks noGrp="1"/>
          </p:cNvSpPr>
          <p:nvPr>
            <p:ph type="body" idx="2"/>
          </p:nvPr>
        </p:nvSpPr>
        <p:spPr>
          <a:xfrm>
            <a:off x="4396123" y="1537988"/>
            <a:ext cx="3378300" cy="2724300"/>
          </a:xfrm>
          <a:prstGeom prst="rect">
            <a:avLst/>
          </a:prstGeom>
        </p:spPr>
        <p:txBody>
          <a:bodyPr spcFirstLastPara="1" wrap="square" lIns="91425" tIns="91425" rIns="91425" bIns="91425" anchor="t" anchorCtr="0"/>
          <a:lstStyle>
            <a:lvl1pPr marL="457200" lvl="0" indent="-355600">
              <a:spcBef>
                <a:spcPts val="600"/>
              </a:spcBef>
              <a:spcAft>
                <a:spcPts val="0"/>
              </a:spcAft>
              <a:buSzPts val="2000"/>
              <a:buChar char="▰"/>
              <a:defRPr sz="2000"/>
            </a:lvl1pPr>
            <a:lvl2pPr marL="914400" lvl="1" indent="-355600">
              <a:spcBef>
                <a:spcPts val="1000"/>
              </a:spcBef>
              <a:spcAft>
                <a:spcPts val="0"/>
              </a:spcAft>
              <a:buSzPts val="2000"/>
              <a:buChar char="▻"/>
              <a:defRPr sz="2000"/>
            </a:lvl2pPr>
            <a:lvl3pPr marL="1371600" lvl="2" indent="-355600">
              <a:spcBef>
                <a:spcPts val="1000"/>
              </a:spcBef>
              <a:spcAft>
                <a:spcPts val="0"/>
              </a:spcAft>
              <a:buSzPts val="2000"/>
              <a:buChar char="▻"/>
              <a:defRPr sz="2000"/>
            </a:lvl3pPr>
            <a:lvl4pPr marL="1828800" lvl="3" indent="-355600">
              <a:spcBef>
                <a:spcPts val="1000"/>
              </a:spcBef>
              <a:spcAft>
                <a:spcPts val="0"/>
              </a:spcAft>
              <a:buSzPts val="2000"/>
              <a:buChar char="▻"/>
              <a:defRPr sz="2000"/>
            </a:lvl4pPr>
            <a:lvl5pPr marL="2286000" lvl="4" indent="-355600">
              <a:spcBef>
                <a:spcPts val="1000"/>
              </a:spcBef>
              <a:spcAft>
                <a:spcPts val="0"/>
              </a:spcAft>
              <a:buSzPts val="2000"/>
              <a:buChar char="▻"/>
              <a:defRPr sz="2000"/>
            </a:lvl5pPr>
            <a:lvl6pPr marL="2743200" lvl="5" indent="-355600">
              <a:spcBef>
                <a:spcPts val="1000"/>
              </a:spcBef>
              <a:spcAft>
                <a:spcPts val="0"/>
              </a:spcAft>
              <a:buSzPts val="2000"/>
              <a:buChar char="▻"/>
              <a:defRPr sz="2000"/>
            </a:lvl6pPr>
            <a:lvl7pPr marL="3200400" lvl="6" indent="-355600">
              <a:spcBef>
                <a:spcPts val="1000"/>
              </a:spcBef>
              <a:spcAft>
                <a:spcPts val="0"/>
              </a:spcAft>
              <a:buSzPts val="2000"/>
              <a:buChar char="▻"/>
              <a:defRPr sz="2000"/>
            </a:lvl7pPr>
            <a:lvl8pPr marL="3657600" lvl="7" indent="-355600">
              <a:spcBef>
                <a:spcPts val="1000"/>
              </a:spcBef>
              <a:spcAft>
                <a:spcPts val="0"/>
              </a:spcAft>
              <a:buSzPts val="2000"/>
              <a:buChar char="▻"/>
              <a:defRPr sz="2000"/>
            </a:lvl8pPr>
            <a:lvl9pPr marL="4114800" lvl="8" indent="-355600">
              <a:spcBef>
                <a:spcPts val="1000"/>
              </a:spcBef>
              <a:spcAft>
                <a:spcPts val="1000"/>
              </a:spcAft>
              <a:buSzPts val="2000"/>
              <a:buChar char="▻"/>
              <a:defRPr sz="2000"/>
            </a:lvl9pPr>
          </a:lstStyle>
          <a:p>
            <a:endParaRPr/>
          </a:p>
        </p:txBody>
      </p:sp>
      <p:sp>
        <p:nvSpPr>
          <p:cNvPr id="101" name="Google Shape;101;p6"/>
          <p:cNvSpPr txBox="1">
            <a:spLocks noGrp="1"/>
          </p:cNvSpPr>
          <p:nvPr>
            <p:ph type="sldNum" idx="12"/>
          </p:nvPr>
        </p:nvSpPr>
        <p:spPr>
          <a:xfrm>
            <a:off x="7618000" y="4636500"/>
            <a:ext cx="1487400" cy="315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770858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grpSp>
        <p:nvGrpSpPr>
          <p:cNvPr id="80" name="Group 79"/>
          <p:cNvGrpSpPr/>
          <p:nvPr/>
        </p:nvGrpSpPr>
        <p:grpSpPr>
          <a:xfrm>
            <a:off x="-313135" y="0"/>
            <a:ext cx="9438086" cy="5139929"/>
            <a:chOff x="-417513" y="0"/>
            <a:chExt cx="12584114" cy="6853238"/>
          </a:xfrm>
        </p:grpSpPr>
        <p:sp>
          <p:nvSpPr>
            <p:cNvPr id="81"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0"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101"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7" name="Group 26"/>
          <p:cNvGrpSpPr/>
          <p:nvPr/>
        </p:nvGrpSpPr>
        <p:grpSpPr>
          <a:xfrm>
            <a:off x="600108" y="1274692"/>
            <a:ext cx="2755857" cy="2602816"/>
            <a:chOff x="697883" y="1816768"/>
            <a:chExt cx="3674476" cy="3470421"/>
          </a:xfrm>
        </p:grpSpPr>
        <p:sp>
          <p:nvSpPr>
            <p:cNvPr id="28" name="Rectangle 27"/>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9"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Rectangle 29"/>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4234" cy="1842332"/>
          </a:xfrm>
        </p:spPr>
        <p:txBody>
          <a:bodyPr/>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838835" y="602389"/>
            <a:ext cx="4711405" cy="3936467"/>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22FC4687-2CBD-4E4F-AFFB-A59A7572B02B}" type="datetimeFigureOut">
              <a:rPr lang="tr-TR" smtClean="0"/>
              <a:t>16.07.2025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2116908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grpSp>
        <p:nvGrpSpPr>
          <p:cNvPr id="77" name="Group 76"/>
          <p:cNvGrpSpPr/>
          <p:nvPr/>
        </p:nvGrpSpPr>
        <p:grpSpPr>
          <a:xfrm>
            <a:off x="-247255" y="-44532"/>
            <a:ext cx="9386888" cy="5192849"/>
            <a:chOff x="-329674" y="-51881"/>
            <a:chExt cx="12515851" cy="6923798"/>
          </a:xfrm>
        </p:grpSpPr>
        <p:sp>
          <p:nvSpPr>
            <p:cNvPr id="78"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9" name="Group 8"/>
          <p:cNvGrpSpPr/>
          <p:nvPr/>
        </p:nvGrpSpPr>
        <p:grpSpPr>
          <a:xfrm>
            <a:off x="2444659" y="889862"/>
            <a:ext cx="4249609" cy="3358450"/>
            <a:chOff x="3259545" y="1186483"/>
            <a:chExt cx="5666145" cy="4477933"/>
          </a:xfrm>
        </p:grpSpPr>
        <p:sp>
          <p:nvSpPr>
            <p:cNvPr id="99" name="Rectangle 98"/>
            <p:cNvSpPr/>
            <p:nvPr/>
          </p:nvSpPr>
          <p:spPr>
            <a:xfrm>
              <a:off x="3259545" y="1186483"/>
              <a:ext cx="5657881"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0" name="Isosceles Triangle 39"/>
            <p:cNvSpPr/>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1" name="Rectangle 100"/>
            <p:cNvSpPr/>
            <p:nvPr/>
          </p:nvSpPr>
          <p:spPr>
            <a:xfrm>
              <a:off x="3259545" y="1991156"/>
              <a:ext cx="5666145"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2508162" y="1556047"/>
            <a:ext cx="4117668" cy="1267043"/>
          </a:xfrm>
        </p:spPr>
        <p:txBody>
          <a:bodyPr bIns="0" anchor="b">
            <a:normAutofit/>
          </a:bodyPr>
          <a:lstStyle>
            <a:lvl1pPr algn="ctr">
              <a:defRPr sz="3300">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2508162" y="2885138"/>
            <a:ext cx="4117667" cy="1037828"/>
          </a:xfrm>
        </p:spPr>
        <p:txBody>
          <a:bodyPr tIns="0">
            <a:normAutofit/>
          </a:bodyPr>
          <a:lstStyle>
            <a:lvl1pPr marL="0" indent="0" algn="ctr">
              <a:buNone/>
              <a:defRPr sz="1350">
                <a:solidFill>
                  <a:srgbClr val="FFFEFF"/>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a:xfrm>
            <a:off x="603504" y="240030"/>
            <a:ext cx="2743200" cy="240030"/>
          </a:xfrm>
        </p:spPr>
        <p:txBody>
          <a:bodyPr/>
          <a:lstStyle/>
          <a:p>
            <a:fld id="{22FC4687-2CBD-4E4F-AFFB-A59A7572B02B}" type="datetimeFigureOut">
              <a:rPr lang="tr-TR" smtClean="0"/>
              <a:t>16.07.2025</a:t>
            </a:fld>
            <a:endParaRPr lang="tr-TR"/>
          </a:p>
        </p:txBody>
      </p:sp>
      <p:sp>
        <p:nvSpPr>
          <p:cNvPr id="5" name="Footer Placeholder 4"/>
          <p:cNvSpPr>
            <a:spLocks noGrp="1"/>
          </p:cNvSpPr>
          <p:nvPr>
            <p:ph type="ftr" sz="quarter" idx="11"/>
          </p:nvPr>
        </p:nvSpPr>
        <p:spPr>
          <a:xfrm>
            <a:off x="603504" y="4670298"/>
            <a:ext cx="7941564" cy="240030"/>
          </a:xfrm>
        </p:spPr>
        <p:txBody>
          <a:bodyPr/>
          <a:lstStyle>
            <a:lvl1pPr algn="ctr">
              <a:defRPr/>
            </a:lvl1pPr>
          </a:lstStyle>
          <a:p>
            <a:endParaRPr lang="tr-TR"/>
          </a:p>
        </p:txBody>
      </p:sp>
      <p:sp>
        <p:nvSpPr>
          <p:cNvPr id="6" name="Slide Number Placeholder 5"/>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41635243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grpSp>
        <p:nvGrpSpPr>
          <p:cNvPr id="37" name="Group 36"/>
          <p:cNvGrpSpPr/>
          <p:nvPr/>
        </p:nvGrpSpPr>
        <p:grpSpPr>
          <a:xfrm>
            <a:off x="-313135" y="0"/>
            <a:ext cx="9438086" cy="5139929"/>
            <a:chOff x="-417513" y="0"/>
            <a:chExt cx="12584114" cy="6853238"/>
          </a:xfrm>
        </p:grpSpPr>
        <p:sp>
          <p:nvSpPr>
            <p:cNvPr id="3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3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59" name="Group 58"/>
          <p:cNvGrpSpPr/>
          <p:nvPr/>
        </p:nvGrpSpPr>
        <p:grpSpPr>
          <a:xfrm>
            <a:off x="600108" y="1274692"/>
            <a:ext cx="2755857" cy="2602816"/>
            <a:chOff x="697883" y="1816768"/>
            <a:chExt cx="3674476" cy="3470421"/>
          </a:xfrm>
        </p:grpSpPr>
        <p:sp>
          <p:nvSpPr>
            <p:cNvPr id="60" name="Rectangle 59"/>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1"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2" name="Rectangle 61"/>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0" y="1754752"/>
            <a:ext cx="2625621" cy="1852549"/>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sz="half" idx="1"/>
          </p:nvPr>
        </p:nvSpPr>
        <p:spPr>
          <a:xfrm>
            <a:off x="3840659" y="602391"/>
            <a:ext cx="4702193" cy="17869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3838835" y="2754121"/>
            <a:ext cx="4704017" cy="178769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a:xfrm>
            <a:off x="603504" y="240030"/>
            <a:ext cx="2743200" cy="240030"/>
          </a:xfrm>
        </p:spPr>
        <p:txBody>
          <a:bodyPr/>
          <a:lstStyle/>
          <a:p>
            <a:fld id="{22FC4687-2CBD-4E4F-AFFB-A59A7572B02B}" type="datetimeFigureOut">
              <a:rPr lang="tr-TR" smtClean="0"/>
              <a:t>16.07.2025</a:t>
            </a:fld>
            <a:endParaRPr lang="tr-TR"/>
          </a:p>
        </p:txBody>
      </p:sp>
      <p:sp>
        <p:nvSpPr>
          <p:cNvPr id="6" name="Footer Placeholder 5"/>
          <p:cNvSpPr>
            <a:spLocks noGrp="1"/>
          </p:cNvSpPr>
          <p:nvPr>
            <p:ph type="ftr" sz="quarter" idx="11"/>
          </p:nvPr>
        </p:nvSpPr>
        <p:spPr>
          <a:xfrm>
            <a:off x="603504" y="4670298"/>
            <a:ext cx="7941564" cy="240030"/>
          </a:xfrm>
        </p:spPr>
        <p:txBody>
          <a:bodyPr/>
          <a:lstStyle/>
          <a:p>
            <a:endParaRPr lang="tr-TR"/>
          </a:p>
        </p:txBody>
      </p:sp>
      <p:sp>
        <p:nvSpPr>
          <p:cNvPr id="7" name="Slide Number Placeholder 6"/>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481014126"/>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grpSp>
        <p:nvGrpSpPr>
          <p:cNvPr id="39" name="Group 38"/>
          <p:cNvGrpSpPr/>
          <p:nvPr/>
        </p:nvGrpSpPr>
        <p:grpSpPr>
          <a:xfrm>
            <a:off x="-313135" y="0"/>
            <a:ext cx="9438086" cy="5139929"/>
            <a:chOff x="-417513" y="0"/>
            <a:chExt cx="12584114" cy="6853238"/>
          </a:xfrm>
        </p:grpSpPr>
        <p:sp>
          <p:nvSpPr>
            <p:cNvPr id="40"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1"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2"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3"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4"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5"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46"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7"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8"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49"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0"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1"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2"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3"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4"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5"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56"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57"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8"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59"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0"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61" name="Group 60"/>
          <p:cNvGrpSpPr/>
          <p:nvPr/>
        </p:nvGrpSpPr>
        <p:grpSpPr>
          <a:xfrm>
            <a:off x="600108" y="1274692"/>
            <a:ext cx="2755857" cy="2602816"/>
            <a:chOff x="697883" y="1816768"/>
            <a:chExt cx="3674476" cy="3470421"/>
          </a:xfrm>
        </p:grpSpPr>
        <p:sp>
          <p:nvSpPr>
            <p:cNvPr id="62" name="Rectangle 6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3"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4" name="Rectangle 63"/>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751" y="1772937"/>
            <a:ext cx="2625621" cy="1845373"/>
          </a:xfrm>
        </p:spPr>
        <p:txBody>
          <a:bodyPr lIns="91440" tIns="91440" rIns="91440" bIns="91440"/>
          <a:lstStyle>
            <a:lvl1pPr>
              <a:defRPr>
                <a:solidFill>
                  <a:srgbClr val="FFFEFF"/>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3843853" y="602389"/>
            <a:ext cx="4698816"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4" name="Content Placeholder 3"/>
          <p:cNvSpPr>
            <a:spLocks noGrp="1"/>
          </p:cNvSpPr>
          <p:nvPr>
            <p:ph sz="half" idx="2"/>
          </p:nvPr>
        </p:nvSpPr>
        <p:spPr>
          <a:xfrm>
            <a:off x="3843978" y="1116739"/>
            <a:ext cx="4698263" cy="127264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3838989" y="2749415"/>
            <a:ext cx="4698311" cy="514350"/>
          </a:xfrm>
        </p:spPr>
        <p:txBody>
          <a:bodyPr anchor="ctr">
            <a:noAutofit/>
          </a:bodyPr>
          <a:lstStyle>
            <a:lvl1pPr marL="0" indent="0" algn="l">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a:t>Asıl metin stillerini düzenlemek için tıklayın</a:t>
            </a:r>
          </a:p>
        </p:txBody>
      </p:sp>
      <p:sp>
        <p:nvSpPr>
          <p:cNvPr id="6" name="Content Placeholder 5"/>
          <p:cNvSpPr>
            <a:spLocks noGrp="1"/>
          </p:cNvSpPr>
          <p:nvPr>
            <p:ph sz="quarter" idx="4"/>
          </p:nvPr>
        </p:nvSpPr>
        <p:spPr>
          <a:xfrm>
            <a:off x="3838835" y="3263765"/>
            <a:ext cx="4699191" cy="1278045"/>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a:xfrm>
            <a:off x="603504" y="240030"/>
            <a:ext cx="2743200" cy="240030"/>
          </a:xfrm>
        </p:spPr>
        <p:txBody>
          <a:bodyPr/>
          <a:lstStyle/>
          <a:p>
            <a:fld id="{22FC4687-2CBD-4E4F-AFFB-A59A7572B02B}" type="datetimeFigureOut">
              <a:rPr lang="tr-TR" smtClean="0"/>
              <a:t>16.07.2025</a:t>
            </a:fld>
            <a:endParaRPr lang="tr-TR"/>
          </a:p>
        </p:txBody>
      </p:sp>
      <p:sp>
        <p:nvSpPr>
          <p:cNvPr id="8" name="Footer Placeholder 7"/>
          <p:cNvSpPr>
            <a:spLocks noGrp="1"/>
          </p:cNvSpPr>
          <p:nvPr>
            <p:ph type="ftr" sz="quarter" idx="11"/>
          </p:nvPr>
        </p:nvSpPr>
        <p:spPr>
          <a:xfrm>
            <a:off x="603504" y="4670298"/>
            <a:ext cx="7941564" cy="240030"/>
          </a:xfrm>
        </p:spPr>
        <p:txBody>
          <a:bodyPr/>
          <a:lstStyle/>
          <a:p>
            <a:endParaRPr lang="tr-TR"/>
          </a:p>
        </p:txBody>
      </p:sp>
      <p:sp>
        <p:nvSpPr>
          <p:cNvPr id="9" name="Slide Number Placeholder 8"/>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808172604"/>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grpSp>
        <p:nvGrpSpPr>
          <p:cNvPr id="77" name="Group 76"/>
          <p:cNvGrpSpPr/>
          <p:nvPr/>
        </p:nvGrpSpPr>
        <p:grpSpPr>
          <a:xfrm>
            <a:off x="-313135" y="0"/>
            <a:ext cx="9438086" cy="5139929"/>
            <a:chOff x="-417513" y="0"/>
            <a:chExt cx="12584114" cy="6853238"/>
          </a:xfrm>
        </p:grpSpPr>
        <p:sp>
          <p:nvSpPr>
            <p:cNvPr id="78"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9"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0"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1"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2"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3"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4"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5"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4" name="Group 23"/>
          <p:cNvGrpSpPr/>
          <p:nvPr/>
        </p:nvGrpSpPr>
        <p:grpSpPr>
          <a:xfrm>
            <a:off x="600108" y="1274692"/>
            <a:ext cx="2755857" cy="2602816"/>
            <a:chOff x="697883" y="1816768"/>
            <a:chExt cx="3674476" cy="3470421"/>
          </a:xfrm>
        </p:grpSpPr>
        <p:sp>
          <p:nvSpPr>
            <p:cNvPr id="25" name="Rectangle 24"/>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2444"/>
            <a:ext cx="2625897" cy="1842332"/>
          </a:xfrm>
        </p:spPr>
        <p:txBody>
          <a:bodyPr/>
          <a:lstStyle>
            <a:lvl1pPr>
              <a:defRPr>
                <a:solidFill>
                  <a:srgbClr val="FFFEFF"/>
                </a:solidFill>
              </a:defRPr>
            </a:lvl1p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22FC4687-2CBD-4E4F-AFFB-A59A7572B02B}" type="datetimeFigureOut">
              <a:rPr lang="tr-TR" smtClean="0"/>
              <a:t>16.07.2025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3982825129"/>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3504" y="240030"/>
            <a:ext cx="2743200" cy="240030"/>
          </a:xfrm>
        </p:spPr>
        <p:txBody>
          <a:bodyPr/>
          <a:lstStyle/>
          <a:p>
            <a:fld id="{22FC4687-2CBD-4E4F-AFFB-A59A7572B02B}" type="datetimeFigureOut">
              <a:rPr lang="tr-TR" smtClean="0"/>
              <a:t>16.07.2025</a:t>
            </a:fld>
            <a:endParaRPr lang="tr-TR"/>
          </a:p>
        </p:txBody>
      </p:sp>
      <p:sp>
        <p:nvSpPr>
          <p:cNvPr id="3" name="Footer Placeholder 2"/>
          <p:cNvSpPr>
            <a:spLocks noGrp="1"/>
          </p:cNvSpPr>
          <p:nvPr>
            <p:ph type="ftr" sz="quarter" idx="11"/>
          </p:nvPr>
        </p:nvSpPr>
        <p:spPr>
          <a:xfrm>
            <a:off x="603504" y="4670298"/>
            <a:ext cx="7941564" cy="240030"/>
          </a:xfrm>
        </p:spPr>
        <p:txBody>
          <a:bodyPr/>
          <a:lstStyle/>
          <a:p>
            <a:endParaRPr lang="tr-TR"/>
          </a:p>
        </p:txBody>
      </p:sp>
      <p:sp>
        <p:nvSpPr>
          <p:cNvPr id="4" name="Slide Number Placeholder 3"/>
          <p:cNvSpPr>
            <a:spLocks noGrp="1"/>
          </p:cNvSpPr>
          <p:nvPr>
            <p:ph type="sldNum" sz="quarter" idx="12"/>
          </p:nvPr>
        </p:nvSpPr>
        <p:spPr>
          <a:xfrm>
            <a:off x="7852410" y="240030"/>
            <a:ext cx="685800" cy="24003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2273041372"/>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grpSp>
        <p:nvGrpSpPr>
          <p:cNvPr id="74" name="Group 73"/>
          <p:cNvGrpSpPr/>
          <p:nvPr/>
        </p:nvGrpSpPr>
        <p:grpSpPr>
          <a:xfrm>
            <a:off x="-313135" y="0"/>
            <a:ext cx="9438086" cy="5139929"/>
            <a:chOff x="-417513" y="0"/>
            <a:chExt cx="12584114" cy="6853238"/>
          </a:xfrm>
        </p:grpSpPr>
        <p:sp>
          <p:nvSpPr>
            <p:cNvPr id="75" name="Freeform 5"/>
            <p:cNvSpPr/>
            <p:nvPr/>
          </p:nvSpPr>
          <p:spPr bwMode="auto">
            <a:xfrm>
              <a:off x="1306513" y="0"/>
              <a:ext cx="3862388" cy="6843713"/>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6" name="Freeform 6"/>
            <p:cNvSpPr/>
            <p:nvPr/>
          </p:nvSpPr>
          <p:spPr bwMode="auto">
            <a:xfrm>
              <a:off x="10626725" y="9525"/>
              <a:ext cx="1539875" cy="555625"/>
            </a:xfrm>
            <a:custGeom>
              <a:avLst/>
              <a:gdLst/>
              <a:ahLst/>
              <a:cxnLst/>
              <a:rect l="0" t="0" r="r" b="b"/>
              <a:pathLst>
                <a:path w="324" h="117">
                  <a:moveTo>
                    <a:pt x="324" y="117"/>
                  </a:moveTo>
                  <a:cubicBezTo>
                    <a:pt x="223" y="64"/>
                    <a:pt x="107" y="2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7" name="Freeform 7"/>
            <p:cNvSpPr/>
            <p:nvPr/>
          </p:nvSpPr>
          <p:spPr bwMode="auto">
            <a:xfrm>
              <a:off x="10247313" y="5013325"/>
              <a:ext cx="1919288" cy="1830388"/>
            </a:xfrm>
            <a:custGeom>
              <a:avLst/>
              <a:gdLst/>
              <a:ahLst/>
              <a:cxnLst/>
              <a:rect l="0" t="0" r="r" b="b"/>
              <a:pathLst>
                <a:path w="404" h="385">
                  <a:moveTo>
                    <a:pt x="0" y="385"/>
                  </a:moveTo>
                  <a:cubicBezTo>
                    <a:pt x="146" y="272"/>
                    <a:pt x="285" y="142"/>
                    <a:pt x="404"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8" name="Freeform 8"/>
            <p:cNvSpPr/>
            <p:nvPr/>
          </p:nvSpPr>
          <p:spPr bwMode="auto">
            <a:xfrm>
              <a:off x="1120775" y="0"/>
              <a:ext cx="3676650" cy="6843713"/>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9" name="Freeform 9"/>
            <p:cNvSpPr/>
            <p:nvPr/>
          </p:nvSpPr>
          <p:spPr bwMode="auto">
            <a:xfrm>
              <a:off x="11202988" y="9525"/>
              <a:ext cx="963613" cy="366713"/>
            </a:xfrm>
            <a:custGeom>
              <a:avLst/>
              <a:gdLst/>
              <a:ahLst/>
              <a:cxnLst/>
              <a:rect l="0" t="0" r="r" b="b"/>
              <a:pathLst>
                <a:path w="203" h="77">
                  <a:moveTo>
                    <a:pt x="203" y="77"/>
                  </a:moveTo>
                  <a:cubicBezTo>
                    <a:pt x="138" y="46"/>
                    <a:pt x="68" y="2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0" name="Freeform 10"/>
            <p:cNvSpPr/>
            <p:nvPr/>
          </p:nvSpPr>
          <p:spPr bwMode="auto">
            <a:xfrm>
              <a:off x="10494963" y="5275263"/>
              <a:ext cx="1666875" cy="1577975"/>
            </a:xfrm>
            <a:custGeom>
              <a:avLst/>
              <a:gdLst/>
              <a:ahLst/>
              <a:cxnLst/>
              <a:rect l="0" t="0" r="r" b="b"/>
              <a:pathLst>
                <a:path w="351" h="332">
                  <a:moveTo>
                    <a:pt x="0" y="332"/>
                  </a:moveTo>
                  <a:cubicBezTo>
                    <a:pt x="125" y="232"/>
                    <a:pt x="245" y="121"/>
                    <a:pt x="351"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1" name="Freeform 11"/>
            <p:cNvSpPr/>
            <p:nvPr/>
          </p:nvSpPr>
          <p:spPr bwMode="auto">
            <a:xfrm>
              <a:off x="1001713" y="0"/>
              <a:ext cx="3621088" cy="6843713"/>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12"/>
            <p:cNvSpPr/>
            <p:nvPr/>
          </p:nvSpPr>
          <p:spPr bwMode="auto">
            <a:xfrm>
              <a:off x="11501438" y="9525"/>
              <a:ext cx="665163" cy="257175"/>
            </a:xfrm>
            <a:custGeom>
              <a:avLst/>
              <a:gdLst/>
              <a:ahLst/>
              <a:cxnLst/>
              <a:rect l="0" t="0" r="r" b="b"/>
              <a:pathLst>
                <a:path w="140" h="54">
                  <a:moveTo>
                    <a:pt x="140" y="54"/>
                  </a:moveTo>
                  <a:cubicBezTo>
                    <a:pt x="95" y="34"/>
                    <a:pt x="48" y="16"/>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13"/>
            <p:cNvSpPr/>
            <p:nvPr/>
          </p:nvSpPr>
          <p:spPr bwMode="auto">
            <a:xfrm>
              <a:off x="10641013" y="5408613"/>
              <a:ext cx="1525588" cy="1435100"/>
            </a:xfrm>
            <a:custGeom>
              <a:avLst/>
              <a:gdLst/>
              <a:ahLst/>
              <a:cxnLst/>
              <a:rect l="0" t="0" r="r" b="b"/>
              <a:pathLst>
                <a:path w="321" h="302">
                  <a:moveTo>
                    <a:pt x="0" y="302"/>
                  </a:moveTo>
                  <a:cubicBezTo>
                    <a:pt x="114" y="210"/>
                    <a:pt x="223" y="109"/>
                    <a:pt x="321"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4" name="Freeform 14"/>
            <p:cNvSpPr/>
            <p:nvPr/>
          </p:nvSpPr>
          <p:spPr bwMode="auto">
            <a:xfrm>
              <a:off x="1001713" y="0"/>
              <a:ext cx="3244850" cy="6843713"/>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15"/>
            <p:cNvSpPr/>
            <p:nvPr/>
          </p:nvSpPr>
          <p:spPr bwMode="auto">
            <a:xfrm>
              <a:off x="10802938" y="5518150"/>
              <a:ext cx="1363663" cy="1325563"/>
            </a:xfrm>
            <a:custGeom>
              <a:avLst/>
              <a:gdLst/>
              <a:ahLst/>
              <a:cxnLst/>
              <a:rect l="0" t="0" r="r" b="b"/>
              <a:pathLst>
                <a:path w="287" h="279">
                  <a:moveTo>
                    <a:pt x="0" y="279"/>
                  </a:moveTo>
                  <a:cubicBezTo>
                    <a:pt x="101" y="193"/>
                    <a:pt x="198" y="100"/>
                    <a:pt x="287"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6"/>
            <p:cNvSpPr/>
            <p:nvPr/>
          </p:nvSpPr>
          <p:spPr bwMode="auto">
            <a:xfrm>
              <a:off x="889000" y="0"/>
              <a:ext cx="3230563" cy="6843713"/>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7"/>
            <p:cNvSpPr/>
            <p:nvPr/>
          </p:nvSpPr>
          <p:spPr bwMode="auto">
            <a:xfrm>
              <a:off x="10979150" y="5694363"/>
              <a:ext cx="1187450" cy="1149350"/>
            </a:xfrm>
            <a:custGeom>
              <a:avLst/>
              <a:gdLst/>
              <a:ahLst/>
              <a:cxnLst/>
              <a:rect l="0" t="0" r="r" b="b"/>
              <a:pathLst>
                <a:path w="250" h="242">
                  <a:moveTo>
                    <a:pt x="0" y="242"/>
                  </a:moveTo>
                  <a:cubicBezTo>
                    <a:pt x="88" y="166"/>
                    <a:pt x="172" y="85"/>
                    <a:pt x="25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8"/>
            <p:cNvSpPr/>
            <p:nvPr/>
          </p:nvSpPr>
          <p:spPr bwMode="auto">
            <a:xfrm>
              <a:off x="484188" y="0"/>
              <a:ext cx="3421063" cy="6843713"/>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9"/>
            <p:cNvSpPr/>
            <p:nvPr/>
          </p:nvSpPr>
          <p:spPr bwMode="auto">
            <a:xfrm>
              <a:off x="11287125" y="6049963"/>
              <a:ext cx="879475" cy="793750"/>
            </a:xfrm>
            <a:custGeom>
              <a:avLst/>
              <a:gdLst/>
              <a:ahLst/>
              <a:cxnLst/>
              <a:rect l="0" t="0" r="r" b="b"/>
              <a:pathLst>
                <a:path w="185" h="167">
                  <a:moveTo>
                    <a:pt x="0" y="167"/>
                  </a:moveTo>
                  <a:cubicBezTo>
                    <a:pt x="63" y="114"/>
                    <a:pt x="125" y="58"/>
                    <a:pt x="18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20"/>
            <p:cNvSpPr/>
            <p:nvPr/>
          </p:nvSpPr>
          <p:spPr bwMode="auto">
            <a:xfrm>
              <a:off x="598488" y="0"/>
              <a:ext cx="2717800" cy="6843713"/>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1" name="Freeform 21"/>
            <p:cNvSpPr/>
            <p:nvPr/>
          </p:nvSpPr>
          <p:spPr bwMode="auto">
            <a:xfrm>
              <a:off x="261938" y="0"/>
              <a:ext cx="2944813" cy="6843713"/>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2" name="Freeform 22"/>
            <p:cNvSpPr/>
            <p:nvPr/>
          </p:nvSpPr>
          <p:spPr bwMode="auto">
            <a:xfrm>
              <a:off x="-417513" y="0"/>
              <a:ext cx="2403475" cy="6843713"/>
            </a:xfrm>
            <a:custGeom>
              <a:avLst/>
              <a:gdLst/>
              <a:ahLst/>
              <a:cxnLst/>
              <a:rect l="0" t="0" r="r" b="b"/>
              <a:pathLst>
                <a:path w="506" h="1440">
                  <a:moveTo>
                    <a:pt x="506" y="0"/>
                  </a:moveTo>
                  <a:cubicBezTo>
                    <a:pt x="109" y="356"/>
                    <a:pt x="0" y="943"/>
                    <a:pt x="171"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3" name="Freeform 23"/>
            <p:cNvSpPr/>
            <p:nvPr/>
          </p:nvSpPr>
          <p:spPr bwMode="auto">
            <a:xfrm>
              <a:off x="14288" y="9525"/>
              <a:ext cx="1771650" cy="3198813"/>
            </a:xfrm>
            <a:custGeom>
              <a:avLst/>
              <a:gdLst/>
              <a:ahLst/>
              <a:cxnLst/>
              <a:rect l="0" t="0" r="r" b="b"/>
              <a:pathLst>
                <a:path w="373" h="673">
                  <a:moveTo>
                    <a:pt x="373" y="0"/>
                  </a:moveTo>
                  <a:cubicBezTo>
                    <a:pt x="175" y="183"/>
                    <a:pt x="51" y="409"/>
                    <a:pt x="0" y="67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24"/>
            <p:cNvSpPr/>
            <p:nvPr/>
          </p:nvSpPr>
          <p:spPr bwMode="auto">
            <a:xfrm>
              <a:off x="4763" y="6016625"/>
              <a:ext cx="214313" cy="827088"/>
            </a:xfrm>
            <a:custGeom>
              <a:avLst/>
              <a:gdLst/>
              <a:ahLst/>
              <a:cxnLst/>
              <a:rect l="0" t="0" r="r" b="b"/>
              <a:pathLst>
                <a:path w="45" h="174">
                  <a:moveTo>
                    <a:pt x="0" y="0"/>
                  </a:moveTo>
                  <a:cubicBezTo>
                    <a:pt x="11" y="59"/>
                    <a:pt x="26" y="118"/>
                    <a:pt x="45" y="174"/>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5"/>
            <p:cNvSpPr/>
            <p:nvPr/>
          </p:nvSpPr>
          <p:spPr bwMode="auto">
            <a:xfrm>
              <a:off x="14288" y="0"/>
              <a:ext cx="1562100" cy="2228850"/>
            </a:xfrm>
            <a:custGeom>
              <a:avLst/>
              <a:gdLst/>
              <a:ahLst/>
              <a:cxnLst/>
              <a:rect l="0" t="0" r="r" b="b"/>
              <a:pathLst>
                <a:path w="329" h="469">
                  <a:moveTo>
                    <a:pt x="329" y="0"/>
                  </a:moveTo>
                  <a:cubicBezTo>
                    <a:pt x="189" y="133"/>
                    <a:pt x="69" y="288"/>
                    <a:pt x="0" y="46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1" name="Group 20"/>
          <p:cNvGrpSpPr/>
          <p:nvPr/>
        </p:nvGrpSpPr>
        <p:grpSpPr>
          <a:xfrm>
            <a:off x="600108" y="1274692"/>
            <a:ext cx="2755857" cy="2602816"/>
            <a:chOff x="697883" y="1816768"/>
            <a:chExt cx="3674476" cy="3470421"/>
          </a:xfrm>
        </p:grpSpPr>
        <p:sp>
          <p:nvSpPr>
            <p:cNvPr id="22" name="Rectangle 21"/>
            <p:cNvSpPr/>
            <p:nvPr/>
          </p:nvSpPr>
          <p:spPr>
            <a:xfrm>
              <a:off x="697883" y="1816768"/>
              <a:ext cx="367447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Isosceles Triangle 22"/>
            <p:cNvSpPr/>
            <p:nvPr/>
          </p:nvSpPr>
          <p:spPr>
            <a:xfrm rot="10800000">
              <a:off x="2380224" y="5014786"/>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 name="Rectangle 32"/>
            <p:cNvSpPr/>
            <p:nvPr/>
          </p:nvSpPr>
          <p:spPr>
            <a:xfrm>
              <a:off x="704075" y="2392840"/>
              <a:ext cx="3668284"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666474" y="1764019"/>
            <a:ext cx="2625898" cy="917474"/>
          </a:xfrm>
        </p:spPr>
        <p:txBody>
          <a:bodyPr bIns="0" anchor="b">
            <a:noAutofit/>
          </a:bodyPr>
          <a:lstStyle>
            <a:lvl1pPr algn="ctr">
              <a:defRPr sz="2400">
                <a:solidFill>
                  <a:srgbClr val="FFFE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3832488" y="602107"/>
            <a:ext cx="4706276" cy="3937455"/>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66474" y="2685140"/>
            <a:ext cx="2625898" cy="915873"/>
          </a:xfrm>
        </p:spPr>
        <p:txBody>
          <a:bodyPr/>
          <a:lstStyle>
            <a:lvl1pPr marL="0" indent="0" algn="ctr">
              <a:buNone/>
              <a:defRPr sz="120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22FC4687-2CBD-4E4F-AFFB-A59A7572B02B}" type="datetimeFigureOut">
              <a:rPr lang="tr-TR" smtClean="0"/>
              <a:t>16.07.2025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226028501"/>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73" name="Group 72"/>
          <p:cNvGrpSpPr/>
          <p:nvPr/>
        </p:nvGrpSpPr>
        <p:grpSpPr>
          <a:xfrm>
            <a:off x="-247255" y="-44532"/>
            <a:ext cx="9386888" cy="5192849"/>
            <a:chOff x="-329674" y="-51881"/>
            <a:chExt cx="12515851" cy="6923798"/>
          </a:xfrm>
        </p:grpSpPr>
        <p:sp>
          <p:nvSpPr>
            <p:cNvPr id="81" name="Freeform 5"/>
            <p:cNvSpPr/>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2" name="Freeform 6"/>
            <p:cNvSpPr/>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3" name="Freeform 7"/>
            <p:cNvSpPr/>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84" name="Freeform 8"/>
            <p:cNvSpPr/>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5" name="Freeform 9"/>
            <p:cNvSpPr/>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6" name="Freeform 10"/>
            <p:cNvSpPr/>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1"/>
            <p:cNvSpPr/>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2"/>
            <p:cNvSpPr/>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3"/>
            <p:cNvSpPr/>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0" name="Freeform 14"/>
            <p:cNvSpPr/>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1" name="Freeform 15"/>
            <p:cNvSpPr/>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2" name="Freeform 16"/>
            <p:cNvSpPr/>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17"/>
            <p:cNvSpPr/>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4" name="Freeform 18"/>
            <p:cNvSpPr/>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19"/>
            <p:cNvSpPr/>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0"/>
            <p:cNvSpPr/>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7" name="Freeform 21"/>
            <p:cNvSpPr/>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8" name="Freeform 22"/>
            <p:cNvSpPr/>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99" name="Freeform 23"/>
            <p:cNvSpPr/>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76" name="Group 75"/>
          <p:cNvGrpSpPr/>
          <p:nvPr/>
        </p:nvGrpSpPr>
        <p:grpSpPr>
          <a:xfrm>
            <a:off x="604002" y="1273749"/>
            <a:ext cx="4456155" cy="2602816"/>
            <a:chOff x="805336" y="1698331"/>
            <a:chExt cx="5941540" cy="3470421"/>
          </a:xfrm>
        </p:grpSpPr>
        <p:sp>
          <p:nvSpPr>
            <p:cNvPr id="77" name="Rectangle 76"/>
            <p:cNvSpPr/>
            <p:nvPr/>
          </p:nvSpPr>
          <p:spPr>
            <a:xfrm>
              <a:off x="805336" y="1698331"/>
              <a:ext cx="5941540"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Isosceles Triangle 9"/>
            <p:cNvSpPr/>
            <p:nvPr/>
          </p:nvSpPr>
          <p:spPr>
            <a:xfrm rot="10800000">
              <a:off x="3618113" y="4896349"/>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9" name="Rectangle 78"/>
            <p:cNvSpPr/>
            <p:nvPr/>
          </p:nvSpPr>
          <p:spPr>
            <a:xfrm>
              <a:off x="805336" y="2274403"/>
              <a:ext cx="5941540"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3" name="Picture Placeholder 2"/>
          <p:cNvSpPr>
            <a:spLocks noGrp="1" noChangeAspect="1"/>
          </p:cNvSpPr>
          <p:nvPr>
            <p:ph type="pic" idx="1"/>
          </p:nvPr>
        </p:nvSpPr>
        <p:spPr>
          <a:xfrm>
            <a:off x="5657632" y="0"/>
            <a:ext cx="3486368" cy="5143500"/>
          </a:xfrm>
          <a:solidFill>
            <a:schemeClr val="bg1">
              <a:lumMod val="65000"/>
              <a:lumOff val="3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tr-TR"/>
              <a:t>Resim eklemek için simgeye tıklayın</a:t>
            </a:r>
            <a:endParaRPr lang="en-US" dirty="0"/>
          </a:p>
        </p:txBody>
      </p:sp>
      <p:sp>
        <p:nvSpPr>
          <p:cNvPr id="2" name="Title 1"/>
          <p:cNvSpPr>
            <a:spLocks noGrp="1"/>
          </p:cNvSpPr>
          <p:nvPr>
            <p:ph type="title"/>
          </p:nvPr>
        </p:nvSpPr>
        <p:spPr>
          <a:xfrm>
            <a:off x="664082" y="1770191"/>
            <a:ext cx="4332485" cy="883524"/>
          </a:xfrm>
        </p:spPr>
        <p:txBody>
          <a:bodyPr bIns="0" anchor="b">
            <a:normAutofit/>
          </a:bodyPr>
          <a:lstStyle>
            <a:lvl1pPr>
              <a:defRPr sz="2700">
                <a:solidFill>
                  <a:srgbClr val="FFFEFF"/>
                </a:solidFill>
              </a:defRPr>
            </a:lvl1pPr>
          </a:lstStyle>
          <a:p>
            <a:r>
              <a:rPr lang="tr-TR"/>
              <a:t>Asıl başlık stilini düzenlemek için tıklayın</a:t>
            </a:r>
            <a:endParaRPr lang="en-US" dirty="0"/>
          </a:p>
        </p:txBody>
      </p:sp>
      <p:sp>
        <p:nvSpPr>
          <p:cNvPr id="4" name="Text Placeholder 3"/>
          <p:cNvSpPr>
            <a:spLocks noGrp="1"/>
          </p:cNvSpPr>
          <p:nvPr>
            <p:ph type="body" sz="half" idx="2"/>
          </p:nvPr>
        </p:nvSpPr>
        <p:spPr>
          <a:xfrm>
            <a:off x="664082" y="2658759"/>
            <a:ext cx="4332485" cy="955649"/>
          </a:xfrm>
        </p:spPr>
        <p:txBody>
          <a:bodyPr>
            <a:normAutofit/>
          </a:bodyPr>
          <a:lstStyle>
            <a:lvl1pPr marL="0" indent="0" algn="ctr">
              <a:buNone/>
              <a:defRPr sz="1350">
                <a:solidFill>
                  <a:srgbClr val="FFFE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tr-TR"/>
              <a:t>Asıl metin stillerini düzenlemek için tıklayın</a:t>
            </a:r>
          </a:p>
        </p:txBody>
      </p:sp>
      <p:sp>
        <p:nvSpPr>
          <p:cNvPr id="5" name="Date Placeholder 4"/>
          <p:cNvSpPr>
            <a:spLocks noGrp="1"/>
          </p:cNvSpPr>
          <p:nvPr>
            <p:ph type="dt" sz="half" idx="10"/>
          </p:nvPr>
        </p:nvSpPr>
        <p:spPr>
          <a:xfrm>
            <a:off x="603504" y="240030"/>
            <a:ext cx="2743200" cy="240030"/>
          </a:xfrm>
        </p:spPr>
        <p:txBody>
          <a:bodyPr/>
          <a:lstStyle/>
          <a:p>
            <a:fld id="{22FC4687-2CBD-4E4F-AFFB-A59A7572B02B}" type="datetimeFigureOut">
              <a:rPr lang="tr-TR" smtClean="0"/>
              <a:t>16.07.2025</a:t>
            </a:fld>
            <a:endParaRPr lang="tr-TR"/>
          </a:p>
        </p:txBody>
      </p:sp>
      <p:sp>
        <p:nvSpPr>
          <p:cNvPr id="6" name="Footer Placeholder 5"/>
          <p:cNvSpPr>
            <a:spLocks noGrp="1"/>
          </p:cNvSpPr>
          <p:nvPr>
            <p:ph type="ftr" sz="quarter" idx="11"/>
          </p:nvPr>
        </p:nvSpPr>
        <p:spPr>
          <a:xfrm>
            <a:off x="603504" y="4670298"/>
            <a:ext cx="4456652" cy="240030"/>
          </a:xfrm>
        </p:spPr>
        <p:txBody>
          <a:bodyPr/>
          <a:lstStyle/>
          <a:p>
            <a:endParaRPr lang="tr-TR"/>
          </a:p>
        </p:txBody>
      </p:sp>
      <p:sp>
        <p:nvSpPr>
          <p:cNvPr id="7" name="Slide Number Placeholder 6"/>
          <p:cNvSpPr>
            <a:spLocks noGrp="1"/>
          </p:cNvSpPr>
          <p:nvPr>
            <p:ph type="sldNum" sz="quarter" idx="12"/>
          </p:nvPr>
        </p:nvSpPr>
        <p:spPr>
          <a:xfrm>
            <a:off x="4371283" y="240030"/>
            <a:ext cx="685800" cy="240030"/>
          </a:xfrm>
        </p:spPr>
        <p:txBody>
          <a:body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018267164"/>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371" y="1768794"/>
            <a:ext cx="2624000" cy="1842364"/>
          </a:xfrm>
          <a:prstGeom prst="rect">
            <a:avLst/>
          </a:prstGeom>
        </p:spPr>
        <p:txBody>
          <a:bodyPr vert="horz" lIns="228600" tIns="228600" rIns="228600" bIns="22860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4076237" y="596039"/>
            <a:ext cx="4462527" cy="394281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603504" y="240030"/>
            <a:ext cx="2743200" cy="240030"/>
          </a:xfrm>
          <a:prstGeom prst="rect">
            <a:avLst/>
          </a:prstGeom>
        </p:spPr>
        <p:txBody>
          <a:bodyPr vert="horz" lIns="91440" tIns="45720" rIns="91440" bIns="45720" rtlCol="0" anchor="ctr"/>
          <a:lstStyle>
            <a:lvl1pPr algn="l">
              <a:defRPr sz="750">
                <a:solidFill>
                  <a:schemeClr val="tx1">
                    <a:tint val="75000"/>
                  </a:schemeClr>
                </a:solidFill>
              </a:defRPr>
            </a:lvl1pPr>
          </a:lstStyle>
          <a:p>
            <a:fld id="{22FC4687-2CBD-4E4F-AFFB-A59A7572B02B}" type="datetimeFigureOut">
              <a:rPr lang="tr-TR" smtClean="0"/>
              <a:t>16.07.2025</a:t>
            </a:fld>
            <a:endParaRPr lang="tr-TR"/>
          </a:p>
        </p:txBody>
      </p:sp>
      <p:sp>
        <p:nvSpPr>
          <p:cNvPr id="5" name="Footer Placeholder 4"/>
          <p:cNvSpPr>
            <a:spLocks noGrp="1"/>
          </p:cNvSpPr>
          <p:nvPr>
            <p:ph type="ftr" sz="quarter" idx="3"/>
          </p:nvPr>
        </p:nvSpPr>
        <p:spPr>
          <a:xfrm>
            <a:off x="603504" y="4670298"/>
            <a:ext cx="7941564" cy="240030"/>
          </a:xfrm>
          <a:prstGeom prst="rect">
            <a:avLst/>
          </a:prstGeom>
        </p:spPr>
        <p:txBody>
          <a:bodyPr vert="horz" lIns="91440" tIns="45720" rIns="91440" bIns="45720" rtlCol="0" anchor="ctr"/>
          <a:lstStyle>
            <a:lvl1pPr algn="r">
              <a:defRPr sz="75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7852410" y="240030"/>
            <a:ext cx="685800" cy="240030"/>
          </a:xfrm>
          <a:prstGeom prst="rect">
            <a:avLst/>
          </a:prstGeom>
        </p:spPr>
        <p:txBody>
          <a:bodyPr vert="horz" lIns="91440" tIns="45720" rIns="91440" bIns="45720" rtlCol="0" anchor="ctr"/>
          <a:lstStyle>
            <a:lvl1pPr algn="r">
              <a:defRPr sz="750">
                <a:solidFill>
                  <a:schemeClr val="tx1">
                    <a:tint val="75000"/>
                  </a:schemeClr>
                </a:solidFill>
              </a:defRPr>
            </a:lvl1pPr>
          </a:lstStyle>
          <a:p>
            <a:pPr marL="0" lvl="0" indent="0" algn="r" rtl="0">
              <a:spcBef>
                <a:spcPts val="0"/>
              </a:spcBef>
              <a:spcAft>
                <a:spcPts val="0"/>
              </a:spcAft>
              <a:buNone/>
            </a:pPr>
            <a:fld id="{00000000-1234-1234-1234-123412341234}" type="slidenum">
              <a:rPr lang="en" smtClean="0"/>
              <a:t>‹#›</a:t>
            </a:fld>
            <a:endParaRPr lang="en"/>
          </a:p>
        </p:txBody>
      </p:sp>
    </p:spTree>
    <p:extLst>
      <p:ext uri="{BB962C8B-B14F-4D97-AF65-F5344CB8AC3E}">
        <p14:creationId xmlns:p14="http://schemas.microsoft.com/office/powerpoint/2010/main" val="15526502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ransition>
    <p:fade thruBlk="1"/>
  </p:transition>
  <p:hf hdr="0" ftr="0" dt="0"/>
  <p:txStyles>
    <p:titleStyle>
      <a:lvl1pPr algn="ctr" defTabSz="685800" rtl="0" eaLnBrk="1" latinLnBrk="0" hangingPunct="1">
        <a:lnSpc>
          <a:spcPct val="85000"/>
        </a:lnSpc>
        <a:spcBef>
          <a:spcPct val="0"/>
        </a:spcBef>
        <a:buNone/>
        <a:defRPr sz="3000" b="0" i="0" kern="1200" cap="none" spc="-113">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10000"/>
        <a:buFont typeface="Wingdings" panose="05000000000000000000" pitchFamily="2" charset="2"/>
        <a:buChar char="§"/>
        <a:defRPr sz="135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200" kern="120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105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10000"/>
        <a:buFont typeface="Wingdings" panose="05000000000000000000" pitchFamily="2" charset="2"/>
        <a:buChar char="§"/>
        <a:defRPr sz="9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4.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6.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emf"/></Relationships>
</file>

<file path=ppt/slides/_rels/slide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4.xml"/><Relationship Id="rId4" Type="http://schemas.openxmlformats.org/officeDocument/2006/relationships/image" Target="../media/image1.emf"/></Relationships>
</file>

<file path=ppt/slides/_rels/slide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Dikdörtgen 22"/>
          <p:cNvSpPr/>
          <p:nvPr/>
        </p:nvSpPr>
        <p:spPr>
          <a:xfrm>
            <a:off x="0" y="1"/>
            <a:ext cx="9129563" cy="843149"/>
          </a:xfrm>
          <a:prstGeom prst="rect">
            <a:avLst/>
          </a:prstGeom>
          <a:solidFill>
            <a:srgbClr val="FF0000"/>
          </a:solidFill>
        </p:spPr>
        <p:style>
          <a:lnRef idx="1">
            <a:schemeClr val="accent2"/>
          </a:lnRef>
          <a:fillRef idx="3">
            <a:schemeClr val="accent2"/>
          </a:fillRef>
          <a:effectRef idx="2">
            <a:schemeClr val="accent2"/>
          </a:effectRef>
          <a:fontRef idx="minor">
            <a:schemeClr val="lt1"/>
          </a:fontRef>
        </p:style>
        <p:txBody>
          <a:bodyPr rtlCol="0" anchor="ctr"/>
          <a:lstStyle/>
          <a:p>
            <a:pPr algn="ctr"/>
            <a:endParaRPr lang="tr-TR" sz="1050" dirty="0"/>
          </a:p>
        </p:txBody>
      </p:sp>
      <p:sp>
        <p:nvSpPr>
          <p:cNvPr id="5" name="Metin kutusu 4"/>
          <p:cNvSpPr txBox="1"/>
          <p:nvPr/>
        </p:nvSpPr>
        <p:spPr>
          <a:xfrm>
            <a:off x="2653663" y="250314"/>
            <a:ext cx="3727302" cy="369332"/>
          </a:xfrm>
          <a:prstGeom prst="rect">
            <a:avLst/>
          </a:prstGeom>
          <a:noFill/>
        </p:spPr>
        <p:txBody>
          <a:bodyPr wrap="none" rtlCol="0">
            <a:spAutoFit/>
          </a:bodyPr>
          <a:lstStyle/>
          <a:p>
            <a:r>
              <a:rPr lang="tr-TR" sz="1800" dirty="0">
                <a:solidFill>
                  <a:schemeClr val="bg1"/>
                </a:solidFill>
                <a:latin typeface="Poppins" panose="00000500000000000000" pitchFamily="2" charset="-94"/>
                <a:cs typeface="Poppins" panose="00000500000000000000" pitchFamily="2" charset="-94"/>
              </a:rPr>
              <a:t>Kastamonu               Üniversitesi</a:t>
            </a:r>
          </a:p>
        </p:txBody>
      </p:sp>
      <p:pic>
        <p:nvPicPr>
          <p:cNvPr id="7" name="Resim 6"/>
          <p:cNvPicPr>
            <a:picLocks noChangeAspect="1"/>
          </p:cNvPicPr>
          <p:nvPr/>
        </p:nvPicPr>
        <p:blipFill>
          <a:blip r:embed="rId2"/>
          <a:stretch>
            <a:fillRect/>
          </a:stretch>
        </p:blipFill>
        <p:spPr>
          <a:xfrm>
            <a:off x="4230335" y="147763"/>
            <a:ext cx="573958" cy="574292"/>
          </a:xfrm>
          <a:prstGeom prst="rect">
            <a:avLst/>
          </a:prstGeom>
        </p:spPr>
      </p:pic>
      <p:sp>
        <p:nvSpPr>
          <p:cNvPr id="8" name="Metin kutusu 7"/>
          <p:cNvSpPr txBox="1"/>
          <p:nvPr/>
        </p:nvSpPr>
        <p:spPr>
          <a:xfrm>
            <a:off x="3618494" y="4659086"/>
            <a:ext cx="1947969" cy="276999"/>
          </a:xfrm>
          <a:prstGeom prst="rect">
            <a:avLst/>
          </a:prstGeom>
          <a:noFill/>
        </p:spPr>
        <p:txBody>
          <a:bodyPr wrap="none" rtlCol="0">
            <a:spAutoFit/>
          </a:bodyPr>
          <a:lstStyle/>
          <a:p>
            <a:r>
              <a:rPr lang="tr-TR" sz="1200" dirty="0">
                <a:solidFill>
                  <a:srgbClr val="FF0000"/>
                </a:solidFill>
                <a:latin typeface="Poppins" panose="00000500000000000000" pitchFamily="2" charset="-94"/>
                <a:cs typeface="Poppins" panose="00000500000000000000" pitchFamily="2" charset="-94"/>
              </a:rPr>
              <a:t>www.kastamonu.edu.tr</a:t>
            </a:r>
          </a:p>
        </p:txBody>
      </p:sp>
      <p:cxnSp>
        <p:nvCxnSpPr>
          <p:cNvPr id="12" name="Düz Bağlayıcı 11"/>
          <p:cNvCxnSpPr/>
          <p:nvPr/>
        </p:nvCxnSpPr>
        <p:spPr>
          <a:xfrm>
            <a:off x="2329543" y="4554347"/>
            <a:ext cx="45720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14" name="Metin kutusu 13"/>
          <p:cNvSpPr txBox="1"/>
          <p:nvPr/>
        </p:nvSpPr>
        <p:spPr>
          <a:xfrm>
            <a:off x="1133748" y="2127932"/>
            <a:ext cx="6963590" cy="1569660"/>
          </a:xfrm>
          <a:prstGeom prst="rect">
            <a:avLst/>
          </a:prstGeom>
          <a:noFill/>
        </p:spPr>
        <p:txBody>
          <a:bodyPr wrap="square" rtlCol="0">
            <a:spAutoFit/>
          </a:bodyPr>
          <a:lstStyle/>
          <a:p>
            <a:pPr algn="ctr"/>
            <a:r>
              <a:rPr lang="tr-TR" sz="2400" b="1" dirty="0">
                <a:latin typeface="Poppins" panose="00000500000000000000" pitchFamily="2" charset="-94"/>
                <a:cs typeface="Poppins" panose="00000500000000000000" pitchFamily="2" charset="-94"/>
              </a:rPr>
              <a:t>LOJİSTİK PLANLAMA</a:t>
            </a:r>
          </a:p>
          <a:p>
            <a:pPr algn="ctr"/>
            <a:endParaRPr lang="tr-TR" sz="2400" b="1" dirty="0">
              <a:latin typeface="Poppins" panose="00000500000000000000" pitchFamily="2" charset="-94"/>
              <a:cs typeface="Poppins" panose="00000500000000000000" pitchFamily="2" charset="-94"/>
            </a:endParaRPr>
          </a:p>
          <a:p>
            <a:pPr algn="ctr"/>
            <a:r>
              <a:rPr lang="tr-TR" sz="2400" b="1" dirty="0">
                <a:latin typeface="Poppins" panose="00000500000000000000" pitchFamily="2" charset="-94"/>
                <a:cs typeface="Poppins" panose="00000500000000000000" pitchFamily="2" charset="-94"/>
              </a:rPr>
              <a:t>LOJİSTİĞİN TEMEL FONKSİYONLARI VE DİNAMİKLERİ</a:t>
            </a:r>
          </a:p>
        </p:txBody>
      </p:sp>
      <p:sp>
        <p:nvSpPr>
          <p:cNvPr id="21" name="Metin kutusu 20"/>
          <p:cNvSpPr txBox="1"/>
          <p:nvPr/>
        </p:nvSpPr>
        <p:spPr>
          <a:xfrm>
            <a:off x="2653663" y="3960386"/>
            <a:ext cx="4662773" cy="646331"/>
          </a:xfrm>
          <a:prstGeom prst="rect">
            <a:avLst/>
          </a:prstGeom>
          <a:noFill/>
        </p:spPr>
        <p:txBody>
          <a:bodyPr wrap="square" rtlCol="0">
            <a:spAutoFit/>
          </a:bodyPr>
          <a:lstStyle/>
          <a:p>
            <a:pPr algn="ctr"/>
            <a:r>
              <a:rPr lang="tr-TR" sz="1200" dirty="0">
                <a:solidFill>
                  <a:srgbClr val="FF0000"/>
                </a:solidFill>
                <a:latin typeface="Poppins" panose="00000500000000000000" pitchFamily="2" charset="-94"/>
                <a:cs typeface="Poppins" panose="00000500000000000000" pitchFamily="2" charset="-94"/>
              </a:rPr>
              <a:t>2.HAFTA</a:t>
            </a:r>
          </a:p>
          <a:p>
            <a:pPr algn="ctr"/>
            <a:r>
              <a:rPr lang="tr-TR" sz="1200" dirty="0">
                <a:solidFill>
                  <a:srgbClr val="FF0000"/>
                </a:solidFill>
                <a:latin typeface="Poppins" panose="00000500000000000000" pitchFamily="2" charset="-94"/>
                <a:cs typeface="Poppins" panose="00000500000000000000" pitchFamily="2" charset="-94"/>
              </a:rPr>
              <a:t>Dr. Öğr. Üyesi Nazlıcan DİNDARİK</a:t>
            </a:r>
          </a:p>
          <a:p>
            <a:pPr algn="ctr"/>
            <a:r>
              <a:rPr lang="tr-TR" sz="1200" dirty="0" err="1">
                <a:solidFill>
                  <a:srgbClr val="FF0000"/>
                </a:solidFill>
                <a:latin typeface="Poppins" panose="00000500000000000000" pitchFamily="2" charset="-94"/>
                <a:cs typeface="Poppins" panose="00000500000000000000" pitchFamily="2" charset="-94"/>
              </a:rPr>
              <a:t>ndindarik@kastamonu.edu.tr</a:t>
            </a:r>
            <a:endParaRPr lang="tr-TR" sz="1200" dirty="0">
              <a:solidFill>
                <a:srgbClr val="FF0000"/>
              </a:solidFill>
              <a:latin typeface="Poppins" panose="00000500000000000000" pitchFamily="2" charset="-94"/>
              <a:cs typeface="Poppins" panose="00000500000000000000" pitchFamily="2" charset="-94"/>
            </a:endParaRPr>
          </a:p>
        </p:txBody>
      </p:sp>
    </p:spTree>
    <p:extLst>
      <p:ext uri="{BB962C8B-B14F-4D97-AF65-F5344CB8AC3E}">
        <p14:creationId xmlns:p14="http://schemas.microsoft.com/office/powerpoint/2010/main" val="437630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Dikdörtgen 2"/>
          <p:cNvSpPr/>
          <p:nvPr/>
        </p:nvSpPr>
        <p:spPr>
          <a:xfrm>
            <a:off x="173182" y="709446"/>
            <a:ext cx="8513618" cy="2850011"/>
          </a:xfrm>
          <a:prstGeom prst="rect">
            <a:avLst/>
          </a:prstGeom>
        </p:spPr>
        <p:txBody>
          <a:bodyPr wrap="square">
            <a:spAutoFit/>
          </a:bodyPr>
          <a:lstStyle/>
          <a:p>
            <a:pPr algn="just">
              <a:lnSpc>
                <a:spcPct val="80000"/>
              </a:lnSpc>
              <a:buFont typeface="Wingdings" panose="05000000000000000000" pitchFamily="2" charset="2"/>
              <a:buNone/>
            </a:pPr>
            <a:r>
              <a:rPr lang="tr-TR" altLang="tr-TR" sz="1600" dirty="0">
                <a:latin typeface="Roboto Condensed Light" panose="020B0604020202020204" charset="0"/>
                <a:ea typeface="Roboto Condensed Light" panose="020B0604020202020204" charset="0"/>
              </a:rPr>
              <a:t>Bilgi yönetimi açısından önemli alanlar:</a:t>
            </a:r>
          </a:p>
          <a:p>
            <a:pPr algn="just">
              <a:lnSpc>
                <a:spcPct val="80000"/>
              </a:lnSpc>
              <a:buFont typeface="Wingdings" panose="05000000000000000000" pitchFamily="2" charset="2"/>
              <a:buNone/>
            </a:pPr>
            <a:endParaRPr lang="tr-TR" altLang="tr-TR" sz="1600" dirty="0">
              <a:latin typeface="Roboto Condensed Light" panose="020B0604020202020204" charset="0"/>
              <a:ea typeface="Roboto Condensed Light" panose="020B0604020202020204" charset="0"/>
            </a:endParaRPr>
          </a:p>
          <a:p>
            <a:pPr marL="1343025" lvl="3" indent="-457200" algn="just">
              <a:lnSpc>
                <a:spcPct val="80000"/>
              </a:lnSpc>
              <a:buFont typeface="Lucida Sans Unicode" panose="020B0602030504020204" pitchFamily="34" charset="0"/>
              <a:buAutoNum type="arabicPeriod"/>
            </a:pPr>
            <a:r>
              <a:rPr lang="tr-TR" altLang="tr-TR" sz="1600" b="1" dirty="0">
                <a:latin typeface="Roboto Condensed Light" panose="020B0604020202020204" charset="0"/>
                <a:ea typeface="Roboto Condensed Light" panose="020B0604020202020204" charset="0"/>
              </a:rPr>
              <a:t>Tahmin</a:t>
            </a:r>
          </a:p>
          <a:p>
            <a:pPr marL="1343025" lvl="3" indent="-457200" algn="just">
              <a:lnSpc>
                <a:spcPct val="80000"/>
              </a:lnSpc>
              <a:buNone/>
            </a:pPr>
            <a:r>
              <a:rPr lang="tr-TR" altLang="tr-TR" sz="1600" dirty="0">
                <a:latin typeface="Roboto Condensed Light" panose="020B0604020202020204" charset="0"/>
                <a:ea typeface="Roboto Condensed Light" panose="020B0604020202020204" charset="0"/>
              </a:rPr>
              <a:t>		Geleceğe yönelik stoku öngörme </a:t>
            </a:r>
          </a:p>
          <a:p>
            <a:pPr marL="1343025" lvl="3" indent="-457200" algn="just">
              <a:lnSpc>
                <a:spcPct val="80000"/>
              </a:lnSpc>
              <a:buNone/>
            </a:pPr>
            <a:r>
              <a:rPr lang="tr-TR" altLang="tr-TR" sz="1600" dirty="0">
                <a:latin typeface="Roboto Condensed Light" panose="020B0604020202020204" charset="0"/>
                <a:ea typeface="Roboto Condensed Light" panose="020B0604020202020204" charset="0"/>
              </a:rPr>
              <a:t>		</a:t>
            </a:r>
          </a:p>
          <a:p>
            <a:pPr marL="1343025" lvl="3" indent="-457200" algn="just">
              <a:lnSpc>
                <a:spcPct val="80000"/>
              </a:lnSpc>
              <a:buNone/>
            </a:pPr>
            <a:endParaRPr lang="tr-TR" altLang="tr-TR" sz="1600" dirty="0">
              <a:latin typeface="Roboto Condensed Light" panose="020B0604020202020204" charset="0"/>
              <a:ea typeface="Roboto Condensed Light" panose="020B0604020202020204" charset="0"/>
            </a:endParaRPr>
          </a:p>
          <a:p>
            <a:pPr marL="1343025" lvl="3" indent="-457200" algn="just">
              <a:lnSpc>
                <a:spcPct val="80000"/>
              </a:lnSpc>
              <a:buFont typeface="Lucida Sans Unicode" panose="020B0602030504020204" pitchFamily="34" charset="0"/>
              <a:buAutoNum type="arabicPeriod" startAt="2"/>
            </a:pPr>
            <a:r>
              <a:rPr lang="tr-TR" altLang="tr-TR" sz="1600" b="1" dirty="0">
                <a:latin typeface="Roboto Condensed Light" panose="020B0604020202020204" charset="0"/>
                <a:ea typeface="Roboto Condensed Light" panose="020B0604020202020204" charset="0"/>
              </a:rPr>
              <a:t>Sipariş yönetimi</a:t>
            </a:r>
          </a:p>
          <a:p>
            <a:pPr marL="1343025" lvl="3" indent="-457200" algn="just">
              <a:lnSpc>
                <a:spcPct val="80000"/>
              </a:lnSpc>
              <a:buNone/>
            </a:pPr>
            <a:r>
              <a:rPr lang="tr-TR" altLang="tr-TR" sz="1600" dirty="0">
                <a:latin typeface="Roboto Condensed Light" panose="020B0604020202020204" charset="0"/>
                <a:ea typeface="Roboto Condensed Light" panose="020B0604020202020204" charset="0"/>
              </a:rPr>
              <a:t>		</a:t>
            </a:r>
          </a:p>
          <a:p>
            <a:pPr marL="1343025" lvl="3" indent="-457200" algn="just">
              <a:lnSpc>
                <a:spcPct val="80000"/>
              </a:lnSpc>
              <a:buNone/>
            </a:pPr>
            <a:r>
              <a:rPr lang="tr-TR" altLang="tr-TR" sz="1600" dirty="0">
                <a:latin typeface="Roboto Condensed Light" panose="020B0604020202020204" charset="0"/>
                <a:ea typeface="Roboto Condensed Light" panose="020B0604020202020204" charset="0"/>
              </a:rPr>
              <a:t>                    İç ve dış müşteri isteklerini karşılama</a:t>
            </a:r>
          </a:p>
          <a:p>
            <a:pPr marL="1343025" lvl="3" indent="-457200" algn="just">
              <a:lnSpc>
                <a:spcPct val="80000"/>
              </a:lnSpc>
              <a:buNone/>
            </a:pPr>
            <a:r>
              <a:rPr lang="tr-TR" altLang="tr-TR" sz="1600" dirty="0">
                <a:latin typeface="Roboto Condensed Light" panose="020B0604020202020204" charset="0"/>
                <a:ea typeface="Roboto Condensed Light" panose="020B0604020202020204" charset="0"/>
              </a:rPr>
              <a:t>	          </a:t>
            </a:r>
          </a:p>
          <a:p>
            <a:pPr marL="1343025" lvl="3" indent="-457200" algn="just">
              <a:lnSpc>
                <a:spcPct val="80000"/>
              </a:lnSpc>
              <a:buNone/>
            </a:pPr>
            <a:r>
              <a:rPr lang="tr-TR" altLang="tr-TR" sz="1600" dirty="0">
                <a:latin typeface="Roboto Condensed Light" panose="020B0604020202020204" charset="0"/>
                <a:ea typeface="Roboto Condensed Light" panose="020B0604020202020204" charset="0"/>
              </a:rPr>
              <a:t>                    Sipariş formu ile başlar; teslim ile sona erer.</a:t>
            </a:r>
          </a:p>
          <a:p>
            <a:pPr marL="1343025" lvl="3" indent="-457200" algn="just">
              <a:lnSpc>
                <a:spcPct val="80000"/>
              </a:lnSpc>
              <a:buNone/>
            </a:pPr>
            <a:endParaRPr lang="tr-TR" altLang="tr-TR" sz="1600" dirty="0">
              <a:latin typeface="Roboto Condensed Light" panose="020B0604020202020204" charset="0"/>
              <a:ea typeface="Roboto Condensed Light" panose="020B0604020202020204" charset="0"/>
            </a:endParaRPr>
          </a:p>
          <a:p>
            <a:pPr algn="just">
              <a:lnSpc>
                <a:spcPct val="80000"/>
              </a:lnSpc>
              <a:buFont typeface="Wingdings 3" panose="05040102010807070707" pitchFamily="18" charset="2"/>
              <a:buNone/>
            </a:pPr>
            <a:r>
              <a:rPr lang="tr-TR" altLang="tr-TR" sz="1600" b="1" u="sng" dirty="0">
                <a:latin typeface="Roboto Condensed Light" panose="020B0604020202020204" charset="0"/>
                <a:ea typeface="Roboto Condensed Light" panose="020B0604020202020204" charset="0"/>
              </a:rPr>
              <a:t>Etkin bir lojistik sistem tasarımı</a:t>
            </a:r>
            <a:r>
              <a:rPr lang="tr-TR" altLang="tr-TR" sz="1600" dirty="0">
                <a:latin typeface="Roboto Condensed Light" panose="020B0604020202020204" charset="0"/>
                <a:ea typeface="Roboto Condensed Light" panose="020B0604020202020204" charset="0"/>
              </a:rPr>
              <a:t>, </a:t>
            </a:r>
            <a:r>
              <a:rPr lang="tr-TR" altLang="tr-TR" sz="1600" b="1" u="sng" dirty="0">
                <a:latin typeface="Roboto Condensed Light" panose="020B0604020202020204" charset="0"/>
                <a:ea typeface="Roboto Condensed Light" panose="020B0604020202020204" charset="0"/>
              </a:rPr>
              <a:t>bilgi zamanlamasının doğruluğuna duyarlı</a:t>
            </a:r>
            <a:r>
              <a:rPr lang="tr-TR" altLang="tr-TR" sz="1600" dirty="0">
                <a:latin typeface="Roboto Condensed Light" panose="020B0604020202020204" charset="0"/>
                <a:ea typeface="Roboto Condensed Light" panose="020B0604020202020204" charset="0"/>
              </a:rPr>
              <a:t>dır. </a:t>
            </a:r>
            <a:r>
              <a:rPr lang="tr-TR" altLang="tr-TR" sz="1600" b="1" u="sng" dirty="0">
                <a:latin typeface="Roboto Condensed Light" panose="020B0604020202020204" charset="0"/>
                <a:ea typeface="Roboto Condensed Light" panose="020B0604020202020204" charset="0"/>
              </a:rPr>
              <a:t>İyi düzenlenmiş bir sistem</a:t>
            </a:r>
            <a:r>
              <a:rPr lang="tr-TR" altLang="tr-TR" sz="1600" dirty="0">
                <a:latin typeface="Roboto Condensed Light" panose="020B0604020202020204" charset="0"/>
                <a:ea typeface="Roboto Condensed Light" panose="020B0604020202020204" charset="0"/>
              </a:rPr>
              <a:t>, </a:t>
            </a:r>
            <a:r>
              <a:rPr lang="tr-TR" altLang="tr-TR" sz="1600" b="1" u="sng" dirty="0">
                <a:latin typeface="Roboto Condensed Light" panose="020B0604020202020204" charset="0"/>
                <a:ea typeface="Roboto Condensed Light" panose="020B0604020202020204" charset="0"/>
              </a:rPr>
              <a:t>maliyet avantajı</a:t>
            </a:r>
            <a:r>
              <a:rPr lang="tr-TR" altLang="tr-TR" sz="1600" dirty="0">
                <a:latin typeface="Roboto Condensed Light" panose="020B0604020202020204" charset="0"/>
                <a:ea typeface="Roboto Condensed Light" panose="020B0604020202020204" charset="0"/>
              </a:rPr>
              <a:t> sağlar.</a:t>
            </a:r>
          </a:p>
        </p:txBody>
      </p:sp>
      <p:pic>
        <p:nvPicPr>
          <p:cNvPr id="1026" name="Picture 2" descr="Bilgi Yönetimi ve Sistemi | İstanbul İşletme Enstitüsü"/>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6886" y="3543343"/>
            <a:ext cx="3203111" cy="1600157"/>
          </a:xfrm>
          <a:prstGeom prst="rect">
            <a:avLst/>
          </a:prstGeom>
          <a:noFill/>
          <a:extLst>
            <a:ext uri="{909E8E84-426E-40DD-AFC4-6F175D3DCCD1}">
              <a14:hiddenFill xmlns:a14="http://schemas.microsoft.com/office/drawing/2010/main">
                <a:solidFill>
                  <a:srgbClr val="FFFFFF"/>
                </a:solidFill>
              </a14:hiddenFill>
            </a:ext>
          </a:extLst>
        </p:spPr>
      </p:pic>
      <p:sp>
        <p:nvSpPr>
          <p:cNvPr id="6" name="Unvan 1"/>
          <p:cNvSpPr txBox="1">
            <a:spLocks/>
          </p:cNvSpPr>
          <p:nvPr/>
        </p:nvSpPr>
        <p:spPr>
          <a:xfrm>
            <a:off x="1683791" y="0"/>
            <a:ext cx="5492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000" b="1" dirty="0">
                <a:solidFill>
                  <a:schemeClr val="accent1"/>
                </a:solidFill>
                <a:latin typeface="Roboto Condensed Light" panose="020B0604020202020204" charset="0"/>
                <a:ea typeface="Roboto Condensed Light" panose="020B0604020202020204" charset="0"/>
              </a:rPr>
              <a:t>Lojistiğin Temel Fonksiyonları: </a:t>
            </a:r>
            <a:br>
              <a:rPr lang="tr-TR" sz="2000" b="1" dirty="0">
                <a:solidFill>
                  <a:schemeClr val="accent1"/>
                </a:solidFill>
                <a:latin typeface="Roboto Condensed Light" panose="020B0604020202020204" charset="0"/>
                <a:ea typeface="Roboto Condensed Light" panose="020B0604020202020204" charset="0"/>
              </a:rPr>
            </a:br>
            <a:r>
              <a:rPr lang="tr-TR" altLang="tr-TR" sz="2000" b="1" dirty="0">
                <a:solidFill>
                  <a:schemeClr val="accent1"/>
                </a:solidFill>
                <a:latin typeface="Roboto Condensed Light" panose="020B0604020202020204" charset="0"/>
                <a:ea typeface="Roboto Condensed Light" panose="020B0604020202020204" charset="0"/>
              </a:rPr>
              <a:t>Bilgi Yönetimi</a:t>
            </a:r>
            <a:endParaRPr lang="tr-TR" sz="2000" b="1" dirty="0">
              <a:solidFill>
                <a:schemeClr val="accent1"/>
              </a:solidFill>
              <a:latin typeface="Roboto Condensed Light" panose="020B0604020202020204" charset="0"/>
              <a:ea typeface="Roboto Condensed Light" panose="020B0604020202020204" charset="0"/>
            </a:endParaRPr>
          </a:p>
        </p:txBody>
      </p:sp>
      <p:pic>
        <p:nvPicPr>
          <p:cNvPr id="4" name="Resim 3">
            <a:extLst>
              <a:ext uri="{FF2B5EF4-FFF2-40B4-BE49-F238E27FC236}">
                <a16:creationId xmlns:a16="http://schemas.microsoft.com/office/drawing/2014/main" id="{67987FF3-C678-E481-65BD-CBAFF9B08C74}"/>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843575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pPr algn="ctr"/>
            <a:r>
              <a:rPr lang="tr-TR" dirty="0">
                <a:solidFill>
                  <a:schemeClr val="accent1"/>
                </a:solidFill>
                <a:cs typeface="Times New Roman" panose="02020603050405020304" pitchFamily="18" charset="0"/>
              </a:rPr>
              <a:t>Lojistiğin Temel Fonksiyonları: </a:t>
            </a:r>
            <a:br>
              <a:rPr lang="tr-TR" dirty="0">
                <a:solidFill>
                  <a:schemeClr val="accent1"/>
                </a:solidFill>
                <a:cs typeface="Times New Roman" panose="02020603050405020304" pitchFamily="18" charset="0"/>
              </a:rPr>
            </a:br>
            <a:r>
              <a:rPr lang="tr-TR" dirty="0">
                <a:solidFill>
                  <a:schemeClr val="accent1"/>
                </a:solidFill>
                <a:cs typeface="Times New Roman" panose="02020603050405020304" pitchFamily="18" charset="0"/>
              </a:rPr>
              <a:t>Talep Tahmini</a:t>
            </a:r>
            <a:endParaRPr lang="tr-TR" dirty="0">
              <a:solidFill>
                <a:schemeClr val="accent1"/>
              </a:solidFill>
            </a:endParaRPr>
          </a:p>
        </p:txBody>
      </p:sp>
      <p:sp>
        <p:nvSpPr>
          <p:cNvPr id="3" name="Metin Yer Tutucusu 2"/>
          <p:cNvSpPr>
            <a:spLocks noGrp="1"/>
          </p:cNvSpPr>
          <p:nvPr>
            <p:ph type="body" idx="1"/>
          </p:nvPr>
        </p:nvSpPr>
        <p:spPr>
          <a:xfrm>
            <a:off x="270163" y="1606769"/>
            <a:ext cx="8527472" cy="3145500"/>
          </a:xfrm>
        </p:spPr>
        <p:txBody>
          <a:bodyPr>
            <a:normAutofit fontScale="92500"/>
          </a:bodyPr>
          <a:lstStyle/>
          <a:p>
            <a:pPr marL="285750" indent="-285750"/>
            <a:r>
              <a:rPr lang="tr-TR" sz="1400" b="1" u="sng" dirty="0">
                <a:cs typeface="Times New Roman" panose="02020603050405020304" pitchFamily="18" charset="0"/>
              </a:rPr>
              <a:t>Tahmin</a:t>
            </a:r>
            <a:r>
              <a:rPr lang="tr-TR" sz="1400" dirty="0">
                <a:cs typeface="Times New Roman" panose="02020603050405020304" pitchFamily="18" charset="0"/>
              </a:rPr>
              <a:t>, belirli bir dönem içerisinde satılması beklenen birim ürün sayısını ya da hacmini öngörmektir. </a:t>
            </a:r>
          </a:p>
          <a:p>
            <a:pPr marL="0" indent="0">
              <a:buNone/>
            </a:pPr>
            <a:endParaRPr lang="tr-TR" sz="1400" dirty="0">
              <a:cs typeface="Times New Roman" panose="02020603050405020304" pitchFamily="18" charset="0"/>
            </a:endParaRPr>
          </a:p>
          <a:p>
            <a:pPr marL="285750" indent="-285750"/>
            <a:r>
              <a:rPr lang="tr-TR" sz="1400" dirty="0">
                <a:cs typeface="Times New Roman" panose="02020603050405020304" pitchFamily="18" charset="0"/>
              </a:rPr>
              <a:t>İşletmeler açısından en büyük sorun </a:t>
            </a:r>
            <a:r>
              <a:rPr lang="tr-TR" sz="1400" b="1" dirty="0">
                <a:cs typeface="Times New Roman" panose="02020603050405020304" pitchFamily="18" charset="0"/>
              </a:rPr>
              <a:t>neyi, ne kadar, ne zaman üreteceği </a:t>
            </a:r>
            <a:r>
              <a:rPr lang="tr-TR" sz="1400" dirty="0">
                <a:cs typeface="Times New Roman" panose="02020603050405020304" pitchFamily="18" charset="0"/>
              </a:rPr>
              <a:t>konusundaki belirsizliktir.</a:t>
            </a:r>
          </a:p>
          <a:p>
            <a:pPr marL="0" indent="0">
              <a:buNone/>
            </a:pPr>
            <a:endParaRPr lang="tr-TR" sz="1400" dirty="0">
              <a:cs typeface="Times New Roman" panose="02020603050405020304" pitchFamily="18" charset="0"/>
            </a:endParaRPr>
          </a:p>
          <a:p>
            <a:pPr marL="285750" indent="-285750"/>
            <a:r>
              <a:rPr lang="tr-TR" sz="1400" b="1" u="sng" dirty="0">
                <a:cs typeface="Times New Roman" panose="02020603050405020304" pitchFamily="18" charset="0"/>
              </a:rPr>
              <a:t>Etkili bir envanter yönetimi için</a:t>
            </a:r>
            <a:r>
              <a:rPr lang="tr-TR" sz="1400" dirty="0">
                <a:cs typeface="Times New Roman" panose="02020603050405020304" pitchFamily="18" charset="0"/>
              </a:rPr>
              <a:t> ilk faaliyet doğru </a:t>
            </a:r>
            <a:r>
              <a:rPr lang="tr-TR" sz="1400" b="1" dirty="0">
                <a:solidFill>
                  <a:srgbClr val="FF0000"/>
                </a:solidFill>
                <a:cs typeface="Times New Roman" panose="02020603050405020304" pitchFamily="18" charset="0"/>
              </a:rPr>
              <a:t>bilgiye</a:t>
            </a:r>
            <a:r>
              <a:rPr lang="tr-TR" sz="1400" dirty="0">
                <a:cs typeface="Times New Roman" panose="02020603050405020304" pitchFamily="18" charset="0"/>
              </a:rPr>
              <a:t> dayalı </a:t>
            </a:r>
            <a:r>
              <a:rPr lang="tr-TR" sz="1400" b="1" u="sng" dirty="0">
                <a:cs typeface="Times New Roman" panose="02020603050405020304" pitchFamily="18" charset="0"/>
              </a:rPr>
              <a:t>talep tahmini</a:t>
            </a:r>
            <a:r>
              <a:rPr lang="tr-TR" sz="1400" dirty="0">
                <a:cs typeface="Times New Roman" panose="02020603050405020304" pitchFamily="18" charset="0"/>
              </a:rPr>
              <a:t>dir. </a:t>
            </a:r>
          </a:p>
          <a:p>
            <a:pPr marL="285750" indent="-285750"/>
            <a:endParaRPr lang="tr-TR" sz="1400" dirty="0">
              <a:cs typeface="Times New Roman" panose="02020603050405020304" pitchFamily="18" charset="0"/>
            </a:endParaRPr>
          </a:p>
          <a:p>
            <a:pPr marL="285750" indent="-285750"/>
            <a:r>
              <a:rPr lang="tr-TR" sz="1400" b="1" u="sng" dirty="0">
                <a:cs typeface="Times New Roman" panose="02020603050405020304" pitchFamily="18" charset="0"/>
              </a:rPr>
              <a:t>Talep tahminleri</a:t>
            </a:r>
            <a:r>
              <a:rPr lang="tr-TR" sz="1400" dirty="0">
                <a:cs typeface="Times New Roman" panose="02020603050405020304" pitchFamily="18" charset="0"/>
              </a:rPr>
              <a:t>, periyodik pazar işlemleri bilgisine bağlıdır.  Talep tahmini, işletmenin her hangi bir öğesi için talep durumu ve tedarik süresi de göz önüne alınarak araştırılmasıdır. Yani talep tahmini ile gelecekteki müşteri ihtiyaçları hakkında doğru bilgi almak mümkün hale gelmektedir.</a:t>
            </a:r>
          </a:p>
          <a:p>
            <a:pPr marL="285750" indent="-285750"/>
            <a:endParaRPr lang="tr-TR" sz="1400" dirty="0">
              <a:cs typeface="Times New Roman" panose="02020603050405020304" pitchFamily="18" charset="0"/>
            </a:endParaRPr>
          </a:p>
          <a:p>
            <a:pPr marL="285750" indent="-285750"/>
            <a:endParaRPr lang="tr-TR" sz="1400" dirty="0"/>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pic>
        <p:nvPicPr>
          <p:cNvPr id="6" name="Picture 2" descr="İddaa Tahmin Siteleri (En İyi 21 Site) | TurkeyForec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29886" y="16240"/>
            <a:ext cx="1590529" cy="1590529"/>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1856CCE4-AD02-1471-A779-3959F823F45B}"/>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358934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12</a:t>
            </a:fld>
            <a:endParaRPr lang="en"/>
          </a:p>
        </p:txBody>
      </p:sp>
      <p:sp>
        <p:nvSpPr>
          <p:cNvPr id="3" name="Dikdörtgen 2"/>
          <p:cNvSpPr/>
          <p:nvPr/>
        </p:nvSpPr>
        <p:spPr>
          <a:xfrm>
            <a:off x="507069" y="600454"/>
            <a:ext cx="7584916" cy="2554545"/>
          </a:xfrm>
          <a:prstGeom prst="rect">
            <a:avLst/>
          </a:prstGeom>
        </p:spPr>
        <p:txBody>
          <a:bodyPr wrap="square" anchor="ctr">
            <a:spAutoFit/>
          </a:bodyPr>
          <a:lstStyle/>
          <a:p>
            <a:pPr>
              <a:buClr>
                <a:schemeClr val="accent1">
                  <a:lumMod val="75000"/>
                </a:schemeClr>
              </a:buClr>
            </a:pPr>
            <a:endParaRPr lang="tr-TR" sz="1600" dirty="0">
              <a:latin typeface="Roboto Condensed Light" panose="020B0604020202020204" charset="0"/>
              <a:ea typeface="Roboto Condensed Light" panose="020B0604020202020204" charset="0"/>
              <a:cs typeface="Arial" panose="020B0604020202020204" pitchFamily="34" charset="0"/>
            </a:endParaRPr>
          </a:p>
          <a:p>
            <a:pPr marL="285750" lvl="2" indent="-285750" algn="just">
              <a:buClr>
                <a:schemeClr val="accent1">
                  <a:lumMod val="75000"/>
                </a:schemeClr>
              </a:buClr>
              <a:buFont typeface="Arial" panose="020B0604020202020204" pitchFamily="34" charset="0"/>
              <a:buChar char="•"/>
            </a:pPr>
            <a:r>
              <a:rPr lang="tr-TR" sz="1600" dirty="0">
                <a:latin typeface="Roboto Condensed Light" panose="020B0604020202020204" charset="0"/>
                <a:ea typeface="Roboto Condensed Light" panose="020B0604020202020204" charset="0"/>
                <a:cs typeface="Arial" panose="020B0604020202020204" pitchFamily="34" charset="0"/>
              </a:rPr>
              <a:t>İşletmeler talep tahminlerini dikkate alarak üretim programlarını, lojistik faaliyetleri planlamada girdi olarak kullanmaktadır. Yapılan tahminlerden yararlanılarak ham madde sipariş miktarı, taşınacak ürün miktarı, hangi ürünlerden ve ne kadar stok tutulacağı tespit edilmektedir. Doğru talep tahminleri ile başarılı lojistik kararların alınması mümkün olmaktadır.</a:t>
            </a:r>
          </a:p>
          <a:p>
            <a:pPr marL="285750" lvl="2" indent="-285750" algn="just">
              <a:buClr>
                <a:schemeClr val="accent1">
                  <a:lumMod val="75000"/>
                </a:schemeClr>
              </a:buClr>
              <a:buFont typeface="Arial" panose="020B0604020202020204" pitchFamily="34" charset="0"/>
              <a:buChar char="•"/>
            </a:pPr>
            <a:endParaRPr lang="tr-TR" sz="1600" dirty="0">
              <a:latin typeface="Roboto Condensed Light" panose="020B0604020202020204" charset="0"/>
              <a:ea typeface="Roboto Condensed Light" panose="020B0604020202020204" charset="0"/>
              <a:cs typeface="Arial" panose="020B0604020202020204" pitchFamily="34" charset="0"/>
            </a:endParaRPr>
          </a:p>
          <a:p>
            <a:pPr marL="285750" lvl="2" indent="-285750" algn="just">
              <a:buClr>
                <a:schemeClr val="accent1">
                  <a:lumMod val="75000"/>
                </a:schemeClr>
              </a:buClr>
              <a:buFont typeface="Arial" panose="020B0604020202020204" pitchFamily="34" charset="0"/>
              <a:buChar char="•"/>
            </a:pPr>
            <a:r>
              <a:rPr lang="tr-TR" sz="1600" dirty="0">
                <a:latin typeface="Roboto Condensed Light" panose="020B0604020202020204" charset="0"/>
                <a:ea typeface="Roboto Condensed Light" panose="020B0604020202020204" charset="0"/>
                <a:cs typeface="Arial" panose="020B0604020202020204" pitchFamily="34" charset="0"/>
              </a:rPr>
              <a:t>Günümüzde </a:t>
            </a:r>
            <a:r>
              <a:rPr lang="tr-TR" sz="1600" b="1" u="sng" dirty="0">
                <a:latin typeface="Roboto Condensed Light" panose="020B0604020202020204" charset="0"/>
                <a:ea typeface="Roboto Condensed Light" panose="020B0604020202020204" charset="0"/>
                <a:cs typeface="Arial" panose="020B0604020202020204" pitchFamily="34" charset="0"/>
              </a:rPr>
              <a:t>bilgisayar ve sayısal yöntemlerin gelişmesi</a:t>
            </a:r>
            <a:r>
              <a:rPr lang="tr-TR" sz="1600" u="sng" dirty="0">
                <a:latin typeface="Roboto Condensed Light" panose="020B0604020202020204" charset="0"/>
                <a:ea typeface="Roboto Condensed Light" panose="020B0604020202020204" charset="0"/>
                <a:cs typeface="Arial" panose="020B0604020202020204" pitchFamily="34" charset="0"/>
              </a:rPr>
              <a:t> </a:t>
            </a:r>
            <a:r>
              <a:rPr lang="tr-TR" sz="1600" dirty="0">
                <a:latin typeface="Roboto Condensed Light" panose="020B0604020202020204" charset="0"/>
                <a:ea typeface="Roboto Condensed Light" panose="020B0604020202020204" charset="0"/>
                <a:cs typeface="Arial" panose="020B0604020202020204" pitchFamily="34" charset="0"/>
              </a:rPr>
              <a:t>ile doğru ve arzu edilen müşteri ihtiyaçlarını ortaya koyabilecek </a:t>
            </a:r>
            <a:r>
              <a:rPr lang="tr-TR" sz="1600" b="1" u="sng" dirty="0">
                <a:latin typeface="Roboto Condensed Light" panose="020B0604020202020204" charset="0"/>
                <a:ea typeface="Roboto Condensed Light" panose="020B0604020202020204" charset="0"/>
                <a:cs typeface="Arial" panose="020B0604020202020204" pitchFamily="34" charset="0"/>
              </a:rPr>
              <a:t>kapasite seviyesi</a:t>
            </a:r>
            <a:r>
              <a:rPr lang="tr-TR" sz="1600" dirty="0">
                <a:latin typeface="Roboto Condensed Light" panose="020B0604020202020204" charset="0"/>
                <a:ea typeface="Roboto Condensed Light" panose="020B0604020202020204" charset="0"/>
                <a:cs typeface="Arial" panose="020B0604020202020204" pitchFamily="34" charset="0"/>
              </a:rPr>
              <a:t>ne ulaşılmıştır. </a:t>
            </a:r>
          </a:p>
          <a:p>
            <a:pPr lvl="2" algn="just">
              <a:buClr>
                <a:schemeClr val="accent1">
                  <a:lumMod val="75000"/>
                </a:schemeClr>
              </a:buClr>
            </a:pPr>
            <a:endParaRPr lang="tr-TR" sz="1600" dirty="0">
              <a:latin typeface="Roboto Condensed Light" panose="020B0604020202020204" charset="0"/>
              <a:ea typeface="Roboto Condensed Light" panose="020B0604020202020204" charset="0"/>
              <a:cs typeface="Arial" panose="020B0604020202020204" pitchFamily="34" charset="0"/>
            </a:endParaRPr>
          </a:p>
        </p:txBody>
      </p:sp>
      <p:pic>
        <p:nvPicPr>
          <p:cNvPr id="5" name="Picture 4" descr="Talep Tahminleri.ppt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9915" y="3404153"/>
            <a:ext cx="1341960" cy="1269422"/>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0DB3F575-DE76-7677-D003-EC4F947A3BED}"/>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880008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274" y="392575"/>
            <a:ext cx="6803725" cy="766200"/>
          </a:xfrm>
        </p:spPr>
        <p:txBody>
          <a:bodyPr>
            <a:normAutofit fontScale="90000"/>
          </a:bodyPr>
          <a:lstStyle/>
          <a:p>
            <a:pPr algn="ctr"/>
            <a:r>
              <a:rPr lang="tr-TR" dirty="0">
                <a:solidFill>
                  <a:schemeClr val="accent1"/>
                </a:solidFill>
                <a:cs typeface="Times New Roman" panose="02020603050405020304" pitchFamily="18" charset="0"/>
              </a:rPr>
              <a:t>Lojistiğin Temel Fonksiyonları: </a:t>
            </a:r>
            <a:br>
              <a:rPr lang="tr-TR" dirty="0">
                <a:solidFill>
                  <a:schemeClr val="accent1"/>
                </a:solidFill>
                <a:cs typeface="Times New Roman" panose="02020603050405020304" pitchFamily="18" charset="0"/>
              </a:rPr>
            </a:br>
            <a:r>
              <a:rPr lang="tr-TR" dirty="0">
                <a:solidFill>
                  <a:schemeClr val="accent1"/>
                </a:solidFill>
                <a:cs typeface="Times New Roman" panose="02020603050405020304" pitchFamily="18" charset="0"/>
              </a:rPr>
              <a:t>Ürün Girişi</a:t>
            </a:r>
            <a:endParaRPr lang="tr-TR" dirty="0">
              <a:solidFill>
                <a:schemeClr val="accent1"/>
              </a:solidFill>
            </a:endParaRPr>
          </a:p>
        </p:txBody>
      </p:sp>
      <p:sp>
        <p:nvSpPr>
          <p:cNvPr id="3" name="Metin Yer Tutucusu 2"/>
          <p:cNvSpPr>
            <a:spLocks noGrp="1"/>
          </p:cNvSpPr>
          <p:nvPr>
            <p:ph type="body" idx="1"/>
          </p:nvPr>
        </p:nvSpPr>
        <p:spPr>
          <a:xfrm>
            <a:off x="534838" y="1828800"/>
            <a:ext cx="8418162" cy="2965500"/>
          </a:xfrm>
        </p:spPr>
        <p:txBody>
          <a:bodyPr>
            <a:normAutofit fontScale="85000" lnSpcReduction="20000"/>
          </a:bodyPr>
          <a:lstStyle/>
          <a:p>
            <a:pPr marL="342900" indent="-342900" algn="just"/>
            <a:r>
              <a:rPr lang="tr-TR" sz="2000" dirty="0">
                <a:cs typeface="Times New Roman" panose="02020603050405020304" pitchFamily="18" charset="0"/>
              </a:rPr>
              <a:t>Bu işlemde ürünlerin bilgileri bilgisayar ortamına aktarılırken, ürünler de (mamul, hammadde vb.) depoya yerleştirilir.</a:t>
            </a:r>
          </a:p>
          <a:p>
            <a:pPr marL="342900" indent="-342900" algn="just"/>
            <a:endParaRPr lang="tr-TR" sz="2000" dirty="0">
              <a:cs typeface="Times New Roman" panose="02020603050405020304" pitchFamily="18" charset="0"/>
            </a:endParaRPr>
          </a:p>
          <a:p>
            <a:pPr marL="342900" indent="-342900" algn="just"/>
            <a:r>
              <a:rPr lang="tr-TR" sz="2000" dirty="0">
                <a:cs typeface="Times New Roman" panose="02020603050405020304" pitchFamily="18" charset="0"/>
              </a:rPr>
              <a:t>Daha sonra </a:t>
            </a:r>
            <a:r>
              <a:rPr lang="tr-TR" sz="2000" u="sng" dirty="0">
                <a:cs typeface="Times New Roman" panose="02020603050405020304" pitchFamily="18" charset="0"/>
              </a:rPr>
              <a:t>ürün yerleştirme işlemine geçi</a:t>
            </a:r>
            <a:r>
              <a:rPr lang="tr-TR" sz="2000" dirty="0">
                <a:cs typeface="Times New Roman" panose="02020603050405020304" pitchFamily="18" charset="0"/>
              </a:rPr>
              <a:t>lir. </a:t>
            </a:r>
          </a:p>
          <a:p>
            <a:pPr marL="342900" indent="-342900" algn="just"/>
            <a:endParaRPr lang="tr-TR" sz="2000" dirty="0">
              <a:cs typeface="Times New Roman" panose="02020603050405020304" pitchFamily="18" charset="0"/>
            </a:endParaRPr>
          </a:p>
          <a:p>
            <a:pPr marL="342900" indent="-342900" algn="just"/>
            <a:r>
              <a:rPr lang="tr-TR" sz="2000" dirty="0">
                <a:cs typeface="Times New Roman" panose="02020603050405020304" pitchFamily="18" charset="0"/>
              </a:rPr>
              <a:t>Bu noktada geçen </a:t>
            </a:r>
            <a:r>
              <a:rPr lang="tr-TR" sz="2000" b="1" dirty="0">
                <a:solidFill>
                  <a:srgbClr val="FF0000"/>
                </a:solidFill>
                <a:cs typeface="Times New Roman" panose="02020603050405020304" pitchFamily="18" charset="0"/>
              </a:rPr>
              <a:t>süre ve mesafenin </a:t>
            </a:r>
            <a:r>
              <a:rPr lang="tr-TR" sz="2000" u="sng" dirty="0">
                <a:cs typeface="Times New Roman" panose="02020603050405020304" pitchFamily="18" charset="0"/>
              </a:rPr>
              <a:t>minimize edilmesi önemli</a:t>
            </a:r>
            <a:r>
              <a:rPr lang="tr-TR" sz="2000" dirty="0">
                <a:cs typeface="Times New Roman" panose="02020603050405020304" pitchFamily="18" charset="0"/>
              </a:rPr>
              <a:t>dir. </a:t>
            </a:r>
          </a:p>
          <a:p>
            <a:pPr marL="342900" indent="-342900" algn="just"/>
            <a:endParaRPr lang="tr-TR" sz="2000" dirty="0">
              <a:cs typeface="Times New Roman" panose="02020603050405020304" pitchFamily="18" charset="0"/>
            </a:endParaRPr>
          </a:p>
          <a:p>
            <a:pPr marL="342900" indent="-342900" algn="just"/>
            <a:r>
              <a:rPr lang="tr-TR" sz="2000" dirty="0">
                <a:cs typeface="Times New Roman" panose="02020603050405020304" pitchFamily="18" charset="0"/>
              </a:rPr>
              <a:t>Bunun için </a:t>
            </a:r>
            <a:r>
              <a:rPr lang="tr-TR" sz="2000" u="sng" dirty="0">
                <a:cs typeface="Times New Roman" panose="02020603050405020304" pitchFamily="18" charset="0"/>
              </a:rPr>
              <a:t>ürün özellikleri dikkate alınarak rotalar hazırla</a:t>
            </a:r>
            <a:r>
              <a:rPr lang="tr-TR" sz="2000" dirty="0">
                <a:cs typeface="Times New Roman" panose="02020603050405020304" pitchFamily="18" charset="0"/>
              </a:rPr>
              <a:t>nır.</a:t>
            </a:r>
          </a:p>
          <a:p>
            <a:pPr marL="342900" indent="-342900" algn="just"/>
            <a:endParaRPr lang="tr-TR" sz="2000" dirty="0">
              <a:cs typeface="Times New Roman" panose="02020603050405020304" pitchFamily="18" charset="0"/>
            </a:endParaRPr>
          </a:p>
          <a:p>
            <a:pPr algn="just"/>
            <a:endParaRPr lang="tr-TR" sz="2000" dirty="0"/>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pic>
        <p:nvPicPr>
          <p:cNvPr id="5" name="Resim 4">
            <a:extLst>
              <a:ext uri="{FF2B5EF4-FFF2-40B4-BE49-F238E27FC236}">
                <a16:creationId xmlns:a16="http://schemas.microsoft.com/office/drawing/2014/main" id="{413CBB56-116E-2102-14CC-5861A7DDF20F}"/>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5971630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274" y="392575"/>
            <a:ext cx="6803725" cy="766200"/>
          </a:xfrm>
        </p:spPr>
        <p:txBody>
          <a:bodyPr>
            <a:normAutofit fontScale="90000"/>
          </a:bodyPr>
          <a:lstStyle/>
          <a:p>
            <a:pPr algn="ctr"/>
            <a:r>
              <a:rPr lang="tr-TR" dirty="0">
                <a:solidFill>
                  <a:schemeClr val="accent1"/>
                </a:solidFill>
                <a:cs typeface="Times New Roman" panose="02020603050405020304" pitchFamily="18" charset="0"/>
              </a:rPr>
              <a:t>Lojistiğin Temel Fonksiyonları: </a:t>
            </a:r>
            <a:br>
              <a:rPr lang="tr-TR" dirty="0">
                <a:solidFill>
                  <a:schemeClr val="accent1"/>
                </a:solidFill>
                <a:cs typeface="Times New Roman" panose="02020603050405020304" pitchFamily="18" charset="0"/>
              </a:rPr>
            </a:br>
            <a:r>
              <a:rPr lang="tr-TR" dirty="0">
                <a:solidFill>
                  <a:schemeClr val="accent1"/>
                </a:solidFill>
                <a:cs typeface="Times New Roman" panose="02020603050405020304" pitchFamily="18" charset="0"/>
              </a:rPr>
              <a:t>Depolama</a:t>
            </a:r>
            <a:endParaRPr lang="tr-TR" dirty="0">
              <a:solidFill>
                <a:schemeClr val="accent1"/>
              </a:solidFill>
            </a:endParaRPr>
          </a:p>
        </p:txBody>
      </p:sp>
      <p:sp>
        <p:nvSpPr>
          <p:cNvPr id="5" name="Metin Yer Tutucusu 4"/>
          <p:cNvSpPr>
            <a:spLocks noGrp="1"/>
          </p:cNvSpPr>
          <p:nvPr>
            <p:ph type="body" idx="1"/>
          </p:nvPr>
        </p:nvSpPr>
        <p:spPr>
          <a:xfrm>
            <a:off x="508958" y="938413"/>
            <a:ext cx="7852742" cy="2598417"/>
          </a:xfrm>
        </p:spPr>
        <p:txBody>
          <a:bodyPr>
            <a:normAutofit fontScale="77500" lnSpcReduction="20000"/>
          </a:bodyPr>
          <a:lstStyle/>
          <a:p>
            <a:pPr algn="just"/>
            <a:r>
              <a:rPr lang="tr-TR" sz="1600" b="1" dirty="0">
                <a:solidFill>
                  <a:srgbClr val="FF0000"/>
                </a:solidFill>
              </a:rPr>
              <a:t>Depolama, </a:t>
            </a:r>
            <a:r>
              <a:rPr lang="tr-TR" sz="1600" dirty="0"/>
              <a:t>satın alınmış olan hammadde ya da yarı mamulün uygun koşullarda muhafaza edilmesini sağlama ve zamanı geldiğinde malları kullanmak için belirli kurallar dahilinde bulundurmak olarak tanımlanabilir.</a:t>
            </a:r>
          </a:p>
          <a:p>
            <a:pPr marL="76200" indent="0" algn="just">
              <a:buNone/>
            </a:pPr>
            <a:endParaRPr lang="tr-TR" sz="1600" dirty="0"/>
          </a:p>
          <a:p>
            <a:pPr algn="just"/>
            <a:r>
              <a:rPr lang="tr-TR" sz="1600" b="1" dirty="0">
                <a:solidFill>
                  <a:srgbClr val="FF0000"/>
                </a:solidFill>
              </a:rPr>
              <a:t>Depolama, </a:t>
            </a:r>
            <a:r>
              <a:rPr lang="tr-TR" sz="1600" dirty="0"/>
              <a:t>depolara malzemelerin aktarılması ve ihtiyaç duyuluncaya kadar muhafaza edilmesi, teslim noktalarına gönderilmek için hazırlanmasıdır.</a:t>
            </a:r>
          </a:p>
          <a:p>
            <a:pPr algn="just"/>
            <a:endParaRPr lang="tr-TR" sz="1600" dirty="0"/>
          </a:p>
          <a:p>
            <a:pPr algn="just"/>
            <a:r>
              <a:rPr lang="tr-TR" sz="1600" dirty="0"/>
              <a:t>Başka bir deyişle </a:t>
            </a:r>
            <a:r>
              <a:rPr lang="tr-TR" sz="1600" b="1" dirty="0"/>
              <a:t>stokların (ham madde, yarı mamul, parça veya bitmiş ürün) yer aldığı depo, dağıtım </a:t>
            </a:r>
            <a:r>
              <a:rPr lang="nn-NO" sz="1600" b="1" dirty="0"/>
              <a:t>merkezi ve aktarma merkezlerindeki lojistik</a:t>
            </a:r>
            <a:r>
              <a:rPr lang="tr-TR" sz="1600" b="1" dirty="0"/>
              <a:t> işlemlerin gerçekleştirilmesidir.</a:t>
            </a:r>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pic>
        <p:nvPicPr>
          <p:cNvPr id="2050" name="Picture 2" descr="Ak Börü Global Lojistik Depolama | Ak Börü Global Lojisti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109" y="3362933"/>
            <a:ext cx="3593190" cy="1684308"/>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F20EB24C-0CB3-DBC5-F3D4-81DC8A253CA7}"/>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23778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Metin Yer Tutucusu 2"/>
          <p:cNvSpPr txBox="1">
            <a:spLocks/>
          </p:cNvSpPr>
          <p:nvPr/>
        </p:nvSpPr>
        <p:spPr>
          <a:xfrm>
            <a:off x="888521" y="1327350"/>
            <a:ext cx="7431134" cy="3080748"/>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Malzeme </a:t>
            </a:r>
            <a:r>
              <a:rPr lang="tr-TR" sz="2000" b="1" u="sng" dirty="0">
                <a:solidFill>
                  <a:schemeClr val="tx1"/>
                </a:solidFill>
                <a:latin typeface="Roboto Condensed Light" panose="020B0604020202020204" charset="0"/>
                <a:ea typeface="Roboto Condensed Light" panose="020B0604020202020204" charset="0"/>
                <a:cs typeface="Times New Roman" panose="02020603050405020304" pitchFamily="18" charset="0"/>
              </a:rPr>
              <a:t>depolamanın yapılabilmesi için ürünün</a:t>
            </a: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a:t>
            </a:r>
          </a:p>
          <a:p>
            <a:pPr algn="just"/>
            <a:endPar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endParaRPr>
          </a:p>
          <a:p>
            <a:pPr marL="342900" indent="-342900" algn="just">
              <a:buFont typeface="Arial" panose="020B0604020202020204" pitchFamily="34" charset="0"/>
              <a:buChar char="•"/>
            </a:pP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Cinsi,</a:t>
            </a:r>
          </a:p>
          <a:p>
            <a:pPr marL="342900" indent="-342900" algn="just">
              <a:buFont typeface="Arial" panose="020B0604020202020204" pitchFamily="34" charset="0"/>
              <a:buChar char="•"/>
            </a:pP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Ambalaj çeşitleri,</a:t>
            </a:r>
          </a:p>
          <a:p>
            <a:pPr marL="342900" indent="-342900" algn="just">
              <a:buFont typeface="Arial" panose="020B0604020202020204" pitchFamily="34" charset="0"/>
              <a:buChar char="•"/>
            </a:pP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Miktarı,</a:t>
            </a:r>
          </a:p>
          <a:p>
            <a:pPr marL="342900" indent="-342900" algn="just">
              <a:buFont typeface="Arial" panose="020B0604020202020204" pitchFamily="34" charset="0"/>
              <a:buChar char="•"/>
            </a:pP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Şekli ve durumu,</a:t>
            </a:r>
          </a:p>
          <a:p>
            <a:pPr marL="342900" indent="-342900" algn="just">
              <a:buFont typeface="Arial" panose="020B0604020202020204" pitchFamily="34" charset="0"/>
              <a:buChar char="•"/>
            </a:pP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Kullanma, bozulma, kırılma, kokuşma derecelerinin neler olduğu ve</a:t>
            </a:r>
          </a:p>
          <a:p>
            <a:pPr marL="342900" indent="-342900" algn="just">
              <a:buFont typeface="Arial" panose="020B0604020202020204" pitchFamily="34" charset="0"/>
              <a:buChar char="•"/>
            </a:pPr>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Hacmi ve ağırlığının </a:t>
            </a:r>
          </a:p>
          <a:p>
            <a:pPr algn="just"/>
            <a:endPar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endParaRPr>
          </a:p>
          <a:p>
            <a:pPr algn="just"/>
            <a:r>
              <a:rPr lang="tr-TR" sz="2000" dirty="0">
                <a:solidFill>
                  <a:schemeClr val="tx1"/>
                </a:solidFill>
                <a:latin typeface="Roboto Condensed Light" panose="020B0604020202020204" charset="0"/>
                <a:ea typeface="Roboto Condensed Light" panose="020B0604020202020204" charset="0"/>
                <a:cs typeface="Times New Roman" panose="02020603050405020304" pitchFamily="18" charset="0"/>
              </a:rPr>
              <a:t>bilinmesine ihtiyaç vardır.</a:t>
            </a:r>
          </a:p>
          <a:p>
            <a:pPr algn="just"/>
            <a:endParaRPr lang="tr-TR" sz="2000" dirty="0">
              <a:solidFill>
                <a:schemeClr val="tx1"/>
              </a:solidFill>
              <a:latin typeface="Roboto Condensed Light" panose="020B0604020202020204" charset="0"/>
              <a:ea typeface="Roboto Condensed Light" panose="020B0604020202020204" charset="0"/>
            </a:endParaRPr>
          </a:p>
        </p:txBody>
      </p:sp>
      <p:sp>
        <p:nvSpPr>
          <p:cNvPr id="4" name="Dikdörtgen 3"/>
          <p:cNvSpPr/>
          <p:nvPr/>
        </p:nvSpPr>
        <p:spPr>
          <a:xfrm>
            <a:off x="1431985" y="249626"/>
            <a:ext cx="5907530" cy="707886"/>
          </a:xfrm>
          <a:prstGeom prst="rect">
            <a:avLst/>
          </a:prstGeom>
        </p:spPr>
        <p:txBody>
          <a:bodyPr wrap="square">
            <a:spAutoFit/>
          </a:bodyPr>
          <a:lstStyle/>
          <a:p>
            <a:pPr algn="ctr"/>
            <a:r>
              <a:rPr lang="tr-TR" sz="20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t>
            </a:r>
            <a:br>
              <a:rPr lang="tr-TR" sz="20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br>
            <a:r>
              <a:rPr lang="tr-TR" sz="20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Depolama</a:t>
            </a:r>
            <a:endParaRPr lang="tr-TR" sz="2000" b="1" dirty="0">
              <a:solidFill>
                <a:schemeClr val="accent1"/>
              </a:solidFill>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5A985BAD-5A21-9CEB-E6E6-554CE5DC2511}"/>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22361923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Dikdörtgen 2"/>
          <p:cNvSpPr/>
          <p:nvPr/>
        </p:nvSpPr>
        <p:spPr>
          <a:xfrm>
            <a:off x="845390" y="767399"/>
            <a:ext cx="7148684" cy="3970318"/>
          </a:xfrm>
          <a:prstGeom prst="rect">
            <a:avLst/>
          </a:prstGeom>
        </p:spPr>
        <p:txBody>
          <a:bodyPr wrap="square">
            <a:spAutoFit/>
          </a:bodyPr>
          <a:lstStyle/>
          <a:p>
            <a:pPr marL="0" indent="0">
              <a:buNone/>
            </a:pPr>
            <a:r>
              <a:rPr lang="tr-TR" sz="1800" dirty="0">
                <a:latin typeface="Roboto Condensed Light" panose="020B0604020202020204" charset="0"/>
                <a:ea typeface="Roboto Condensed Light" panose="020B0604020202020204" charset="0"/>
                <a:cs typeface="Times New Roman" panose="02020603050405020304" pitchFamily="18" charset="0"/>
              </a:rPr>
              <a:t>İşletmelerin depolama ile ilgili olarak; </a:t>
            </a:r>
          </a:p>
          <a:p>
            <a:pPr marL="0" indent="0">
              <a:buNone/>
            </a:pPr>
            <a:endParaRPr lang="tr-TR" sz="1800" dirty="0">
              <a:latin typeface="Roboto Condensed Light" panose="020B0604020202020204" charset="0"/>
              <a:ea typeface="Roboto Condensed Light" panose="020B0604020202020204" charset="0"/>
              <a:cs typeface="Times New Roman" panose="02020603050405020304" pitchFamily="18" charset="0"/>
            </a:endParaRPr>
          </a:p>
          <a:p>
            <a:pPr>
              <a:buFont typeface="Arial"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Ürünleri bir yerde toplamak, </a:t>
            </a:r>
          </a:p>
          <a:p>
            <a:pPr>
              <a:buFont typeface="Arial"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Yığın ürünleri küçük parçalara bölmek, </a:t>
            </a:r>
          </a:p>
          <a:p>
            <a:pPr>
              <a:buFont typeface="Arial"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Ürün çeşitliliğini sağlamak, </a:t>
            </a:r>
          </a:p>
          <a:p>
            <a:pPr>
              <a:buFont typeface="Arial"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Ürünü işlemek, </a:t>
            </a:r>
          </a:p>
          <a:p>
            <a:pPr>
              <a:buFont typeface="Arial"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Stok yapmak gibi amaçları bulunmaktadır.</a:t>
            </a:r>
          </a:p>
          <a:p>
            <a:pPr marL="0" indent="0">
              <a:buNone/>
            </a:pPr>
            <a:endParaRPr lang="tr-TR" sz="1800" dirty="0">
              <a:latin typeface="Roboto Condensed Light" panose="020B0604020202020204" charset="0"/>
              <a:ea typeface="Roboto Condensed Light" panose="020B0604020202020204" charset="0"/>
              <a:cs typeface="Times New Roman" panose="02020603050405020304" pitchFamily="18" charset="0"/>
            </a:endParaRPr>
          </a:p>
          <a:p>
            <a:pPr marL="0" indent="0">
              <a:buNone/>
            </a:pPr>
            <a:r>
              <a:rPr lang="tr-TR" sz="1800" dirty="0">
                <a:latin typeface="Roboto Condensed Light" panose="020B0604020202020204" charset="0"/>
                <a:ea typeface="Roboto Condensed Light" panose="020B0604020202020204" charset="0"/>
                <a:cs typeface="Times New Roman" panose="02020603050405020304" pitchFamily="18" charset="0"/>
              </a:rPr>
              <a:t>E</a:t>
            </a:r>
            <a:r>
              <a:rPr lang="tr-TR" sz="1800" u="sng" dirty="0">
                <a:latin typeface="Roboto Condensed Light" panose="020B0604020202020204" charset="0"/>
                <a:ea typeface="Roboto Condensed Light" panose="020B0604020202020204" charset="0"/>
                <a:cs typeface="Times New Roman" panose="02020603050405020304" pitchFamily="18" charset="0"/>
              </a:rPr>
              <a:t>ğer yavaş bir taşıma</a:t>
            </a:r>
            <a:r>
              <a:rPr lang="tr-TR" sz="1800" dirty="0">
                <a:latin typeface="Roboto Condensed Light" panose="020B0604020202020204" charset="0"/>
                <a:ea typeface="Roboto Condensed Light" panose="020B0604020202020204" charset="0"/>
                <a:cs typeface="Times New Roman" panose="02020603050405020304" pitchFamily="18" charset="0"/>
              </a:rPr>
              <a:t> söz konusuysa bunun için </a:t>
            </a:r>
            <a:r>
              <a:rPr lang="tr-TR" sz="1800" u="sng" dirty="0">
                <a:latin typeface="Roboto Condensed Light" panose="020B0604020202020204" charset="0"/>
                <a:ea typeface="Roboto Condensed Light" panose="020B0604020202020204" charset="0"/>
                <a:cs typeface="Times New Roman" panose="02020603050405020304" pitchFamily="18" charset="0"/>
              </a:rPr>
              <a:t>geniş bir depo alanı</a:t>
            </a:r>
            <a:r>
              <a:rPr lang="tr-TR" sz="1800" dirty="0">
                <a:latin typeface="Roboto Condensed Light" panose="020B0604020202020204" charset="0"/>
                <a:ea typeface="Roboto Condensed Light" panose="020B0604020202020204" charset="0"/>
                <a:cs typeface="Times New Roman" panose="02020603050405020304" pitchFamily="18" charset="0"/>
              </a:rPr>
              <a:t> olmalıdır. </a:t>
            </a:r>
          </a:p>
          <a:p>
            <a:pPr marL="0" indent="0">
              <a:buNone/>
            </a:pPr>
            <a:endParaRPr lang="tr-TR" sz="1800" dirty="0">
              <a:latin typeface="Roboto Condensed Light" panose="020B0604020202020204" charset="0"/>
              <a:ea typeface="Roboto Condensed Light" panose="020B0604020202020204" charset="0"/>
              <a:cs typeface="Times New Roman" panose="02020603050405020304" pitchFamily="18" charset="0"/>
            </a:endParaRPr>
          </a:p>
          <a:p>
            <a:pPr marL="0" indent="0">
              <a:buNone/>
            </a:pPr>
            <a:r>
              <a:rPr lang="tr-TR" sz="1800" dirty="0">
                <a:latin typeface="Roboto Condensed Light" panose="020B0604020202020204" charset="0"/>
                <a:ea typeface="Roboto Condensed Light" panose="020B0604020202020204" charset="0"/>
                <a:cs typeface="Times New Roman" panose="02020603050405020304" pitchFamily="18" charset="0"/>
              </a:rPr>
              <a:t>Bazı firmalar, </a:t>
            </a:r>
            <a:r>
              <a:rPr lang="tr-TR" sz="1800" u="sng" dirty="0">
                <a:latin typeface="Roboto Condensed Light" panose="020B0604020202020204" charset="0"/>
                <a:ea typeface="Roboto Condensed Light" panose="020B0604020202020204" charset="0"/>
                <a:cs typeface="Times New Roman" panose="02020603050405020304" pitchFamily="18" charset="0"/>
              </a:rPr>
              <a:t>depo alan ve sayılarını azaltmak için</a:t>
            </a:r>
            <a:r>
              <a:rPr lang="tr-TR" sz="1800" dirty="0">
                <a:latin typeface="Roboto Condensed Light" panose="020B0604020202020204" charset="0"/>
                <a:ea typeface="Roboto Condensed Light" panose="020B0604020202020204" charset="0"/>
                <a:cs typeface="Times New Roman" panose="02020603050405020304" pitchFamily="18" charset="0"/>
              </a:rPr>
              <a:t> </a:t>
            </a:r>
            <a:r>
              <a:rPr lang="tr-TR" sz="1800" u="sng" dirty="0">
                <a:latin typeface="Roboto Condensed Light" panose="020B0604020202020204" charset="0"/>
                <a:ea typeface="Roboto Condensed Light" panose="020B0604020202020204" charset="0"/>
                <a:cs typeface="Times New Roman" panose="02020603050405020304" pitchFamily="18" charset="0"/>
              </a:rPr>
              <a:t>hızlı bir taşıma</a:t>
            </a:r>
            <a:r>
              <a:rPr lang="tr-TR" sz="1800" dirty="0">
                <a:latin typeface="Roboto Condensed Light" panose="020B0604020202020204" charset="0"/>
                <a:ea typeface="Roboto Condensed Light" panose="020B0604020202020204" charset="0"/>
                <a:cs typeface="Times New Roman" panose="02020603050405020304" pitchFamily="18" charset="0"/>
              </a:rPr>
              <a:t> deneyerek </a:t>
            </a:r>
            <a:r>
              <a:rPr lang="tr-TR" sz="1800" u="sng" dirty="0">
                <a:latin typeface="Roboto Condensed Light" panose="020B0604020202020204" charset="0"/>
                <a:ea typeface="Roboto Condensed Light" panose="020B0604020202020204" charset="0"/>
                <a:cs typeface="Times New Roman" panose="02020603050405020304" pitchFamily="18" charset="0"/>
              </a:rPr>
              <a:t>nakliye ve depolama masraflarını azaltmış</a:t>
            </a:r>
            <a:r>
              <a:rPr lang="tr-TR" sz="1800" dirty="0">
                <a:latin typeface="Roboto Condensed Light" panose="020B0604020202020204" charset="0"/>
                <a:ea typeface="Roboto Condensed Light" panose="020B0604020202020204" charset="0"/>
                <a:cs typeface="Times New Roman" panose="02020603050405020304" pitchFamily="18" charset="0"/>
              </a:rPr>
              <a:t>tır. </a:t>
            </a:r>
          </a:p>
          <a:p>
            <a:pPr marL="0" indent="0">
              <a:buNone/>
            </a:pPr>
            <a:endParaRPr lang="tr-TR" sz="1800" dirty="0">
              <a:latin typeface="Roboto Condensed Light" panose="020B0604020202020204" charset="0"/>
              <a:ea typeface="Roboto Condensed Light" panose="020B0604020202020204" charset="0"/>
              <a:cs typeface="Times New Roman" panose="02020603050405020304" pitchFamily="18" charset="0"/>
            </a:endParaRPr>
          </a:p>
          <a:p>
            <a:endParaRPr lang="tr-TR" sz="1800" dirty="0">
              <a:latin typeface="Roboto Condensed Light" panose="020B0604020202020204" charset="0"/>
              <a:ea typeface="Roboto Condensed Light" panose="020B0604020202020204" charset="0"/>
            </a:endParaRPr>
          </a:p>
        </p:txBody>
      </p:sp>
      <p:sp>
        <p:nvSpPr>
          <p:cNvPr id="4" name="Dikdörtgen 3"/>
          <p:cNvSpPr/>
          <p:nvPr/>
        </p:nvSpPr>
        <p:spPr>
          <a:xfrm>
            <a:off x="2241493" y="142782"/>
            <a:ext cx="5285421" cy="461665"/>
          </a:xfrm>
          <a:prstGeom prst="rect">
            <a:avLst/>
          </a:prstGeom>
        </p:spPr>
        <p:txBody>
          <a:bodyPr wrap="none">
            <a:spAutoFit/>
          </a:bodyPr>
          <a:lstStyle/>
          <a:p>
            <a:r>
              <a:rPr lang="tr-TR" sz="24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Depolama</a:t>
            </a:r>
            <a:endParaRPr lang="tr-TR" sz="2400" b="1" dirty="0">
              <a:solidFill>
                <a:schemeClr val="accent1"/>
              </a:solidFill>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213E91F1-7885-17F1-99FF-0B050EC95E7A}"/>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5705633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sp>
        <p:nvSpPr>
          <p:cNvPr id="3" name="Dikdörtgen 2"/>
          <p:cNvSpPr/>
          <p:nvPr/>
        </p:nvSpPr>
        <p:spPr>
          <a:xfrm>
            <a:off x="2717732" y="175379"/>
            <a:ext cx="4015843" cy="369332"/>
          </a:xfrm>
          <a:prstGeom prst="rect">
            <a:avLst/>
          </a:prstGeom>
        </p:spPr>
        <p:txBody>
          <a:bodyPr wrap="none">
            <a:spAutoFit/>
          </a:bodyPr>
          <a:lstStyle/>
          <a:p>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Depolama</a:t>
            </a:r>
            <a:endParaRPr lang="tr-TR" sz="1800" b="1" dirty="0">
              <a:solidFill>
                <a:schemeClr val="accent1"/>
              </a:solidFill>
              <a:latin typeface="Roboto Condensed Light" panose="020B0604020202020204" charset="0"/>
              <a:ea typeface="Roboto Condensed Light" panose="020B0604020202020204" charset="0"/>
            </a:endParaRPr>
          </a:p>
        </p:txBody>
      </p:sp>
      <p:sp>
        <p:nvSpPr>
          <p:cNvPr id="4" name="Metin kutusu 3"/>
          <p:cNvSpPr txBox="1"/>
          <p:nvPr/>
        </p:nvSpPr>
        <p:spPr>
          <a:xfrm>
            <a:off x="328921" y="697312"/>
            <a:ext cx="8341433" cy="3785652"/>
          </a:xfrm>
          <a:prstGeom prst="rect">
            <a:avLst/>
          </a:prstGeom>
          <a:noFill/>
        </p:spPr>
        <p:txBody>
          <a:bodyPr wrap="square" rtlCol="0">
            <a:spAutoFit/>
          </a:bodyPr>
          <a:lstStyle/>
          <a:p>
            <a:r>
              <a:rPr lang="tr-TR" sz="1600" dirty="0">
                <a:latin typeface="Roboto Condensed Light" panose="020B0604020202020204" charset="0"/>
                <a:ea typeface="Roboto Condensed Light" panose="020B0604020202020204" charset="0"/>
              </a:rPr>
              <a:t>Depolama faaliyetleri yedi aşamada gerçekleşmektedir. Bunlar:</a:t>
            </a:r>
          </a:p>
          <a:p>
            <a:endParaRPr lang="tr-TR" sz="1600" dirty="0">
              <a:solidFill>
                <a:schemeClr val="accent1"/>
              </a:solidFill>
              <a:latin typeface="Roboto Condensed Light" panose="020B0604020202020204" charset="0"/>
              <a:ea typeface="Roboto Condensed Light" panose="020B0604020202020204" charset="0"/>
            </a:endParaRPr>
          </a:p>
          <a:p>
            <a:r>
              <a:rPr lang="tr-TR" sz="1600" b="1" dirty="0">
                <a:solidFill>
                  <a:schemeClr val="accent1"/>
                </a:solidFill>
                <a:latin typeface="Roboto Condensed Light" panose="020B0604020202020204" charset="0"/>
                <a:ea typeface="Roboto Condensed Light" panose="020B0604020202020204" charset="0"/>
              </a:rPr>
              <a:t>1. Mal Kabul ( </a:t>
            </a:r>
            <a:r>
              <a:rPr lang="tr-TR" sz="1600" b="1" dirty="0" err="1">
                <a:solidFill>
                  <a:schemeClr val="accent1"/>
                </a:solidFill>
                <a:latin typeface="Roboto Condensed Light" panose="020B0604020202020204" charset="0"/>
                <a:ea typeface="Roboto Condensed Light" panose="020B0604020202020204" charset="0"/>
              </a:rPr>
              <a:t>Receiving</a:t>
            </a:r>
            <a:r>
              <a:rPr lang="tr-TR" sz="1600" b="1" dirty="0">
                <a:solidFill>
                  <a:schemeClr val="accent1"/>
                </a:solidFill>
                <a:latin typeface="Roboto Condensed Light" panose="020B0604020202020204" charset="0"/>
                <a:ea typeface="Roboto Condensed Light" panose="020B0604020202020204" charset="0"/>
              </a:rPr>
              <a:t>): </a:t>
            </a:r>
            <a:r>
              <a:rPr lang="tr-TR" sz="1600" dirty="0">
                <a:latin typeface="Roboto Condensed Light" panose="020B0604020202020204" charset="0"/>
                <a:ea typeface="Roboto Condensed Light" panose="020B0604020202020204" charset="0"/>
              </a:rPr>
              <a:t>Tedarikçiler tarafından gönderilen malzemelerin depo binasının yanında bulunan rampalarda ya da deponun dışında yer alan sahaya dorsenin boşaltılması ile malzemelerin depoya kabulünden oluşur. </a:t>
            </a:r>
          </a:p>
          <a:p>
            <a:pPr algn="just"/>
            <a:r>
              <a:rPr lang="tr-TR" sz="1600" dirty="0">
                <a:latin typeface="Roboto Condensed Light" panose="020B0604020202020204" charset="0"/>
                <a:ea typeface="Roboto Condensed Light" panose="020B0604020202020204" charset="0"/>
              </a:rPr>
              <a:t>Birçok depoda malzemenin depoya malzemenin boşaltılmasında </a:t>
            </a:r>
            <a:r>
              <a:rPr lang="tr-TR" sz="1600" dirty="0" err="1">
                <a:latin typeface="Roboto Condensed Light" panose="020B0604020202020204" charset="0"/>
                <a:ea typeface="Roboto Condensed Light" panose="020B0604020202020204" charset="0"/>
              </a:rPr>
              <a:t>forklift</a:t>
            </a:r>
            <a:r>
              <a:rPr lang="tr-TR" sz="1600" dirty="0">
                <a:latin typeface="Roboto Condensed Light" panose="020B0604020202020204" charset="0"/>
                <a:ea typeface="Roboto Condensed Light" panose="020B0604020202020204" charset="0"/>
              </a:rPr>
              <a:t> ve manuel süreçlerin bir arada kullanılması ile mekanik olarak yapılmaktadır.</a:t>
            </a:r>
          </a:p>
          <a:p>
            <a:pPr algn="just"/>
            <a:endParaRPr lang="tr-TR" sz="1600" dirty="0">
              <a:solidFill>
                <a:schemeClr val="accent1"/>
              </a:solidFill>
              <a:latin typeface="Roboto Condensed Light" panose="020B0604020202020204" charset="0"/>
              <a:ea typeface="Roboto Condensed Light" panose="020B0604020202020204" charset="0"/>
            </a:endParaRPr>
          </a:p>
          <a:p>
            <a:pPr algn="just"/>
            <a:r>
              <a:rPr lang="tr-TR" sz="1600" b="1" dirty="0">
                <a:solidFill>
                  <a:schemeClr val="accent1"/>
                </a:solidFill>
                <a:latin typeface="Roboto Condensed Light" panose="020B0604020202020204" charset="0"/>
                <a:ea typeface="Roboto Condensed Light" panose="020B0604020202020204" charset="0"/>
              </a:rPr>
              <a:t>2. </a:t>
            </a:r>
            <a:r>
              <a:rPr lang="tr-TR" sz="1600" b="1" dirty="0" err="1">
                <a:solidFill>
                  <a:schemeClr val="accent1"/>
                </a:solidFill>
                <a:latin typeface="Roboto Condensed Light" panose="020B0604020202020204" charset="0"/>
                <a:ea typeface="Roboto Condensed Light" panose="020B0604020202020204" charset="0"/>
              </a:rPr>
              <a:t>Raflama</a:t>
            </a:r>
            <a:r>
              <a:rPr lang="tr-TR" sz="1600" b="1" dirty="0">
                <a:solidFill>
                  <a:schemeClr val="accent1"/>
                </a:solidFill>
                <a:latin typeface="Roboto Condensed Light" panose="020B0604020202020204" charset="0"/>
                <a:ea typeface="Roboto Condensed Light" panose="020B0604020202020204" charset="0"/>
              </a:rPr>
              <a:t>/Yerleştirme (</a:t>
            </a:r>
            <a:r>
              <a:rPr lang="tr-TR" sz="1600" b="1" dirty="0" err="1">
                <a:solidFill>
                  <a:schemeClr val="accent1"/>
                </a:solidFill>
                <a:latin typeface="Roboto Condensed Light" panose="020B0604020202020204" charset="0"/>
                <a:ea typeface="Roboto Condensed Light" panose="020B0604020202020204" charset="0"/>
              </a:rPr>
              <a:t>Putaway</a:t>
            </a:r>
            <a:r>
              <a:rPr lang="tr-TR" sz="1600" b="1" dirty="0">
                <a:solidFill>
                  <a:schemeClr val="accent1"/>
                </a:solidFill>
                <a:latin typeface="Roboto Condensed Light" panose="020B0604020202020204" charset="0"/>
                <a:ea typeface="Roboto Condensed Light" panose="020B0604020202020204" charset="0"/>
              </a:rPr>
              <a:t>): </a:t>
            </a:r>
            <a:r>
              <a:rPr lang="tr-TR" sz="1600" dirty="0">
                <a:latin typeface="Roboto Condensed Light" panose="020B0604020202020204" charset="0"/>
                <a:ea typeface="Roboto Condensed Light" panose="020B0604020202020204" charset="0"/>
              </a:rPr>
              <a:t>Deponun dış tarafında ya da yükleme/boşaltma sahasında indirilmiş olan malzemelerin deponun raflarına veya blok halde tutulacağı alanlara yerleştirilmesidir.</a:t>
            </a:r>
          </a:p>
          <a:p>
            <a:pPr algn="just"/>
            <a:endParaRPr lang="tr-TR" sz="1600" dirty="0">
              <a:solidFill>
                <a:schemeClr val="accent1"/>
              </a:solidFill>
              <a:latin typeface="Roboto Condensed Light" panose="020B0604020202020204" charset="0"/>
              <a:ea typeface="Roboto Condensed Light" panose="020B0604020202020204" charset="0"/>
            </a:endParaRPr>
          </a:p>
          <a:p>
            <a:pPr algn="just"/>
            <a:r>
              <a:rPr lang="tr-TR" sz="1600" b="1" dirty="0">
                <a:solidFill>
                  <a:schemeClr val="accent1"/>
                </a:solidFill>
                <a:latin typeface="Roboto Condensed Light" panose="020B0604020202020204" charset="0"/>
                <a:ea typeface="Roboto Condensed Light" panose="020B0604020202020204" charset="0"/>
              </a:rPr>
              <a:t>3. Depolama (Storage): </a:t>
            </a:r>
            <a:r>
              <a:rPr lang="tr-TR" sz="1600" dirty="0">
                <a:latin typeface="Roboto Condensed Light" panose="020B0604020202020204" charset="0"/>
                <a:ea typeface="Roboto Condensed Light" panose="020B0604020202020204" charset="0"/>
              </a:rPr>
              <a:t>Yerleştirilen malzemelerin bu raflarda ya da zeminde beklemesidir.</a:t>
            </a:r>
          </a:p>
          <a:p>
            <a:pPr algn="just"/>
            <a:endParaRPr lang="tr-TR" sz="1600" dirty="0">
              <a:solidFill>
                <a:schemeClr val="accent1"/>
              </a:solidFill>
              <a:latin typeface="Roboto Condensed Light" panose="020B0604020202020204" charset="0"/>
              <a:ea typeface="Roboto Condensed Light" panose="020B0604020202020204" charset="0"/>
            </a:endParaRPr>
          </a:p>
          <a:p>
            <a:pPr algn="just"/>
            <a:r>
              <a:rPr lang="tr-TR" sz="1600" b="1" dirty="0">
                <a:solidFill>
                  <a:schemeClr val="accent1"/>
                </a:solidFill>
                <a:latin typeface="Roboto Condensed Light" panose="020B0604020202020204" charset="0"/>
                <a:ea typeface="Roboto Condensed Light" panose="020B0604020202020204" charset="0"/>
              </a:rPr>
              <a:t>4. İkmal (</a:t>
            </a:r>
            <a:r>
              <a:rPr lang="tr-TR" sz="1600" b="1" dirty="0" err="1">
                <a:solidFill>
                  <a:schemeClr val="accent1"/>
                </a:solidFill>
                <a:latin typeface="Roboto Condensed Light" panose="020B0604020202020204" charset="0"/>
                <a:ea typeface="Roboto Condensed Light" panose="020B0604020202020204" charset="0"/>
              </a:rPr>
              <a:t>Replenishment</a:t>
            </a:r>
            <a:r>
              <a:rPr lang="tr-TR" sz="1600" b="1" dirty="0">
                <a:solidFill>
                  <a:schemeClr val="accent1"/>
                </a:solidFill>
                <a:latin typeface="Roboto Condensed Light" panose="020B0604020202020204" charset="0"/>
                <a:ea typeface="Roboto Condensed Light" panose="020B0604020202020204" charset="0"/>
              </a:rPr>
              <a:t>): </a:t>
            </a:r>
            <a:r>
              <a:rPr lang="tr-TR" sz="1600" dirty="0">
                <a:latin typeface="Roboto Condensed Light" panose="020B0604020202020204" charset="0"/>
                <a:ea typeface="Roboto Condensed Light" panose="020B0604020202020204" charset="0"/>
              </a:rPr>
              <a:t>Malzemenin depolama sürecinde, farklı ambalaj biçimlerinde ve/veya depolama </a:t>
            </a:r>
            <a:r>
              <a:rPr lang="tr-TR" sz="1600" dirty="0" err="1">
                <a:latin typeface="Roboto Condensed Light" panose="020B0604020202020204" charset="0"/>
                <a:ea typeface="Roboto Condensed Light" panose="020B0604020202020204" charset="0"/>
              </a:rPr>
              <a:t>lokasyonlarında</a:t>
            </a:r>
            <a:r>
              <a:rPr lang="tr-TR" sz="1600" dirty="0">
                <a:latin typeface="Roboto Condensed Light" panose="020B0604020202020204" charset="0"/>
                <a:ea typeface="Roboto Condensed Light" panose="020B0604020202020204" charset="0"/>
              </a:rPr>
              <a:t> bulunabilirliğinin sağlanması için yapılan depo içi transfer işlemidir.</a:t>
            </a:r>
          </a:p>
        </p:txBody>
      </p:sp>
      <p:pic>
        <p:nvPicPr>
          <p:cNvPr id="5" name="Resim 4">
            <a:extLst>
              <a:ext uri="{FF2B5EF4-FFF2-40B4-BE49-F238E27FC236}">
                <a16:creationId xmlns:a16="http://schemas.microsoft.com/office/drawing/2014/main" id="{9338F9FD-B8B6-6E88-7BC1-C4F0917165B0}"/>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40541941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Metin kutusu 2"/>
          <p:cNvSpPr txBox="1"/>
          <p:nvPr/>
        </p:nvSpPr>
        <p:spPr>
          <a:xfrm>
            <a:off x="736782" y="717047"/>
            <a:ext cx="7183632" cy="2246769"/>
          </a:xfrm>
          <a:prstGeom prst="rect">
            <a:avLst/>
          </a:prstGeom>
          <a:noFill/>
        </p:spPr>
        <p:txBody>
          <a:bodyPr wrap="square" rtlCol="0">
            <a:spAutoFit/>
          </a:bodyPr>
          <a:lstStyle/>
          <a:p>
            <a:pPr algn="just"/>
            <a:r>
              <a:rPr lang="tr-TR" sz="1400" b="1" dirty="0">
                <a:solidFill>
                  <a:schemeClr val="accent1"/>
                </a:solidFill>
                <a:latin typeface="Roboto Condensed Light" panose="020B0604020202020204" charset="0"/>
                <a:ea typeface="Roboto Condensed Light" panose="020B0604020202020204" charset="0"/>
              </a:rPr>
              <a:t>5. Sipariş Toplama (</a:t>
            </a:r>
            <a:r>
              <a:rPr lang="tr-TR" sz="1400" b="1" dirty="0" err="1">
                <a:solidFill>
                  <a:schemeClr val="accent1"/>
                </a:solidFill>
                <a:latin typeface="Roboto Condensed Light" panose="020B0604020202020204" charset="0"/>
                <a:ea typeface="Roboto Condensed Light" panose="020B0604020202020204" charset="0"/>
              </a:rPr>
              <a:t>Order</a:t>
            </a:r>
            <a:r>
              <a:rPr lang="tr-TR" sz="1400" b="1" dirty="0">
                <a:solidFill>
                  <a:schemeClr val="accent1"/>
                </a:solidFill>
                <a:latin typeface="Roboto Condensed Light" panose="020B0604020202020204" charset="0"/>
                <a:ea typeface="Roboto Condensed Light" panose="020B0604020202020204" charset="0"/>
              </a:rPr>
              <a:t> </a:t>
            </a:r>
            <a:r>
              <a:rPr lang="tr-TR" sz="1400" b="1" dirty="0" err="1">
                <a:solidFill>
                  <a:schemeClr val="accent1"/>
                </a:solidFill>
                <a:latin typeface="Roboto Condensed Light" panose="020B0604020202020204" charset="0"/>
                <a:ea typeface="Roboto Condensed Light" panose="020B0604020202020204" charset="0"/>
              </a:rPr>
              <a:t>Picking</a:t>
            </a:r>
            <a:r>
              <a:rPr lang="tr-TR" sz="1400" b="1" dirty="0">
                <a:solidFill>
                  <a:schemeClr val="accent1"/>
                </a:solidFill>
                <a:latin typeface="Roboto Condensed Light" panose="020B0604020202020204" charset="0"/>
                <a:ea typeface="Roboto Condensed Light" panose="020B0604020202020204" charset="0"/>
              </a:rPr>
              <a:t>): </a:t>
            </a:r>
            <a:r>
              <a:rPr lang="tr-TR" sz="1400" dirty="0">
                <a:latin typeface="Roboto Condensed Light" panose="020B0604020202020204" charset="0"/>
                <a:ea typeface="Roboto Condensed Light" panose="020B0604020202020204" charset="0"/>
              </a:rPr>
              <a:t>Müşteri veya işletme içi tedarik zinciri tarafından verilen siparişlere göre malzemelerin deponun çeşitli alanlarında toplanmasıdır.</a:t>
            </a:r>
          </a:p>
          <a:p>
            <a:pPr algn="just"/>
            <a:endParaRPr lang="tr-TR" sz="1400" dirty="0">
              <a:solidFill>
                <a:schemeClr val="accent1"/>
              </a:solidFill>
              <a:latin typeface="Roboto Condensed Light" panose="020B0604020202020204" charset="0"/>
              <a:ea typeface="Roboto Condensed Light" panose="020B0604020202020204" charset="0"/>
            </a:endParaRPr>
          </a:p>
          <a:p>
            <a:pPr algn="just"/>
            <a:r>
              <a:rPr lang="tr-TR" sz="1400" b="1" dirty="0">
                <a:solidFill>
                  <a:schemeClr val="accent1"/>
                </a:solidFill>
                <a:latin typeface="Roboto Condensed Light" panose="020B0604020202020204" charset="0"/>
                <a:ea typeface="Roboto Condensed Light" panose="020B0604020202020204" charset="0"/>
              </a:rPr>
              <a:t>6. Biriktirme, Ayrıştırma, Paketleme (</a:t>
            </a:r>
            <a:r>
              <a:rPr lang="tr-TR" sz="1400" b="1" dirty="0" err="1">
                <a:solidFill>
                  <a:schemeClr val="accent1"/>
                </a:solidFill>
                <a:latin typeface="Roboto Condensed Light" panose="020B0604020202020204" charset="0"/>
                <a:ea typeface="Roboto Condensed Light" panose="020B0604020202020204" charset="0"/>
              </a:rPr>
              <a:t>Accumulation</a:t>
            </a:r>
            <a:r>
              <a:rPr lang="tr-TR" sz="1400" b="1" dirty="0">
                <a:solidFill>
                  <a:schemeClr val="accent1"/>
                </a:solidFill>
                <a:latin typeface="Roboto Condensed Light" panose="020B0604020202020204" charset="0"/>
                <a:ea typeface="Roboto Condensed Light" panose="020B0604020202020204" charset="0"/>
              </a:rPr>
              <a:t>, </a:t>
            </a:r>
            <a:r>
              <a:rPr lang="tr-TR" sz="1400" b="1" dirty="0" err="1">
                <a:solidFill>
                  <a:schemeClr val="accent1"/>
                </a:solidFill>
                <a:latin typeface="Roboto Condensed Light" panose="020B0604020202020204" charset="0"/>
                <a:ea typeface="Roboto Condensed Light" panose="020B0604020202020204" charset="0"/>
              </a:rPr>
              <a:t>sotation</a:t>
            </a:r>
            <a:r>
              <a:rPr lang="tr-TR" sz="1400" b="1" dirty="0">
                <a:solidFill>
                  <a:schemeClr val="accent1"/>
                </a:solidFill>
                <a:latin typeface="Roboto Condensed Light" panose="020B0604020202020204" charset="0"/>
                <a:ea typeface="Roboto Condensed Light" panose="020B0604020202020204" charset="0"/>
              </a:rPr>
              <a:t>, </a:t>
            </a:r>
            <a:r>
              <a:rPr lang="tr-TR" sz="1400" b="1" dirty="0" err="1">
                <a:solidFill>
                  <a:schemeClr val="accent1"/>
                </a:solidFill>
                <a:latin typeface="Roboto Condensed Light" panose="020B0604020202020204" charset="0"/>
                <a:ea typeface="Roboto Condensed Light" panose="020B0604020202020204" charset="0"/>
              </a:rPr>
              <a:t>packaging</a:t>
            </a:r>
            <a:r>
              <a:rPr lang="tr-TR" sz="1400" b="1" dirty="0">
                <a:solidFill>
                  <a:schemeClr val="accent1"/>
                </a:solidFill>
                <a:latin typeface="Roboto Condensed Light" panose="020B0604020202020204" charset="0"/>
                <a:ea typeface="Roboto Condensed Light" panose="020B0604020202020204" charset="0"/>
              </a:rPr>
              <a:t>): </a:t>
            </a:r>
            <a:r>
              <a:rPr lang="tr-TR" sz="1400" dirty="0">
                <a:latin typeface="Roboto Condensed Light" panose="020B0604020202020204" charset="0"/>
                <a:ea typeface="Roboto Condensed Light" panose="020B0604020202020204" charset="0"/>
              </a:rPr>
              <a:t>Deponun değişik kısımlarında bir araya getirilen malzemelerin siparişlere göre tasniflenmesi ve her malzemenin ait olduğu siparişe göre paketlenmesi işlemidir.</a:t>
            </a:r>
          </a:p>
          <a:p>
            <a:pPr algn="just"/>
            <a:endParaRPr lang="tr-TR" sz="1400" dirty="0">
              <a:solidFill>
                <a:schemeClr val="accent1"/>
              </a:solidFill>
              <a:latin typeface="Roboto Condensed Light" panose="020B0604020202020204" charset="0"/>
              <a:ea typeface="Roboto Condensed Light" panose="020B0604020202020204" charset="0"/>
            </a:endParaRPr>
          </a:p>
          <a:p>
            <a:pPr algn="just"/>
            <a:r>
              <a:rPr lang="tr-TR" sz="1400" b="1" dirty="0">
                <a:solidFill>
                  <a:schemeClr val="accent1"/>
                </a:solidFill>
                <a:latin typeface="Roboto Condensed Light" panose="020B0604020202020204" charset="0"/>
                <a:ea typeface="Roboto Condensed Light" panose="020B0604020202020204" charset="0"/>
              </a:rPr>
              <a:t>7. </a:t>
            </a:r>
            <a:r>
              <a:rPr lang="tr-TR" sz="1400" b="1" dirty="0" err="1">
                <a:solidFill>
                  <a:schemeClr val="accent1"/>
                </a:solidFill>
                <a:latin typeface="Roboto Condensed Light" panose="020B0604020202020204" charset="0"/>
                <a:ea typeface="Roboto Condensed Light" panose="020B0604020202020204" charset="0"/>
              </a:rPr>
              <a:t>Sekiyat</a:t>
            </a:r>
            <a:r>
              <a:rPr lang="tr-TR" sz="1400" b="1" dirty="0">
                <a:solidFill>
                  <a:schemeClr val="accent1"/>
                </a:solidFill>
                <a:latin typeface="Roboto Condensed Light" panose="020B0604020202020204" charset="0"/>
                <a:ea typeface="Roboto Condensed Light" panose="020B0604020202020204" charset="0"/>
              </a:rPr>
              <a:t> (</a:t>
            </a:r>
            <a:r>
              <a:rPr lang="tr-TR" sz="1400" b="1" dirty="0" err="1">
                <a:solidFill>
                  <a:schemeClr val="accent1"/>
                </a:solidFill>
                <a:latin typeface="Roboto Condensed Light" panose="020B0604020202020204" charset="0"/>
                <a:ea typeface="Roboto Condensed Light" panose="020B0604020202020204" charset="0"/>
              </a:rPr>
              <a:t>Shipment</a:t>
            </a:r>
            <a:r>
              <a:rPr lang="tr-TR" sz="1400" b="1" dirty="0">
                <a:solidFill>
                  <a:schemeClr val="accent1"/>
                </a:solidFill>
                <a:latin typeface="Roboto Condensed Light" panose="020B0604020202020204" charset="0"/>
                <a:ea typeface="Roboto Condensed Light" panose="020B0604020202020204" charset="0"/>
              </a:rPr>
              <a:t>): </a:t>
            </a:r>
            <a:r>
              <a:rPr lang="tr-TR" sz="1400" dirty="0">
                <a:latin typeface="Roboto Condensed Light" panose="020B0604020202020204" charset="0"/>
                <a:ea typeface="Roboto Condensed Light" panose="020B0604020202020204" charset="0"/>
              </a:rPr>
              <a:t>Yükleme, sipariş teyidi ve taşınacak araca yüklenmesi faaliyetlerinden oluşmaktadır. Teslim almada olduğu gibi burada da konveyör veya </a:t>
            </a:r>
            <a:r>
              <a:rPr lang="tr-TR" sz="1400" dirty="0" err="1">
                <a:latin typeface="Roboto Condensed Light" panose="020B0604020202020204" charset="0"/>
                <a:ea typeface="Roboto Condensed Light" panose="020B0604020202020204" charset="0"/>
              </a:rPr>
              <a:t>forklift</a:t>
            </a:r>
            <a:r>
              <a:rPr lang="tr-TR" sz="1400" dirty="0">
                <a:latin typeface="Roboto Condensed Light" panose="020B0604020202020204" charset="0"/>
                <a:ea typeface="Roboto Condensed Light" panose="020B0604020202020204" charset="0"/>
              </a:rPr>
              <a:t> gibi taşıyıcılar ile malzemeler taşıyıcı araca yüklenmektedir.</a:t>
            </a:r>
          </a:p>
        </p:txBody>
      </p:sp>
      <p:pic>
        <p:nvPicPr>
          <p:cNvPr id="4098" name="Picture 2" descr="Yükleme Boşaltma Depo İçi Konveyör - Öncü Konveyö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564" y="2963816"/>
            <a:ext cx="3043991" cy="2029327"/>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orklif Tır Yükleme Rampası - YÜKLEME RAMPALA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4561" y="3022430"/>
            <a:ext cx="2705768" cy="202932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871932" y="91744"/>
            <a:ext cx="5564038" cy="584775"/>
          </a:xfrm>
          <a:prstGeom prst="rect">
            <a:avLst/>
          </a:prstGeom>
        </p:spPr>
        <p:txBody>
          <a:bodyPr wrap="square">
            <a:spAutoFit/>
          </a:bodyPr>
          <a:lstStyle/>
          <a:p>
            <a:pPr algn="ctr"/>
            <a:r>
              <a:rPr lang="tr-TR" sz="16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t>
            </a:r>
            <a:br>
              <a:rPr lang="tr-TR" sz="16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br>
            <a:r>
              <a:rPr lang="tr-TR" sz="16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Depolama</a:t>
            </a:r>
            <a:endParaRPr lang="tr-TR" sz="1600" b="1" dirty="0">
              <a:solidFill>
                <a:schemeClr val="accent1"/>
              </a:solidFill>
              <a:latin typeface="Roboto Condensed Light" panose="020B0604020202020204" charset="0"/>
              <a:ea typeface="Roboto Condensed Light" panose="020B0604020202020204" charset="0"/>
            </a:endParaRPr>
          </a:p>
        </p:txBody>
      </p:sp>
      <p:pic>
        <p:nvPicPr>
          <p:cNvPr id="4" name="Resim 3">
            <a:extLst>
              <a:ext uri="{FF2B5EF4-FFF2-40B4-BE49-F238E27FC236}">
                <a16:creationId xmlns:a16="http://schemas.microsoft.com/office/drawing/2014/main" id="{4F2DE301-620A-B81E-994B-83B750EB973D}"/>
              </a:ext>
            </a:extLst>
          </p:cNvPr>
          <p:cNvPicPr>
            <a:picLocks noChangeAspect="1"/>
          </p:cNvPicPr>
          <p:nvPr/>
        </p:nvPicPr>
        <p:blipFill>
          <a:blip r:embed="rId4"/>
          <a:stretch>
            <a:fillRect/>
          </a:stretch>
        </p:blipFill>
        <p:spPr>
          <a:xfrm>
            <a:off x="8503402" y="30155"/>
            <a:ext cx="573958" cy="574292"/>
          </a:xfrm>
          <a:prstGeom prst="rect">
            <a:avLst/>
          </a:prstGeom>
        </p:spPr>
      </p:pic>
    </p:spTree>
    <p:extLst>
      <p:ext uri="{BB962C8B-B14F-4D97-AF65-F5344CB8AC3E}">
        <p14:creationId xmlns:p14="http://schemas.microsoft.com/office/powerpoint/2010/main" val="3255295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055813" y="242496"/>
            <a:ext cx="6845983" cy="766200"/>
          </a:xfrm>
        </p:spPr>
        <p:txBody>
          <a:bodyPr>
            <a:normAutofit fontScale="90000"/>
          </a:bodyPr>
          <a:lstStyle/>
          <a:p>
            <a:pPr algn="ctr"/>
            <a:r>
              <a:rPr lang="tr-TR" dirty="0">
                <a:solidFill>
                  <a:schemeClr val="accent1"/>
                </a:solidFill>
              </a:rPr>
              <a:t>Lojistiğin Temel Fonksiyonları: </a:t>
            </a:r>
            <a:r>
              <a:rPr lang="tr-TR" dirty="0">
                <a:solidFill>
                  <a:schemeClr val="accent1"/>
                </a:solidFill>
                <a:cs typeface="Times New Roman" panose="02020603050405020304" pitchFamily="18" charset="0"/>
              </a:rPr>
              <a:t>Envanter Yönetimi</a:t>
            </a:r>
            <a:endParaRPr lang="tr-TR" dirty="0">
              <a:solidFill>
                <a:schemeClr val="accent1"/>
              </a:solidFill>
            </a:endParaRPr>
          </a:p>
        </p:txBody>
      </p:sp>
      <p:sp>
        <p:nvSpPr>
          <p:cNvPr id="3" name="Metin Yer Tutucusu 2"/>
          <p:cNvSpPr>
            <a:spLocks noGrp="1"/>
          </p:cNvSpPr>
          <p:nvPr>
            <p:ph type="body" idx="1"/>
          </p:nvPr>
        </p:nvSpPr>
        <p:spPr>
          <a:xfrm>
            <a:off x="313511" y="1008696"/>
            <a:ext cx="7304489" cy="2226210"/>
          </a:xfrm>
        </p:spPr>
        <p:txBody>
          <a:bodyPr>
            <a:normAutofit/>
          </a:bodyPr>
          <a:lstStyle/>
          <a:p>
            <a:pPr marL="0" indent="0" algn="just">
              <a:buNone/>
            </a:pPr>
            <a:r>
              <a:rPr lang="tr-TR" sz="1600" b="1" u="sng" dirty="0">
                <a:cs typeface="Times New Roman" panose="02020603050405020304" pitchFamily="18" charset="0"/>
              </a:rPr>
              <a:t>Envanter</a:t>
            </a:r>
            <a:r>
              <a:rPr lang="tr-TR" sz="1600" dirty="0">
                <a:cs typeface="Times New Roman" panose="02020603050405020304" pitchFamily="18" charset="0"/>
              </a:rPr>
              <a:t>, birçok sanayi şirketinin en büyük aktifidir. </a:t>
            </a:r>
          </a:p>
          <a:p>
            <a:pPr marL="0" indent="0" algn="just">
              <a:buNone/>
            </a:pPr>
            <a:r>
              <a:rPr lang="tr-TR" sz="1600" b="1" u="sng" dirty="0">
                <a:cs typeface="Times New Roman" panose="02020603050405020304" pitchFamily="18" charset="0"/>
              </a:rPr>
              <a:t>Lojistik bakış açısına göre envanter</a:t>
            </a:r>
            <a:r>
              <a:rPr lang="tr-TR" sz="1600" dirty="0">
                <a:cs typeface="Times New Roman" panose="02020603050405020304" pitchFamily="18" charset="0"/>
              </a:rPr>
              <a:t>, mal stokunun veya mamul ve yarı mamullerin ya da hammadde ve malzemenin sayılarak değerlendirilmesini ifade etmektedir.</a:t>
            </a:r>
          </a:p>
          <a:p>
            <a:pPr marL="0" indent="0" algn="just">
              <a:buNone/>
            </a:pPr>
            <a:r>
              <a:rPr lang="tr-TR" sz="1600" dirty="0">
                <a:cs typeface="Times New Roman" panose="02020603050405020304" pitchFamily="18" charset="0"/>
              </a:rPr>
              <a:t>Bu kaynağın yönetimi, </a:t>
            </a:r>
            <a:r>
              <a:rPr lang="tr-TR" sz="1600" b="1" u="sng" dirty="0">
                <a:cs typeface="Times New Roman" panose="02020603050405020304" pitchFamily="18" charset="0"/>
              </a:rPr>
              <a:t>karlılığı doğrudan etkiler</a:t>
            </a:r>
            <a:r>
              <a:rPr lang="tr-TR" sz="1600" dirty="0">
                <a:cs typeface="Times New Roman" panose="02020603050405020304" pitchFamily="18" charset="0"/>
              </a:rPr>
              <a:t>. </a:t>
            </a:r>
          </a:p>
          <a:p>
            <a:pPr marL="0" indent="0" algn="just">
              <a:buNone/>
            </a:pPr>
            <a:endParaRPr lang="tr-TR" sz="1600" dirty="0"/>
          </a:p>
          <a:p>
            <a:pPr marL="0" indent="0" algn="just">
              <a:buNone/>
            </a:pPr>
            <a:endParaRPr lang="tr-TR" sz="1600" dirty="0"/>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a:p>
        </p:txBody>
      </p:sp>
      <p:pic>
        <p:nvPicPr>
          <p:cNvPr id="5124" name="Picture 4" descr="Depo, Stok ve Envanter Yönetimi Eğitimi - Kurumsal Eğitimler Akademis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8266" y="2852403"/>
            <a:ext cx="4931400" cy="2099697"/>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46D039FD-A851-DEBD-BFF5-D89F5791139C}"/>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284821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220"/>
        <p:cNvGrpSpPr/>
        <p:nvPr/>
      </p:nvGrpSpPr>
      <p:grpSpPr>
        <a:xfrm>
          <a:off x="0" y="0"/>
          <a:ext cx="0" cy="0"/>
          <a:chOff x="0" y="0"/>
          <a:chExt cx="0" cy="0"/>
        </a:xfrm>
      </p:grpSpPr>
      <p:grpSp>
        <p:nvGrpSpPr>
          <p:cNvPr id="229" name="Group 228">
            <a:extLst>
              <a:ext uri="{FF2B5EF4-FFF2-40B4-BE49-F238E27FC236}">
                <a16:creationId xmlns:a16="http://schemas.microsoft.com/office/drawing/2014/main" id="{84DB7353-7D7A-431B-A5B6-A3845E6F2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230" name="Freeform 5">
              <a:extLst>
                <a:ext uri="{FF2B5EF4-FFF2-40B4-BE49-F238E27FC236}">
                  <a16:creationId xmlns:a16="http://schemas.microsoft.com/office/drawing/2014/main" id="{9E8D15D6-6183-4BE1-A315-C7EC9C1A53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1" name="Freeform 6">
              <a:extLst>
                <a:ext uri="{FF2B5EF4-FFF2-40B4-BE49-F238E27FC236}">
                  <a16:creationId xmlns:a16="http://schemas.microsoft.com/office/drawing/2014/main" id="{82A253FA-4E60-4B4D-94B0-93ECFCF309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2" name="Freeform 7">
              <a:extLst>
                <a:ext uri="{FF2B5EF4-FFF2-40B4-BE49-F238E27FC236}">
                  <a16:creationId xmlns:a16="http://schemas.microsoft.com/office/drawing/2014/main" id="{E1B39AD1-11BD-457B-822C-A873607F41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3" name="Freeform 8">
              <a:extLst>
                <a:ext uri="{FF2B5EF4-FFF2-40B4-BE49-F238E27FC236}">
                  <a16:creationId xmlns:a16="http://schemas.microsoft.com/office/drawing/2014/main" id="{CC286005-78D5-4BE4-AA8B-75CDC07E78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4" name="Freeform 9">
              <a:extLst>
                <a:ext uri="{FF2B5EF4-FFF2-40B4-BE49-F238E27FC236}">
                  <a16:creationId xmlns:a16="http://schemas.microsoft.com/office/drawing/2014/main" id="{09E4A22D-7E83-4F24-97FE-931A93CAC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5" name="Freeform 10">
              <a:extLst>
                <a:ext uri="{FF2B5EF4-FFF2-40B4-BE49-F238E27FC236}">
                  <a16:creationId xmlns:a16="http://schemas.microsoft.com/office/drawing/2014/main" id="{4351E96B-8DD4-4D5E-A9F0-C47F5F33781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6" name="Freeform 11">
              <a:extLst>
                <a:ext uri="{FF2B5EF4-FFF2-40B4-BE49-F238E27FC236}">
                  <a16:creationId xmlns:a16="http://schemas.microsoft.com/office/drawing/2014/main" id="{BFF78610-2475-4756-9EC8-5DA7D8902D5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7" name="Freeform 12">
              <a:extLst>
                <a:ext uri="{FF2B5EF4-FFF2-40B4-BE49-F238E27FC236}">
                  <a16:creationId xmlns:a16="http://schemas.microsoft.com/office/drawing/2014/main" id="{C7ACAE44-681D-4CBC-B2AB-E5131DF5A8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8" name="Freeform 13">
              <a:extLst>
                <a:ext uri="{FF2B5EF4-FFF2-40B4-BE49-F238E27FC236}">
                  <a16:creationId xmlns:a16="http://schemas.microsoft.com/office/drawing/2014/main" id="{CA22E4A0-73AA-4722-9C16-F3AF9A33E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39" name="Freeform 14">
              <a:extLst>
                <a:ext uri="{FF2B5EF4-FFF2-40B4-BE49-F238E27FC236}">
                  <a16:creationId xmlns:a16="http://schemas.microsoft.com/office/drawing/2014/main" id="{BB36E626-EBEB-41C0-B224-8DB049DB4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0" name="Freeform 15">
              <a:extLst>
                <a:ext uri="{FF2B5EF4-FFF2-40B4-BE49-F238E27FC236}">
                  <a16:creationId xmlns:a16="http://schemas.microsoft.com/office/drawing/2014/main" id="{D603DEC5-BED4-4DB6-A253-F61CC36742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1" name="Freeform 16">
              <a:extLst>
                <a:ext uri="{FF2B5EF4-FFF2-40B4-BE49-F238E27FC236}">
                  <a16:creationId xmlns:a16="http://schemas.microsoft.com/office/drawing/2014/main" id="{86AE9DE6-CA9A-479B-A0FB-0E1BAC7A65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2" name="Freeform 17">
              <a:extLst>
                <a:ext uri="{FF2B5EF4-FFF2-40B4-BE49-F238E27FC236}">
                  <a16:creationId xmlns:a16="http://schemas.microsoft.com/office/drawing/2014/main" id="{16CB8DC8-E75F-4574-A290-AAB7031BE8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3" name="Freeform 18">
              <a:extLst>
                <a:ext uri="{FF2B5EF4-FFF2-40B4-BE49-F238E27FC236}">
                  <a16:creationId xmlns:a16="http://schemas.microsoft.com/office/drawing/2014/main" id="{1CA657E1-3A52-4C23-AA47-EBB2D5C414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4" name="Freeform 19">
              <a:extLst>
                <a:ext uri="{FF2B5EF4-FFF2-40B4-BE49-F238E27FC236}">
                  <a16:creationId xmlns:a16="http://schemas.microsoft.com/office/drawing/2014/main" id="{ED4F701B-2A93-464F-A673-54EED5C4C4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5" name="Freeform 20">
              <a:extLst>
                <a:ext uri="{FF2B5EF4-FFF2-40B4-BE49-F238E27FC236}">
                  <a16:creationId xmlns:a16="http://schemas.microsoft.com/office/drawing/2014/main" id="{9977C34F-F6C9-4749-B201-7B928802DF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6" name="Freeform 21">
              <a:extLst>
                <a:ext uri="{FF2B5EF4-FFF2-40B4-BE49-F238E27FC236}">
                  <a16:creationId xmlns:a16="http://schemas.microsoft.com/office/drawing/2014/main" id="{3A913E6B-DBE9-4291-A34C-36069ECB8E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7" name="Freeform 22">
              <a:extLst>
                <a:ext uri="{FF2B5EF4-FFF2-40B4-BE49-F238E27FC236}">
                  <a16:creationId xmlns:a16="http://schemas.microsoft.com/office/drawing/2014/main" id="{7D415C04-AB5C-4B76-9E49-EEBAEE64D04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48" name="Freeform 23">
              <a:extLst>
                <a:ext uri="{FF2B5EF4-FFF2-40B4-BE49-F238E27FC236}">
                  <a16:creationId xmlns:a16="http://schemas.microsoft.com/office/drawing/2014/main" id="{151FDC11-E872-4EAE-A597-822F9FE170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grpSp>
        <p:nvGrpSpPr>
          <p:cNvPr id="250" name="Group 249">
            <a:extLst>
              <a:ext uri="{FF2B5EF4-FFF2-40B4-BE49-F238E27FC236}">
                <a16:creationId xmlns:a16="http://schemas.microsoft.com/office/drawing/2014/main" id="{1B24766B-81CA-44C7-BF11-77A12BA424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51969" y="889862"/>
            <a:ext cx="6636259" cy="3358450"/>
            <a:chOff x="1669293" y="1186483"/>
            <a:chExt cx="8848345" cy="4477933"/>
          </a:xfrm>
        </p:grpSpPr>
        <p:sp>
          <p:nvSpPr>
            <p:cNvPr id="251" name="Rectangle 250">
              <a:extLst>
                <a:ext uri="{FF2B5EF4-FFF2-40B4-BE49-F238E27FC236}">
                  <a16:creationId xmlns:a16="http://schemas.microsoft.com/office/drawing/2014/main" id="{1A2F9962-DEB8-461C-8B4C-C0ED0D8A7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74042" y="1186483"/>
              <a:ext cx="8843596" cy="716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52" name="Isosceles Triangle 251">
              <a:extLst>
                <a:ext uri="{FF2B5EF4-FFF2-40B4-BE49-F238E27FC236}">
                  <a16:creationId xmlns:a16="http://schemas.microsoft.com/office/drawing/2014/main" id="{C0672E08-EB09-4B8E-8522-24BBC2CFFD2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5892384" y="5313353"/>
              <a:ext cx="407233" cy="35106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sp>
          <p:nvSpPr>
            <p:cNvPr id="253" name="Rectangle 252">
              <a:extLst>
                <a:ext uri="{FF2B5EF4-FFF2-40B4-BE49-F238E27FC236}">
                  <a16:creationId xmlns:a16="http://schemas.microsoft.com/office/drawing/2014/main" id="{3447AB64-F3EC-4A1F-BFD4-F0F9DB3DAD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69293" y="1991156"/>
              <a:ext cx="8845667" cy="332219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tr-TR"/>
            </a:p>
          </p:txBody>
        </p:sp>
      </p:grpSp>
      <p:sp useBgFill="1">
        <p:nvSpPr>
          <p:cNvPr id="255" name="Rectangle 254">
            <a:extLst>
              <a:ext uri="{FF2B5EF4-FFF2-40B4-BE49-F238E27FC236}">
                <a16:creationId xmlns:a16="http://schemas.microsoft.com/office/drawing/2014/main" id="{6BDBA639-2A71-4A60-A71A-FF1836F546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7" name="Group 256">
            <a:extLst>
              <a:ext uri="{FF2B5EF4-FFF2-40B4-BE49-F238E27FC236}">
                <a16:creationId xmlns:a16="http://schemas.microsoft.com/office/drawing/2014/main" id="{5E208A8B-5EBD-4532-BE72-26414FA7CFF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47255" y="-44532"/>
            <a:ext cx="9386886" cy="5192848"/>
            <a:chOff x="-329674" y="-51881"/>
            <a:chExt cx="12515851" cy="6923798"/>
          </a:xfrm>
        </p:grpSpPr>
        <p:sp>
          <p:nvSpPr>
            <p:cNvPr id="258" name="Freeform 5">
              <a:extLst>
                <a:ext uri="{FF2B5EF4-FFF2-40B4-BE49-F238E27FC236}">
                  <a16:creationId xmlns:a16="http://schemas.microsoft.com/office/drawing/2014/main" id="{15D09196-B338-4AB5-A71B-CFD5FFCA62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9674" y="1298404"/>
              <a:ext cx="9702800" cy="5573512"/>
            </a:xfrm>
            <a:custGeom>
              <a:avLst/>
              <a:gdLst/>
              <a:ahLst/>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59" name="Freeform 6">
              <a:extLst>
                <a:ext uri="{FF2B5EF4-FFF2-40B4-BE49-F238E27FC236}">
                  <a16:creationId xmlns:a16="http://schemas.microsoft.com/office/drawing/2014/main" id="{F50B4463-128A-4677-A285-C017E6C543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70451" y="2018236"/>
              <a:ext cx="7373938" cy="4848892"/>
            </a:xfrm>
            <a:custGeom>
              <a:avLst/>
              <a:gdLst/>
              <a:ahLst/>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0" name="Freeform 7">
              <a:extLst>
                <a:ext uri="{FF2B5EF4-FFF2-40B4-BE49-F238E27FC236}">
                  <a16:creationId xmlns:a16="http://schemas.microsoft.com/office/drawing/2014/main" id="{1D9B95CD-F023-4DFA-9678-1E02713F74B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1351" y="1788400"/>
              <a:ext cx="8035925" cy="5083516"/>
            </a:xfrm>
            <a:custGeom>
              <a:avLst/>
              <a:gdLst/>
              <a:ahLst/>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1" name="Freeform 8">
              <a:extLst>
                <a:ext uri="{FF2B5EF4-FFF2-40B4-BE49-F238E27FC236}">
                  <a16:creationId xmlns:a16="http://schemas.microsoft.com/office/drawing/2014/main" id="{1DDF47A8-BE7B-43F3-A500-F5A4656D83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49842"/>
              <a:ext cx="10334625" cy="6322075"/>
            </a:xfrm>
            <a:custGeom>
              <a:avLst/>
              <a:gdLst/>
              <a:ahLst/>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2" name="Freeform 9">
              <a:extLst>
                <a:ext uri="{FF2B5EF4-FFF2-40B4-BE49-F238E27FC236}">
                  <a16:creationId xmlns:a16="http://schemas.microsoft.com/office/drawing/2014/main" id="{2DD394DE-76FB-42F8-85F2-FD436F4232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6186246"/>
              <a:ext cx="504825" cy="681527"/>
            </a:xfrm>
            <a:custGeom>
              <a:avLst/>
              <a:gdLst/>
              <a:ahLst/>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3" name="Freeform 10">
              <a:extLst>
                <a:ext uri="{FF2B5EF4-FFF2-40B4-BE49-F238E27FC236}">
                  <a16:creationId xmlns:a16="http://schemas.microsoft.com/office/drawing/2014/main" id="{B95F2EFB-87E6-4400-AAF3-7EB8B4F15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1881"/>
              <a:ext cx="11091863" cy="6923796"/>
            </a:xfrm>
            <a:custGeom>
              <a:avLst/>
              <a:gdLst/>
              <a:ahLst/>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4" name="Freeform 11">
              <a:extLst>
                <a:ext uri="{FF2B5EF4-FFF2-40B4-BE49-F238E27FC236}">
                  <a16:creationId xmlns:a16="http://schemas.microsoft.com/office/drawing/2014/main" id="{1D463476-2BC7-418C-9D6F-51444B11A7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26601" y="5579"/>
              <a:ext cx="5788025" cy="6847184"/>
            </a:xfrm>
            <a:custGeom>
              <a:avLst/>
              <a:gdLst/>
              <a:ahLst/>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5" name="Freeform 12">
              <a:extLst>
                <a:ext uri="{FF2B5EF4-FFF2-40B4-BE49-F238E27FC236}">
                  <a16:creationId xmlns:a16="http://schemas.microsoft.com/office/drawing/2014/main" id="{24011122-2495-478A-81BF-ABBDEA1DA8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1057275" cy="614491"/>
            </a:xfrm>
            <a:custGeom>
              <a:avLst/>
              <a:gdLst/>
              <a:ahLst/>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6" name="Freeform 13">
              <a:extLst>
                <a:ext uri="{FF2B5EF4-FFF2-40B4-BE49-F238E27FC236}">
                  <a16:creationId xmlns:a16="http://schemas.microsoft.com/office/drawing/2014/main" id="{C79E87C5-E5B3-476B-B539-FC9CF4A33B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821889" y="5579"/>
              <a:ext cx="5588000" cy="6866337"/>
            </a:xfrm>
            <a:custGeom>
              <a:avLst/>
              <a:gdLst/>
              <a:ahLst/>
              <a:cxnLst/>
              <a:rect l="0" t="0" r="r" b="b"/>
              <a:pathLst>
                <a:path w="1174" h="1440">
                  <a:moveTo>
                    <a:pt x="1067" y="1440"/>
                  </a:moveTo>
                  <a:cubicBezTo>
                    <a:pt x="1174" y="1124"/>
                    <a:pt x="887" y="797"/>
                    <a:pt x="698" y="577"/>
                  </a:cubicBezTo>
                  <a:cubicBezTo>
                    <a:pt x="500" y="348"/>
                    <a:pt x="270" y="141"/>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7" name="Freeform 14">
              <a:extLst>
                <a:ext uri="{FF2B5EF4-FFF2-40B4-BE49-F238E27FC236}">
                  <a16:creationId xmlns:a16="http://schemas.microsoft.com/office/drawing/2014/main" id="{956029CA-2B38-434D-9044-5FF3A1ECD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701" y="790"/>
              <a:ext cx="595313" cy="352734"/>
            </a:xfrm>
            <a:custGeom>
              <a:avLst/>
              <a:gdLst/>
              <a:ahLst/>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8" name="Freeform 15">
              <a:extLst>
                <a:ext uri="{FF2B5EF4-FFF2-40B4-BE49-F238E27FC236}">
                  <a16:creationId xmlns:a16="http://schemas.microsoft.com/office/drawing/2014/main" id="{9514CFB6-E8DB-43DC-B1CD-9CC2D4B276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012389" y="5579"/>
              <a:ext cx="5497513" cy="6866337"/>
            </a:xfrm>
            <a:custGeom>
              <a:avLst/>
              <a:gdLst/>
              <a:ahLst/>
              <a:cxnLst/>
              <a:rect l="0" t="0" r="r" b="b"/>
              <a:pathLst>
                <a:path w="1155" h="1440">
                  <a:moveTo>
                    <a:pt x="1056" y="1440"/>
                  </a:moveTo>
                  <a:cubicBezTo>
                    <a:pt x="1155" y="1123"/>
                    <a:pt x="875" y="801"/>
                    <a:pt x="686" y="580"/>
                  </a:cubicBezTo>
                  <a:cubicBezTo>
                    <a:pt x="491" y="352"/>
                    <a:pt x="264" y="145"/>
                    <a:pt x="0" y="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69" name="Freeform 16">
              <a:extLst>
                <a:ext uri="{FF2B5EF4-FFF2-40B4-BE49-F238E27FC236}">
                  <a16:creationId xmlns:a16="http://schemas.microsoft.com/office/drawing/2014/main" id="{BD8C1FC8-E550-45BE-9F30-822BAB3781E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61" y="5579"/>
              <a:ext cx="357188" cy="213875"/>
            </a:xfrm>
            <a:custGeom>
              <a:avLst/>
              <a:gdLst/>
              <a:ahLst/>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0" name="Freeform 17">
              <a:extLst>
                <a:ext uri="{FF2B5EF4-FFF2-40B4-BE49-F238E27FC236}">
                  <a16:creationId xmlns:a16="http://schemas.microsoft.com/office/drawing/2014/main" id="{D1646B5D-A7B7-41EC-9591-0E0C0F4F94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210826" y="790"/>
              <a:ext cx="5522913" cy="6871126"/>
            </a:xfrm>
            <a:custGeom>
              <a:avLst/>
              <a:gdLst/>
              <a:ahLst/>
              <a:cxnLst/>
              <a:rect l="0" t="0" r="r" b="b"/>
              <a:pathLst>
                <a:path w="1160" h="1441">
                  <a:moveTo>
                    <a:pt x="1053" y="1441"/>
                  </a:moveTo>
                  <a:cubicBezTo>
                    <a:pt x="1160" y="1129"/>
                    <a:pt x="892" y="817"/>
                    <a:pt x="705" y="599"/>
                  </a:cubicBezTo>
                  <a:cubicBezTo>
                    <a:pt x="503" y="365"/>
                    <a:pt x="270" y="152"/>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1" name="Freeform 18">
              <a:extLst>
                <a:ext uri="{FF2B5EF4-FFF2-40B4-BE49-F238E27FC236}">
                  <a16:creationId xmlns:a16="http://schemas.microsoft.com/office/drawing/2014/main" id="{E2118E93-481E-4843-987E-378187AA37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63239" y="5579"/>
              <a:ext cx="5413375" cy="6866337"/>
            </a:xfrm>
            <a:custGeom>
              <a:avLst/>
              <a:gdLst/>
              <a:ahLst/>
              <a:cxnLst/>
              <a:rect l="0" t="0" r="r" b="b"/>
              <a:pathLst>
                <a:path w="1137" h="1440">
                  <a:moveTo>
                    <a:pt x="1040" y="1440"/>
                  </a:moveTo>
                  <a:cubicBezTo>
                    <a:pt x="1137" y="1131"/>
                    <a:pt x="883" y="828"/>
                    <a:pt x="698" y="611"/>
                  </a:cubicBezTo>
                  <a:cubicBezTo>
                    <a:pt x="498" y="375"/>
                    <a:pt x="268" y="15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2" name="Freeform 19">
              <a:extLst>
                <a:ext uri="{FF2B5EF4-FFF2-40B4-BE49-F238E27FC236}">
                  <a16:creationId xmlns:a16="http://schemas.microsoft.com/office/drawing/2014/main" id="{77038464-F4E2-47EC-A87F-18469191E3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877576" y="5579"/>
              <a:ext cx="5037138" cy="6861550"/>
            </a:xfrm>
            <a:custGeom>
              <a:avLst/>
              <a:gdLst/>
              <a:ahLst/>
              <a:cxnLst/>
              <a:rect l="0" t="0" r="r" b="b"/>
              <a:pathLst>
                <a:path w="1058" h="1439">
                  <a:moveTo>
                    <a:pt x="1011" y="1439"/>
                  </a:moveTo>
                  <a:cubicBezTo>
                    <a:pt x="1058" y="1131"/>
                    <a:pt x="825" y="841"/>
                    <a:pt x="648" y="617"/>
                  </a:cubicBezTo>
                  <a:cubicBezTo>
                    <a:pt x="462" y="383"/>
                    <a:pt x="248" y="16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3" name="Freeform 20">
              <a:extLst>
                <a:ext uri="{FF2B5EF4-FFF2-40B4-BE49-F238E27FC236}">
                  <a16:creationId xmlns:a16="http://schemas.microsoft.com/office/drawing/2014/main" id="{FB3BBEB1-E146-408F-95B7-EE2F269DE1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768289" y="5579"/>
              <a:ext cx="3417888" cy="2742066"/>
            </a:xfrm>
            <a:custGeom>
              <a:avLst/>
              <a:gdLst/>
              <a:ahLst/>
              <a:cxnLst/>
              <a:rect l="0" t="0" r="r" b="b"/>
              <a:pathLst>
                <a:path w="718" h="575">
                  <a:moveTo>
                    <a:pt x="718" y="575"/>
                  </a:moveTo>
                  <a:cubicBezTo>
                    <a:pt x="500" y="360"/>
                    <a:pt x="260" y="163"/>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4" name="Freeform 21">
              <a:extLst>
                <a:ext uri="{FF2B5EF4-FFF2-40B4-BE49-F238E27FC236}">
                  <a16:creationId xmlns:a16="http://schemas.microsoft.com/office/drawing/2014/main" id="{C765B285-56EC-47FC-B116-274EBBD61A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235014" y="10367"/>
              <a:ext cx="2951163" cy="2555325"/>
            </a:xfrm>
            <a:custGeom>
              <a:avLst/>
              <a:gdLst/>
              <a:ahLst/>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5" name="Freeform 22">
              <a:extLst>
                <a:ext uri="{FF2B5EF4-FFF2-40B4-BE49-F238E27FC236}">
                  <a16:creationId xmlns:a16="http://schemas.microsoft.com/office/drawing/2014/main" id="{CB4A6191-6913-42EA-905E-8A174AE2C9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020826" y="5579"/>
              <a:ext cx="2165350" cy="1358265"/>
            </a:xfrm>
            <a:custGeom>
              <a:avLst/>
              <a:gdLst/>
              <a:ahLst/>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sp>
          <p:nvSpPr>
            <p:cNvPr id="276" name="Freeform 23">
              <a:extLst>
                <a:ext uri="{FF2B5EF4-FFF2-40B4-BE49-F238E27FC236}">
                  <a16:creationId xmlns:a16="http://schemas.microsoft.com/office/drawing/2014/main" id="{8ADEEF92-F481-475A-845C-5E940F0D55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290826" y="5579"/>
              <a:ext cx="895350" cy="534687"/>
            </a:xfrm>
            <a:custGeom>
              <a:avLst/>
              <a:gdLst/>
              <a:ahLst/>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tr-TR"/>
            </a:p>
          </p:txBody>
        </p:sp>
      </p:grpSp>
      <p:sp>
        <p:nvSpPr>
          <p:cNvPr id="223" name="Google Shape;223;p14"/>
          <p:cNvSpPr txBox="1">
            <a:spLocks noGrp="1"/>
          </p:cNvSpPr>
          <p:nvPr>
            <p:ph type="sldNum" idx="12"/>
          </p:nvPr>
        </p:nvSpPr>
        <p:spPr>
          <a:xfrm>
            <a:off x="7852410" y="240030"/>
            <a:ext cx="685800" cy="240030"/>
          </a:xfrm>
          <a:prstGeom prst="rect">
            <a:avLst/>
          </a:prstGeom>
        </p:spPr>
        <p:txBody>
          <a:bodyPr spcFirstLastPara="1" vert="horz" lIns="91440" tIns="45720" rIns="91440" bIns="45720" rtlCol="0" anchor="ctr" anchorCtr="0">
            <a:normAutofit/>
          </a:bodyPr>
          <a:lstStyle/>
          <a:p>
            <a:pPr lvl="0" indent="0">
              <a:lnSpc>
                <a:spcPct val="90000"/>
              </a:lnSpc>
              <a:spcBef>
                <a:spcPts val="0"/>
              </a:spcBef>
              <a:spcAft>
                <a:spcPts val="600"/>
              </a:spcAft>
              <a:buNone/>
            </a:pPr>
            <a:fld id="{00000000-1234-1234-1234-123412341234}" type="slidenum">
              <a:rPr lang="en-US" sz="500" kern="1200" dirty="0">
                <a:solidFill>
                  <a:schemeClr val="tx1">
                    <a:tint val="75000"/>
                  </a:schemeClr>
                </a:solidFill>
                <a:latin typeface="+mn-lt"/>
                <a:ea typeface="+mn-ea"/>
                <a:cs typeface="+mn-cs"/>
              </a:rPr>
              <a:pPr lvl="0" indent="0">
                <a:lnSpc>
                  <a:spcPct val="90000"/>
                </a:lnSpc>
                <a:spcBef>
                  <a:spcPts val="0"/>
                </a:spcBef>
                <a:spcAft>
                  <a:spcPts val="600"/>
                </a:spcAft>
                <a:buNone/>
              </a:pPr>
              <a:t>2</a:t>
            </a:fld>
            <a:endParaRPr lang="en-US" sz="500" kern="1200" dirty="0">
              <a:solidFill>
                <a:schemeClr val="tx1">
                  <a:tint val="75000"/>
                </a:schemeClr>
              </a:solidFill>
              <a:latin typeface="+mn-lt"/>
              <a:ea typeface="+mn-ea"/>
              <a:cs typeface="+mn-cs"/>
            </a:endParaRPr>
          </a:p>
        </p:txBody>
      </p:sp>
      <p:sp>
        <p:nvSpPr>
          <p:cNvPr id="278" name="Freeform: Shape 277">
            <a:extLst>
              <a:ext uri="{FF2B5EF4-FFF2-40B4-BE49-F238E27FC236}">
                <a16:creationId xmlns:a16="http://schemas.microsoft.com/office/drawing/2014/main" id="{D9C506D7-84CB-4057-A44A-465313E785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1630437" y="1836459"/>
            <a:ext cx="3314067" cy="3194706"/>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0" name="Oval 32">
            <a:extLst>
              <a:ext uri="{FF2B5EF4-FFF2-40B4-BE49-F238E27FC236}">
                <a16:creationId xmlns:a16="http://schemas.microsoft.com/office/drawing/2014/main" id="{7842FC68-61FD-4700-8A22-BB8B071884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65934" y="518982"/>
            <a:ext cx="5821442" cy="4007298"/>
          </a:xfrm>
          <a:custGeom>
            <a:avLst/>
            <a:gdLst>
              <a:gd name="connsiteX0" fmla="*/ 0 w 6428838"/>
              <a:gd name="connsiteY0" fmla="*/ 2579031 h 5158062"/>
              <a:gd name="connsiteX1" fmla="*/ 3214419 w 6428838"/>
              <a:gd name="connsiteY1" fmla="*/ 0 h 5158062"/>
              <a:gd name="connsiteX2" fmla="*/ 6428838 w 6428838"/>
              <a:gd name="connsiteY2" fmla="*/ 2579031 h 5158062"/>
              <a:gd name="connsiteX3" fmla="*/ 3214419 w 6428838"/>
              <a:gd name="connsiteY3" fmla="*/ 5158062 h 5158062"/>
              <a:gd name="connsiteX4" fmla="*/ 0 w 6428838"/>
              <a:gd name="connsiteY4" fmla="*/ 2579031 h 5158062"/>
              <a:gd name="connsiteX0" fmla="*/ 3321 w 6432159"/>
              <a:gd name="connsiteY0" fmla="*/ 2647125 h 5226156"/>
              <a:gd name="connsiteX1" fmla="*/ 2789723 w 6432159"/>
              <a:gd name="connsiteY1" fmla="*/ 0 h 5226156"/>
              <a:gd name="connsiteX2" fmla="*/ 6432159 w 6432159"/>
              <a:gd name="connsiteY2" fmla="*/ 2647125 h 5226156"/>
              <a:gd name="connsiteX3" fmla="*/ 3217740 w 6432159"/>
              <a:gd name="connsiteY3" fmla="*/ 5226156 h 5226156"/>
              <a:gd name="connsiteX4" fmla="*/ 3321 w 6432159"/>
              <a:gd name="connsiteY4" fmla="*/ 2647125 h 5226156"/>
              <a:gd name="connsiteX0" fmla="*/ 1953 w 6566979"/>
              <a:gd name="connsiteY0" fmla="*/ 2695803 h 5226224"/>
              <a:gd name="connsiteX1" fmla="*/ 2924543 w 6566979"/>
              <a:gd name="connsiteY1" fmla="*/ 39 h 5226224"/>
              <a:gd name="connsiteX2" fmla="*/ 6566979 w 6566979"/>
              <a:gd name="connsiteY2" fmla="*/ 2647164 h 5226224"/>
              <a:gd name="connsiteX3" fmla="*/ 3352560 w 6566979"/>
              <a:gd name="connsiteY3" fmla="*/ 5226195 h 5226224"/>
              <a:gd name="connsiteX4" fmla="*/ 1953 w 6566979"/>
              <a:gd name="connsiteY4" fmla="*/ 2695803 h 5226224"/>
              <a:gd name="connsiteX0" fmla="*/ 8982 w 6574008"/>
              <a:gd name="connsiteY0" fmla="*/ 2695803 h 5226313"/>
              <a:gd name="connsiteX1" fmla="*/ 2931572 w 6574008"/>
              <a:gd name="connsiteY1" fmla="*/ 39 h 5226313"/>
              <a:gd name="connsiteX2" fmla="*/ 6574008 w 6574008"/>
              <a:gd name="connsiteY2" fmla="*/ 2647164 h 5226313"/>
              <a:gd name="connsiteX3" fmla="*/ 3359589 w 6574008"/>
              <a:gd name="connsiteY3" fmla="*/ 5226195 h 5226313"/>
              <a:gd name="connsiteX4" fmla="*/ 8982 w 6574008"/>
              <a:gd name="connsiteY4" fmla="*/ 2695803 h 5226313"/>
              <a:gd name="connsiteX0" fmla="*/ 11929 w 6576955"/>
              <a:gd name="connsiteY0" fmla="*/ 2695953 h 5226463"/>
              <a:gd name="connsiteX1" fmla="*/ 2934519 w 6576955"/>
              <a:gd name="connsiteY1" fmla="*/ 189 h 5226463"/>
              <a:gd name="connsiteX2" fmla="*/ 6576955 w 6576955"/>
              <a:gd name="connsiteY2" fmla="*/ 2647314 h 5226463"/>
              <a:gd name="connsiteX3" fmla="*/ 3362536 w 6576955"/>
              <a:gd name="connsiteY3" fmla="*/ 5226345 h 5226463"/>
              <a:gd name="connsiteX4" fmla="*/ 11929 w 6576955"/>
              <a:gd name="connsiteY4" fmla="*/ 2695953 h 5226463"/>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47356"/>
              <a:gd name="connsiteX1" fmla="*/ 2931852 w 6963394"/>
              <a:gd name="connsiteY1" fmla="*/ 10033 h 5247356"/>
              <a:gd name="connsiteX2" fmla="*/ 6963394 w 6963394"/>
              <a:gd name="connsiteY2" fmla="*/ 3318639 h 5247356"/>
              <a:gd name="connsiteX3" fmla="*/ 3359869 w 6963394"/>
              <a:gd name="connsiteY3" fmla="*/ 5236189 h 5247356"/>
              <a:gd name="connsiteX4" fmla="*/ 9262 w 6963394"/>
              <a:gd name="connsiteY4" fmla="*/ 2705797 h 5247356"/>
              <a:gd name="connsiteX0" fmla="*/ 9262 w 6963394"/>
              <a:gd name="connsiteY0" fmla="*/ 2705797 h 5292159"/>
              <a:gd name="connsiteX1" fmla="*/ 2931852 w 6963394"/>
              <a:gd name="connsiteY1" fmla="*/ 10033 h 5292159"/>
              <a:gd name="connsiteX2" fmla="*/ 6963394 w 6963394"/>
              <a:gd name="connsiteY2" fmla="*/ 3318639 h 5292159"/>
              <a:gd name="connsiteX3" fmla="*/ 3359869 w 6963394"/>
              <a:gd name="connsiteY3" fmla="*/ 5236189 h 5292159"/>
              <a:gd name="connsiteX4" fmla="*/ 9262 w 6963394"/>
              <a:gd name="connsiteY4" fmla="*/ 2705797 h 5292159"/>
              <a:gd name="connsiteX0" fmla="*/ 9262 w 6963394"/>
              <a:gd name="connsiteY0" fmla="*/ 2705797 h 5259961"/>
              <a:gd name="connsiteX1" fmla="*/ 2931852 w 6963394"/>
              <a:gd name="connsiteY1" fmla="*/ 10033 h 5259961"/>
              <a:gd name="connsiteX2" fmla="*/ 6963394 w 6963394"/>
              <a:gd name="connsiteY2" fmla="*/ 3318639 h 5259961"/>
              <a:gd name="connsiteX3" fmla="*/ 3359869 w 6963394"/>
              <a:gd name="connsiteY3" fmla="*/ 5236189 h 5259961"/>
              <a:gd name="connsiteX4" fmla="*/ 9262 w 6963394"/>
              <a:gd name="connsiteY4" fmla="*/ 2705797 h 5259961"/>
              <a:gd name="connsiteX0" fmla="*/ 9557 w 7352795"/>
              <a:gd name="connsiteY0" fmla="*/ 2707501 h 5252013"/>
              <a:gd name="connsiteX1" fmla="*/ 2932147 w 7352795"/>
              <a:gd name="connsiteY1" fmla="*/ 11737 h 5252013"/>
              <a:gd name="connsiteX2" fmla="*/ 7352795 w 7352795"/>
              <a:gd name="connsiteY2" fmla="*/ 3378709 h 5252013"/>
              <a:gd name="connsiteX3" fmla="*/ 3360164 w 7352795"/>
              <a:gd name="connsiteY3" fmla="*/ 5237893 h 5252013"/>
              <a:gd name="connsiteX4" fmla="*/ 9557 w 7352795"/>
              <a:gd name="connsiteY4" fmla="*/ 2707501 h 5252013"/>
              <a:gd name="connsiteX0" fmla="*/ 8078 w 7789061"/>
              <a:gd name="connsiteY0" fmla="*/ 2744796 h 5249051"/>
              <a:gd name="connsiteX1" fmla="*/ 3368413 w 7789061"/>
              <a:gd name="connsiteY1" fmla="*/ 10121 h 5249051"/>
              <a:gd name="connsiteX2" fmla="*/ 7789061 w 7789061"/>
              <a:gd name="connsiteY2" fmla="*/ 3377093 h 5249051"/>
              <a:gd name="connsiteX3" fmla="*/ 3796430 w 7789061"/>
              <a:gd name="connsiteY3" fmla="*/ 5236277 h 5249051"/>
              <a:gd name="connsiteX4" fmla="*/ 8078 w 7789061"/>
              <a:gd name="connsiteY4" fmla="*/ 2744796 h 5249051"/>
              <a:gd name="connsiteX0" fmla="*/ 8078 w 7789061"/>
              <a:gd name="connsiteY0" fmla="*/ 2744796 h 5271741"/>
              <a:gd name="connsiteX1" fmla="*/ 3368413 w 7789061"/>
              <a:gd name="connsiteY1" fmla="*/ 10121 h 5271741"/>
              <a:gd name="connsiteX2" fmla="*/ 7789061 w 7789061"/>
              <a:gd name="connsiteY2" fmla="*/ 3377093 h 5271741"/>
              <a:gd name="connsiteX3" fmla="*/ 3796430 w 7789061"/>
              <a:gd name="connsiteY3" fmla="*/ 5236277 h 5271741"/>
              <a:gd name="connsiteX4" fmla="*/ 8078 w 7789061"/>
              <a:gd name="connsiteY4" fmla="*/ 2744796 h 5271741"/>
              <a:gd name="connsiteX0" fmla="*/ 1055 w 7782038"/>
              <a:gd name="connsiteY0" fmla="*/ 2738806 h 5438018"/>
              <a:gd name="connsiteX1" fmla="*/ 3361390 w 7782038"/>
              <a:gd name="connsiteY1" fmla="*/ 4131 h 5438018"/>
              <a:gd name="connsiteX2" fmla="*/ 7782038 w 7782038"/>
              <a:gd name="connsiteY2" fmla="*/ 3371103 h 5438018"/>
              <a:gd name="connsiteX3" fmla="*/ 3692130 w 7782038"/>
              <a:gd name="connsiteY3" fmla="*/ 5415113 h 5438018"/>
              <a:gd name="connsiteX4" fmla="*/ 1055 w 7782038"/>
              <a:gd name="connsiteY4" fmla="*/ 2738806 h 5438018"/>
              <a:gd name="connsiteX0" fmla="*/ 28883 w 7809866"/>
              <a:gd name="connsiteY0" fmla="*/ 2742147 h 5441359"/>
              <a:gd name="connsiteX1" fmla="*/ 3389218 w 7809866"/>
              <a:gd name="connsiteY1" fmla="*/ 7472 h 5441359"/>
              <a:gd name="connsiteX2" fmla="*/ 7809866 w 7809866"/>
              <a:gd name="connsiteY2" fmla="*/ 3374444 h 5441359"/>
              <a:gd name="connsiteX3" fmla="*/ 3719958 w 7809866"/>
              <a:gd name="connsiteY3" fmla="*/ 5418454 h 5441359"/>
              <a:gd name="connsiteX4" fmla="*/ 28883 w 7809866"/>
              <a:gd name="connsiteY4" fmla="*/ 2742147 h 5441359"/>
              <a:gd name="connsiteX0" fmla="*/ 36549 w 7817532"/>
              <a:gd name="connsiteY0" fmla="*/ 2751085 h 5450297"/>
              <a:gd name="connsiteX1" fmla="*/ 3396884 w 7817532"/>
              <a:gd name="connsiteY1" fmla="*/ 16410 h 5450297"/>
              <a:gd name="connsiteX2" fmla="*/ 7817532 w 7817532"/>
              <a:gd name="connsiteY2" fmla="*/ 3383382 h 5450297"/>
              <a:gd name="connsiteX3" fmla="*/ 3727624 w 7817532"/>
              <a:gd name="connsiteY3" fmla="*/ 5427392 h 5450297"/>
              <a:gd name="connsiteX4" fmla="*/ 36549 w 7817532"/>
              <a:gd name="connsiteY4" fmla="*/ 2751085 h 5450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17532" h="5450297">
                <a:moveTo>
                  <a:pt x="36549" y="2751085"/>
                </a:moveTo>
                <a:cubicBezTo>
                  <a:pt x="-281221" y="925127"/>
                  <a:pt x="1526121" y="-147339"/>
                  <a:pt x="3396884" y="16410"/>
                </a:cubicBezTo>
                <a:cubicBezTo>
                  <a:pt x="5267647" y="180159"/>
                  <a:pt x="7817532" y="1453184"/>
                  <a:pt x="7817532" y="3383382"/>
                </a:cubicBezTo>
                <a:cubicBezTo>
                  <a:pt x="7700800" y="5342763"/>
                  <a:pt x="5024455" y="5532775"/>
                  <a:pt x="3727624" y="5427392"/>
                </a:cubicBezTo>
                <a:cubicBezTo>
                  <a:pt x="2430794" y="5322009"/>
                  <a:pt x="354319" y="4577043"/>
                  <a:pt x="36549" y="2751085"/>
                </a:cubicBezTo>
                <a:close/>
              </a:path>
            </a:pathLst>
          </a:custGeom>
          <a:ln w="152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Google Shape;221;p14"/>
          <p:cNvSpPr txBox="1">
            <a:spLocks noGrp="1"/>
          </p:cNvSpPr>
          <p:nvPr>
            <p:ph type="ctrTitle"/>
          </p:nvPr>
        </p:nvSpPr>
        <p:spPr>
          <a:xfrm>
            <a:off x="1962207" y="1546378"/>
            <a:ext cx="5219585" cy="1246856"/>
          </a:xfrm>
          <a:prstGeom prst="rect">
            <a:avLst/>
          </a:prstGeom>
        </p:spPr>
        <p:txBody>
          <a:bodyPr spcFirstLastPara="1" vert="horz" lIns="228600" tIns="228600" rIns="228600" bIns="0" rtlCol="0" anchor="b" anchorCtr="0">
            <a:normAutofit/>
          </a:bodyPr>
          <a:lstStyle/>
          <a:p>
            <a:pPr lvl="0" defTabSz="914400">
              <a:lnSpc>
                <a:spcPct val="80000"/>
              </a:lnSpc>
              <a:spcBef>
                <a:spcPct val="0"/>
              </a:spcBef>
            </a:pPr>
            <a:r>
              <a:rPr lang="en-US" sz="3600" spc="-150">
                <a:solidFill>
                  <a:srgbClr val="FFFEFF"/>
                </a:solidFill>
              </a:rPr>
              <a:t>Lojistiğin Temel Fonksiyonları:</a:t>
            </a:r>
          </a:p>
        </p:txBody>
      </p:sp>
      <p:sp>
        <p:nvSpPr>
          <p:cNvPr id="224" name="Google Shape;224;p14"/>
          <p:cNvSpPr txBox="1"/>
          <p:nvPr/>
        </p:nvSpPr>
        <p:spPr>
          <a:xfrm>
            <a:off x="463525" y="0"/>
            <a:ext cx="2181600" cy="3136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3000" b="1" dirty="0">
              <a:solidFill>
                <a:srgbClr val="3F5378"/>
              </a:solidFill>
              <a:latin typeface="Roboto Condensed"/>
              <a:ea typeface="Roboto Condensed"/>
              <a:cs typeface="Roboto Condensed"/>
              <a:sym typeface="Roboto Condensed"/>
            </a:endParaRPr>
          </a:p>
        </p:txBody>
      </p:sp>
      <p:pic>
        <p:nvPicPr>
          <p:cNvPr id="2" name="Resim 1">
            <a:extLst>
              <a:ext uri="{FF2B5EF4-FFF2-40B4-BE49-F238E27FC236}">
                <a16:creationId xmlns:a16="http://schemas.microsoft.com/office/drawing/2014/main" id="{FE8CAEA3-F661-254E-8C73-6A6431771991}"/>
              </a:ext>
            </a:extLst>
          </p:cNvPr>
          <p:cNvPicPr>
            <a:picLocks noChangeAspect="1"/>
          </p:cNvPicPr>
          <p:nvPr/>
        </p:nvPicPr>
        <p:blipFill>
          <a:blip r:embed="rId3"/>
          <a:stretch>
            <a:fillRect/>
          </a:stretch>
        </p:blipFill>
        <p:spPr>
          <a:xfrm>
            <a:off x="8503402" y="30155"/>
            <a:ext cx="573958" cy="5742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21"/>
                                        </p:tgtEl>
                                        <p:attrNameLst>
                                          <p:attrName>style.visibility</p:attrName>
                                        </p:attrNameLst>
                                      </p:cBhvr>
                                      <p:to>
                                        <p:strVal val="visible"/>
                                      </p:to>
                                    </p:set>
                                    <p:animEffect transition="in" filter="fade">
                                      <p:cBhvr>
                                        <p:cTn id="7" dur="400"/>
                                        <p:tgtEl>
                                          <p:spTgt spid="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20</a:t>
            </a:fld>
            <a:endParaRPr lang="en"/>
          </a:p>
        </p:txBody>
      </p:sp>
      <p:sp>
        <p:nvSpPr>
          <p:cNvPr id="3" name="Dikdörtgen 2"/>
          <p:cNvSpPr/>
          <p:nvPr/>
        </p:nvSpPr>
        <p:spPr>
          <a:xfrm>
            <a:off x="2767660" y="866154"/>
            <a:ext cx="3374642" cy="400110"/>
          </a:xfrm>
          <a:prstGeom prst="rect">
            <a:avLst/>
          </a:prstGeom>
        </p:spPr>
        <p:txBody>
          <a:bodyPr wrap="none">
            <a:spAutoFit/>
          </a:bodyPr>
          <a:lstStyle/>
          <a:p>
            <a:pPr>
              <a:buClr>
                <a:srgbClr val="FF0000"/>
              </a:buClr>
            </a:pPr>
            <a:r>
              <a:rPr lang="tr-TR" sz="20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Envanter Yönetiminin Amaçları</a:t>
            </a:r>
            <a:endParaRPr lang="tr-TR" sz="2000" dirty="0">
              <a:solidFill>
                <a:schemeClr val="accent1"/>
              </a:solidFill>
              <a:latin typeface="Roboto Condensed Light" panose="020B0604020202020204" charset="0"/>
              <a:ea typeface="Roboto Condensed Light" panose="020B0604020202020204" charset="0"/>
            </a:endParaRPr>
          </a:p>
        </p:txBody>
      </p:sp>
      <p:sp>
        <p:nvSpPr>
          <p:cNvPr id="4" name="Dikdörtgen 3"/>
          <p:cNvSpPr/>
          <p:nvPr/>
        </p:nvSpPr>
        <p:spPr>
          <a:xfrm>
            <a:off x="533400" y="1487513"/>
            <a:ext cx="8285018" cy="1938992"/>
          </a:xfrm>
          <a:prstGeom prst="rect">
            <a:avLst/>
          </a:prstGeom>
        </p:spPr>
        <p:txBody>
          <a:bodyPr wrap="square">
            <a:spAutoFit/>
          </a:bodyPr>
          <a:lstStyle/>
          <a:p>
            <a:pPr marL="342900" indent="-342900">
              <a:buFont typeface="Wingdings" panose="05000000000000000000" pitchFamily="2" charset="2"/>
              <a:buChar char="ü"/>
            </a:pPr>
            <a:endParaRPr lang="tr-TR" sz="2000" u="sng" dirty="0">
              <a:latin typeface="Roboto Condensed Light" panose="020B0604020202020204" charset="0"/>
              <a:ea typeface="Roboto Condensed Light" panose="020B0604020202020204" charset="0"/>
              <a:cs typeface="Times New Roman" panose="02020603050405020304" pitchFamily="18" charset="0"/>
            </a:endParaRPr>
          </a:p>
          <a:p>
            <a:pPr marL="342900" indent="-342900">
              <a:buFont typeface="Wingdings" panose="05000000000000000000" pitchFamily="2" charset="2"/>
              <a:buChar char="ü"/>
            </a:pPr>
            <a:r>
              <a:rPr lang="tr-TR" sz="2000" u="sng" dirty="0">
                <a:latin typeface="Roboto Condensed Light" panose="020B0604020202020204" charset="0"/>
                <a:ea typeface="Roboto Condensed Light" panose="020B0604020202020204" charset="0"/>
                <a:cs typeface="Times New Roman" panose="02020603050405020304" pitchFamily="18" charset="0"/>
              </a:rPr>
              <a:t>Ölçek ekonomilerine ulaşma</a:t>
            </a:r>
            <a:r>
              <a:rPr lang="tr-TR" sz="2000" dirty="0">
                <a:latin typeface="Roboto Condensed Light" panose="020B0604020202020204" charset="0"/>
                <a:ea typeface="Roboto Condensed Light" panose="020B0604020202020204" charset="0"/>
                <a:cs typeface="Times New Roman" panose="02020603050405020304" pitchFamily="18" charset="0"/>
              </a:rPr>
              <a:t>, </a:t>
            </a:r>
          </a:p>
          <a:p>
            <a:pPr marL="342900" indent="-342900">
              <a:buFont typeface="Wingdings" panose="05000000000000000000" pitchFamily="2" charset="2"/>
              <a:buChar char="ü"/>
            </a:pPr>
            <a:r>
              <a:rPr lang="tr-TR" sz="2000" u="sng" dirty="0">
                <a:latin typeface="Roboto Condensed Light" panose="020B0604020202020204" charset="0"/>
                <a:ea typeface="Roboto Condensed Light" panose="020B0604020202020204" charset="0"/>
                <a:cs typeface="Times New Roman" panose="02020603050405020304" pitchFamily="18" charset="0"/>
              </a:rPr>
              <a:t>Talep ve arzı dengeleme</a:t>
            </a:r>
            <a:r>
              <a:rPr lang="tr-TR" sz="2000" dirty="0">
                <a:latin typeface="Roboto Condensed Light" panose="020B0604020202020204" charset="0"/>
                <a:ea typeface="Roboto Condensed Light" panose="020B0604020202020204" charset="0"/>
                <a:cs typeface="Times New Roman" panose="02020603050405020304" pitchFamily="18" charset="0"/>
              </a:rPr>
              <a:t>, </a:t>
            </a:r>
          </a:p>
          <a:p>
            <a:pPr marL="342900" indent="-342900">
              <a:buFont typeface="Wingdings" panose="05000000000000000000" pitchFamily="2" charset="2"/>
              <a:buChar char="ü"/>
            </a:pPr>
            <a:r>
              <a:rPr lang="tr-TR" sz="2000" u="sng" dirty="0">
                <a:latin typeface="Roboto Condensed Light" panose="020B0604020202020204" charset="0"/>
                <a:ea typeface="Roboto Condensed Light" panose="020B0604020202020204" charset="0"/>
                <a:cs typeface="Times New Roman" panose="02020603050405020304" pitchFamily="18" charset="0"/>
              </a:rPr>
              <a:t>Talep belirsizlikleri ve sipariş döngülerinden korunma</a:t>
            </a:r>
            <a:r>
              <a:rPr lang="tr-TR" sz="2000" dirty="0">
                <a:latin typeface="Roboto Condensed Light" panose="020B0604020202020204" charset="0"/>
                <a:ea typeface="Roboto Condensed Light" panose="020B0604020202020204" charset="0"/>
                <a:cs typeface="Times New Roman" panose="02020603050405020304" pitchFamily="18" charset="0"/>
              </a:rPr>
              <a:t>,</a:t>
            </a:r>
          </a:p>
          <a:p>
            <a:pPr marL="342900" indent="-342900" algn="just">
              <a:buFont typeface="Wingdings" panose="05000000000000000000" pitchFamily="2" charset="2"/>
              <a:buChar char="ü"/>
            </a:pPr>
            <a:r>
              <a:rPr lang="tr-TR" sz="2000" u="sng" dirty="0">
                <a:latin typeface="Roboto Condensed Light" panose="020B0604020202020204" charset="0"/>
                <a:ea typeface="Roboto Condensed Light" panose="020B0604020202020204" charset="0"/>
                <a:cs typeface="Times New Roman" panose="02020603050405020304" pitchFamily="18" charset="0"/>
              </a:rPr>
              <a:t>Dağıtım kanallarındaki kritik noktalarda tampon oluşturma </a:t>
            </a:r>
            <a:r>
              <a:rPr lang="tr-TR" sz="2000" dirty="0">
                <a:latin typeface="Roboto Condensed Light" panose="020B0604020202020204" charset="0"/>
                <a:ea typeface="Roboto Condensed Light" panose="020B0604020202020204" charset="0"/>
                <a:cs typeface="Times New Roman" panose="02020603050405020304" pitchFamily="18" charset="0"/>
              </a:rPr>
              <a:t>olarak sıralanabilir.</a:t>
            </a:r>
          </a:p>
          <a:p>
            <a:pPr marL="342900" indent="-342900">
              <a:buFont typeface="Wingdings" panose="05000000000000000000" pitchFamily="2" charset="2"/>
              <a:buChar char="ü"/>
            </a:pPr>
            <a:endParaRPr lang="tr-TR" sz="2000" dirty="0">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4A480AE3-AE6B-B2B0-94D2-F011DC81C9DE}"/>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6327828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etin Yer Tutucusu 2"/>
          <p:cNvSpPr>
            <a:spLocks noGrp="1"/>
          </p:cNvSpPr>
          <p:nvPr>
            <p:ph type="body" idx="1"/>
          </p:nvPr>
        </p:nvSpPr>
        <p:spPr>
          <a:xfrm>
            <a:off x="508958" y="448575"/>
            <a:ext cx="8281751" cy="4024276"/>
          </a:xfrm>
        </p:spPr>
        <p:txBody>
          <a:bodyPr>
            <a:normAutofit/>
          </a:bodyPr>
          <a:lstStyle/>
          <a:p>
            <a:pPr algn="just"/>
            <a:r>
              <a:rPr lang="tr-TR" sz="1600" dirty="0" err="1"/>
              <a:t>Elleçleme</a:t>
            </a:r>
            <a:r>
              <a:rPr lang="tr-TR" sz="1600" dirty="0"/>
              <a:t>; depoya malzeme boşaltma, depoda mal seçerek ayrıştırma, birleştirme, teslim, paket açma, istifleme, yerleştirme, yerini değiştirme, yenileme, eksik tamamlama, ambalajlama, yükleme vb. işlemleri kapsar.</a:t>
            </a:r>
          </a:p>
          <a:p>
            <a:pPr algn="just"/>
            <a:r>
              <a:rPr lang="tr-TR" sz="1600" dirty="0" err="1"/>
              <a:t>Elleçleme</a:t>
            </a:r>
            <a:r>
              <a:rPr lang="tr-TR" sz="1600" dirty="0"/>
              <a:t> işlemleri ile malları yükleme, boşaltma ve depo içerisinde hareket ettirme işlemleri gerçekleştirilir.</a:t>
            </a:r>
          </a:p>
          <a:p>
            <a:pPr algn="just"/>
            <a:r>
              <a:rPr lang="tr-TR" sz="1600" dirty="0"/>
              <a:t>Yükleme-boşaltma işlemleri </a:t>
            </a:r>
            <a:r>
              <a:rPr lang="tr-TR" sz="1600" dirty="0" err="1"/>
              <a:t>elleçleme</a:t>
            </a:r>
            <a:r>
              <a:rPr lang="tr-TR" sz="1600" dirty="0"/>
              <a:t> faaliyeti için ilk ve son işlem halkası olarak kabul edilir. </a:t>
            </a:r>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a:p>
        </p:txBody>
      </p:sp>
      <p:pic>
        <p:nvPicPr>
          <p:cNvPr id="5" name="Resim 4">
            <a:extLst>
              <a:ext uri="{FF2B5EF4-FFF2-40B4-BE49-F238E27FC236}">
                <a16:creationId xmlns:a16="http://schemas.microsoft.com/office/drawing/2014/main" id="{3D3D30D2-5188-360B-9509-4179A5A020A3}"/>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162293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22</a:t>
            </a:fld>
            <a:endParaRPr lang="en"/>
          </a:p>
        </p:txBody>
      </p:sp>
      <p:pic>
        <p:nvPicPr>
          <p:cNvPr id="10242" name="Picture 2" descr="Paketleme Talimatları, Veri Kurtarımı, Veri Kurtarma Süreci, harici Disk  Paketleme Talimatları, Paketleme ve Kargo Talimatları, May Veri Kurtarma,  En İyi Veri Kurtarma, Data Kurtar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7727" y="2541203"/>
            <a:ext cx="3923843" cy="2222490"/>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865909" y="947884"/>
            <a:ext cx="7294680" cy="1200329"/>
          </a:xfrm>
          <a:prstGeom prst="rect">
            <a:avLst/>
          </a:prstGeom>
        </p:spPr>
        <p:txBody>
          <a:bodyPr wrap="square">
            <a:spAutoFit/>
          </a:bodyPr>
          <a:lstStyle/>
          <a:p>
            <a:pPr marL="285750" indent="-285750" algn="just">
              <a:buFont typeface="Wingdings" panose="05000000000000000000" pitchFamily="2" charset="2"/>
              <a:buChar char="q"/>
            </a:pPr>
            <a:r>
              <a:rPr lang="tr-TR" sz="1800" b="1" dirty="0">
                <a:latin typeface="Roboto Condensed Light" panose="020B0604020202020204" charset="0"/>
                <a:ea typeface="Roboto Condensed Light" panose="020B0604020202020204" charset="0"/>
              </a:rPr>
              <a:t>Boşaltma işlemi </a:t>
            </a:r>
            <a:r>
              <a:rPr lang="tr-TR" sz="1800" dirty="0">
                <a:latin typeface="Roboto Condensed Light" panose="020B0604020202020204" charset="0"/>
                <a:ea typeface="Roboto Condensed Light" panose="020B0604020202020204" charset="0"/>
              </a:rPr>
              <a:t>ürünlerin depoya giriş yaptığı anda taşıma araçlarından bir ekip veya birtakım araçlar kullanılarak indirilmesi işlemidir. </a:t>
            </a:r>
          </a:p>
          <a:p>
            <a:pPr algn="just"/>
            <a:endParaRPr lang="tr-TR" sz="1800" dirty="0">
              <a:latin typeface="Roboto Condensed Light" panose="020B0604020202020204" charset="0"/>
              <a:ea typeface="Roboto Condensed Light" panose="020B0604020202020204" charset="0"/>
            </a:endParaRPr>
          </a:p>
          <a:p>
            <a:pPr marL="285750" indent="-285750" algn="just">
              <a:buFont typeface="Wingdings" panose="05000000000000000000" pitchFamily="2" charset="2"/>
              <a:buChar char="q"/>
            </a:pPr>
            <a:r>
              <a:rPr lang="tr-TR" sz="1800" b="1" dirty="0">
                <a:latin typeface="Roboto Condensed Light" panose="020B0604020202020204" charset="0"/>
                <a:ea typeface="Roboto Condensed Light" panose="020B0604020202020204" charset="0"/>
              </a:rPr>
              <a:t>Yükleme işlemi </a:t>
            </a:r>
            <a:r>
              <a:rPr lang="tr-TR" sz="1800" dirty="0">
                <a:latin typeface="Roboto Condensed Light" panose="020B0604020202020204" charset="0"/>
                <a:ea typeface="Roboto Condensed Light" panose="020B0604020202020204" charset="0"/>
              </a:rPr>
              <a:t>ise malların taşıma araçlarına aktarım işlemidir.</a:t>
            </a:r>
          </a:p>
        </p:txBody>
      </p:sp>
      <p:sp>
        <p:nvSpPr>
          <p:cNvPr id="5" name="Dikdörtgen 4"/>
          <p:cNvSpPr/>
          <p:nvPr/>
        </p:nvSpPr>
        <p:spPr>
          <a:xfrm>
            <a:off x="1699404" y="147144"/>
            <a:ext cx="5530277" cy="646331"/>
          </a:xfrm>
          <a:prstGeom prst="rect">
            <a:avLst/>
          </a:prstGeom>
        </p:spPr>
        <p:txBody>
          <a:bodyPr wrap="square">
            <a:spAutoFit/>
          </a:bodyPr>
          <a:lstStyle/>
          <a:p>
            <a:pPr algn="ctr"/>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t>
            </a:r>
          </a:p>
          <a:p>
            <a:pPr algn="ctr"/>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Malzeme Elden Geçirme/</a:t>
            </a:r>
            <a:r>
              <a:rPr lang="tr-TR" sz="1800" b="1" dirty="0" err="1">
                <a:solidFill>
                  <a:schemeClr val="accent1"/>
                </a:solidFill>
                <a:latin typeface="Roboto Condensed Light" panose="020B0604020202020204" charset="0"/>
                <a:ea typeface="Roboto Condensed Light" panose="020B0604020202020204" charset="0"/>
                <a:cs typeface="Times New Roman" panose="02020603050405020304" pitchFamily="18" charset="0"/>
              </a:rPr>
              <a:t>Elleçleme</a:t>
            </a:r>
            <a:endParaRPr lang="tr-TR" sz="1800" b="1" dirty="0">
              <a:solidFill>
                <a:schemeClr val="accent1"/>
              </a:solidFill>
              <a:latin typeface="Roboto Condensed Light" panose="020B0604020202020204" charset="0"/>
              <a:ea typeface="Roboto Condensed Light" panose="020B0604020202020204" charset="0"/>
            </a:endParaRPr>
          </a:p>
        </p:txBody>
      </p:sp>
      <p:pic>
        <p:nvPicPr>
          <p:cNvPr id="4" name="Resim 3">
            <a:extLst>
              <a:ext uri="{FF2B5EF4-FFF2-40B4-BE49-F238E27FC236}">
                <a16:creationId xmlns:a16="http://schemas.microsoft.com/office/drawing/2014/main" id="{98BC3DB6-522F-3865-0F19-66BD1D440D0E}"/>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2112796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Dikdörtgen 2"/>
          <p:cNvSpPr/>
          <p:nvPr/>
        </p:nvSpPr>
        <p:spPr>
          <a:xfrm>
            <a:off x="762001" y="904924"/>
            <a:ext cx="7370618" cy="1169551"/>
          </a:xfrm>
          <a:prstGeom prst="rect">
            <a:avLst/>
          </a:prstGeom>
        </p:spPr>
        <p:txBody>
          <a:bodyPr wrap="square">
            <a:spAutoFit/>
          </a:bodyPr>
          <a:lstStyle/>
          <a:p>
            <a:pPr marL="285750" indent="-285750" algn="just">
              <a:buFont typeface="Wingdings" panose="05000000000000000000" pitchFamily="2" charset="2"/>
              <a:buChar char="§"/>
            </a:pPr>
            <a:r>
              <a:rPr lang="tr-TR" sz="1400" dirty="0">
                <a:latin typeface="Roboto Condensed Light" panose="020B0604020202020204" charset="0"/>
                <a:ea typeface="Roboto Condensed Light" panose="020B0604020202020204" charset="0"/>
              </a:rPr>
              <a:t>4458 </a:t>
            </a:r>
            <a:r>
              <a:rPr lang="tr-TR" sz="1400" dirty="0" err="1">
                <a:latin typeface="Roboto Condensed Light" panose="020B0604020202020204" charset="0"/>
                <a:ea typeface="Roboto Condensed Light" panose="020B0604020202020204" charset="0"/>
              </a:rPr>
              <a:t>no’lu</a:t>
            </a:r>
            <a:r>
              <a:rPr lang="tr-TR" sz="1400" dirty="0">
                <a:latin typeface="Roboto Condensed Light" panose="020B0604020202020204" charset="0"/>
                <a:ea typeface="Roboto Condensed Light" panose="020B0604020202020204" charset="0"/>
              </a:rPr>
              <a:t> Gümrük Kanunu’na göre “</a:t>
            </a:r>
            <a:r>
              <a:rPr lang="tr-TR" sz="1400" dirty="0" err="1">
                <a:latin typeface="Roboto Condensed Light" panose="020B0604020202020204" charset="0"/>
                <a:ea typeface="Roboto Condensed Light" panose="020B0604020202020204" charset="0"/>
              </a:rPr>
              <a:t>elleçleme</a:t>
            </a:r>
            <a:r>
              <a:rPr lang="tr-TR" sz="1400" dirty="0">
                <a:latin typeface="Roboto Condensed Light" panose="020B0604020202020204" charset="0"/>
                <a:ea typeface="Roboto Condensed Light" panose="020B0604020202020204" charset="0"/>
              </a:rPr>
              <a:t>” kavramı, gümrük gözetimi altındaki eşyanın asli niteliklerinin (etiket, menşei, model vb.) değiştirilmeden istiflenmesi, yerinin değiştirilmesi, kapların yenilenmesi veya tamiri, havalandırılması, </a:t>
            </a:r>
            <a:r>
              <a:rPr lang="tr-TR" sz="1400" dirty="0" err="1">
                <a:latin typeface="Roboto Condensed Light" panose="020B0604020202020204" charset="0"/>
                <a:ea typeface="Roboto Condensed Light" panose="020B0604020202020204" charset="0"/>
              </a:rPr>
              <a:t>kalburlanması</a:t>
            </a:r>
            <a:r>
              <a:rPr lang="tr-TR" sz="1400" dirty="0">
                <a:latin typeface="Roboto Condensed Light" panose="020B0604020202020204" charset="0"/>
                <a:ea typeface="Roboto Condensed Light" panose="020B0604020202020204" charset="0"/>
              </a:rPr>
              <a:t>, karıştırılması vb. işlemleri ifade eder.</a:t>
            </a:r>
          </a:p>
          <a:p>
            <a:pPr algn="just"/>
            <a:endParaRPr lang="tr-TR" sz="1400" dirty="0">
              <a:latin typeface="Roboto Condensed Light" panose="020B0604020202020204" charset="0"/>
              <a:ea typeface="Roboto Condensed Light" panose="020B0604020202020204" charset="0"/>
            </a:endParaRPr>
          </a:p>
          <a:p>
            <a:pPr marL="285750" indent="-285750" algn="just">
              <a:buFont typeface="Wingdings" panose="05000000000000000000" pitchFamily="2" charset="2"/>
              <a:buChar char="§"/>
            </a:pPr>
            <a:r>
              <a:rPr lang="tr-TR" sz="1400" dirty="0">
                <a:latin typeface="Roboto Condensed Light" panose="020B0604020202020204" charset="0"/>
                <a:ea typeface="Roboto Condensed Light" panose="020B0604020202020204" charset="0"/>
              </a:rPr>
              <a:t> Malzeme </a:t>
            </a:r>
            <a:r>
              <a:rPr lang="tr-TR" sz="1400" dirty="0" err="1">
                <a:latin typeface="Roboto Condensed Light" panose="020B0604020202020204" charset="0"/>
                <a:ea typeface="Roboto Condensed Light" panose="020B0604020202020204" charset="0"/>
              </a:rPr>
              <a:t>elleçlemede</a:t>
            </a:r>
            <a:r>
              <a:rPr lang="tr-TR" sz="1400" dirty="0">
                <a:latin typeface="Roboto Condensed Light" panose="020B0604020202020204" charset="0"/>
                <a:ea typeface="Roboto Condensed Light" panose="020B0604020202020204" charset="0"/>
              </a:rPr>
              <a:t>; konveyör, </a:t>
            </a:r>
            <a:r>
              <a:rPr lang="tr-TR" sz="1400" dirty="0" err="1">
                <a:latin typeface="Roboto Condensed Light" panose="020B0604020202020204" charset="0"/>
                <a:ea typeface="Roboto Condensed Light" panose="020B0604020202020204" charset="0"/>
              </a:rPr>
              <a:t>forklift</a:t>
            </a:r>
            <a:r>
              <a:rPr lang="tr-TR" sz="1400" dirty="0">
                <a:latin typeface="Roboto Condensed Light" panose="020B0604020202020204" charset="0"/>
                <a:ea typeface="Roboto Condensed Light" panose="020B0604020202020204" charset="0"/>
              </a:rPr>
              <a:t>, vinç ve konteyner gibi mekanik ekipmanlardan yararlanılır.</a:t>
            </a:r>
          </a:p>
        </p:txBody>
      </p:sp>
      <p:pic>
        <p:nvPicPr>
          <p:cNvPr id="4" name="Picture 2" descr="OTOMATİK MALZEME TAŞIMA SİSTEMLERİ - PDF Ücretsiz indi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1" y="2289919"/>
            <a:ext cx="3442856" cy="2488898"/>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Konteyner Elleçleme Makinası (Konteyner Taşıma Sistemleri) - Arya Makin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7310" y="2499339"/>
            <a:ext cx="3669434" cy="1939016"/>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2327676" y="147144"/>
            <a:ext cx="4652025" cy="646331"/>
          </a:xfrm>
          <a:prstGeom prst="rect">
            <a:avLst/>
          </a:prstGeom>
        </p:spPr>
        <p:txBody>
          <a:bodyPr wrap="square">
            <a:spAutoFit/>
          </a:bodyPr>
          <a:lstStyle/>
          <a:p>
            <a:pPr algn="ctr"/>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t>
            </a:r>
          </a:p>
          <a:p>
            <a:pPr algn="ctr"/>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Malzeme Elden Geçirme/</a:t>
            </a:r>
            <a:r>
              <a:rPr lang="tr-TR" sz="1800" b="1" dirty="0" err="1">
                <a:solidFill>
                  <a:schemeClr val="accent1"/>
                </a:solidFill>
                <a:latin typeface="Roboto Condensed Light" panose="020B0604020202020204" charset="0"/>
                <a:ea typeface="Roboto Condensed Light" panose="020B0604020202020204" charset="0"/>
                <a:cs typeface="Times New Roman" panose="02020603050405020304" pitchFamily="18" charset="0"/>
              </a:rPr>
              <a:t>Elleçleme</a:t>
            </a:r>
            <a:endParaRPr lang="tr-TR" sz="1800" b="1" dirty="0">
              <a:solidFill>
                <a:schemeClr val="accent1"/>
              </a:solidFill>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0AE698E1-54F2-C2E6-AA62-E74A9629C144}"/>
              </a:ext>
            </a:extLst>
          </p:cNvPr>
          <p:cNvPicPr>
            <a:picLocks noChangeAspect="1"/>
          </p:cNvPicPr>
          <p:nvPr/>
        </p:nvPicPr>
        <p:blipFill>
          <a:blip r:embed="rId4"/>
          <a:stretch>
            <a:fillRect/>
          </a:stretch>
        </p:blipFill>
        <p:spPr>
          <a:xfrm>
            <a:off x="8503402" y="30155"/>
            <a:ext cx="573958" cy="574292"/>
          </a:xfrm>
          <a:prstGeom prst="rect">
            <a:avLst/>
          </a:prstGeom>
        </p:spPr>
      </p:pic>
    </p:spTree>
    <p:extLst>
      <p:ext uri="{BB962C8B-B14F-4D97-AF65-F5344CB8AC3E}">
        <p14:creationId xmlns:p14="http://schemas.microsoft.com/office/powerpoint/2010/main" val="1589810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Dikdörtgen 2"/>
          <p:cNvSpPr/>
          <p:nvPr/>
        </p:nvSpPr>
        <p:spPr>
          <a:xfrm>
            <a:off x="443345" y="794089"/>
            <a:ext cx="8139545" cy="1569660"/>
          </a:xfrm>
          <a:prstGeom prst="rect">
            <a:avLst/>
          </a:prstGeom>
        </p:spPr>
        <p:txBody>
          <a:bodyPr wrap="square">
            <a:spAutoFit/>
          </a:bodyPr>
          <a:lstStyle/>
          <a:p>
            <a:pPr algn="just"/>
            <a:r>
              <a:rPr lang="tr-TR" sz="1600" dirty="0">
                <a:latin typeface="Roboto Condensed Light" panose="020B0604020202020204" charset="0"/>
                <a:ea typeface="Roboto Condensed Light" panose="020B0604020202020204" charset="0"/>
              </a:rPr>
              <a:t>Lojistik anlamda </a:t>
            </a:r>
            <a:r>
              <a:rPr lang="tr-TR" sz="1600" b="1" i="1" dirty="0">
                <a:latin typeface="Roboto Condensed Light" panose="020B0604020202020204" charset="0"/>
                <a:ea typeface="Roboto Condensed Light" panose="020B0604020202020204" charset="0"/>
              </a:rPr>
              <a:t>malzeme elden geçirme</a:t>
            </a:r>
            <a:r>
              <a:rPr lang="tr-TR" sz="1600" dirty="0">
                <a:latin typeface="Roboto Condensed Light" panose="020B0604020202020204" charset="0"/>
                <a:ea typeface="Roboto Condensed Light" panose="020B0604020202020204" charset="0"/>
              </a:rPr>
              <a:t>, genel olarak depolar içinde ve çevresinde yoğunlaşan bir faaliyettir. Malzeme elden geçirme teknikleri ve teknolojileri, depolanacak ürünlerin yığma malzeme veya taşıyıcı dış kutular (</a:t>
            </a:r>
            <a:r>
              <a:rPr lang="tr-TR" sz="1600" dirty="0" err="1">
                <a:latin typeface="Roboto Condensed Light" panose="020B0604020202020204" charset="0"/>
                <a:ea typeface="Roboto Condensed Light" panose="020B0604020202020204" charset="0"/>
              </a:rPr>
              <a:t>master</a:t>
            </a:r>
            <a:r>
              <a:rPr lang="tr-TR" sz="1600" dirty="0">
                <a:latin typeface="Roboto Condensed Light" panose="020B0604020202020204" charset="0"/>
                <a:ea typeface="Roboto Condensed Light" panose="020B0604020202020204" charset="0"/>
              </a:rPr>
              <a:t> kutular) içerisinde bulunmasına göre çeşitlilik gösterebilmektedir. </a:t>
            </a:r>
          </a:p>
          <a:p>
            <a:pPr algn="just"/>
            <a:endParaRPr lang="tr-TR" sz="1600" dirty="0">
              <a:latin typeface="Roboto Condensed Light" panose="020B0604020202020204" charset="0"/>
              <a:ea typeface="Roboto Condensed Light" panose="020B0604020202020204" charset="0"/>
            </a:endParaRPr>
          </a:p>
          <a:p>
            <a:pPr algn="just"/>
            <a:r>
              <a:rPr lang="tr-TR" sz="1600" dirty="0">
                <a:latin typeface="Roboto Condensed Light" panose="020B0604020202020204" charset="0"/>
                <a:ea typeface="Roboto Condensed Light" panose="020B0604020202020204" charset="0"/>
              </a:rPr>
              <a:t>Malzeme elden geçirme ürün ambalajının ayrıca bir korumaya ihtiyacı olmadığı veya bu ihtiyacın en az seviyede olduğu durumlarda kullanılan teknikleri içerir.</a:t>
            </a:r>
          </a:p>
        </p:txBody>
      </p:sp>
      <p:pic>
        <p:nvPicPr>
          <p:cNvPr id="6148" name="Picture 4" descr="Malzeme Elleçleme Nedir? | Topragizbiz -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01642" y="2587700"/>
            <a:ext cx="3101109" cy="2325832"/>
          </a:xfrm>
          <a:prstGeom prst="rect">
            <a:avLst/>
          </a:prstGeom>
          <a:noFill/>
          <a:extLst>
            <a:ext uri="{909E8E84-426E-40DD-AFC4-6F175D3DCCD1}">
              <a14:hiddenFill xmlns:a14="http://schemas.microsoft.com/office/drawing/2010/main">
                <a:solidFill>
                  <a:srgbClr val="FFFFFF"/>
                </a:solidFill>
              </a14:hiddenFill>
            </a:ext>
          </a:extLst>
        </p:spPr>
      </p:pic>
      <p:sp>
        <p:nvSpPr>
          <p:cNvPr id="4" name="Dikdörtgen 3"/>
          <p:cNvSpPr/>
          <p:nvPr/>
        </p:nvSpPr>
        <p:spPr>
          <a:xfrm>
            <a:off x="1164566" y="200806"/>
            <a:ext cx="7096072" cy="369332"/>
          </a:xfrm>
          <a:prstGeom prst="rect">
            <a:avLst/>
          </a:prstGeom>
        </p:spPr>
        <p:txBody>
          <a:bodyPr wrap="square">
            <a:spAutoFit/>
          </a:bodyPr>
          <a:lstStyle/>
          <a:p>
            <a:pPr algn="ctr"/>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Malzeme Elden Geçirme/</a:t>
            </a:r>
            <a:r>
              <a:rPr lang="tr-TR" sz="1800" b="1" dirty="0" err="1">
                <a:solidFill>
                  <a:schemeClr val="accent1"/>
                </a:solidFill>
                <a:latin typeface="Roboto Condensed Light" panose="020B0604020202020204" charset="0"/>
                <a:ea typeface="Roboto Condensed Light" panose="020B0604020202020204" charset="0"/>
                <a:cs typeface="Times New Roman" panose="02020603050405020304" pitchFamily="18" charset="0"/>
              </a:rPr>
              <a:t>Elleçleme</a:t>
            </a:r>
            <a:endParaRPr lang="tr-TR" sz="1800" b="1" dirty="0">
              <a:solidFill>
                <a:schemeClr val="accent1"/>
              </a:solidFill>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C361C413-90EA-FE7C-CDAE-77A586EA07ED}"/>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206248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Dikdörtgen 2"/>
          <p:cNvSpPr/>
          <p:nvPr/>
        </p:nvSpPr>
        <p:spPr>
          <a:xfrm>
            <a:off x="698740" y="1432977"/>
            <a:ext cx="8057072" cy="1815882"/>
          </a:xfrm>
          <a:prstGeom prst="rect">
            <a:avLst/>
          </a:prstGeom>
        </p:spPr>
        <p:txBody>
          <a:bodyPr wrap="square">
            <a:spAutoFit/>
          </a:bodyPr>
          <a:lstStyle/>
          <a:p>
            <a:pPr marL="0" indent="0" algn="just">
              <a:buNone/>
            </a:pPr>
            <a:r>
              <a:rPr lang="tr-TR" sz="1600" dirty="0">
                <a:latin typeface="Roboto Condensed Light" panose="020B0604020202020204" charset="0"/>
                <a:ea typeface="Roboto Condensed Light" panose="020B0604020202020204" charset="0"/>
                <a:cs typeface="Times New Roman" panose="02020603050405020304" pitchFamily="18" charset="0"/>
              </a:rPr>
              <a:t>Depolarda </a:t>
            </a:r>
            <a:r>
              <a:rPr lang="tr-TR" sz="1600" b="1" u="sng" dirty="0">
                <a:latin typeface="Roboto Condensed Light" panose="020B0604020202020204" charset="0"/>
                <a:ea typeface="Roboto Condensed Light" panose="020B0604020202020204" charset="0"/>
                <a:cs typeface="Times New Roman" panose="02020603050405020304" pitchFamily="18" charset="0"/>
              </a:rPr>
              <a:t>malzeme elden geçirme araçlarının kullanılmasının temel nedeni</a:t>
            </a:r>
            <a:r>
              <a:rPr lang="tr-TR" sz="1600" dirty="0">
                <a:latin typeface="Roboto Condensed Light" panose="020B0604020202020204" charset="0"/>
                <a:ea typeface="Roboto Condensed Light" panose="020B0604020202020204" charset="0"/>
                <a:cs typeface="Times New Roman" panose="02020603050405020304" pitchFamily="18" charset="0"/>
              </a:rPr>
              <a:t>; taşınma ve istiflerinin </a:t>
            </a:r>
            <a:r>
              <a:rPr lang="tr-TR" sz="1600" b="1" dirty="0">
                <a:latin typeface="Roboto Condensed Light" panose="020B0604020202020204" charset="0"/>
                <a:ea typeface="Roboto Condensed Light" panose="020B0604020202020204" charset="0"/>
                <a:cs typeface="Times New Roman" panose="02020603050405020304" pitchFamily="18" charset="0"/>
              </a:rPr>
              <a:t>insan gücü ile yapılamayacak kadar ağır</a:t>
            </a:r>
            <a:r>
              <a:rPr lang="tr-TR" sz="1600" dirty="0">
                <a:latin typeface="Roboto Condensed Light" panose="020B0604020202020204" charset="0"/>
                <a:ea typeface="Roboto Condensed Light" panose="020B0604020202020204" charset="0"/>
                <a:cs typeface="Times New Roman" panose="02020603050405020304" pitchFamily="18" charset="0"/>
              </a:rPr>
              <a:t>, ambalajların da </a:t>
            </a:r>
            <a:r>
              <a:rPr lang="tr-TR" sz="1600" b="1" dirty="0">
                <a:latin typeface="Roboto Condensed Light" panose="020B0604020202020204" charset="0"/>
                <a:ea typeface="Roboto Condensed Light" panose="020B0604020202020204" charset="0"/>
                <a:cs typeface="Times New Roman" panose="02020603050405020304" pitchFamily="18" charset="0"/>
              </a:rPr>
              <a:t>büyük</a:t>
            </a:r>
            <a:r>
              <a:rPr lang="tr-TR" sz="1600" dirty="0">
                <a:latin typeface="Roboto Condensed Light" panose="020B0604020202020204" charset="0"/>
                <a:ea typeface="Roboto Condensed Light" panose="020B0604020202020204" charset="0"/>
                <a:cs typeface="Times New Roman" panose="02020603050405020304" pitchFamily="18" charset="0"/>
              </a:rPr>
              <a:t> ve </a:t>
            </a:r>
            <a:r>
              <a:rPr lang="tr-TR" sz="1600" b="1" dirty="0">
                <a:latin typeface="Roboto Condensed Light" panose="020B0604020202020204" charset="0"/>
                <a:ea typeface="Roboto Condensed Light" panose="020B0604020202020204" charset="0"/>
                <a:cs typeface="Times New Roman" panose="02020603050405020304" pitchFamily="18" charset="0"/>
              </a:rPr>
              <a:t>çeşitli şekillerde</a:t>
            </a:r>
            <a:r>
              <a:rPr lang="tr-TR" sz="1600" dirty="0">
                <a:latin typeface="Roboto Condensed Light" panose="020B0604020202020204" charset="0"/>
                <a:ea typeface="Roboto Condensed Light" panose="020B0604020202020204" charset="0"/>
                <a:cs typeface="Times New Roman" panose="02020603050405020304" pitchFamily="18" charset="0"/>
              </a:rPr>
              <a:t> oluşundan dolayı karşılaşılan güçlüklerdir.</a:t>
            </a:r>
          </a:p>
          <a:p>
            <a:pPr marL="0" indent="0" algn="just">
              <a:buNone/>
            </a:pPr>
            <a:endParaRPr lang="tr-TR" sz="1600" dirty="0">
              <a:latin typeface="Roboto Condensed Light" panose="020B0604020202020204" charset="0"/>
              <a:ea typeface="Roboto Condensed Light" panose="020B0604020202020204" charset="0"/>
              <a:cs typeface="Times New Roman" panose="02020603050405020304" pitchFamily="18" charset="0"/>
            </a:endParaRPr>
          </a:p>
          <a:p>
            <a:pPr marL="0" indent="0" algn="just">
              <a:buNone/>
            </a:pPr>
            <a:r>
              <a:rPr lang="tr-TR" sz="1600" dirty="0">
                <a:latin typeface="Roboto Condensed Light" panose="020B0604020202020204" charset="0"/>
                <a:ea typeface="Roboto Condensed Light" panose="020B0604020202020204" charset="0"/>
                <a:cs typeface="Times New Roman" panose="02020603050405020304" pitchFamily="18" charset="0"/>
              </a:rPr>
              <a:t>Bu donanımlar </a:t>
            </a:r>
            <a:r>
              <a:rPr lang="tr-TR" sz="1600" b="1" dirty="0">
                <a:latin typeface="Roboto Condensed Light" panose="020B0604020202020204" charset="0"/>
                <a:ea typeface="Roboto Condensed Light" panose="020B0604020202020204" charset="0"/>
                <a:cs typeface="Times New Roman" panose="02020603050405020304" pitchFamily="18" charset="0"/>
              </a:rPr>
              <a:t>firmaya</a:t>
            </a:r>
            <a:r>
              <a:rPr lang="tr-TR" sz="1600" dirty="0">
                <a:latin typeface="Roboto Condensed Light" panose="020B0604020202020204" charset="0"/>
                <a:ea typeface="Roboto Condensed Light" panose="020B0604020202020204" charset="0"/>
                <a:cs typeface="Times New Roman" panose="02020603050405020304" pitchFamily="18" charset="0"/>
              </a:rPr>
              <a:t> </a:t>
            </a:r>
            <a:r>
              <a:rPr lang="tr-TR" sz="1600" b="1" dirty="0">
                <a:latin typeface="Roboto Condensed Light" panose="020B0604020202020204" charset="0"/>
                <a:ea typeface="Roboto Condensed Light" panose="020B0604020202020204" charset="0"/>
                <a:cs typeface="Times New Roman" panose="02020603050405020304" pitchFamily="18" charset="0"/>
              </a:rPr>
              <a:t>hız, ekonomi </a:t>
            </a:r>
            <a:r>
              <a:rPr lang="tr-TR" sz="1600" dirty="0">
                <a:latin typeface="Roboto Condensed Light" panose="020B0604020202020204" charset="0"/>
                <a:ea typeface="Roboto Condensed Light" panose="020B0604020202020204" charset="0"/>
                <a:cs typeface="Times New Roman" panose="02020603050405020304" pitchFamily="18" charset="0"/>
              </a:rPr>
              <a:t>ve</a:t>
            </a:r>
            <a:r>
              <a:rPr lang="tr-TR" sz="1600" b="1" dirty="0">
                <a:latin typeface="Roboto Condensed Light" panose="020B0604020202020204" charset="0"/>
                <a:ea typeface="Roboto Condensed Light" panose="020B0604020202020204" charset="0"/>
                <a:cs typeface="Times New Roman" panose="02020603050405020304" pitchFamily="18" charset="0"/>
              </a:rPr>
              <a:t> verim</a:t>
            </a:r>
            <a:r>
              <a:rPr lang="tr-TR" sz="1600" dirty="0">
                <a:latin typeface="Roboto Condensed Light" panose="020B0604020202020204" charset="0"/>
                <a:ea typeface="Roboto Condensed Light" panose="020B0604020202020204" charset="0"/>
                <a:cs typeface="Times New Roman" panose="02020603050405020304" pitchFamily="18" charset="0"/>
              </a:rPr>
              <a:t> gibi önemli faydalar sağlar.</a:t>
            </a:r>
          </a:p>
          <a:p>
            <a:pPr marL="0" indent="0" algn="just">
              <a:buNone/>
            </a:pPr>
            <a:endParaRPr lang="tr-TR" sz="1600" dirty="0">
              <a:latin typeface="Roboto Condensed Light" panose="020B0604020202020204" charset="0"/>
              <a:ea typeface="Roboto Condensed Light" panose="020B0604020202020204" charset="0"/>
              <a:cs typeface="Times New Roman" panose="02020603050405020304" pitchFamily="18" charset="0"/>
            </a:endParaRPr>
          </a:p>
          <a:p>
            <a:pPr marL="0" indent="0" algn="just">
              <a:buNone/>
            </a:pPr>
            <a:r>
              <a:rPr lang="tr-TR" sz="1600" dirty="0">
                <a:latin typeface="Roboto Condensed Light" panose="020B0604020202020204" charset="0"/>
                <a:ea typeface="Roboto Condensed Light" panose="020B0604020202020204" charset="0"/>
                <a:cs typeface="Times New Roman" panose="02020603050405020304" pitchFamily="18" charset="0"/>
              </a:rPr>
              <a:t>Depolamada </a:t>
            </a:r>
            <a:r>
              <a:rPr lang="tr-TR" sz="1600" b="1" dirty="0">
                <a:solidFill>
                  <a:srgbClr val="FF0000"/>
                </a:solidFill>
                <a:latin typeface="Roboto Condensed Light" panose="020B0604020202020204" charset="0"/>
                <a:ea typeface="Roboto Condensed Light" panose="020B0604020202020204" charset="0"/>
                <a:cs typeface="Times New Roman" panose="02020603050405020304" pitchFamily="18" charset="0"/>
              </a:rPr>
              <a:t>kullanılan araçların verimi </a:t>
            </a:r>
            <a:r>
              <a:rPr lang="tr-TR" sz="1600" b="1" dirty="0">
                <a:latin typeface="Roboto Condensed Light" panose="020B0604020202020204" charset="0"/>
                <a:ea typeface="Roboto Condensed Light" panose="020B0604020202020204" charset="0"/>
                <a:cs typeface="Times New Roman" panose="02020603050405020304" pitchFamily="18" charset="0"/>
              </a:rPr>
              <a:t>bir iş saatinde depoladıkları malzeme miktarı </a:t>
            </a:r>
            <a:r>
              <a:rPr lang="tr-TR" sz="1600" dirty="0">
                <a:latin typeface="Roboto Condensed Light" panose="020B0604020202020204" charset="0"/>
                <a:ea typeface="Roboto Condensed Light" panose="020B0604020202020204" charset="0"/>
                <a:cs typeface="Times New Roman" panose="02020603050405020304" pitchFamily="18" charset="0"/>
              </a:rPr>
              <a:t>ile ölçülür.</a:t>
            </a:r>
          </a:p>
        </p:txBody>
      </p:sp>
      <p:sp>
        <p:nvSpPr>
          <p:cNvPr id="4" name="Dikdörtgen 3"/>
          <p:cNvSpPr/>
          <p:nvPr/>
        </p:nvSpPr>
        <p:spPr>
          <a:xfrm>
            <a:off x="921674" y="480060"/>
            <a:ext cx="7300651" cy="369332"/>
          </a:xfrm>
          <a:prstGeom prst="rect">
            <a:avLst/>
          </a:prstGeom>
        </p:spPr>
        <p:txBody>
          <a:bodyPr wrap="square">
            <a:spAutoFit/>
          </a:bodyPr>
          <a:lstStyle/>
          <a:p>
            <a:pPr algn="ctr"/>
            <a:r>
              <a:rPr lang="tr-TR" sz="18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Malzeme Elden Geçirme/</a:t>
            </a:r>
            <a:r>
              <a:rPr lang="tr-TR" sz="1800" b="1" dirty="0" err="1">
                <a:solidFill>
                  <a:schemeClr val="accent1"/>
                </a:solidFill>
                <a:latin typeface="Roboto Condensed Light" panose="020B0604020202020204" charset="0"/>
                <a:ea typeface="Roboto Condensed Light" panose="020B0604020202020204" charset="0"/>
                <a:cs typeface="Times New Roman" panose="02020603050405020304" pitchFamily="18" charset="0"/>
              </a:rPr>
              <a:t>Elleçleme</a:t>
            </a:r>
            <a:endParaRPr lang="tr-TR" sz="1800" b="1" dirty="0">
              <a:solidFill>
                <a:schemeClr val="accent1"/>
              </a:solidFill>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A2ED12C9-1095-2257-5A25-3A36D0FD117C}"/>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728680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56146" y="280883"/>
            <a:ext cx="5638283" cy="737034"/>
          </a:xfrm>
        </p:spPr>
        <p:txBody>
          <a:bodyPr>
            <a:normAutofit fontScale="90000"/>
          </a:bodyPr>
          <a:lstStyle/>
          <a:p>
            <a:pPr algn="ctr"/>
            <a:r>
              <a:rPr lang="tr-TR"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Ambalajlama/Paketleme</a:t>
            </a:r>
            <a:endParaRPr lang="tr-TR" dirty="0">
              <a:solidFill>
                <a:schemeClr val="accent1"/>
              </a:solidFill>
              <a:latin typeface="Roboto Condensed Light" panose="020B0604020202020204" charset="0"/>
              <a:ea typeface="Roboto Condensed Light" panose="020B0604020202020204" charset="0"/>
            </a:endParaRPr>
          </a:p>
        </p:txBody>
      </p:sp>
      <p:sp>
        <p:nvSpPr>
          <p:cNvPr id="6" name="Metin Yer Tutucusu 5"/>
          <p:cNvSpPr>
            <a:spLocks noGrp="1"/>
          </p:cNvSpPr>
          <p:nvPr>
            <p:ph type="body" idx="1"/>
          </p:nvPr>
        </p:nvSpPr>
        <p:spPr>
          <a:xfrm>
            <a:off x="301656" y="1240115"/>
            <a:ext cx="8329726" cy="2724300"/>
          </a:xfrm>
        </p:spPr>
        <p:txBody>
          <a:bodyPr>
            <a:normAutofit/>
          </a:bodyPr>
          <a:lstStyle/>
          <a:p>
            <a:pPr algn="just"/>
            <a:r>
              <a:rPr lang="tr-TR" sz="1600" b="1" dirty="0">
                <a:solidFill>
                  <a:srgbClr val="FF0000"/>
                </a:solidFill>
              </a:rPr>
              <a:t>Ambalaj, </a:t>
            </a:r>
            <a:r>
              <a:rPr lang="tr-TR" sz="1600" dirty="0"/>
              <a:t>ürünlerin üreticiden tüketiciye kadar uzanan ulaşımı sırasında güvenli ve hasarsız ulaşımının sağlanabilmesi için kullanılan koruyucu araçların tümüdür.</a:t>
            </a:r>
          </a:p>
          <a:p>
            <a:pPr algn="just"/>
            <a:endParaRPr lang="tr-TR" sz="1600" dirty="0"/>
          </a:p>
          <a:p>
            <a:pPr algn="just"/>
            <a:r>
              <a:rPr lang="tr-TR" sz="1600" dirty="0"/>
              <a:t>Lojistik yönünden bakıldığında ambalajlama ve paketlemenin; malı koruma ile ilgili işlevleri, depolamayı kolaylaştırma ile ilgili işlevleri, ulaştırma ile ilgili işlevleri bulunmaktadır.</a:t>
            </a:r>
          </a:p>
        </p:txBody>
      </p:sp>
      <p:sp>
        <p:nvSpPr>
          <p:cNvPr id="5" name="Slayt Numarası Yer Tutucusu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11266" name="Picture 2" descr="ETAPAK Baskı Ambalaj A.Ş. | Esnek Ambalaj"/>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71942" y="3461278"/>
            <a:ext cx="3577108" cy="1678359"/>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58BB4BC8-4E0C-0FCB-897B-2DB387DF9E44}"/>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7528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sp>
        <p:nvSpPr>
          <p:cNvPr id="5" name="Metin Yer Tutucusu 2"/>
          <p:cNvSpPr txBox="1">
            <a:spLocks/>
          </p:cNvSpPr>
          <p:nvPr/>
        </p:nvSpPr>
        <p:spPr>
          <a:xfrm>
            <a:off x="974785" y="1158775"/>
            <a:ext cx="6950015" cy="3648752"/>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tr-TR" b="1" dirty="0">
                <a:solidFill>
                  <a:schemeClr val="tx1"/>
                </a:solidFill>
                <a:latin typeface="Roboto Condensed Light" panose="020B0604020202020204" charset="0"/>
                <a:ea typeface="Roboto Condensed Light" panose="020B0604020202020204" charset="0"/>
                <a:cs typeface="Tahoma" panose="020B0604030504040204" pitchFamily="34" charset="0"/>
              </a:rPr>
              <a:t>Paketlemenin temel amacı, </a:t>
            </a:r>
          </a:p>
          <a:p>
            <a:pPr algn="just"/>
            <a:endParaRPr lang="tr-TR" dirty="0">
              <a:solidFill>
                <a:schemeClr val="tx1"/>
              </a:solidFill>
              <a:latin typeface="Roboto Condensed Light" panose="020B0604020202020204" charset="0"/>
              <a:ea typeface="Roboto Condensed Light" panose="020B0604020202020204" charset="0"/>
              <a:cs typeface="Tahoma" panose="020B0604030504040204" pitchFamily="34" charset="0"/>
            </a:endParaRP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Ürüne koruma sağlamak, </a:t>
            </a: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Ürünün kimliğinin tanınması, </a:t>
            </a: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Ürünün etkin bir şekilde varacağı yere ulaştırılmasıdır. </a:t>
            </a:r>
          </a:p>
          <a:p>
            <a:pPr algn="just"/>
            <a:endParaRPr lang="tr-TR" dirty="0">
              <a:solidFill>
                <a:schemeClr val="tx1"/>
              </a:solidFill>
              <a:latin typeface="Roboto Condensed Light" panose="020B0604020202020204" charset="0"/>
              <a:ea typeface="Roboto Condensed Light" panose="020B0604020202020204" charset="0"/>
              <a:cs typeface="Tahoma" panose="020B0604030504040204" pitchFamily="34" charset="0"/>
            </a:endParaRPr>
          </a:p>
          <a:p>
            <a:pPr algn="just"/>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Doğru endüstriyel ambalaj, </a:t>
            </a:r>
          </a:p>
          <a:p>
            <a:pPr algn="just"/>
            <a:endParaRPr lang="tr-TR" dirty="0">
              <a:solidFill>
                <a:schemeClr val="tx1"/>
              </a:solidFill>
              <a:latin typeface="Roboto Condensed Light" panose="020B0604020202020204" charset="0"/>
              <a:ea typeface="Roboto Condensed Light" panose="020B0604020202020204" charset="0"/>
              <a:cs typeface="Tahoma" panose="020B0604030504040204" pitchFamily="34" charset="0"/>
            </a:endParaRP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Ürünleri düzenler, </a:t>
            </a: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Korur ve tanımlar, </a:t>
            </a: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Hizmet kalitesini artırır, </a:t>
            </a: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Maliyeti düşürür, </a:t>
            </a:r>
          </a:p>
          <a:p>
            <a:pPr algn="just">
              <a:buFont typeface="Arial" charset="0"/>
              <a:buChar char="•"/>
            </a:pPr>
            <a:r>
              <a:rPr lang="tr-TR" dirty="0">
                <a:solidFill>
                  <a:schemeClr val="tx1"/>
                </a:solidFill>
                <a:latin typeface="Roboto Condensed Light" panose="020B0604020202020204" charset="0"/>
                <a:ea typeface="Roboto Condensed Light" panose="020B0604020202020204" charset="0"/>
                <a:cs typeface="Tahoma" panose="020B0604030504040204" pitchFamily="34" charset="0"/>
              </a:rPr>
              <a:t>Teslimatı kolaylaştırır.</a:t>
            </a:r>
          </a:p>
          <a:p>
            <a:pPr algn="just"/>
            <a:endParaRPr lang="tr-TR" dirty="0">
              <a:solidFill>
                <a:schemeClr val="tx1"/>
              </a:solidFill>
              <a:latin typeface="Roboto Condensed Light" panose="020B0604020202020204" charset="0"/>
              <a:ea typeface="Roboto Condensed Light" panose="020B0604020202020204" charset="0"/>
              <a:cs typeface="Tahoma" panose="020B0604030504040204" pitchFamily="34" charset="0"/>
            </a:endParaRPr>
          </a:p>
          <a:p>
            <a:pPr algn="just"/>
            <a:endParaRPr lang="tr-TR" dirty="0">
              <a:solidFill>
                <a:schemeClr val="tx1"/>
              </a:solidFill>
              <a:latin typeface="Roboto Condensed Light" panose="020B0604020202020204" charset="0"/>
              <a:ea typeface="Roboto Condensed Light" panose="020B0604020202020204" charset="0"/>
              <a:cs typeface="Tahoma" panose="020B0604030504040204" pitchFamily="34" charset="0"/>
            </a:endParaRPr>
          </a:p>
        </p:txBody>
      </p:sp>
      <p:pic>
        <p:nvPicPr>
          <p:cNvPr id="8194" name="Picture 2" descr="Paketleme Makinalarının Alanları - Maripa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5716" y="2438400"/>
            <a:ext cx="3533484" cy="1987585"/>
          </a:xfrm>
          <a:prstGeom prst="rect">
            <a:avLst/>
          </a:prstGeom>
          <a:noFill/>
          <a:extLst>
            <a:ext uri="{909E8E84-426E-40DD-AFC4-6F175D3DCCD1}">
              <a14:hiddenFill xmlns:a14="http://schemas.microsoft.com/office/drawing/2010/main">
                <a:solidFill>
                  <a:srgbClr val="FFFFFF"/>
                </a:solidFill>
              </a14:hiddenFill>
            </a:ext>
          </a:extLst>
        </p:spPr>
      </p:pic>
      <p:sp>
        <p:nvSpPr>
          <p:cNvPr id="7" name="Unvan 1"/>
          <p:cNvSpPr txBox="1">
            <a:spLocks/>
          </p:cNvSpPr>
          <p:nvPr/>
        </p:nvSpPr>
        <p:spPr>
          <a:xfrm>
            <a:off x="1814058" y="392575"/>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0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Ambalajlama/Paketleme</a:t>
            </a:r>
            <a:endParaRPr lang="tr-TR" sz="2000" b="1" dirty="0">
              <a:solidFill>
                <a:schemeClr val="accent1"/>
              </a:solidFill>
              <a:latin typeface="Roboto Condensed Light" panose="020B0604020202020204" charset="0"/>
              <a:ea typeface="Roboto Condensed Light" panose="020B0604020202020204" charset="0"/>
            </a:endParaRPr>
          </a:p>
        </p:txBody>
      </p:sp>
      <p:pic>
        <p:nvPicPr>
          <p:cNvPr id="3" name="Resim 2">
            <a:extLst>
              <a:ext uri="{FF2B5EF4-FFF2-40B4-BE49-F238E27FC236}">
                <a16:creationId xmlns:a16="http://schemas.microsoft.com/office/drawing/2014/main" id="{768A23E0-4C9D-F1C9-88E4-88D7B7554DCD}"/>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5361634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sp>
        <p:nvSpPr>
          <p:cNvPr id="3" name="Dikdörtgen 2"/>
          <p:cNvSpPr/>
          <p:nvPr/>
        </p:nvSpPr>
        <p:spPr>
          <a:xfrm>
            <a:off x="332991" y="823982"/>
            <a:ext cx="8028709" cy="4185761"/>
          </a:xfrm>
          <a:prstGeom prst="rect">
            <a:avLst/>
          </a:prstGeom>
        </p:spPr>
        <p:txBody>
          <a:bodyPr wrap="square">
            <a:spAutoFit/>
          </a:bodyPr>
          <a:lstStyle/>
          <a:p>
            <a:pPr algn="just"/>
            <a:r>
              <a:rPr lang="tr-TR" sz="1400" dirty="0">
                <a:solidFill>
                  <a:schemeClr val="accent1"/>
                </a:solidFill>
                <a:latin typeface="Roboto Condensed Light" panose="020B0604020202020204" charset="0"/>
                <a:ea typeface="Roboto Condensed Light" panose="020B0604020202020204" charset="0"/>
              </a:rPr>
              <a:t>Ambalaj, </a:t>
            </a:r>
            <a:r>
              <a:rPr lang="tr-TR" sz="1400" dirty="0">
                <a:latin typeface="Roboto Condensed Light" panose="020B0604020202020204" charset="0"/>
                <a:ea typeface="Roboto Condensed Light" panose="020B0604020202020204" charset="0"/>
              </a:rPr>
              <a:t>malı koruma işlevi ile ilgili olarak ürünün dış etkenlerden; çarpma, ezilme, nem, ısı, gibi fiziki etmenlerden korunmasını sağlar. Böylelikle ürünler hem depo içerisindeki taşınmalarında hem de nakliye sırasında karşılaşabilecekleri risklerden korunmuş olur. Uygun ambalajlama olmazsa doğru olmayan yöntemlerle yükleme yapılması ya da araç savrulması sonucunda ürünler hasara uğrayabilir.</a:t>
            </a:r>
          </a:p>
          <a:p>
            <a:pPr algn="just"/>
            <a:endParaRPr lang="tr-TR" sz="1400" dirty="0">
              <a:latin typeface="Roboto Condensed Light" panose="020B0604020202020204" charset="0"/>
              <a:ea typeface="Roboto Condensed Light" panose="020B0604020202020204" charset="0"/>
            </a:endParaRPr>
          </a:p>
          <a:p>
            <a:pPr algn="just"/>
            <a:r>
              <a:rPr lang="tr-TR" sz="1400" dirty="0">
                <a:latin typeface="Roboto Condensed Light" panose="020B0604020202020204" charset="0"/>
                <a:ea typeface="Roboto Condensed Light" panose="020B0604020202020204" charset="0"/>
              </a:rPr>
              <a:t> Ambalajlamanın depolamayla ilgili olarak ürünün </a:t>
            </a:r>
            <a:r>
              <a:rPr lang="tr-TR" sz="1400" b="1" dirty="0">
                <a:latin typeface="Roboto Condensed Light" panose="020B0604020202020204" charset="0"/>
                <a:ea typeface="Roboto Condensed Light" panose="020B0604020202020204" charset="0"/>
              </a:rPr>
              <a:t>kolayca depo edilmesi</a:t>
            </a:r>
            <a:r>
              <a:rPr lang="tr-TR" sz="1400" dirty="0">
                <a:latin typeface="Roboto Condensed Light" panose="020B0604020202020204" charset="0"/>
                <a:ea typeface="Roboto Condensed Light" panose="020B0604020202020204" charset="0"/>
              </a:rPr>
              <a:t>, </a:t>
            </a:r>
            <a:r>
              <a:rPr lang="tr-TR" sz="1400" b="1" dirty="0">
                <a:latin typeface="Roboto Condensed Light" panose="020B0604020202020204" charset="0"/>
                <a:ea typeface="Roboto Condensed Light" panose="020B0604020202020204" charset="0"/>
              </a:rPr>
              <a:t>ürüne kolaylıkla erişim sağlanabilmesi </a:t>
            </a:r>
            <a:r>
              <a:rPr lang="tr-TR" sz="1400" dirty="0">
                <a:latin typeface="Roboto Condensed Light" panose="020B0604020202020204" charset="0"/>
                <a:ea typeface="Roboto Condensed Light" panose="020B0604020202020204" charset="0"/>
              </a:rPr>
              <a:t>gibi fonksiyonları gerçekleştirmesi istenmektedir. </a:t>
            </a:r>
          </a:p>
          <a:p>
            <a:pPr algn="just"/>
            <a:endParaRPr lang="tr-TR" sz="1400" dirty="0">
              <a:latin typeface="Roboto Condensed Light" panose="020B0604020202020204" charset="0"/>
              <a:ea typeface="Roboto Condensed Light" panose="020B0604020202020204" charset="0"/>
            </a:endParaRPr>
          </a:p>
          <a:p>
            <a:pPr algn="just"/>
            <a:r>
              <a:rPr lang="tr-TR" sz="1400" b="1" dirty="0">
                <a:latin typeface="Roboto Condensed Light" panose="020B0604020202020204" charset="0"/>
                <a:ea typeface="Roboto Condensed Light" panose="020B0604020202020204" charset="0"/>
              </a:rPr>
              <a:t>Ulaştırmaya yönelik işlevi </a:t>
            </a:r>
            <a:r>
              <a:rPr lang="tr-TR" sz="1400" dirty="0">
                <a:latin typeface="Roboto Condensed Light" panose="020B0604020202020204" charset="0"/>
                <a:ea typeface="Roboto Condensed Light" panose="020B0604020202020204" charset="0"/>
              </a:rPr>
              <a:t>açısından bakıldığında ambalajın; ürünün yüklenmesi, boşaltılması veya bir yerden bir yere aktarılmasında kolaylık sağlaması beklenmektedir. </a:t>
            </a:r>
          </a:p>
          <a:p>
            <a:pPr algn="just"/>
            <a:endParaRPr lang="tr-TR" sz="1400" dirty="0">
              <a:latin typeface="Roboto Condensed Light" panose="020B0604020202020204" charset="0"/>
              <a:ea typeface="Roboto Condensed Light" panose="020B0604020202020204" charset="0"/>
            </a:endParaRPr>
          </a:p>
          <a:p>
            <a:pPr algn="just"/>
            <a:r>
              <a:rPr lang="tr-TR" sz="1400" dirty="0">
                <a:latin typeface="Roboto Condensed Light" panose="020B0604020202020204" charset="0"/>
                <a:ea typeface="Roboto Condensed Light" panose="020B0604020202020204" charset="0"/>
              </a:rPr>
              <a:t>Kullanılan ambalaj aynı zamanda müşteriyi bilgilendirmek amacıyla </a:t>
            </a:r>
            <a:r>
              <a:rPr lang="tr-TR" sz="1400" b="1" dirty="0">
                <a:latin typeface="Roboto Condensed Light" panose="020B0604020202020204" charset="0"/>
                <a:ea typeface="Roboto Condensed Light" panose="020B0604020202020204" charset="0"/>
              </a:rPr>
              <a:t>önemli bilgilerin iletilmesinde </a:t>
            </a:r>
            <a:r>
              <a:rPr lang="tr-TR" sz="1400" dirty="0">
                <a:latin typeface="Roboto Condensed Light" panose="020B0604020202020204" charset="0"/>
                <a:ea typeface="Roboto Condensed Light" panose="020B0604020202020204" charset="0"/>
              </a:rPr>
              <a:t>kullanılmaktadır. </a:t>
            </a:r>
          </a:p>
          <a:p>
            <a:pPr algn="just"/>
            <a:endParaRPr lang="tr-TR" sz="1400" dirty="0">
              <a:latin typeface="Roboto Condensed Light" panose="020B0604020202020204" charset="0"/>
              <a:ea typeface="Roboto Condensed Light" panose="020B0604020202020204" charset="0"/>
            </a:endParaRPr>
          </a:p>
          <a:p>
            <a:pPr algn="just"/>
            <a:r>
              <a:rPr lang="tr-TR" sz="1400" dirty="0">
                <a:latin typeface="Roboto Condensed Light" panose="020B0604020202020204" charset="0"/>
                <a:ea typeface="Roboto Condensed Light" panose="020B0604020202020204" charset="0"/>
              </a:rPr>
              <a:t>Estetik açıdan göze hoş gelen ambalaj müşterinin dikkatini çekecektir.</a:t>
            </a:r>
          </a:p>
          <a:p>
            <a:pPr algn="just"/>
            <a:endParaRPr lang="tr-TR" sz="1400" dirty="0">
              <a:latin typeface="Roboto Condensed Light" panose="020B0604020202020204" charset="0"/>
              <a:ea typeface="Roboto Condensed Light" panose="020B0604020202020204" charset="0"/>
            </a:endParaRPr>
          </a:p>
          <a:p>
            <a:pPr algn="just"/>
            <a:r>
              <a:rPr lang="tr-TR" sz="1400" dirty="0">
                <a:latin typeface="Roboto Condensed Light" panose="020B0604020202020204" charset="0"/>
                <a:ea typeface="Roboto Condensed Light" panose="020B0604020202020204" charset="0"/>
              </a:rPr>
              <a:t>Ambalajlama işleminde bir yandan ürünün korunması amacı gerçekleştirilirken diğer yandan yapılan </a:t>
            </a:r>
            <a:r>
              <a:rPr lang="tr-TR" sz="1400" u="sng" dirty="0">
                <a:latin typeface="Roboto Condensed Light" panose="020B0604020202020204" charset="0"/>
                <a:ea typeface="Roboto Condensed Light" panose="020B0604020202020204" charset="0"/>
              </a:rPr>
              <a:t>ambalajlamanın</a:t>
            </a:r>
            <a:r>
              <a:rPr lang="tr-TR" sz="1400" dirty="0">
                <a:latin typeface="Roboto Condensed Light" panose="020B0604020202020204" charset="0"/>
                <a:ea typeface="Roboto Condensed Light" panose="020B0604020202020204" charset="0"/>
              </a:rPr>
              <a:t> maliyeti de göz önünde tutulmalıdır. Ambalajlama işleminde, bir ürünün düşük maliyetle ve güvenli bir şekilde müşteriye ulaştırılması temel amaçtır.</a:t>
            </a:r>
          </a:p>
        </p:txBody>
      </p:sp>
      <p:sp>
        <p:nvSpPr>
          <p:cNvPr id="5" name="Unvan 1"/>
          <p:cNvSpPr txBox="1">
            <a:spLocks/>
          </p:cNvSpPr>
          <p:nvPr/>
        </p:nvSpPr>
        <p:spPr>
          <a:xfrm>
            <a:off x="1971130" y="0"/>
            <a:ext cx="5258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000" b="1"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Ambalajlama/Paketleme</a:t>
            </a:r>
            <a:endParaRPr lang="tr-TR" sz="2000" b="1" dirty="0">
              <a:solidFill>
                <a:schemeClr val="accent1"/>
              </a:solidFill>
              <a:latin typeface="Roboto Condensed Light" panose="020B0604020202020204" charset="0"/>
              <a:ea typeface="Roboto Condensed Light" panose="020B0604020202020204" charset="0"/>
            </a:endParaRPr>
          </a:p>
        </p:txBody>
      </p:sp>
      <p:pic>
        <p:nvPicPr>
          <p:cNvPr id="4" name="Resim 3">
            <a:extLst>
              <a:ext uri="{FF2B5EF4-FFF2-40B4-BE49-F238E27FC236}">
                <a16:creationId xmlns:a16="http://schemas.microsoft.com/office/drawing/2014/main" id="{0BB94F2A-5E3C-B236-F7FF-3CB99260E096}"/>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2303178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274" y="392575"/>
            <a:ext cx="6923619" cy="766200"/>
          </a:xfrm>
        </p:spPr>
        <p:txBody>
          <a:bodyPr>
            <a:normAutofit/>
          </a:bodyPr>
          <a:lstStyle/>
          <a:p>
            <a:pPr algn="ctr"/>
            <a:r>
              <a:rPr lang="tr-TR"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t>
            </a:r>
            <a:r>
              <a:rPr lang="tr-TR" dirty="0">
                <a:solidFill>
                  <a:schemeClr val="accent1"/>
                </a:solidFill>
                <a:latin typeface="Roboto Condensed Light" panose="020B0604020202020204" charset="0"/>
                <a:ea typeface="Roboto Condensed Light" panose="020B0604020202020204" charset="0"/>
              </a:rPr>
              <a:t>Yükleme/Sevkiyat</a:t>
            </a:r>
          </a:p>
        </p:txBody>
      </p:sp>
      <p:sp>
        <p:nvSpPr>
          <p:cNvPr id="3" name="Metin Yer Tutucusu 2"/>
          <p:cNvSpPr>
            <a:spLocks noGrp="1"/>
          </p:cNvSpPr>
          <p:nvPr>
            <p:ph type="body" idx="1"/>
          </p:nvPr>
        </p:nvSpPr>
        <p:spPr>
          <a:xfrm>
            <a:off x="426344" y="1258324"/>
            <a:ext cx="7567725" cy="2724300"/>
          </a:xfrm>
        </p:spPr>
        <p:txBody>
          <a:bodyPr>
            <a:normAutofit/>
          </a:bodyPr>
          <a:lstStyle/>
          <a:p>
            <a:pPr algn="just"/>
            <a:r>
              <a:rPr lang="tr-TR" sz="1200" dirty="0">
                <a:cs typeface="Times New Roman" panose="02020603050405020304" pitchFamily="18" charset="0"/>
              </a:rPr>
              <a:t>Depo operasyonlarının son aşamasıdır.</a:t>
            </a:r>
          </a:p>
          <a:p>
            <a:pPr algn="just"/>
            <a:r>
              <a:rPr lang="tr-TR" sz="1200" dirty="0">
                <a:cs typeface="Times New Roman" panose="02020603050405020304" pitchFamily="18" charset="0"/>
              </a:rPr>
              <a:t>Sipariş toplama aşamasından sonra depodan çıkışı planlanan ürünlerin siparişlere göre kontrol edildikten ve paketlendikten sonra nakliye araçlarına yüklendiği aşamadır.</a:t>
            </a:r>
          </a:p>
          <a:p>
            <a:pPr algn="just"/>
            <a:r>
              <a:rPr lang="tr-TR" sz="1200" dirty="0">
                <a:cs typeface="Times New Roman" panose="02020603050405020304" pitchFamily="18" charset="0"/>
              </a:rPr>
              <a:t>Bu aşamanın en önemli amacı, doğru ürünlerin, doğru müşterilere, doğru zamanda teslimini sağlamak amacıyla doğru araçlar vasıtasıyla depodan çıkışının yapılmasıdır.</a:t>
            </a:r>
          </a:p>
          <a:p>
            <a:pPr algn="just"/>
            <a:r>
              <a:rPr lang="tr-TR" sz="1200" dirty="0">
                <a:cs typeface="Times New Roman" panose="02020603050405020304" pitchFamily="18" charset="0"/>
              </a:rPr>
              <a:t>Yükleme ve sevkiyat operasyonları genel olarak sevkiyat bölümünde yapılmaktadır.</a:t>
            </a:r>
          </a:p>
          <a:p>
            <a:endParaRPr lang="tr-TR" sz="1200" dirty="0"/>
          </a:p>
        </p:txBody>
      </p:sp>
      <p:sp>
        <p:nvSpPr>
          <p:cNvPr id="5" name="Slayt Numarası Yer Tutucusu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a:p>
        </p:txBody>
      </p:sp>
      <p:pic>
        <p:nvPicPr>
          <p:cNvPr id="12290" name="Picture 2" descr="Robot Bir Van Yükleme Kutusu Sevkiyat Stok Fotoğrafları - FreeImages.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5928" y="3274663"/>
            <a:ext cx="4288559" cy="1926899"/>
          </a:xfrm>
          <a:prstGeom prst="rect">
            <a:avLst/>
          </a:prstGeom>
          <a:noFill/>
          <a:extLst>
            <a:ext uri="{909E8E84-426E-40DD-AFC4-6F175D3DCCD1}">
              <a14:hiddenFill xmlns:a14="http://schemas.microsoft.com/office/drawing/2010/main">
                <a:solidFill>
                  <a:srgbClr val="FFFFFF"/>
                </a:solidFill>
              </a14:hiddenFill>
            </a:ext>
          </a:extLst>
        </p:spPr>
      </p:pic>
      <p:pic>
        <p:nvPicPr>
          <p:cNvPr id="4" name="Resim 3">
            <a:extLst>
              <a:ext uri="{FF2B5EF4-FFF2-40B4-BE49-F238E27FC236}">
                <a16:creationId xmlns:a16="http://schemas.microsoft.com/office/drawing/2014/main" id="{2A94D6EF-3B33-CD62-BF33-F0D0724AFD1A}"/>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367770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274" y="392575"/>
            <a:ext cx="6992631" cy="766200"/>
          </a:xfrm>
        </p:spPr>
        <p:txBody>
          <a:bodyPr>
            <a:normAutofit fontScale="90000"/>
          </a:bodyPr>
          <a:lstStyle/>
          <a:p>
            <a:pPr algn="ctr"/>
            <a:r>
              <a:rPr lang="tr-TR" dirty="0">
                <a:solidFill>
                  <a:srgbClr val="FF0000"/>
                </a:solidFill>
                <a:cs typeface="Times New Roman" panose="02020603050405020304" pitchFamily="18" charset="0"/>
              </a:rPr>
              <a:t>Lojistiğin Temel Fonksiyonları: </a:t>
            </a:r>
            <a:br>
              <a:rPr lang="tr-TR" dirty="0">
                <a:solidFill>
                  <a:srgbClr val="FF0000"/>
                </a:solidFill>
                <a:cs typeface="Times New Roman" panose="02020603050405020304" pitchFamily="18" charset="0"/>
              </a:rPr>
            </a:br>
            <a:r>
              <a:rPr lang="tr-TR" altLang="tr-TR" dirty="0">
                <a:solidFill>
                  <a:srgbClr val="FF0000"/>
                </a:solidFill>
              </a:rPr>
              <a:t>Ağ (Şebeke – Network) Tasarımı</a:t>
            </a:r>
            <a:endParaRPr lang="tr-TR" dirty="0">
              <a:solidFill>
                <a:srgbClr val="FF0000"/>
              </a:solidFill>
            </a:endParaRPr>
          </a:p>
        </p:txBody>
      </p:sp>
      <p:sp>
        <p:nvSpPr>
          <p:cNvPr id="3" name="Metin Yer Tutucusu 2"/>
          <p:cNvSpPr>
            <a:spLocks noGrp="1"/>
          </p:cNvSpPr>
          <p:nvPr>
            <p:ph type="body" idx="1"/>
          </p:nvPr>
        </p:nvSpPr>
        <p:spPr>
          <a:xfrm>
            <a:off x="157284" y="1466986"/>
            <a:ext cx="8776853" cy="2571687"/>
          </a:xfrm>
        </p:spPr>
        <p:txBody>
          <a:bodyPr>
            <a:normAutofit lnSpcReduction="10000"/>
          </a:bodyPr>
          <a:lstStyle/>
          <a:p>
            <a:pPr algn="just"/>
            <a:r>
              <a:rPr lang="tr-TR" sz="1600" dirty="0"/>
              <a:t>Klasik ekonomiler etkin işletme süreçleri için gerekli olan tesis konumunun ve tesis ağı tasarımının önemini ihmal etmişlerdir. </a:t>
            </a:r>
          </a:p>
          <a:p>
            <a:pPr algn="just"/>
            <a:endParaRPr lang="tr-TR" sz="1600" dirty="0"/>
          </a:p>
          <a:p>
            <a:pPr algn="just"/>
            <a:r>
              <a:rPr lang="tr-TR" sz="1600" dirty="0"/>
              <a:t>Ekonomistler tedarik talep ilişkisini incelediklerinde genellikle tesis konumunu ve taşıma maliyetlerini görmezden gelmişlerdir. İşletme operasyonlarında lojistik operasyonların yerine getirilmesi için kullanılan tesislerin </a:t>
            </a:r>
            <a:r>
              <a:rPr lang="tr-TR" sz="1600" b="1" dirty="0"/>
              <a:t>sayısı, ölçüsü </a:t>
            </a:r>
            <a:r>
              <a:rPr lang="tr-TR" sz="1600" dirty="0"/>
              <a:t>ve </a:t>
            </a:r>
            <a:r>
              <a:rPr lang="tr-TR" sz="1600" b="1" dirty="0"/>
              <a:t>coğrafik ilişkileri </a:t>
            </a:r>
            <a:r>
              <a:rPr lang="tr-TR" sz="1600" dirty="0"/>
              <a:t>gerçekte </a:t>
            </a:r>
            <a:r>
              <a:rPr lang="tr-TR" sz="1600" b="1" dirty="0"/>
              <a:t>müşteri hizmeti yeterlilik </a:t>
            </a:r>
            <a:r>
              <a:rPr lang="tr-TR" sz="1600" dirty="0"/>
              <a:t>ve </a:t>
            </a:r>
            <a:r>
              <a:rPr lang="tr-TR" sz="1600" b="1" dirty="0"/>
              <a:t>maliyetler</a:t>
            </a:r>
            <a:r>
              <a:rPr lang="tr-TR" sz="1600" dirty="0"/>
              <a:t> üzerinde doğrudan etkilidir. </a:t>
            </a:r>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a:p>
        </p:txBody>
      </p:sp>
      <p:pic>
        <p:nvPicPr>
          <p:cNvPr id="5" name="Resim 4">
            <a:extLst>
              <a:ext uri="{FF2B5EF4-FFF2-40B4-BE49-F238E27FC236}">
                <a16:creationId xmlns:a16="http://schemas.microsoft.com/office/drawing/2014/main" id="{77AC4019-EC49-9088-B2C6-3D0B497CCD51}"/>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2383431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a:xfrm>
            <a:off x="7303184" y="3480763"/>
            <a:ext cx="1210434" cy="231355"/>
          </a:xfrm>
        </p:spPr>
        <p:txBody>
          <a:bodyPr/>
          <a:lstStyle/>
          <a:p>
            <a:pPr marL="0" lvl="0" indent="0" algn="r" rtl="0">
              <a:spcBef>
                <a:spcPts val="0"/>
              </a:spcBef>
              <a:spcAft>
                <a:spcPts val="0"/>
              </a:spcAft>
              <a:buNone/>
            </a:pPr>
            <a:fld id="{00000000-1234-1234-1234-123412341234}" type="slidenum">
              <a:rPr lang="en" smtClean="0"/>
              <a:t>30</a:t>
            </a:fld>
            <a:endParaRPr lang="en"/>
          </a:p>
        </p:txBody>
      </p:sp>
      <p:pic>
        <p:nvPicPr>
          <p:cNvPr id="5" name="Resim 4"/>
          <p:cNvPicPr>
            <a:picLocks noChangeAspect="1"/>
          </p:cNvPicPr>
          <p:nvPr/>
        </p:nvPicPr>
        <p:blipFill>
          <a:blip r:embed="rId2"/>
          <a:stretch>
            <a:fillRect/>
          </a:stretch>
        </p:blipFill>
        <p:spPr>
          <a:xfrm>
            <a:off x="914400" y="473172"/>
            <a:ext cx="7099540" cy="2318715"/>
          </a:xfrm>
          <a:prstGeom prst="rect">
            <a:avLst/>
          </a:prstGeom>
        </p:spPr>
      </p:pic>
      <p:pic>
        <p:nvPicPr>
          <p:cNvPr id="14338" name="Picture 2" descr="Sevkiyat | Taşımacılık ve Lojistik Çözümleri | Zeb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1885" y="3030576"/>
            <a:ext cx="5047889" cy="1643023"/>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3598DC02-6884-D94A-5FEF-B27D0CD4FB4A}"/>
              </a:ext>
            </a:extLst>
          </p:cNvPr>
          <p:cNvPicPr>
            <a:picLocks noChangeAspect="1"/>
          </p:cNvPicPr>
          <p:nvPr/>
        </p:nvPicPr>
        <p:blipFill>
          <a:blip r:embed="rId4"/>
          <a:stretch>
            <a:fillRect/>
          </a:stretch>
        </p:blipFill>
        <p:spPr>
          <a:xfrm>
            <a:off x="8489107" y="30155"/>
            <a:ext cx="588253" cy="574292"/>
          </a:xfrm>
          <a:prstGeom prst="rect">
            <a:avLst/>
          </a:prstGeom>
        </p:spPr>
      </p:pic>
    </p:spTree>
    <p:extLst>
      <p:ext uri="{BB962C8B-B14F-4D97-AF65-F5344CB8AC3E}">
        <p14:creationId xmlns:p14="http://schemas.microsoft.com/office/powerpoint/2010/main" val="3180890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31</a:t>
            </a:fld>
            <a:endParaRPr lang="en"/>
          </a:p>
        </p:txBody>
      </p:sp>
      <p:sp>
        <p:nvSpPr>
          <p:cNvPr id="3" name="Dikdörtgen 2"/>
          <p:cNvSpPr/>
          <p:nvPr/>
        </p:nvSpPr>
        <p:spPr>
          <a:xfrm>
            <a:off x="1276709" y="1600853"/>
            <a:ext cx="6322248" cy="2308324"/>
          </a:xfrm>
          <a:prstGeom prst="rect">
            <a:avLst/>
          </a:prstGeom>
        </p:spPr>
        <p:txBody>
          <a:bodyPr wrap="square">
            <a:spAutoFit/>
          </a:bodyPr>
          <a:lstStyle/>
          <a:p>
            <a:pPr marL="0" indent="0">
              <a:buNone/>
            </a:pPr>
            <a:r>
              <a:rPr lang="tr-TR" sz="1800" dirty="0">
                <a:latin typeface="Roboto Condensed Light" panose="020B0604020202020204" charset="0"/>
                <a:ea typeface="Roboto Condensed Light" panose="020B0604020202020204" charset="0"/>
                <a:cs typeface="Times New Roman" panose="02020603050405020304" pitchFamily="18" charset="0"/>
              </a:rPr>
              <a:t>Bir yükleme planında olması gereken unsurlar şunlardır:</a:t>
            </a:r>
          </a:p>
          <a:p>
            <a:pPr marL="0" indent="0">
              <a:buNone/>
            </a:pPr>
            <a:endParaRPr lang="tr-TR" sz="1800" dirty="0">
              <a:latin typeface="Roboto Condensed Light" panose="020B0604020202020204" charset="0"/>
              <a:ea typeface="Roboto Condensed Light" panose="020B0604020202020204" charset="0"/>
              <a:cs typeface="Times New Roman" panose="02020603050405020304" pitchFamily="18" charset="0"/>
            </a:endParaRPr>
          </a:p>
          <a:p>
            <a:pPr marL="285750" indent="-285750">
              <a:buClr>
                <a:srgbClr val="FF0000"/>
              </a:buClr>
              <a:buFont typeface="Roboto Condensed Light" panose="020B0604020202020204"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Ürüne ve ambalaja ait bilgiler (en, boy, yükseklik, ağırlık vb.)</a:t>
            </a:r>
          </a:p>
          <a:p>
            <a:pPr marL="285750" indent="-285750">
              <a:buClr>
                <a:srgbClr val="FF0000"/>
              </a:buClr>
              <a:buFont typeface="Roboto Condensed Light" panose="020B0604020202020204"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Araca ait bilgiler (en, boy, yükseklik vb.)</a:t>
            </a:r>
          </a:p>
          <a:p>
            <a:pPr marL="285750" indent="-285750">
              <a:buClr>
                <a:srgbClr val="FF0000"/>
              </a:buClr>
              <a:buFont typeface="Roboto Condensed Light" panose="020B0604020202020204"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Ürünün ve ambalajının çevrilebilme özelliği,</a:t>
            </a:r>
          </a:p>
          <a:p>
            <a:pPr marL="285750" indent="-285750">
              <a:buClr>
                <a:srgbClr val="FF0000"/>
              </a:buClr>
              <a:buFont typeface="Roboto Condensed Light" panose="020B0604020202020204"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Üzerine başka bir ürünün konulma izni,</a:t>
            </a:r>
          </a:p>
          <a:p>
            <a:pPr marL="285750" indent="-285750">
              <a:buClr>
                <a:srgbClr val="FF0000"/>
              </a:buClr>
              <a:buFont typeface="Roboto Condensed Light" panose="020B0604020202020204"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Sevkiyat sırasında müşteri/tedarikçi önceliği,</a:t>
            </a:r>
          </a:p>
          <a:p>
            <a:pPr marL="285750" indent="-285750">
              <a:buClr>
                <a:srgbClr val="FF0000"/>
              </a:buClr>
              <a:buFont typeface="Roboto Condensed Light" panose="020B0604020202020204" charset="0"/>
              <a:buChar char="~"/>
            </a:pPr>
            <a:r>
              <a:rPr lang="tr-TR" sz="1800" dirty="0">
                <a:latin typeface="Roboto Condensed Light" panose="020B0604020202020204" charset="0"/>
                <a:ea typeface="Roboto Condensed Light" panose="020B0604020202020204" charset="0"/>
                <a:cs typeface="Times New Roman" panose="02020603050405020304" pitchFamily="18" charset="0"/>
              </a:rPr>
              <a:t>Palet ve kutu maliyetleri.</a:t>
            </a:r>
          </a:p>
        </p:txBody>
      </p:sp>
      <p:sp>
        <p:nvSpPr>
          <p:cNvPr id="4" name="Unvan 1"/>
          <p:cNvSpPr txBox="1">
            <a:spLocks/>
          </p:cNvSpPr>
          <p:nvPr/>
        </p:nvSpPr>
        <p:spPr>
          <a:xfrm>
            <a:off x="1337094" y="713993"/>
            <a:ext cx="6192852"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000" b="1" dirty="0">
                <a:solidFill>
                  <a:schemeClr val="accent1"/>
                </a:solidFill>
                <a:latin typeface="Roboto Condensed Light" panose="020B0604020202020204" charset="0"/>
                <a:ea typeface="Roboto Condensed Light" panose="020B0604020202020204" charset="0"/>
              </a:rPr>
              <a:t>Lojistiğin Temel Fonksiyonları: Yükleme/Sevkiyat</a:t>
            </a:r>
          </a:p>
        </p:txBody>
      </p:sp>
      <p:pic>
        <p:nvPicPr>
          <p:cNvPr id="5" name="Resim 4">
            <a:extLst>
              <a:ext uri="{FF2B5EF4-FFF2-40B4-BE49-F238E27FC236}">
                <a16:creationId xmlns:a16="http://schemas.microsoft.com/office/drawing/2014/main" id="{60C51765-B3AF-EEC3-829F-F952C2C938CD}"/>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3055134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26872" y="579611"/>
            <a:ext cx="6791127" cy="766200"/>
          </a:xfrm>
        </p:spPr>
        <p:txBody>
          <a:bodyPr>
            <a:normAutofit fontScale="90000"/>
          </a:bodyPr>
          <a:lstStyle/>
          <a:p>
            <a:pPr algn="ctr"/>
            <a:r>
              <a:rPr lang="tr-TR" dirty="0">
                <a:solidFill>
                  <a:schemeClr val="accent1"/>
                </a:solidFill>
                <a:cs typeface="Times New Roman" panose="02020603050405020304" pitchFamily="18" charset="0"/>
              </a:rPr>
              <a:t>Lojistiğin Temel Fonksiyonları: </a:t>
            </a:r>
            <a:br>
              <a:rPr lang="tr-TR" dirty="0">
                <a:solidFill>
                  <a:schemeClr val="accent1"/>
                </a:solidFill>
                <a:cs typeface="Times New Roman" panose="02020603050405020304" pitchFamily="18" charset="0"/>
              </a:rPr>
            </a:br>
            <a:r>
              <a:rPr lang="tr-TR" dirty="0">
                <a:solidFill>
                  <a:schemeClr val="accent1"/>
                </a:solidFill>
                <a:cs typeface="Times New Roman" panose="02020603050405020304" pitchFamily="18" charset="0"/>
              </a:rPr>
              <a:t>Taşıma/Nakliye</a:t>
            </a:r>
            <a:br>
              <a:rPr lang="tr-TR" sz="1050" dirty="0">
                <a:solidFill>
                  <a:schemeClr val="accent1"/>
                </a:solidFill>
              </a:rPr>
            </a:br>
            <a:endParaRPr lang="tr-TR" dirty="0">
              <a:solidFill>
                <a:schemeClr val="accent1"/>
              </a:solidFill>
            </a:endParaRPr>
          </a:p>
        </p:txBody>
      </p:sp>
      <p:sp>
        <p:nvSpPr>
          <p:cNvPr id="3" name="Metin Yer Tutucusu 2"/>
          <p:cNvSpPr>
            <a:spLocks noGrp="1"/>
          </p:cNvSpPr>
          <p:nvPr>
            <p:ph type="body" idx="1"/>
          </p:nvPr>
        </p:nvSpPr>
        <p:spPr>
          <a:xfrm>
            <a:off x="814274" y="1537988"/>
            <a:ext cx="7110525" cy="2724300"/>
          </a:xfrm>
        </p:spPr>
        <p:txBody>
          <a:bodyPr>
            <a:normAutofit fontScale="85000" lnSpcReduction="20000"/>
          </a:bodyPr>
          <a:lstStyle/>
          <a:p>
            <a:pPr marL="0" indent="0" algn="just">
              <a:buNone/>
            </a:pPr>
            <a:r>
              <a:rPr lang="tr-TR" sz="1600" b="1" u="sng" dirty="0">
                <a:cs typeface="Times New Roman" panose="02020603050405020304" pitchFamily="18" charset="0"/>
              </a:rPr>
              <a:t>Nakliye</a:t>
            </a:r>
            <a:r>
              <a:rPr lang="tr-TR" sz="1600" b="1" dirty="0">
                <a:cs typeface="Times New Roman" panose="02020603050405020304" pitchFamily="18" charset="0"/>
              </a:rPr>
              <a:t>, </a:t>
            </a:r>
            <a:r>
              <a:rPr lang="tr-TR" sz="1600" dirty="0">
                <a:cs typeface="Times New Roman" panose="02020603050405020304" pitchFamily="18" charset="0"/>
              </a:rPr>
              <a:t>nakliye vasıtalarıyla ürün taşıma faaliyetidir. </a:t>
            </a:r>
          </a:p>
          <a:p>
            <a:pPr marL="0" indent="0" algn="just">
              <a:buNone/>
            </a:pPr>
            <a:endParaRPr lang="tr-TR" sz="1600" dirty="0">
              <a:cs typeface="Times New Roman" panose="02020603050405020304" pitchFamily="18" charset="0"/>
            </a:endParaRPr>
          </a:p>
          <a:p>
            <a:pPr marL="0" indent="0" algn="just">
              <a:buNone/>
            </a:pPr>
            <a:r>
              <a:rPr lang="tr-TR" sz="1600" dirty="0">
                <a:cs typeface="Times New Roman" panose="02020603050405020304" pitchFamily="18" charset="0"/>
              </a:rPr>
              <a:t>Ürünlerin fiziksel hareketini sağlayan nakliye yönetimi ürüne </a:t>
            </a:r>
            <a:r>
              <a:rPr lang="tr-TR" sz="1600" u="sng" dirty="0">
                <a:cs typeface="Times New Roman" panose="02020603050405020304" pitchFamily="18" charset="0"/>
              </a:rPr>
              <a:t>yer ve zaman değeri</a:t>
            </a:r>
            <a:r>
              <a:rPr lang="tr-TR" sz="1600" dirty="0">
                <a:cs typeface="Times New Roman" panose="02020603050405020304" pitchFamily="18" charset="0"/>
              </a:rPr>
              <a:t> katar.</a:t>
            </a:r>
          </a:p>
          <a:p>
            <a:pPr marL="0" indent="0" algn="just">
              <a:buNone/>
            </a:pPr>
            <a:endParaRPr lang="tr-TR" sz="1600" dirty="0">
              <a:cs typeface="Times New Roman" panose="02020603050405020304" pitchFamily="18" charset="0"/>
            </a:endParaRPr>
          </a:p>
          <a:p>
            <a:pPr marL="0" indent="0" algn="just">
              <a:buNone/>
            </a:pPr>
            <a:r>
              <a:rPr lang="tr-TR" sz="1600" dirty="0">
                <a:cs typeface="Times New Roman" panose="02020603050405020304" pitchFamily="18" charset="0"/>
              </a:rPr>
              <a:t>Taşıma ihtiyaçlarının karşılanmasındaki </a:t>
            </a:r>
            <a:r>
              <a:rPr lang="tr-TR" sz="1600" u="sng" dirty="0">
                <a:cs typeface="Times New Roman" panose="02020603050405020304" pitchFamily="18" charset="0"/>
              </a:rPr>
              <a:t>temel faktörler</a:t>
            </a:r>
            <a:r>
              <a:rPr lang="tr-TR" sz="1600" dirty="0">
                <a:cs typeface="Times New Roman" panose="02020603050405020304" pitchFamily="18" charset="0"/>
              </a:rPr>
              <a:t>; </a:t>
            </a:r>
          </a:p>
          <a:p>
            <a:pPr algn="just">
              <a:buFont typeface="Arial" charset="0"/>
              <a:buChar char="•"/>
            </a:pPr>
            <a:r>
              <a:rPr lang="tr-TR" sz="1600" dirty="0">
                <a:cs typeface="Times New Roman" panose="02020603050405020304" pitchFamily="18" charset="0"/>
              </a:rPr>
              <a:t>Maliyet, </a:t>
            </a:r>
          </a:p>
          <a:p>
            <a:pPr algn="just">
              <a:buFont typeface="Arial" charset="0"/>
              <a:buChar char="•"/>
            </a:pPr>
            <a:r>
              <a:rPr lang="tr-TR" sz="1600" dirty="0">
                <a:cs typeface="Times New Roman" panose="02020603050405020304" pitchFamily="18" charset="0"/>
              </a:rPr>
              <a:t>Sürat, </a:t>
            </a:r>
          </a:p>
          <a:p>
            <a:pPr algn="just">
              <a:buFont typeface="Arial" charset="0"/>
              <a:buChar char="•"/>
            </a:pPr>
            <a:r>
              <a:rPr lang="tr-TR" sz="1600" dirty="0">
                <a:cs typeface="Times New Roman" panose="02020603050405020304" pitchFamily="18" charset="0"/>
              </a:rPr>
              <a:t>Uygunluktur.</a:t>
            </a:r>
          </a:p>
          <a:p>
            <a:pPr marL="0" indent="0" algn="just">
              <a:buNone/>
            </a:pPr>
            <a:endParaRPr lang="tr-TR" sz="1600" dirty="0"/>
          </a:p>
          <a:p>
            <a:pPr algn="just"/>
            <a:endParaRPr lang="tr-TR" sz="1600" dirty="0"/>
          </a:p>
        </p:txBody>
      </p:sp>
      <p:sp>
        <p:nvSpPr>
          <p:cNvPr id="5" name="Slayt Numarası Yer Tutucusu 4"/>
          <p:cNvSpPr>
            <a:spLocks noGrp="1"/>
          </p:cNvSpPr>
          <p:nvPr>
            <p:ph type="sldNum" idx="12"/>
          </p:nvPr>
        </p:nvSpPr>
        <p:spPr/>
        <p:txBody>
          <a:bodyPr/>
          <a:lstStyle/>
          <a:p>
            <a:fld id="{00000000-1234-1234-1234-123412341234}" type="slidenum">
              <a:rPr lang="en" smtClean="0">
                <a:solidFill>
                  <a:schemeClr val="tx1"/>
                </a:solidFill>
              </a:rPr>
              <a:pPr/>
              <a:t>32</a:t>
            </a:fld>
            <a:endParaRPr lang="en" dirty="0">
              <a:solidFill>
                <a:schemeClr val="tx1"/>
              </a:solidFill>
            </a:endParaRPr>
          </a:p>
        </p:txBody>
      </p:sp>
      <p:pic>
        <p:nvPicPr>
          <p:cNvPr id="4" name="Resim 3">
            <a:extLst>
              <a:ext uri="{FF2B5EF4-FFF2-40B4-BE49-F238E27FC236}">
                <a16:creationId xmlns:a16="http://schemas.microsoft.com/office/drawing/2014/main" id="{F8C92F1B-BCD7-CFF9-B7F8-6869FAF3FF33}"/>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12248112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3" name="Resim 2"/>
          <p:cNvPicPr>
            <a:picLocks noChangeAspect="1"/>
          </p:cNvPicPr>
          <p:nvPr/>
        </p:nvPicPr>
        <p:blipFill rotWithShape="1">
          <a:blip r:embed="rId2"/>
          <a:srcRect l="28008" t="14128" r="29296" b="7134"/>
          <a:stretch/>
        </p:blipFill>
        <p:spPr>
          <a:xfrm>
            <a:off x="2036618" y="77587"/>
            <a:ext cx="4932217" cy="5116351"/>
          </a:xfrm>
          <a:prstGeom prst="rect">
            <a:avLst/>
          </a:prstGeom>
        </p:spPr>
      </p:pic>
      <p:pic>
        <p:nvPicPr>
          <p:cNvPr id="4" name="Resim 3">
            <a:extLst>
              <a:ext uri="{FF2B5EF4-FFF2-40B4-BE49-F238E27FC236}">
                <a16:creationId xmlns:a16="http://schemas.microsoft.com/office/drawing/2014/main" id="{B3815EC0-6B69-F3FF-8161-5BA90E154007}"/>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33499409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314608" y="257965"/>
            <a:ext cx="5258400" cy="766200"/>
          </a:xfrm>
        </p:spPr>
        <p:txBody>
          <a:bodyPr>
            <a:normAutofit fontScale="90000"/>
          </a:bodyPr>
          <a:lstStyle/>
          <a:p>
            <a:pPr algn="ctr"/>
            <a:r>
              <a:rPr lang="tr-TR" dirty="0">
                <a:solidFill>
                  <a:schemeClr val="accent1"/>
                </a:solidFill>
                <a:latin typeface="Roboto Condensed Light" panose="020B0604020202020204" charset="0"/>
                <a:ea typeface="Roboto Condensed Light" panose="020B0604020202020204" charset="0"/>
                <a:cs typeface="Times New Roman" panose="02020603050405020304" pitchFamily="18" charset="0"/>
              </a:rPr>
              <a:t>Lojistiğin Temel Fonksiyonları: </a:t>
            </a:r>
            <a:r>
              <a:rPr lang="tr-TR" dirty="0">
                <a:solidFill>
                  <a:schemeClr val="accent1"/>
                </a:solidFill>
                <a:cs typeface="Times New Roman" panose="02020603050405020304" pitchFamily="18" charset="0"/>
              </a:rPr>
              <a:t>Sigortalama</a:t>
            </a:r>
            <a:endParaRPr lang="tr-TR" dirty="0">
              <a:solidFill>
                <a:schemeClr val="accent1"/>
              </a:solidFill>
            </a:endParaRPr>
          </a:p>
        </p:txBody>
      </p:sp>
      <p:sp>
        <p:nvSpPr>
          <p:cNvPr id="6" name="Metin Yer Tutucusu 5"/>
          <p:cNvSpPr>
            <a:spLocks noGrp="1"/>
          </p:cNvSpPr>
          <p:nvPr>
            <p:ph type="body" idx="1"/>
          </p:nvPr>
        </p:nvSpPr>
        <p:spPr>
          <a:xfrm>
            <a:off x="526473" y="1158775"/>
            <a:ext cx="8001000" cy="2641306"/>
          </a:xfrm>
        </p:spPr>
        <p:txBody>
          <a:bodyPr>
            <a:normAutofit fontScale="92500" lnSpcReduction="20000"/>
          </a:bodyPr>
          <a:lstStyle/>
          <a:p>
            <a:pPr marL="342900" indent="-342900" algn="just"/>
            <a:r>
              <a:rPr lang="tr-TR" sz="1600" dirty="0"/>
              <a:t>Dış ticarete konu olan malların taraflar arasındaki anlaşma hükümleri gereğince sigortalanması gerekmektedir. </a:t>
            </a:r>
          </a:p>
          <a:p>
            <a:pPr marL="342900" indent="-342900" algn="just"/>
            <a:endParaRPr lang="tr-TR" sz="1600" dirty="0"/>
          </a:p>
          <a:p>
            <a:pPr marL="342900" indent="-342900" algn="just"/>
            <a:r>
              <a:rPr lang="tr-TR" sz="1600" dirty="0"/>
              <a:t>Sigortalamaya ilişkin işlemler ithalatçı ya da ihracatçı tarafından yerine getirilirken, tarafların aralarında uzlaştıkları teslim şekilleri bu noktada belirleyici olmaktadır. </a:t>
            </a:r>
          </a:p>
          <a:p>
            <a:pPr marL="342900" indent="-342900" algn="just"/>
            <a:endParaRPr lang="tr-TR" sz="1600" dirty="0"/>
          </a:p>
          <a:p>
            <a:pPr marL="342900" indent="-342900" algn="just"/>
            <a:r>
              <a:rPr lang="tr-TR" sz="1600" dirty="0"/>
              <a:t>Sigorta sorumluluğunu üstlenen tarafın diğer lojistik faaliyetleri için anlaşmış olduğu lojistik hizmet sağlayıcı firmalar, günümüzde lojistik firmalarının hizmet anlayışındaki gelişmenin de uzantısı olarak, sigortalama hizmetlerini de verebilmektedirler.</a:t>
            </a:r>
          </a:p>
        </p:txBody>
      </p:sp>
      <p:sp>
        <p:nvSpPr>
          <p:cNvPr id="5" name="Slayt Numarası Yer Tutucusu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7" name="Resim 6"/>
          <p:cNvPicPr>
            <a:picLocks noChangeAspect="1"/>
          </p:cNvPicPr>
          <p:nvPr/>
        </p:nvPicPr>
        <p:blipFill>
          <a:blip r:embed="rId2"/>
          <a:stretch>
            <a:fillRect/>
          </a:stretch>
        </p:blipFill>
        <p:spPr>
          <a:xfrm>
            <a:off x="6360477" y="0"/>
            <a:ext cx="1377542" cy="1371420"/>
          </a:xfrm>
          <a:prstGeom prst="rect">
            <a:avLst/>
          </a:prstGeom>
        </p:spPr>
      </p:pic>
      <p:pic>
        <p:nvPicPr>
          <p:cNvPr id="15364" name="Picture 4" descr="SİGORTALAMA | Çamoglu Nakliy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5076" y="3934691"/>
            <a:ext cx="2860450" cy="1223291"/>
          </a:xfrm>
          <a:prstGeom prst="rect">
            <a:avLst/>
          </a:prstGeom>
          <a:noFill/>
          <a:extLst>
            <a:ext uri="{909E8E84-426E-40DD-AFC4-6F175D3DCCD1}">
              <a14:hiddenFill xmlns:a14="http://schemas.microsoft.com/office/drawing/2010/main">
                <a:solidFill>
                  <a:srgbClr val="FFFFFF"/>
                </a:solidFill>
              </a14:hiddenFill>
            </a:ext>
          </a:extLst>
        </p:spPr>
      </p:pic>
      <p:pic>
        <p:nvPicPr>
          <p:cNvPr id="3" name="Resim 2">
            <a:extLst>
              <a:ext uri="{FF2B5EF4-FFF2-40B4-BE49-F238E27FC236}">
                <a16:creationId xmlns:a16="http://schemas.microsoft.com/office/drawing/2014/main" id="{9BF6B03A-2BED-0510-3C18-BD32CB23C398}"/>
              </a:ext>
            </a:extLst>
          </p:cNvPr>
          <p:cNvPicPr>
            <a:picLocks noChangeAspect="1"/>
          </p:cNvPicPr>
          <p:nvPr/>
        </p:nvPicPr>
        <p:blipFill>
          <a:blip r:embed="rId4"/>
          <a:stretch>
            <a:fillRect/>
          </a:stretch>
        </p:blipFill>
        <p:spPr>
          <a:xfrm>
            <a:off x="8503402" y="30155"/>
            <a:ext cx="573958" cy="574292"/>
          </a:xfrm>
          <a:prstGeom prst="rect">
            <a:avLst/>
          </a:prstGeom>
        </p:spPr>
      </p:pic>
    </p:spTree>
    <p:extLst>
      <p:ext uri="{BB962C8B-B14F-4D97-AF65-F5344CB8AC3E}">
        <p14:creationId xmlns:p14="http://schemas.microsoft.com/office/powerpoint/2010/main" val="303975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274" y="392575"/>
            <a:ext cx="7208291" cy="766200"/>
          </a:xfrm>
        </p:spPr>
        <p:txBody>
          <a:bodyPr>
            <a:normAutofit fontScale="90000"/>
          </a:bodyPr>
          <a:lstStyle/>
          <a:p>
            <a:pPr algn="ctr"/>
            <a:r>
              <a:rPr lang="tr-TR" dirty="0">
                <a:solidFill>
                  <a:schemeClr val="accent1"/>
                </a:solidFill>
                <a:cs typeface="Times New Roman" panose="02020603050405020304" pitchFamily="18" charset="0"/>
              </a:rPr>
              <a:t>Lojistiğin Temel Fonksiyonları: </a:t>
            </a:r>
            <a:br>
              <a:rPr lang="tr-TR" dirty="0">
                <a:solidFill>
                  <a:schemeClr val="accent1"/>
                </a:solidFill>
                <a:cs typeface="Times New Roman" panose="02020603050405020304" pitchFamily="18" charset="0"/>
              </a:rPr>
            </a:br>
            <a:r>
              <a:rPr lang="tr-TR" dirty="0">
                <a:solidFill>
                  <a:schemeClr val="accent1"/>
                </a:solidFill>
                <a:cs typeface="Times New Roman" panose="02020603050405020304" pitchFamily="18" charset="0"/>
              </a:rPr>
              <a:t>Gümrükleme</a:t>
            </a:r>
            <a:endParaRPr lang="tr-TR" dirty="0">
              <a:solidFill>
                <a:schemeClr val="accent1"/>
              </a:solidFill>
            </a:endParaRPr>
          </a:p>
        </p:txBody>
      </p:sp>
      <p:sp>
        <p:nvSpPr>
          <p:cNvPr id="3" name="Metin Yer Tutucusu 2"/>
          <p:cNvSpPr>
            <a:spLocks noGrp="1"/>
          </p:cNvSpPr>
          <p:nvPr>
            <p:ph type="body" idx="1"/>
          </p:nvPr>
        </p:nvSpPr>
        <p:spPr>
          <a:xfrm>
            <a:off x="609600" y="1288473"/>
            <a:ext cx="8194964" cy="2800633"/>
          </a:xfrm>
        </p:spPr>
        <p:txBody>
          <a:bodyPr>
            <a:normAutofit fontScale="77500" lnSpcReduction="20000"/>
          </a:bodyPr>
          <a:lstStyle/>
          <a:p>
            <a:pPr marL="0" indent="0" algn="just">
              <a:buNone/>
            </a:pPr>
            <a:r>
              <a:rPr lang="tr-TR" sz="1400" dirty="0"/>
              <a:t>Ulusal sınırların dışına ya da ulusal sınırlar dışından yapılacak her türlü mal ve hizmet satışı ve alışında gümrük mevzuatı ile şekillenen </a:t>
            </a:r>
            <a:r>
              <a:rPr lang="tr-TR" sz="1400" b="1" u="sng" dirty="0"/>
              <a:t>gümrükleme işlemleri</a:t>
            </a:r>
            <a:r>
              <a:rPr lang="tr-TR" sz="1400" dirty="0"/>
              <a:t> </a:t>
            </a:r>
            <a:r>
              <a:rPr lang="tr-TR" sz="1400" b="1" u="sng" dirty="0"/>
              <a:t>bir süreç olarak önemli olup</a:t>
            </a:r>
            <a:r>
              <a:rPr lang="tr-TR" sz="1400" dirty="0"/>
              <a:t>, bu sürecin </a:t>
            </a:r>
            <a:r>
              <a:rPr lang="tr-TR" sz="1400" b="1" u="sng" dirty="0"/>
              <a:t>doğru yönetilmesi gerekli</a:t>
            </a:r>
            <a:r>
              <a:rPr lang="tr-TR" sz="1400" dirty="0"/>
              <a:t>dir. </a:t>
            </a:r>
          </a:p>
          <a:p>
            <a:pPr marL="0" indent="0" algn="just">
              <a:buNone/>
            </a:pPr>
            <a:endParaRPr lang="tr-TR" sz="1400" dirty="0"/>
          </a:p>
          <a:p>
            <a:pPr marL="0" indent="0" algn="just">
              <a:buNone/>
            </a:pPr>
            <a:r>
              <a:rPr lang="tr-TR" sz="1400" b="1" u="sng" dirty="0"/>
              <a:t>Gümrük işlemlerinin</a:t>
            </a:r>
            <a:r>
              <a:rPr lang="tr-TR" sz="1400" dirty="0"/>
              <a:t> yürütülmesinde ortaya çıkabilecek </a:t>
            </a:r>
            <a:r>
              <a:rPr lang="tr-TR" sz="1400" b="1" u="sng" dirty="0"/>
              <a:t>hataların, eksikliklerin, işletmeleri ekonomik kayıplara uğratması kaçınılmaz</a:t>
            </a:r>
            <a:r>
              <a:rPr lang="tr-TR" sz="1400" dirty="0"/>
              <a:t> olmaktadır. </a:t>
            </a:r>
          </a:p>
          <a:p>
            <a:pPr marL="0" indent="0" algn="just">
              <a:buNone/>
            </a:pPr>
            <a:endParaRPr lang="tr-TR" sz="1400" dirty="0"/>
          </a:p>
          <a:p>
            <a:pPr marL="0" indent="0" algn="just">
              <a:buNone/>
            </a:pPr>
            <a:r>
              <a:rPr lang="tr-TR" sz="1400" dirty="0"/>
              <a:t>Özellikle ithal ve ihraç konusu </a:t>
            </a:r>
            <a:r>
              <a:rPr lang="tr-TR" sz="1400" b="1" u="sng" dirty="0"/>
              <a:t>ürüne ve ticari ilişkide bulunulan ülkeye göre farklılaşan</a:t>
            </a:r>
            <a:r>
              <a:rPr lang="tr-TR" sz="1400" dirty="0"/>
              <a:t> ve </a:t>
            </a:r>
            <a:r>
              <a:rPr lang="tr-TR" sz="1400" b="1" u="sng" dirty="0"/>
              <a:t>sık değişen yasal düzenlemelerin takip edilmesi </a:t>
            </a:r>
            <a:r>
              <a:rPr lang="tr-TR" sz="1400" dirty="0"/>
              <a:t>ve </a:t>
            </a:r>
            <a:r>
              <a:rPr lang="tr-TR" sz="1400" b="1" u="sng" dirty="0"/>
              <a:t>hazırlanması gereken belgelerde hata yapılmaması gerekli</a:t>
            </a:r>
            <a:r>
              <a:rPr lang="tr-TR" sz="1400" dirty="0"/>
              <a:t>dir. </a:t>
            </a:r>
          </a:p>
          <a:p>
            <a:pPr marL="0" indent="0" algn="just">
              <a:buNone/>
            </a:pPr>
            <a:endParaRPr lang="tr-TR" sz="1400" dirty="0"/>
          </a:p>
          <a:p>
            <a:pPr marL="0" indent="0" algn="just">
              <a:buNone/>
            </a:pPr>
            <a:r>
              <a:rPr lang="tr-TR" sz="1400" dirty="0"/>
              <a:t>Özellikle </a:t>
            </a:r>
            <a:r>
              <a:rPr lang="tr-TR" sz="1400" b="1" u="sng" dirty="0"/>
              <a:t>çok küçük hataların</a:t>
            </a:r>
            <a:r>
              <a:rPr lang="tr-TR" sz="1400" dirty="0"/>
              <a:t>, </a:t>
            </a:r>
            <a:r>
              <a:rPr lang="tr-TR" sz="1400" b="1" u="sng" dirty="0"/>
              <a:t>büyük işletmeleri dahi gümrük</a:t>
            </a:r>
            <a:r>
              <a:rPr lang="tr-TR" sz="1400" dirty="0"/>
              <a:t> kaçakçısı </a:t>
            </a:r>
            <a:r>
              <a:rPr lang="tr-TR" sz="1400" b="1" u="sng" dirty="0"/>
              <a:t>ya da</a:t>
            </a:r>
            <a:r>
              <a:rPr lang="tr-TR" sz="1400" dirty="0"/>
              <a:t> </a:t>
            </a:r>
            <a:r>
              <a:rPr lang="tr-TR" sz="1400" b="1" u="sng" dirty="0"/>
              <a:t>vergi kaçıran işletme konumuna sokabildiği düşünüldüğünde</a:t>
            </a:r>
            <a:r>
              <a:rPr lang="tr-TR" sz="1400" dirty="0"/>
              <a:t>, </a:t>
            </a:r>
            <a:r>
              <a:rPr lang="tr-TR" sz="1400" b="1" u="sng" dirty="0"/>
              <a:t>bu hizmetin</a:t>
            </a:r>
            <a:r>
              <a:rPr lang="tr-TR" sz="1400" dirty="0"/>
              <a:t> konunun </a:t>
            </a:r>
            <a:r>
              <a:rPr lang="tr-TR" sz="1400" b="1" u="sng" dirty="0"/>
              <a:t>uzmanlar</a:t>
            </a:r>
            <a:r>
              <a:rPr lang="tr-TR" sz="1400" dirty="0"/>
              <a:t>ı </a:t>
            </a:r>
            <a:r>
              <a:rPr lang="tr-TR" sz="1400" b="1" u="sng" dirty="0"/>
              <a:t>tarafından yerine getirilmesi</a:t>
            </a:r>
            <a:r>
              <a:rPr lang="tr-TR" sz="1400" dirty="0"/>
              <a:t>nin gerekliliği açıktır. </a:t>
            </a:r>
          </a:p>
          <a:p>
            <a:pPr algn="just"/>
            <a:endParaRPr lang="tr-TR" sz="1400" dirty="0"/>
          </a:p>
        </p:txBody>
      </p:sp>
      <p:sp>
        <p:nvSpPr>
          <p:cNvPr id="5" name="Slayt Numarası Yer Tutucusu 4"/>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35</a:t>
            </a:fld>
            <a:endParaRPr lang="en"/>
          </a:p>
        </p:txBody>
      </p:sp>
      <p:pic>
        <p:nvPicPr>
          <p:cNvPr id="4" name="Resim 3">
            <a:extLst>
              <a:ext uri="{FF2B5EF4-FFF2-40B4-BE49-F238E27FC236}">
                <a16:creationId xmlns:a16="http://schemas.microsoft.com/office/drawing/2014/main" id="{2A74B17B-5D74-40CB-FC62-25AB38227998}"/>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1164988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36</a:t>
            </a:fld>
            <a:endParaRPr lang="en"/>
          </a:p>
        </p:txBody>
      </p:sp>
      <p:sp>
        <p:nvSpPr>
          <p:cNvPr id="3" name="Metin kutusu 2"/>
          <p:cNvSpPr txBox="1"/>
          <p:nvPr/>
        </p:nvSpPr>
        <p:spPr>
          <a:xfrm>
            <a:off x="795988" y="638106"/>
            <a:ext cx="7554382" cy="1938992"/>
          </a:xfrm>
          <a:prstGeom prst="rect">
            <a:avLst/>
          </a:prstGeom>
          <a:noFill/>
        </p:spPr>
        <p:txBody>
          <a:bodyPr wrap="square" rtlCol="0">
            <a:spAutoFit/>
          </a:bodyPr>
          <a:lstStyle/>
          <a:p>
            <a:pPr algn="just"/>
            <a:r>
              <a:rPr lang="tr-TR" sz="1200" dirty="0">
                <a:latin typeface="Roboto Condensed Light" panose="020B0604020202020204" charset="0"/>
                <a:ea typeface="Roboto Condensed Light" panose="020B0604020202020204" charset="0"/>
              </a:rPr>
              <a:t>Türkiye Gümrük Bölgesine, Türkiye Cumhuriyeti toprakları, Türkiye kara suları, iç suları ve hava sahası dahildir. </a:t>
            </a:r>
          </a:p>
          <a:p>
            <a:pPr algn="just"/>
            <a:endParaRPr lang="tr-TR" sz="1200" dirty="0">
              <a:latin typeface="Roboto Condensed Light" panose="020B0604020202020204" charset="0"/>
              <a:ea typeface="Roboto Condensed Light" panose="020B0604020202020204" charset="0"/>
            </a:endParaRPr>
          </a:p>
          <a:p>
            <a:pPr algn="just"/>
            <a:r>
              <a:rPr lang="tr-TR" sz="1200" dirty="0">
                <a:latin typeface="Roboto Condensed Light" panose="020B0604020202020204" charset="0"/>
                <a:ea typeface="Roboto Condensed Light" panose="020B0604020202020204" charset="0"/>
              </a:rPr>
              <a:t>Gümrüklemenin, farklı ülkelerde farklılık arz etse de en önemli amaçları, ulusal güvenlik, vergi geliri tahsilatı, rekabet yaratma, ticaret yönetimi ve ulusal çıkarların korunmasıdır.</a:t>
            </a:r>
          </a:p>
          <a:p>
            <a:pPr algn="just"/>
            <a:endParaRPr lang="tr-TR" sz="1200" dirty="0">
              <a:latin typeface="Roboto Condensed Light" panose="020B0604020202020204" charset="0"/>
              <a:ea typeface="Roboto Condensed Light" panose="020B0604020202020204" charset="0"/>
            </a:endParaRPr>
          </a:p>
          <a:p>
            <a:pPr algn="just"/>
            <a:r>
              <a:rPr lang="tr-TR" sz="1200" dirty="0">
                <a:latin typeface="Roboto Condensed Light" panose="020B0604020202020204" charset="0"/>
                <a:ea typeface="Roboto Condensed Light" panose="020B0604020202020204" charset="0"/>
              </a:rPr>
              <a:t>Yasa ve yönetmeliklere bağlı olan gümrük işlemleri, birçok madde içermektedir ve tüm bu maddeler mevzuatlar da yer almaktadır. </a:t>
            </a:r>
          </a:p>
          <a:p>
            <a:pPr algn="just"/>
            <a:endParaRPr lang="tr-TR" sz="1200" dirty="0">
              <a:latin typeface="Roboto Condensed Light" panose="020B0604020202020204" charset="0"/>
              <a:ea typeface="Roboto Condensed Light" panose="020B0604020202020204" charset="0"/>
            </a:endParaRPr>
          </a:p>
          <a:p>
            <a:pPr algn="just"/>
            <a:r>
              <a:rPr lang="tr-TR" sz="1200" dirty="0">
                <a:latin typeface="Roboto Condensed Light" panose="020B0604020202020204" charset="0"/>
                <a:ea typeface="Roboto Condensed Light" panose="020B0604020202020204" charset="0"/>
              </a:rPr>
              <a:t>Gümrük işlemlerinde gereken evrakların ve izinlerin herhangi birinin eksik olması durumunda gümrük izinleri alınamaz ve malzemeler gümrüklerden giriş ya da çıkış yapamaz. </a:t>
            </a:r>
          </a:p>
        </p:txBody>
      </p:sp>
      <p:pic>
        <p:nvPicPr>
          <p:cNvPr id="5122" name="Picture 2" descr="11 ilin gümrük müdürü değişti, 1 müdürlük kapatıldı - Memurlar.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707" y="2735144"/>
            <a:ext cx="3896226" cy="1948113"/>
          </a:xfrm>
          <a:prstGeom prst="rect">
            <a:avLst/>
          </a:prstGeom>
          <a:noFill/>
          <a:extLst>
            <a:ext uri="{909E8E84-426E-40DD-AFC4-6F175D3DCCD1}">
              <a14:hiddenFill xmlns:a14="http://schemas.microsoft.com/office/drawing/2010/main">
                <a:solidFill>
                  <a:srgbClr val="FFFFFF"/>
                </a:solidFill>
              </a14:hiddenFill>
            </a:ext>
          </a:extLst>
        </p:spPr>
      </p:pic>
      <p:sp>
        <p:nvSpPr>
          <p:cNvPr id="4" name="Sağ Ok 3"/>
          <p:cNvSpPr/>
          <p:nvPr/>
        </p:nvSpPr>
        <p:spPr>
          <a:xfrm>
            <a:off x="1104368" y="3275024"/>
            <a:ext cx="1664339" cy="951919"/>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100" dirty="0"/>
              <a:t>Türkiye-Bulgaristan Sınır kapısı</a:t>
            </a:r>
          </a:p>
        </p:txBody>
      </p:sp>
      <p:pic>
        <p:nvPicPr>
          <p:cNvPr id="5" name="Resim 4">
            <a:extLst>
              <a:ext uri="{FF2B5EF4-FFF2-40B4-BE49-F238E27FC236}">
                <a16:creationId xmlns:a16="http://schemas.microsoft.com/office/drawing/2014/main" id="{5A5D2950-DDED-A8DC-8F6F-5A7FABDB6D13}"/>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42029679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4"/>
          <p:cNvSpPr txBox="1">
            <a:spLocks noGrp="1"/>
          </p:cNvSpPr>
          <p:nvPr>
            <p:ph type="sldNum" sz="quarter" idx="12"/>
          </p:nvPr>
        </p:nvSpPr>
        <p:spPr>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37</a:t>
            </a:fld>
            <a:endParaRPr/>
          </a:p>
        </p:txBody>
      </p:sp>
      <p:sp>
        <p:nvSpPr>
          <p:cNvPr id="503" name="Google Shape;503;p34"/>
          <p:cNvSpPr txBox="1">
            <a:spLocks noGrp="1"/>
          </p:cNvSpPr>
          <p:nvPr>
            <p:ph type="ctrTitle" idx="4294967295"/>
          </p:nvPr>
        </p:nvSpPr>
        <p:spPr>
          <a:xfrm>
            <a:off x="1274762" y="2346535"/>
            <a:ext cx="6594475" cy="1160462"/>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tr-TR" sz="6000" dirty="0">
                <a:solidFill>
                  <a:schemeClr val="accent1"/>
                </a:solidFill>
              </a:rPr>
              <a:t>TEŞEKKÜRLER!</a:t>
            </a:r>
            <a:endParaRPr sz="6000" dirty="0">
              <a:solidFill>
                <a:schemeClr val="accent1"/>
              </a:solidFill>
            </a:endParaRPr>
          </a:p>
        </p:txBody>
      </p:sp>
      <p:grpSp>
        <p:nvGrpSpPr>
          <p:cNvPr id="505" name="Google Shape;505;p34"/>
          <p:cNvGrpSpPr/>
          <p:nvPr/>
        </p:nvGrpSpPr>
        <p:grpSpPr>
          <a:xfrm>
            <a:off x="3996210" y="966817"/>
            <a:ext cx="1197664" cy="1126777"/>
            <a:chOff x="5972700" y="2330200"/>
            <a:chExt cx="411625" cy="387275"/>
          </a:xfrm>
        </p:grpSpPr>
        <p:sp>
          <p:nvSpPr>
            <p:cNvPr id="506" name="Google Shape;506;p34"/>
            <p:cNvSpPr/>
            <p:nvPr/>
          </p:nvSpPr>
          <p:spPr>
            <a:xfrm>
              <a:off x="5972700" y="2476950"/>
              <a:ext cx="98050" cy="219825"/>
            </a:xfrm>
            <a:custGeom>
              <a:avLst/>
              <a:gdLst/>
              <a:ahLst/>
              <a:cxnLst/>
              <a:rect l="l" t="t" r="r" b="b"/>
              <a:pathLst>
                <a:path w="3922" h="8793" fill="none" extrusionOk="0">
                  <a:moveTo>
                    <a:pt x="0" y="0"/>
                  </a:moveTo>
                  <a:lnTo>
                    <a:pt x="0" y="8792"/>
                  </a:lnTo>
                  <a:lnTo>
                    <a:pt x="3921" y="8792"/>
                  </a:lnTo>
                  <a:lnTo>
                    <a:pt x="3921" y="0"/>
                  </a:lnTo>
                  <a:lnTo>
                    <a:pt x="0" y="0"/>
                  </a:lnTo>
                  <a:close/>
                  <a:moveTo>
                    <a:pt x="2411" y="2411"/>
                  </a:moveTo>
                  <a:lnTo>
                    <a:pt x="2411" y="2411"/>
                  </a:lnTo>
                  <a:lnTo>
                    <a:pt x="2265" y="2387"/>
                  </a:lnTo>
                  <a:lnTo>
                    <a:pt x="2143" y="2363"/>
                  </a:lnTo>
                  <a:lnTo>
                    <a:pt x="2022" y="2290"/>
                  </a:lnTo>
                  <a:lnTo>
                    <a:pt x="1924" y="2216"/>
                  </a:lnTo>
                  <a:lnTo>
                    <a:pt x="1827" y="2095"/>
                  </a:lnTo>
                  <a:lnTo>
                    <a:pt x="1754" y="1973"/>
                  </a:lnTo>
                  <a:lnTo>
                    <a:pt x="1729" y="1851"/>
                  </a:lnTo>
                  <a:lnTo>
                    <a:pt x="1705" y="1705"/>
                  </a:lnTo>
                  <a:lnTo>
                    <a:pt x="1705" y="1705"/>
                  </a:lnTo>
                  <a:lnTo>
                    <a:pt x="1729" y="1559"/>
                  </a:lnTo>
                  <a:lnTo>
                    <a:pt x="1754" y="1437"/>
                  </a:lnTo>
                  <a:lnTo>
                    <a:pt x="1827" y="1315"/>
                  </a:lnTo>
                  <a:lnTo>
                    <a:pt x="1924" y="1218"/>
                  </a:lnTo>
                  <a:lnTo>
                    <a:pt x="2022" y="1120"/>
                  </a:lnTo>
                  <a:lnTo>
                    <a:pt x="2143" y="1072"/>
                  </a:lnTo>
                  <a:lnTo>
                    <a:pt x="2265" y="1023"/>
                  </a:lnTo>
                  <a:lnTo>
                    <a:pt x="2411" y="999"/>
                  </a:lnTo>
                  <a:lnTo>
                    <a:pt x="2411" y="999"/>
                  </a:lnTo>
                  <a:lnTo>
                    <a:pt x="2557" y="1023"/>
                  </a:lnTo>
                  <a:lnTo>
                    <a:pt x="2679" y="1072"/>
                  </a:lnTo>
                  <a:lnTo>
                    <a:pt x="2801" y="1120"/>
                  </a:lnTo>
                  <a:lnTo>
                    <a:pt x="2898" y="1218"/>
                  </a:lnTo>
                  <a:lnTo>
                    <a:pt x="2996" y="1315"/>
                  </a:lnTo>
                  <a:lnTo>
                    <a:pt x="3069" y="1437"/>
                  </a:lnTo>
                  <a:lnTo>
                    <a:pt x="3093" y="1559"/>
                  </a:lnTo>
                  <a:lnTo>
                    <a:pt x="3118" y="1705"/>
                  </a:lnTo>
                  <a:lnTo>
                    <a:pt x="3118" y="1705"/>
                  </a:lnTo>
                  <a:lnTo>
                    <a:pt x="3093" y="1851"/>
                  </a:lnTo>
                  <a:lnTo>
                    <a:pt x="3069" y="1973"/>
                  </a:lnTo>
                  <a:lnTo>
                    <a:pt x="2996" y="2095"/>
                  </a:lnTo>
                  <a:lnTo>
                    <a:pt x="2898" y="2216"/>
                  </a:lnTo>
                  <a:lnTo>
                    <a:pt x="2801" y="2290"/>
                  </a:lnTo>
                  <a:lnTo>
                    <a:pt x="2679" y="2363"/>
                  </a:lnTo>
                  <a:lnTo>
                    <a:pt x="2557" y="2387"/>
                  </a:lnTo>
                  <a:lnTo>
                    <a:pt x="2411" y="2411"/>
                  </a:lnTo>
                  <a:lnTo>
                    <a:pt x="2411" y="2411"/>
                  </a:lnTo>
                  <a:close/>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4"/>
            <p:cNvSpPr/>
            <p:nvPr/>
          </p:nvSpPr>
          <p:spPr>
            <a:xfrm>
              <a:off x="6078025" y="2330200"/>
              <a:ext cx="306300" cy="387275"/>
            </a:xfrm>
            <a:custGeom>
              <a:avLst/>
              <a:gdLst/>
              <a:ahLst/>
              <a:cxnLst/>
              <a:rect l="l" t="t" r="r" b="b"/>
              <a:pathLst>
                <a:path w="12252" h="15491" fill="none" extrusionOk="0">
                  <a:moveTo>
                    <a:pt x="1" y="13396"/>
                  </a:moveTo>
                  <a:lnTo>
                    <a:pt x="1511" y="13396"/>
                  </a:lnTo>
                  <a:lnTo>
                    <a:pt x="1511" y="13396"/>
                  </a:lnTo>
                  <a:lnTo>
                    <a:pt x="1998" y="13639"/>
                  </a:lnTo>
                  <a:lnTo>
                    <a:pt x="2680" y="13932"/>
                  </a:lnTo>
                  <a:lnTo>
                    <a:pt x="3556" y="14273"/>
                  </a:lnTo>
                  <a:lnTo>
                    <a:pt x="4531" y="14638"/>
                  </a:lnTo>
                  <a:lnTo>
                    <a:pt x="5578" y="14955"/>
                  </a:lnTo>
                  <a:lnTo>
                    <a:pt x="6114" y="15101"/>
                  </a:lnTo>
                  <a:lnTo>
                    <a:pt x="6650" y="15222"/>
                  </a:lnTo>
                  <a:lnTo>
                    <a:pt x="7161" y="15344"/>
                  </a:lnTo>
                  <a:lnTo>
                    <a:pt x="7672" y="15417"/>
                  </a:lnTo>
                  <a:lnTo>
                    <a:pt x="8135" y="15466"/>
                  </a:lnTo>
                  <a:lnTo>
                    <a:pt x="8598" y="15490"/>
                  </a:lnTo>
                  <a:lnTo>
                    <a:pt x="8598" y="15490"/>
                  </a:lnTo>
                  <a:lnTo>
                    <a:pt x="9377" y="15490"/>
                  </a:lnTo>
                  <a:lnTo>
                    <a:pt x="9791" y="15466"/>
                  </a:lnTo>
                  <a:lnTo>
                    <a:pt x="10181" y="15417"/>
                  </a:lnTo>
                  <a:lnTo>
                    <a:pt x="10522" y="15320"/>
                  </a:lnTo>
                  <a:lnTo>
                    <a:pt x="10692" y="15271"/>
                  </a:lnTo>
                  <a:lnTo>
                    <a:pt x="10814" y="15222"/>
                  </a:lnTo>
                  <a:lnTo>
                    <a:pt x="10936" y="15149"/>
                  </a:lnTo>
                  <a:lnTo>
                    <a:pt x="11033" y="15052"/>
                  </a:lnTo>
                  <a:lnTo>
                    <a:pt x="11082" y="14955"/>
                  </a:lnTo>
                  <a:lnTo>
                    <a:pt x="11131" y="14833"/>
                  </a:lnTo>
                  <a:lnTo>
                    <a:pt x="11204" y="14126"/>
                  </a:lnTo>
                  <a:lnTo>
                    <a:pt x="11204" y="14126"/>
                  </a:lnTo>
                  <a:lnTo>
                    <a:pt x="11180" y="13956"/>
                  </a:lnTo>
                  <a:lnTo>
                    <a:pt x="11131" y="13810"/>
                  </a:lnTo>
                  <a:lnTo>
                    <a:pt x="11033" y="13664"/>
                  </a:lnTo>
                  <a:lnTo>
                    <a:pt x="10887" y="13542"/>
                  </a:lnTo>
                  <a:lnTo>
                    <a:pt x="10887" y="13542"/>
                  </a:lnTo>
                  <a:lnTo>
                    <a:pt x="11009" y="13518"/>
                  </a:lnTo>
                  <a:lnTo>
                    <a:pt x="11131" y="13469"/>
                  </a:lnTo>
                  <a:lnTo>
                    <a:pt x="11253" y="13420"/>
                  </a:lnTo>
                  <a:lnTo>
                    <a:pt x="11350" y="13323"/>
                  </a:lnTo>
                  <a:lnTo>
                    <a:pt x="11423" y="13225"/>
                  </a:lnTo>
                  <a:lnTo>
                    <a:pt x="11496" y="13104"/>
                  </a:lnTo>
                  <a:lnTo>
                    <a:pt x="11545" y="12957"/>
                  </a:lnTo>
                  <a:lnTo>
                    <a:pt x="11569" y="12836"/>
                  </a:lnTo>
                  <a:lnTo>
                    <a:pt x="11642" y="11959"/>
                  </a:lnTo>
                  <a:lnTo>
                    <a:pt x="11642" y="11959"/>
                  </a:lnTo>
                  <a:lnTo>
                    <a:pt x="11642" y="11837"/>
                  </a:lnTo>
                  <a:lnTo>
                    <a:pt x="11642" y="11740"/>
                  </a:lnTo>
                  <a:lnTo>
                    <a:pt x="11618" y="11618"/>
                  </a:lnTo>
                  <a:lnTo>
                    <a:pt x="11569" y="11521"/>
                  </a:lnTo>
                  <a:lnTo>
                    <a:pt x="11447" y="11350"/>
                  </a:lnTo>
                  <a:lnTo>
                    <a:pt x="11374" y="11277"/>
                  </a:lnTo>
                  <a:lnTo>
                    <a:pt x="11301" y="11204"/>
                  </a:lnTo>
                  <a:lnTo>
                    <a:pt x="11301" y="11204"/>
                  </a:lnTo>
                  <a:lnTo>
                    <a:pt x="11423" y="11180"/>
                  </a:lnTo>
                  <a:lnTo>
                    <a:pt x="11521" y="11131"/>
                  </a:lnTo>
                  <a:lnTo>
                    <a:pt x="11618" y="11058"/>
                  </a:lnTo>
                  <a:lnTo>
                    <a:pt x="11715" y="10960"/>
                  </a:lnTo>
                  <a:lnTo>
                    <a:pt x="11788" y="10863"/>
                  </a:lnTo>
                  <a:lnTo>
                    <a:pt x="11837" y="10766"/>
                  </a:lnTo>
                  <a:lnTo>
                    <a:pt x="11886" y="10644"/>
                  </a:lnTo>
                  <a:lnTo>
                    <a:pt x="11910" y="10498"/>
                  </a:lnTo>
                  <a:lnTo>
                    <a:pt x="11983" y="9645"/>
                  </a:lnTo>
                  <a:lnTo>
                    <a:pt x="11983" y="9645"/>
                  </a:lnTo>
                  <a:lnTo>
                    <a:pt x="11983" y="9523"/>
                  </a:lnTo>
                  <a:lnTo>
                    <a:pt x="11983" y="9402"/>
                  </a:lnTo>
                  <a:lnTo>
                    <a:pt x="11959" y="9280"/>
                  </a:lnTo>
                  <a:lnTo>
                    <a:pt x="11910" y="9182"/>
                  </a:lnTo>
                  <a:lnTo>
                    <a:pt x="11861" y="9085"/>
                  </a:lnTo>
                  <a:lnTo>
                    <a:pt x="11788" y="9012"/>
                  </a:lnTo>
                  <a:lnTo>
                    <a:pt x="11715" y="8939"/>
                  </a:lnTo>
                  <a:lnTo>
                    <a:pt x="11618" y="8866"/>
                  </a:lnTo>
                  <a:lnTo>
                    <a:pt x="11618" y="8866"/>
                  </a:lnTo>
                  <a:lnTo>
                    <a:pt x="11715" y="8841"/>
                  </a:lnTo>
                  <a:lnTo>
                    <a:pt x="11813" y="8768"/>
                  </a:lnTo>
                  <a:lnTo>
                    <a:pt x="11910" y="8695"/>
                  </a:lnTo>
                  <a:lnTo>
                    <a:pt x="11983" y="8622"/>
                  </a:lnTo>
                  <a:lnTo>
                    <a:pt x="12056" y="8525"/>
                  </a:lnTo>
                  <a:lnTo>
                    <a:pt x="12105" y="8427"/>
                  </a:lnTo>
                  <a:lnTo>
                    <a:pt x="12129" y="8306"/>
                  </a:lnTo>
                  <a:lnTo>
                    <a:pt x="12154" y="8184"/>
                  </a:lnTo>
                  <a:lnTo>
                    <a:pt x="12251" y="7307"/>
                  </a:lnTo>
                  <a:lnTo>
                    <a:pt x="12251" y="7307"/>
                  </a:lnTo>
                  <a:lnTo>
                    <a:pt x="12227" y="7185"/>
                  </a:lnTo>
                  <a:lnTo>
                    <a:pt x="12202" y="7064"/>
                  </a:lnTo>
                  <a:lnTo>
                    <a:pt x="12154" y="6966"/>
                  </a:lnTo>
                  <a:lnTo>
                    <a:pt x="12105" y="6869"/>
                  </a:lnTo>
                  <a:lnTo>
                    <a:pt x="12032" y="6771"/>
                  </a:lnTo>
                  <a:lnTo>
                    <a:pt x="11935" y="6698"/>
                  </a:lnTo>
                  <a:lnTo>
                    <a:pt x="11715" y="6552"/>
                  </a:lnTo>
                  <a:lnTo>
                    <a:pt x="11472" y="6430"/>
                  </a:lnTo>
                  <a:lnTo>
                    <a:pt x="11180" y="6333"/>
                  </a:lnTo>
                  <a:lnTo>
                    <a:pt x="10863" y="6260"/>
                  </a:lnTo>
                  <a:lnTo>
                    <a:pt x="10546" y="6211"/>
                  </a:lnTo>
                  <a:lnTo>
                    <a:pt x="10546" y="6211"/>
                  </a:lnTo>
                  <a:lnTo>
                    <a:pt x="9864" y="6114"/>
                  </a:lnTo>
                  <a:lnTo>
                    <a:pt x="8817" y="6016"/>
                  </a:lnTo>
                  <a:lnTo>
                    <a:pt x="7575" y="5943"/>
                  </a:lnTo>
                  <a:lnTo>
                    <a:pt x="6309" y="5870"/>
                  </a:lnTo>
                  <a:lnTo>
                    <a:pt x="6309" y="5870"/>
                  </a:lnTo>
                  <a:lnTo>
                    <a:pt x="6479" y="5578"/>
                  </a:lnTo>
                  <a:lnTo>
                    <a:pt x="6625" y="5237"/>
                  </a:lnTo>
                  <a:lnTo>
                    <a:pt x="6771" y="4872"/>
                  </a:lnTo>
                  <a:lnTo>
                    <a:pt x="6869" y="4482"/>
                  </a:lnTo>
                  <a:lnTo>
                    <a:pt x="6966" y="4092"/>
                  </a:lnTo>
                  <a:lnTo>
                    <a:pt x="7064" y="3678"/>
                  </a:lnTo>
                  <a:lnTo>
                    <a:pt x="7161" y="2875"/>
                  </a:lnTo>
                  <a:lnTo>
                    <a:pt x="7234" y="2144"/>
                  </a:lnTo>
                  <a:lnTo>
                    <a:pt x="7283" y="1535"/>
                  </a:lnTo>
                  <a:lnTo>
                    <a:pt x="7283" y="975"/>
                  </a:lnTo>
                  <a:lnTo>
                    <a:pt x="7283" y="975"/>
                  </a:lnTo>
                  <a:lnTo>
                    <a:pt x="7283" y="804"/>
                  </a:lnTo>
                  <a:lnTo>
                    <a:pt x="7210" y="609"/>
                  </a:lnTo>
                  <a:lnTo>
                    <a:pt x="7137" y="463"/>
                  </a:lnTo>
                  <a:lnTo>
                    <a:pt x="7015" y="317"/>
                  </a:lnTo>
                  <a:lnTo>
                    <a:pt x="6869" y="171"/>
                  </a:lnTo>
                  <a:lnTo>
                    <a:pt x="6698" y="98"/>
                  </a:lnTo>
                  <a:lnTo>
                    <a:pt x="6503" y="25"/>
                  </a:lnTo>
                  <a:lnTo>
                    <a:pt x="6309" y="1"/>
                  </a:lnTo>
                  <a:lnTo>
                    <a:pt x="6309" y="1"/>
                  </a:lnTo>
                  <a:lnTo>
                    <a:pt x="5943" y="25"/>
                  </a:lnTo>
                  <a:lnTo>
                    <a:pt x="5700" y="74"/>
                  </a:lnTo>
                  <a:lnTo>
                    <a:pt x="5505" y="147"/>
                  </a:lnTo>
                  <a:lnTo>
                    <a:pt x="5359" y="220"/>
                  </a:lnTo>
                  <a:lnTo>
                    <a:pt x="5359" y="220"/>
                  </a:lnTo>
                  <a:lnTo>
                    <a:pt x="4969" y="1462"/>
                  </a:lnTo>
                  <a:lnTo>
                    <a:pt x="4774" y="2022"/>
                  </a:lnTo>
                  <a:lnTo>
                    <a:pt x="4579" y="2534"/>
                  </a:lnTo>
                  <a:lnTo>
                    <a:pt x="4385" y="2996"/>
                  </a:lnTo>
                  <a:lnTo>
                    <a:pt x="4190" y="3386"/>
                  </a:lnTo>
                  <a:lnTo>
                    <a:pt x="4019" y="3678"/>
                  </a:lnTo>
                  <a:lnTo>
                    <a:pt x="3873" y="3922"/>
                  </a:lnTo>
                  <a:lnTo>
                    <a:pt x="3873" y="3922"/>
                  </a:lnTo>
                  <a:lnTo>
                    <a:pt x="3654" y="4141"/>
                  </a:lnTo>
                  <a:lnTo>
                    <a:pt x="3313" y="4482"/>
                  </a:lnTo>
                  <a:lnTo>
                    <a:pt x="2509" y="5237"/>
                  </a:lnTo>
                  <a:lnTo>
                    <a:pt x="1438" y="6211"/>
                  </a:lnTo>
                  <a:lnTo>
                    <a:pt x="1" y="6211"/>
                  </a:lnTo>
                </a:path>
              </a:pathLst>
            </a:custGeom>
            <a:noFill/>
            <a:ln w="19050" cap="rnd" cmpd="sng">
              <a:solidFill>
                <a:srgbClr val="3F537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 name="Resim 1">
            <a:extLst>
              <a:ext uri="{FF2B5EF4-FFF2-40B4-BE49-F238E27FC236}">
                <a16:creationId xmlns:a16="http://schemas.microsoft.com/office/drawing/2014/main" id="{D4586495-F166-01E5-217B-CC0D267CED0F}"/>
              </a:ext>
            </a:extLst>
          </p:cNvPr>
          <p:cNvPicPr>
            <a:picLocks noChangeAspect="1"/>
          </p:cNvPicPr>
          <p:nvPr/>
        </p:nvPicPr>
        <p:blipFill>
          <a:blip r:embed="rId3"/>
          <a:stretch>
            <a:fillRect/>
          </a:stretch>
        </p:blipFill>
        <p:spPr>
          <a:xfrm>
            <a:off x="8503402" y="30155"/>
            <a:ext cx="573958" cy="574292"/>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a:t>Ünite </a:t>
            </a:r>
            <a:r>
              <a:rPr lang="tr-TR"/>
              <a:t>Hazırlık Soruları</a:t>
            </a:r>
          </a:p>
        </p:txBody>
      </p:sp>
      <p:sp>
        <p:nvSpPr>
          <p:cNvPr id="3" name="Metin Yer Tutucusu 2"/>
          <p:cNvSpPr>
            <a:spLocks noGrp="1"/>
          </p:cNvSpPr>
          <p:nvPr>
            <p:ph type="body" idx="1"/>
          </p:nvPr>
        </p:nvSpPr>
        <p:spPr/>
        <p:txBody>
          <a:bodyPr/>
          <a:lstStyle/>
          <a:p>
            <a:r>
              <a:rPr lang="tr-TR" dirty="0"/>
              <a:t>Kaç tane taşıma modeli vardır?</a:t>
            </a:r>
          </a:p>
          <a:p>
            <a:r>
              <a:rPr lang="tr-TR" dirty="0"/>
              <a:t>Lojistik yönetim süreçleri hakkında bilgi toplayınız.</a:t>
            </a:r>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38</a:t>
            </a:fld>
            <a:endParaRPr lang="en"/>
          </a:p>
        </p:txBody>
      </p:sp>
      <p:pic>
        <p:nvPicPr>
          <p:cNvPr id="5" name="Resim 4">
            <a:extLst>
              <a:ext uri="{FF2B5EF4-FFF2-40B4-BE49-F238E27FC236}">
                <a16:creationId xmlns:a16="http://schemas.microsoft.com/office/drawing/2014/main" id="{2C1E3F60-9521-455E-D294-FE1854F059A7}"/>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93628487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9AD3FE-21FC-3C8D-2BD1-28CE98C1F3F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B47DE8A3-BA86-1F52-B3B0-38AA3C4234AF}"/>
              </a:ext>
            </a:extLst>
          </p:cNvPr>
          <p:cNvSpPr>
            <a:spLocks noGrp="1"/>
          </p:cNvSpPr>
          <p:nvPr>
            <p:ph type="title"/>
          </p:nvPr>
        </p:nvSpPr>
        <p:spPr>
          <a:xfrm>
            <a:off x="1532732" y="317301"/>
            <a:ext cx="5492400" cy="766200"/>
          </a:xfrm>
        </p:spPr>
        <p:txBody>
          <a:bodyPr/>
          <a:lstStyle/>
          <a:p>
            <a:r>
              <a:rPr lang="tr-TR" b="1" dirty="0">
                <a:solidFill>
                  <a:schemeClr val="accent1"/>
                </a:solidFill>
              </a:rPr>
              <a:t>KAYNAKÇA</a:t>
            </a:r>
          </a:p>
        </p:txBody>
      </p:sp>
      <p:sp>
        <p:nvSpPr>
          <p:cNvPr id="3" name="Metin Yer Tutucusu 2">
            <a:extLst>
              <a:ext uri="{FF2B5EF4-FFF2-40B4-BE49-F238E27FC236}">
                <a16:creationId xmlns:a16="http://schemas.microsoft.com/office/drawing/2014/main" id="{B67F7EEC-8542-9805-36CB-9BF3F975D602}"/>
              </a:ext>
            </a:extLst>
          </p:cNvPr>
          <p:cNvSpPr>
            <a:spLocks noGrp="1"/>
          </p:cNvSpPr>
          <p:nvPr>
            <p:ph type="body" idx="1"/>
          </p:nvPr>
        </p:nvSpPr>
        <p:spPr>
          <a:xfrm>
            <a:off x="814274" y="1327350"/>
            <a:ext cx="7186725" cy="3145500"/>
          </a:xfrm>
        </p:spPr>
        <p:txBody>
          <a:bodyPr/>
          <a:lstStyle/>
          <a:p>
            <a:pPr marL="76200" indent="0">
              <a:buNone/>
            </a:pPr>
            <a:r>
              <a:rPr lang="tr-TR" dirty="0"/>
              <a:t>Acar, A. Z., &amp; Gürol, P. (2013). Türkiye'de Lojistik Yazınının Tarihsel Gelişimi. </a:t>
            </a:r>
            <a:r>
              <a:rPr lang="tr-TR" i="1" dirty="0"/>
              <a:t>İşletme Araştırmaları Dergisi</a:t>
            </a:r>
            <a:r>
              <a:rPr lang="tr-TR" dirty="0"/>
              <a:t>, 289-312.</a:t>
            </a:r>
          </a:p>
          <a:p>
            <a:pPr marL="76200" indent="0">
              <a:buNone/>
            </a:pPr>
            <a:endParaRPr lang="tr-TR" dirty="0"/>
          </a:p>
          <a:p>
            <a:pPr marL="76200" indent="0">
              <a:buNone/>
            </a:pPr>
            <a:r>
              <a:rPr lang="tr-TR" dirty="0"/>
              <a:t>Bakan, İ., &amp; </a:t>
            </a:r>
            <a:r>
              <a:rPr lang="tr-TR" dirty="0" err="1"/>
              <a:t>Şekkeli</a:t>
            </a:r>
            <a:r>
              <a:rPr lang="tr-TR" dirty="0"/>
              <a:t>, Z. H. (2017). </a:t>
            </a:r>
            <a:r>
              <a:rPr lang="tr-TR" i="1" dirty="0"/>
              <a:t>Lojistik Yönetimi.</a:t>
            </a:r>
            <a:r>
              <a:rPr lang="tr-TR" dirty="0"/>
              <a:t> İstanbul: Beta Yayınları.</a:t>
            </a:r>
          </a:p>
          <a:p>
            <a:pPr marL="76200" indent="0">
              <a:buNone/>
            </a:pPr>
            <a:endParaRPr lang="tr-TR" dirty="0"/>
          </a:p>
          <a:p>
            <a:pPr marL="76200" indent="0">
              <a:buNone/>
            </a:pPr>
            <a:endParaRPr lang="tr-TR" dirty="0"/>
          </a:p>
        </p:txBody>
      </p:sp>
      <p:sp>
        <p:nvSpPr>
          <p:cNvPr id="4" name="Slayt Numarası Yer Tutucusu 3">
            <a:extLst>
              <a:ext uri="{FF2B5EF4-FFF2-40B4-BE49-F238E27FC236}">
                <a16:creationId xmlns:a16="http://schemas.microsoft.com/office/drawing/2014/main" id="{BE96778E-25F4-74C9-3563-A7324804CC0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39</a:t>
            </a:fld>
            <a:endParaRPr lang="en"/>
          </a:p>
        </p:txBody>
      </p:sp>
      <p:pic>
        <p:nvPicPr>
          <p:cNvPr id="5" name="Resim 4">
            <a:extLst>
              <a:ext uri="{FF2B5EF4-FFF2-40B4-BE49-F238E27FC236}">
                <a16:creationId xmlns:a16="http://schemas.microsoft.com/office/drawing/2014/main" id="{2076D455-31CA-DEC3-57B1-F9C30DD7B2B1}"/>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198676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5" name="Dikdörtgen 4"/>
          <p:cNvSpPr/>
          <p:nvPr/>
        </p:nvSpPr>
        <p:spPr>
          <a:xfrm>
            <a:off x="842038" y="1353801"/>
            <a:ext cx="7473081" cy="2616101"/>
          </a:xfrm>
          <a:prstGeom prst="rect">
            <a:avLst/>
          </a:prstGeom>
        </p:spPr>
        <p:txBody>
          <a:bodyPr wrap="square">
            <a:spAutoFit/>
          </a:bodyPr>
          <a:lstStyle/>
          <a:p>
            <a:pPr marL="342900" indent="-342900" algn="just">
              <a:buFont typeface="Wingdings" panose="05000000000000000000" pitchFamily="2" charset="2"/>
              <a:buChar char="§"/>
            </a:pPr>
            <a:r>
              <a:rPr lang="tr-TR" sz="2000" b="1" dirty="0">
                <a:solidFill>
                  <a:srgbClr val="FF0000"/>
                </a:solidFill>
                <a:latin typeface="Roboto Condensed Light" panose="020B0604020202020204" charset="0"/>
                <a:ea typeface="Roboto Condensed Light" panose="020B0604020202020204" charset="0"/>
              </a:rPr>
              <a:t>Ağ tasarımı, </a:t>
            </a:r>
            <a:r>
              <a:rPr lang="tr-TR" dirty="0">
                <a:latin typeface="Roboto Condensed Light" panose="020B0604020202020204" charset="0"/>
                <a:ea typeface="Roboto Condensed Light" panose="020B0604020202020204" charset="0"/>
              </a:rPr>
              <a:t>firmanın tesis yapısının ürün ve malzemelerin müşteriye gönderilmesinde kullanılacak önemli bir rol oynaması nedeniyle lojistik yönetiminin ana sorumluluklarından birisidir. </a:t>
            </a:r>
          </a:p>
          <a:p>
            <a:pPr marL="285750" indent="-285750" algn="just">
              <a:buFont typeface="Wingdings" panose="05000000000000000000" pitchFamily="2" charset="2"/>
              <a:buChar char="§"/>
            </a:pPr>
            <a:endParaRPr lang="tr-TR" dirty="0">
              <a:latin typeface="Roboto Condensed Light" panose="020B0604020202020204" charset="0"/>
              <a:ea typeface="Roboto Condensed Light" panose="020B0604020202020204" charset="0"/>
            </a:endParaRPr>
          </a:p>
          <a:p>
            <a:pPr marL="285750" indent="-285750" algn="just">
              <a:buFont typeface="Wingdings" panose="05000000000000000000" pitchFamily="2" charset="2"/>
              <a:buChar char="§"/>
            </a:pPr>
            <a:r>
              <a:rPr lang="tr-TR" dirty="0">
                <a:latin typeface="Roboto Condensed Light" panose="020B0604020202020204" charset="0"/>
                <a:ea typeface="Roboto Condensed Light" panose="020B0604020202020204" charset="0"/>
              </a:rPr>
              <a:t>Tipik lojistik tesisler fabrika, ambarlar, çapraz yükleme operasyonları ve perakende mağazalarıdır. Ürün çeşitlilikleri, müşteriler, tedarikçiler ve imalat gereksinimleri oldukça dinamik olan rekabet yoğun çevrede sürekli bir biçimde değişmektedir. </a:t>
            </a:r>
            <a:r>
              <a:rPr lang="tr-TR" b="1" dirty="0">
                <a:latin typeface="Roboto Condensed Light" panose="020B0604020202020204" charset="0"/>
                <a:ea typeface="Roboto Condensed Light" panose="020B0604020202020204" charset="0"/>
              </a:rPr>
              <a:t>Mükemmel </a:t>
            </a:r>
            <a:r>
              <a:rPr lang="tr-TR" b="1" dirty="0" err="1">
                <a:latin typeface="Roboto Condensed Light" panose="020B0604020202020204" charset="0"/>
                <a:ea typeface="Roboto Condensed Light" panose="020B0604020202020204" charset="0"/>
              </a:rPr>
              <a:t>konumsal</a:t>
            </a:r>
            <a:r>
              <a:rPr lang="tr-TR" b="1" dirty="0">
                <a:latin typeface="Roboto Condensed Light" panose="020B0604020202020204" charset="0"/>
                <a:ea typeface="Roboto Condensed Light" panose="020B0604020202020204" charset="0"/>
              </a:rPr>
              <a:t> ağın seçimi</a:t>
            </a:r>
            <a:r>
              <a:rPr lang="tr-TR" b="1" dirty="0">
                <a:solidFill>
                  <a:schemeClr val="accent1">
                    <a:lumMod val="50000"/>
                  </a:schemeClr>
                </a:solidFill>
                <a:latin typeface="Roboto Condensed Light" panose="020B0604020202020204" charset="0"/>
                <a:ea typeface="Roboto Condensed Light" panose="020B0604020202020204" charset="0"/>
              </a:rPr>
              <a:t> </a:t>
            </a:r>
            <a:r>
              <a:rPr lang="tr-TR" b="1" dirty="0">
                <a:solidFill>
                  <a:srgbClr val="FFC000"/>
                </a:solidFill>
                <a:latin typeface="Roboto Condensed Light" panose="020B0604020202020204" charset="0"/>
                <a:ea typeface="Roboto Condensed Light" panose="020B0604020202020204" charset="0"/>
              </a:rPr>
              <a:t>rekabetçi avantajın </a:t>
            </a:r>
            <a:r>
              <a:rPr lang="tr-TR" dirty="0">
                <a:latin typeface="Roboto Condensed Light" panose="020B0604020202020204" charset="0"/>
                <a:ea typeface="Roboto Condensed Light" panose="020B0604020202020204" charset="0"/>
              </a:rPr>
              <a:t>sağlanmasında çok önemli bir adım sağlamaktadır.</a:t>
            </a:r>
          </a:p>
        </p:txBody>
      </p:sp>
      <p:pic>
        <p:nvPicPr>
          <p:cNvPr id="3" name="Resim 2">
            <a:extLst>
              <a:ext uri="{FF2B5EF4-FFF2-40B4-BE49-F238E27FC236}">
                <a16:creationId xmlns:a16="http://schemas.microsoft.com/office/drawing/2014/main" id="{55532362-1CE6-E0F0-A62F-D0FB5095BA82}"/>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362306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Dikdörtgen 2"/>
          <p:cNvSpPr/>
          <p:nvPr/>
        </p:nvSpPr>
        <p:spPr>
          <a:xfrm>
            <a:off x="387927" y="952617"/>
            <a:ext cx="8333509" cy="1818447"/>
          </a:xfrm>
          <a:prstGeom prst="rect">
            <a:avLst/>
          </a:prstGeom>
        </p:spPr>
        <p:txBody>
          <a:bodyPr wrap="square">
            <a:spAutoFit/>
          </a:bodyPr>
          <a:lstStyle/>
          <a:p>
            <a:pPr algn="just">
              <a:lnSpc>
                <a:spcPct val="80000"/>
              </a:lnSpc>
            </a:pPr>
            <a:r>
              <a:rPr lang="tr-TR" altLang="tr-TR" sz="2000" b="1" u="sng" dirty="0">
                <a:solidFill>
                  <a:schemeClr val="accent1"/>
                </a:solidFill>
                <a:latin typeface="Roboto Condensed" panose="020B0604020202020204" charset="0"/>
                <a:ea typeface="Roboto Condensed" panose="020B0604020202020204" charset="0"/>
              </a:rPr>
              <a:t>Ağ tasarımı</a:t>
            </a:r>
            <a:r>
              <a:rPr lang="tr-TR" altLang="tr-TR" sz="2000" b="1" dirty="0">
                <a:solidFill>
                  <a:schemeClr val="accent1"/>
                </a:solidFill>
                <a:latin typeface="Roboto Condensed" panose="020B0604020202020204" charset="0"/>
                <a:ea typeface="Roboto Condensed" panose="020B0604020202020204" charset="0"/>
              </a:rPr>
              <a:t>,</a:t>
            </a:r>
            <a:r>
              <a:rPr lang="tr-TR" altLang="tr-TR" sz="2000" dirty="0">
                <a:solidFill>
                  <a:schemeClr val="accent1">
                    <a:lumMod val="50000"/>
                  </a:schemeClr>
                </a:solidFill>
                <a:latin typeface="Roboto Condensed" panose="020B0604020202020204" charset="0"/>
                <a:ea typeface="Roboto Condensed" panose="020B0604020202020204" charset="0"/>
              </a:rPr>
              <a:t>	</a:t>
            </a:r>
          </a:p>
          <a:p>
            <a:pPr algn="just">
              <a:lnSpc>
                <a:spcPct val="80000"/>
              </a:lnSpc>
            </a:pPr>
            <a:endParaRPr lang="tr-TR" altLang="tr-TR" sz="2000" dirty="0">
              <a:solidFill>
                <a:schemeClr val="accent1">
                  <a:lumMod val="50000"/>
                </a:schemeClr>
              </a:solidFill>
              <a:latin typeface="Roboto Condensed" panose="020B0604020202020204" charset="0"/>
              <a:ea typeface="Roboto Condensed" panose="020B0604020202020204" charset="0"/>
            </a:endParaRPr>
          </a:p>
          <a:p>
            <a:pPr marL="1343025" lvl="3" indent="-457200" algn="just">
              <a:lnSpc>
                <a:spcPct val="80000"/>
              </a:lnSpc>
              <a:buClr>
                <a:srgbClr val="FF0000"/>
              </a:buClr>
              <a:buFont typeface="+mj-lt"/>
              <a:buAutoNum type="alphaLcParenR"/>
            </a:pPr>
            <a:r>
              <a:rPr lang="tr-TR" altLang="tr-TR" sz="2000" u="sng" dirty="0">
                <a:latin typeface="Roboto Condensed Light" panose="020B0604020202020204" charset="0"/>
                <a:ea typeface="Roboto Condensed Light" panose="020B0604020202020204" charset="0"/>
              </a:rPr>
              <a:t>Hangi tesisten kaç taneye gereksinim</a:t>
            </a:r>
            <a:r>
              <a:rPr lang="tr-TR" altLang="tr-TR" sz="2000" dirty="0">
                <a:latin typeface="Roboto Condensed Light" panose="020B0604020202020204" charset="0"/>
                <a:ea typeface="Roboto Condensed Light" panose="020B0604020202020204" charset="0"/>
              </a:rPr>
              <a:t> duyulacağı,</a:t>
            </a:r>
          </a:p>
          <a:p>
            <a:pPr marL="1343025" lvl="3" indent="-457200" algn="just">
              <a:lnSpc>
                <a:spcPct val="80000"/>
              </a:lnSpc>
              <a:buClr>
                <a:srgbClr val="FF0000"/>
              </a:buClr>
              <a:buFont typeface="+mj-lt"/>
              <a:buAutoNum type="alphaLcParenR"/>
            </a:pPr>
            <a:r>
              <a:rPr lang="tr-TR" altLang="tr-TR" sz="2000" u="sng" dirty="0">
                <a:latin typeface="Roboto Condensed Light" panose="020B0604020202020204" charset="0"/>
                <a:ea typeface="Roboto Condensed Light" panose="020B0604020202020204" charset="0"/>
              </a:rPr>
              <a:t>Bu tesislerin nere(</a:t>
            </a:r>
            <a:r>
              <a:rPr lang="tr-TR" altLang="tr-TR" sz="2000" u="sng" dirty="0" err="1">
                <a:latin typeface="Roboto Condensed Light" panose="020B0604020202020204" charset="0"/>
                <a:ea typeface="Roboto Condensed Light" panose="020B0604020202020204" charset="0"/>
              </a:rPr>
              <a:t>ler</a:t>
            </a:r>
            <a:r>
              <a:rPr lang="tr-TR" altLang="tr-TR" sz="2000" u="sng" dirty="0">
                <a:latin typeface="Roboto Condensed Light" panose="020B0604020202020204" charset="0"/>
                <a:ea typeface="Roboto Condensed Light" panose="020B0604020202020204" charset="0"/>
              </a:rPr>
              <a:t>)de kurulacağı</a:t>
            </a:r>
            <a:r>
              <a:rPr lang="tr-TR" altLang="tr-TR" sz="2000" dirty="0">
                <a:latin typeface="Roboto Condensed Light" panose="020B0604020202020204" charset="0"/>
                <a:ea typeface="Roboto Condensed Light" panose="020B0604020202020204" charset="0"/>
              </a:rPr>
              <a:t>,</a:t>
            </a:r>
          </a:p>
          <a:p>
            <a:pPr marL="1343025" lvl="3" indent="-457200" algn="just">
              <a:lnSpc>
                <a:spcPct val="80000"/>
              </a:lnSpc>
              <a:buClr>
                <a:srgbClr val="FF0000"/>
              </a:buClr>
              <a:buFont typeface="+mj-lt"/>
              <a:buAutoNum type="alphaLcParenR"/>
            </a:pPr>
            <a:r>
              <a:rPr lang="tr-TR" altLang="tr-TR" sz="2000" u="sng" dirty="0">
                <a:latin typeface="Roboto Condensed Light" panose="020B0604020202020204" charset="0"/>
                <a:ea typeface="Roboto Condensed Light" panose="020B0604020202020204" charset="0"/>
              </a:rPr>
              <a:t>Kurulu/Kurulacak tesislerin hangilerinde ne iş yapılacağı</a:t>
            </a:r>
            <a:r>
              <a:rPr lang="tr-TR" altLang="tr-TR" sz="2000" dirty="0">
                <a:latin typeface="Roboto Condensed Light" panose="020B0604020202020204" charset="0"/>
                <a:ea typeface="Roboto Condensed Light" panose="020B0604020202020204" charset="0"/>
              </a:rPr>
              <a:t>,</a:t>
            </a:r>
          </a:p>
          <a:p>
            <a:pPr marL="1343025" lvl="3" indent="-457200" algn="just">
              <a:lnSpc>
                <a:spcPct val="80000"/>
              </a:lnSpc>
              <a:buClr>
                <a:srgbClr val="FF0000"/>
              </a:buClr>
              <a:buFont typeface="+mj-lt"/>
              <a:buAutoNum type="alphaLcParenR"/>
            </a:pPr>
            <a:r>
              <a:rPr lang="tr-TR" altLang="tr-TR" sz="2000" u="sng" dirty="0">
                <a:latin typeface="Roboto Condensed Light" panose="020B0604020202020204" charset="0"/>
                <a:ea typeface="Roboto Condensed Light" panose="020B0604020202020204" charset="0"/>
              </a:rPr>
              <a:t>Kurulu/Kurulacak tesislerde neyin stok olarak tutulacağı</a:t>
            </a:r>
            <a:r>
              <a:rPr lang="tr-TR" altLang="tr-TR" sz="2000" dirty="0">
                <a:latin typeface="Roboto Condensed Light" panose="020B0604020202020204" charset="0"/>
                <a:ea typeface="Roboto Condensed Light" panose="020B0604020202020204" charset="0"/>
              </a:rPr>
              <a:t>,</a:t>
            </a:r>
          </a:p>
          <a:p>
            <a:pPr marL="1343025" lvl="3" indent="-457200" algn="just">
              <a:lnSpc>
                <a:spcPct val="80000"/>
              </a:lnSpc>
              <a:buClr>
                <a:srgbClr val="FF0000"/>
              </a:buClr>
              <a:buFont typeface="+mj-lt"/>
              <a:buAutoNum type="alphaLcParenR"/>
            </a:pPr>
            <a:r>
              <a:rPr lang="tr-TR" altLang="tr-TR" sz="2000" u="sng" dirty="0">
                <a:latin typeface="Roboto Condensed Light" panose="020B0604020202020204" charset="0"/>
                <a:ea typeface="Roboto Condensed Light" panose="020B0604020202020204" charset="0"/>
              </a:rPr>
              <a:t>Müşteri siparişlerinin sevkiyat için nerede işleneceği</a:t>
            </a:r>
            <a:r>
              <a:rPr lang="tr-TR" altLang="tr-TR" sz="2000" dirty="0">
                <a:latin typeface="Roboto Condensed Light" panose="020B0604020202020204" charset="0"/>
                <a:ea typeface="Roboto Condensed Light" panose="020B0604020202020204" charset="0"/>
              </a:rPr>
              <a:t>yle ilgilidir.</a:t>
            </a:r>
          </a:p>
        </p:txBody>
      </p:sp>
      <p:sp>
        <p:nvSpPr>
          <p:cNvPr id="4" name="Dikdörtgen 3"/>
          <p:cNvSpPr/>
          <p:nvPr/>
        </p:nvSpPr>
        <p:spPr>
          <a:xfrm>
            <a:off x="2403764" y="311971"/>
            <a:ext cx="4672401" cy="707886"/>
          </a:xfrm>
          <a:prstGeom prst="rect">
            <a:avLst/>
          </a:prstGeom>
        </p:spPr>
        <p:txBody>
          <a:bodyPr wrap="square">
            <a:spAutoFit/>
          </a:bodyPr>
          <a:lstStyle/>
          <a:p>
            <a:pPr algn="ctr"/>
            <a:r>
              <a:rPr lang="tr-TR" altLang="tr-TR" sz="2000" b="1" dirty="0">
                <a:solidFill>
                  <a:schemeClr val="accent1"/>
                </a:solidFill>
                <a:latin typeface="Roboto Condensed Light" panose="020B0604020202020204" charset="0"/>
                <a:ea typeface="Roboto Condensed Light" panose="020B0604020202020204" charset="0"/>
              </a:rPr>
              <a:t>Lojistiğin Temel Fonksiyonları: </a:t>
            </a:r>
            <a:br>
              <a:rPr lang="tr-TR" altLang="tr-TR" sz="2000" b="1" dirty="0">
                <a:solidFill>
                  <a:schemeClr val="accent1"/>
                </a:solidFill>
                <a:latin typeface="Roboto Condensed Light" panose="020B0604020202020204" charset="0"/>
                <a:ea typeface="Roboto Condensed Light" panose="020B0604020202020204" charset="0"/>
              </a:rPr>
            </a:br>
            <a:r>
              <a:rPr lang="tr-TR" altLang="tr-TR" sz="2000" b="1" dirty="0">
                <a:solidFill>
                  <a:schemeClr val="accent1"/>
                </a:solidFill>
                <a:latin typeface="Roboto Condensed Light" panose="020B0604020202020204" charset="0"/>
                <a:ea typeface="Roboto Condensed Light" panose="020B0604020202020204" charset="0"/>
              </a:rPr>
              <a:t>Ağ (Şebeke – Network) Tasarımı</a:t>
            </a:r>
            <a:endParaRPr lang="tr-TR" sz="2000" b="1" dirty="0">
              <a:solidFill>
                <a:schemeClr val="accent1"/>
              </a:solidFill>
              <a:latin typeface="Roboto Condensed Light" panose="020B0604020202020204" charset="0"/>
              <a:ea typeface="Roboto Condensed Light" panose="020B0604020202020204" charset="0"/>
            </a:endParaRPr>
          </a:p>
        </p:txBody>
      </p:sp>
      <p:pic>
        <p:nvPicPr>
          <p:cNvPr id="3076" name="Picture 4" descr="Leveraging Risk pooling in Supply Chain Network Design : An illustrative  example – Smart Supply Chains Blo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6673" y="2950045"/>
            <a:ext cx="3983759" cy="2238592"/>
          </a:xfrm>
          <a:prstGeom prst="rect">
            <a:avLst/>
          </a:prstGeom>
          <a:noFill/>
          <a:extLst>
            <a:ext uri="{909E8E84-426E-40DD-AFC4-6F175D3DCCD1}">
              <a14:hiddenFill xmlns:a14="http://schemas.microsoft.com/office/drawing/2010/main">
                <a:solidFill>
                  <a:srgbClr val="FFFFFF"/>
                </a:solidFill>
              </a14:hiddenFill>
            </a:ext>
          </a:extLst>
        </p:spPr>
      </p:pic>
      <p:pic>
        <p:nvPicPr>
          <p:cNvPr id="5" name="Resim 4">
            <a:extLst>
              <a:ext uri="{FF2B5EF4-FFF2-40B4-BE49-F238E27FC236}">
                <a16:creationId xmlns:a16="http://schemas.microsoft.com/office/drawing/2014/main" id="{F7E41A29-0D42-5F55-EFFB-CB928229CAD7}"/>
              </a:ext>
            </a:extLst>
          </p:cNvPr>
          <p:cNvPicPr>
            <a:picLocks noChangeAspect="1"/>
          </p:cNvPicPr>
          <p:nvPr/>
        </p:nvPicPr>
        <p:blipFill>
          <a:blip r:embed="rId3"/>
          <a:stretch>
            <a:fillRect/>
          </a:stretch>
        </p:blipFill>
        <p:spPr>
          <a:xfrm>
            <a:off x="8503402" y="30155"/>
            <a:ext cx="573958" cy="574292"/>
          </a:xfrm>
          <a:prstGeom prst="rect">
            <a:avLst/>
          </a:prstGeom>
        </p:spPr>
      </p:pic>
    </p:spTree>
    <p:extLst>
      <p:ext uri="{BB962C8B-B14F-4D97-AF65-F5344CB8AC3E}">
        <p14:creationId xmlns:p14="http://schemas.microsoft.com/office/powerpoint/2010/main" val="40779919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3" name="Dikdörtgen 2"/>
          <p:cNvSpPr/>
          <p:nvPr/>
        </p:nvSpPr>
        <p:spPr>
          <a:xfrm>
            <a:off x="2230583" y="311971"/>
            <a:ext cx="4845582" cy="707886"/>
          </a:xfrm>
          <a:prstGeom prst="rect">
            <a:avLst/>
          </a:prstGeom>
        </p:spPr>
        <p:txBody>
          <a:bodyPr wrap="square">
            <a:spAutoFit/>
          </a:bodyPr>
          <a:lstStyle/>
          <a:p>
            <a:pPr algn="ctr"/>
            <a:r>
              <a:rPr lang="tr-TR" altLang="tr-TR" sz="2000" b="1" dirty="0">
                <a:solidFill>
                  <a:schemeClr val="accent1"/>
                </a:solidFill>
                <a:latin typeface="Roboto Condensed Light" panose="020B0604020202020204" charset="0"/>
                <a:ea typeface="Roboto Condensed Light" panose="020B0604020202020204" charset="0"/>
              </a:rPr>
              <a:t>Lojistiğin Temel Fonksiyonları: </a:t>
            </a:r>
            <a:br>
              <a:rPr lang="tr-TR" altLang="tr-TR" sz="2000" b="1" dirty="0">
                <a:solidFill>
                  <a:schemeClr val="accent1"/>
                </a:solidFill>
                <a:latin typeface="Roboto Condensed Light" panose="020B0604020202020204" charset="0"/>
                <a:ea typeface="Roboto Condensed Light" panose="020B0604020202020204" charset="0"/>
              </a:rPr>
            </a:br>
            <a:r>
              <a:rPr lang="tr-TR" altLang="tr-TR" sz="2000" b="1" dirty="0">
                <a:solidFill>
                  <a:schemeClr val="accent1"/>
                </a:solidFill>
                <a:latin typeface="Roboto Condensed Light" panose="020B0604020202020204" charset="0"/>
                <a:ea typeface="Roboto Condensed Light" panose="020B0604020202020204" charset="0"/>
              </a:rPr>
              <a:t>Ağ (Şebeke – Network) Tasarımı</a:t>
            </a:r>
            <a:endParaRPr lang="tr-TR" sz="2000" b="1" dirty="0">
              <a:solidFill>
                <a:schemeClr val="accent1"/>
              </a:solidFill>
              <a:latin typeface="Roboto Condensed Light" panose="020B0604020202020204" charset="0"/>
              <a:ea typeface="Roboto Condensed Light" panose="020B0604020202020204" charset="0"/>
            </a:endParaRPr>
          </a:p>
        </p:txBody>
      </p:sp>
      <p:sp>
        <p:nvSpPr>
          <p:cNvPr id="5" name="Dikdörtgen 4"/>
          <p:cNvSpPr/>
          <p:nvPr/>
        </p:nvSpPr>
        <p:spPr>
          <a:xfrm>
            <a:off x="272109" y="1486398"/>
            <a:ext cx="8984672" cy="2000548"/>
          </a:xfrm>
          <a:prstGeom prst="rect">
            <a:avLst/>
          </a:prstGeom>
        </p:spPr>
        <p:txBody>
          <a:bodyPr wrap="square">
            <a:spAutoFit/>
          </a:bodyPr>
          <a:lstStyle/>
          <a:p>
            <a:pPr algn="just">
              <a:lnSpc>
                <a:spcPct val="80000"/>
              </a:lnSpc>
              <a:buFont typeface="Wingdings" panose="05000000000000000000" pitchFamily="2" charset="2"/>
              <a:buNone/>
            </a:pPr>
            <a:r>
              <a:rPr lang="tr-TR" altLang="tr-TR" sz="1100" b="1" dirty="0">
                <a:solidFill>
                  <a:schemeClr val="accent1">
                    <a:lumMod val="50000"/>
                  </a:schemeClr>
                </a:solidFill>
                <a:latin typeface="Roboto Condensed Light" panose="020B0604020202020204" charset="0"/>
                <a:ea typeface="Roboto Condensed Light" panose="020B0604020202020204" charset="0"/>
              </a:rPr>
              <a:t>	</a:t>
            </a:r>
          </a:p>
          <a:p>
            <a:pPr algn="just">
              <a:lnSpc>
                <a:spcPct val="80000"/>
              </a:lnSpc>
              <a:buFont typeface="Wingdings" panose="05000000000000000000" pitchFamily="2" charset="2"/>
              <a:buNone/>
            </a:pPr>
            <a:r>
              <a:rPr lang="tr-TR" altLang="tr-TR" sz="1800" b="1" dirty="0">
                <a:solidFill>
                  <a:srgbClr val="FF0000"/>
                </a:solidFill>
                <a:latin typeface="Roboto Condensed Light" panose="020B0604020202020204" charset="0"/>
                <a:ea typeface="Roboto Condensed Light" panose="020B0604020202020204" charset="0"/>
              </a:rPr>
              <a:t>                Ağ tasarımı yapılırken dikkate alınması gereken unsurlar </a:t>
            </a:r>
            <a:r>
              <a:rPr lang="tr-TR" altLang="tr-TR" sz="1800" dirty="0">
                <a:solidFill>
                  <a:schemeClr val="accent1">
                    <a:lumMod val="50000"/>
                  </a:schemeClr>
                </a:solidFill>
                <a:latin typeface="Roboto Condensed Light" panose="020B0604020202020204" charset="0"/>
                <a:ea typeface="Roboto Condensed Light" panose="020B0604020202020204" charset="0"/>
              </a:rPr>
              <a:t>şunlardır:</a:t>
            </a:r>
          </a:p>
          <a:p>
            <a:pPr algn="just">
              <a:lnSpc>
                <a:spcPct val="80000"/>
              </a:lnSpc>
              <a:buFont typeface="Wingdings" panose="05000000000000000000" pitchFamily="2" charset="2"/>
              <a:buNone/>
            </a:pPr>
            <a:r>
              <a:rPr lang="tr-TR" altLang="tr-TR" sz="1800" dirty="0">
                <a:solidFill>
                  <a:schemeClr val="accent1">
                    <a:lumMod val="50000"/>
                  </a:schemeClr>
                </a:solidFill>
                <a:latin typeface="Roboto Condensed Light" panose="020B0604020202020204" charset="0"/>
                <a:ea typeface="Roboto Condensed Light" panose="020B0604020202020204" charset="0"/>
              </a:rPr>
              <a:t>	</a:t>
            </a:r>
          </a:p>
          <a:p>
            <a:pPr marL="1228725" lvl="3" indent="-342900" algn="just">
              <a:lnSpc>
                <a:spcPct val="80000"/>
              </a:lnSpc>
              <a:buClr>
                <a:srgbClr val="FF0000"/>
              </a:buClr>
              <a:buFont typeface="+mj-lt"/>
              <a:buAutoNum type="alphaLcPeriod"/>
            </a:pPr>
            <a:r>
              <a:rPr lang="tr-TR" altLang="tr-TR" sz="1800" dirty="0">
                <a:latin typeface="Roboto Condensed Light" panose="020B0604020202020204" charset="0"/>
                <a:ea typeface="Roboto Condensed Light" panose="020B0604020202020204" charset="0"/>
              </a:rPr>
              <a:t>Ağ tasarımı bilgi ve taşıma ile iç içedir.</a:t>
            </a:r>
          </a:p>
          <a:p>
            <a:pPr marL="1228725" lvl="3" indent="-342900" algn="just">
              <a:lnSpc>
                <a:spcPct val="80000"/>
              </a:lnSpc>
              <a:buClr>
                <a:srgbClr val="FF0000"/>
              </a:buClr>
              <a:buFont typeface="+mj-lt"/>
              <a:buAutoNum type="alphaLcPeriod"/>
            </a:pPr>
            <a:r>
              <a:rPr lang="tr-TR" altLang="tr-TR" sz="1800" dirty="0">
                <a:latin typeface="Roboto Condensed Light" panose="020B0604020202020204" charset="0"/>
                <a:ea typeface="Roboto Condensed Light" panose="020B0604020202020204" charset="0"/>
              </a:rPr>
              <a:t>Coğrafik unsurlar göz önünde bulundurulmalıdır.</a:t>
            </a:r>
          </a:p>
          <a:p>
            <a:pPr marL="1228725" lvl="3" indent="-342900" algn="just">
              <a:lnSpc>
                <a:spcPct val="80000"/>
              </a:lnSpc>
              <a:buClr>
                <a:srgbClr val="FF0000"/>
              </a:buClr>
              <a:buFont typeface="+mj-lt"/>
              <a:buAutoNum type="alphaLcPeriod"/>
            </a:pPr>
            <a:r>
              <a:rPr lang="tr-TR" altLang="tr-TR" sz="1800" dirty="0">
                <a:latin typeface="Roboto Condensed Light" panose="020B0604020202020204" charset="0"/>
                <a:ea typeface="Roboto Condensed Light" panose="020B0604020202020204" charset="0"/>
              </a:rPr>
              <a:t>Yer seçimi rekabet avantajı sağlamanın ilk adımıdır.</a:t>
            </a:r>
          </a:p>
          <a:p>
            <a:pPr marL="1228725" lvl="3" indent="-342900" algn="just">
              <a:lnSpc>
                <a:spcPct val="80000"/>
              </a:lnSpc>
              <a:buClr>
                <a:srgbClr val="FF0000"/>
              </a:buClr>
              <a:buFont typeface="+mj-lt"/>
              <a:buAutoNum type="alphaLcPeriod"/>
            </a:pPr>
            <a:r>
              <a:rPr lang="tr-TR" altLang="tr-TR" sz="1800" dirty="0">
                <a:latin typeface="Roboto Condensed Light" panose="020B0604020202020204" charset="0"/>
                <a:ea typeface="Roboto Condensed Light" panose="020B0604020202020204" charset="0"/>
              </a:rPr>
              <a:t>Yer seçimi dinamiktir ve güncellemeye gerek vardır.</a:t>
            </a:r>
          </a:p>
          <a:p>
            <a:pPr marL="1228725" lvl="3" indent="-342900" algn="just">
              <a:lnSpc>
                <a:spcPct val="80000"/>
              </a:lnSpc>
              <a:buClr>
                <a:srgbClr val="FF0000"/>
              </a:buClr>
              <a:buFont typeface="+mj-lt"/>
              <a:buAutoNum type="alphaLcPeriod"/>
            </a:pPr>
            <a:r>
              <a:rPr lang="tr-TR" altLang="tr-TR" sz="1800" dirty="0">
                <a:latin typeface="Roboto Condensed Light" panose="020B0604020202020204" charset="0"/>
                <a:ea typeface="Roboto Condensed Light" panose="020B0604020202020204" charset="0"/>
              </a:rPr>
              <a:t>Küresel ölçeğe geçildiğinde işler oldukça karmaşıklaşır.</a:t>
            </a:r>
          </a:p>
          <a:p>
            <a:pPr marL="1228725" lvl="3" indent="-342900" algn="just">
              <a:lnSpc>
                <a:spcPct val="80000"/>
              </a:lnSpc>
              <a:buClr>
                <a:srgbClr val="FF0000"/>
              </a:buClr>
              <a:buFont typeface="+mj-lt"/>
              <a:buAutoNum type="alphaLcPeriod"/>
            </a:pPr>
            <a:r>
              <a:rPr lang="tr-TR" altLang="tr-TR" sz="1800" dirty="0">
                <a:latin typeface="Roboto Condensed Light" panose="020B0604020202020204" charset="0"/>
                <a:ea typeface="Roboto Condensed Light" panose="020B0604020202020204" charset="0"/>
              </a:rPr>
              <a:t>Lojistik etkinlik ve verimlilik, direkt olarak ağ yapısına bağlı ve onunla sınırlıdır.</a:t>
            </a:r>
          </a:p>
        </p:txBody>
      </p:sp>
      <p:pic>
        <p:nvPicPr>
          <p:cNvPr id="4" name="Resim 3">
            <a:extLst>
              <a:ext uri="{FF2B5EF4-FFF2-40B4-BE49-F238E27FC236}">
                <a16:creationId xmlns:a16="http://schemas.microsoft.com/office/drawing/2014/main" id="{216DB282-EAAA-7CEC-52C3-CAF8B4C523C4}"/>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846477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14275" y="392575"/>
            <a:ext cx="7113400" cy="766200"/>
          </a:xfrm>
        </p:spPr>
        <p:txBody>
          <a:bodyPr>
            <a:normAutofit fontScale="90000"/>
          </a:bodyPr>
          <a:lstStyle/>
          <a:p>
            <a:pPr algn="ctr"/>
            <a:r>
              <a:rPr lang="tr-TR" dirty="0">
                <a:solidFill>
                  <a:srgbClr val="FF0000"/>
                </a:solidFill>
                <a:cs typeface="Times New Roman" panose="02020603050405020304" pitchFamily="18" charset="0"/>
              </a:rPr>
              <a:t>Lojistiğin Temel Fonksiyonları: </a:t>
            </a:r>
            <a:br>
              <a:rPr lang="tr-TR" dirty="0">
                <a:solidFill>
                  <a:srgbClr val="FF0000"/>
                </a:solidFill>
                <a:cs typeface="Times New Roman" panose="02020603050405020304" pitchFamily="18" charset="0"/>
              </a:rPr>
            </a:br>
            <a:r>
              <a:rPr lang="tr-TR" altLang="tr-TR" dirty="0">
                <a:solidFill>
                  <a:srgbClr val="FF0000"/>
                </a:solidFill>
              </a:rPr>
              <a:t>Bilgi Yönetimi</a:t>
            </a:r>
            <a:endParaRPr lang="tr-TR" dirty="0">
              <a:solidFill>
                <a:srgbClr val="FF0000"/>
              </a:solidFill>
            </a:endParaRPr>
          </a:p>
        </p:txBody>
      </p:sp>
      <p:sp>
        <p:nvSpPr>
          <p:cNvPr id="3" name="Metin Yer Tutucusu 2"/>
          <p:cNvSpPr>
            <a:spLocks noGrp="1"/>
          </p:cNvSpPr>
          <p:nvPr>
            <p:ph type="body" idx="1"/>
          </p:nvPr>
        </p:nvSpPr>
        <p:spPr>
          <a:xfrm>
            <a:off x="297475" y="1493299"/>
            <a:ext cx="8478982" cy="2157695"/>
          </a:xfrm>
        </p:spPr>
        <p:txBody>
          <a:bodyPr>
            <a:normAutofit fontScale="92500" lnSpcReduction="10000"/>
          </a:bodyPr>
          <a:lstStyle/>
          <a:p>
            <a:pPr algn="just">
              <a:buFont typeface="Wingdings" panose="05000000000000000000" pitchFamily="2" charset="2"/>
              <a:buNone/>
            </a:pPr>
            <a:r>
              <a:rPr lang="tr-TR" altLang="tr-TR" sz="1050" b="1" dirty="0">
                <a:latin typeface="Arial" panose="020B0604020202020204" pitchFamily="34" charset="0"/>
              </a:rPr>
              <a:t>	</a:t>
            </a:r>
          </a:p>
          <a:p>
            <a:pPr algn="just"/>
            <a:r>
              <a:rPr lang="tr-TR" altLang="tr-TR" sz="1400" dirty="0"/>
              <a:t>Lojistik performansta bilginin önemi uzun dönem göz ardı edilmiştir. </a:t>
            </a:r>
          </a:p>
          <a:p>
            <a:pPr algn="just">
              <a:buFont typeface="Wingdings" panose="05000000000000000000" pitchFamily="2" charset="2"/>
              <a:buNone/>
            </a:pPr>
            <a:r>
              <a:rPr lang="tr-TR" altLang="tr-TR" sz="1400" dirty="0"/>
              <a:t>              </a:t>
            </a:r>
          </a:p>
          <a:p>
            <a:pPr algn="just"/>
            <a:r>
              <a:rPr lang="tr-TR" altLang="tr-TR" sz="1400" dirty="0"/>
              <a:t> Bu nedenle, gereksinim duyulacak bilgiyi yaratan teknolojiler geliştirilememiştir. </a:t>
            </a:r>
          </a:p>
          <a:p>
            <a:pPr algn="just"/>
            <a:endParaRPr lang="tr-TR" altLang="tr-TR" sz="1400" dirty="0"/>
          </a:p>
          <a:p>
            <a:pPr algn="just"/>
            <a:r>
              <a:rPr lang="tr-TR" altLang="tr-TR" sz="1400" dirty="0"/>
              <a:t>Hızlı, doğru, eş zamanlı iletişimin lojistik performansa katkıda bulunacağı düşünülememiştir. Bu noktada teknolojinin bilgi kalitesini yüksek düzeyde arttırdığı unutulmamalıdır. </a:t>
            </a:r>
          </a:p>
          <a:p>
            <a:endParaRPr lang="tr-TR" sz="1200" dirty="0"/>
          </a:p>
        </p:txBody>
      </p:sp>
      <p:sp>
        <p:nvSpPr>
          <p:cNvPr id="4" name="Slayt Numarası Yer Tutucusu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pic>
        <p:nvPicPr>
          <p:cNvPr id="5" name="Resim 4">
            <a:extLst>
              <a:ext uri="{FF2B5EF4-FFF2-40B4-BE49-F238E27FC236}">
                <a16:creationId xmlns:a16="http://schemas.microsoft.com/office/drawing/2014/main" id="{AC02A2B0-36D7-205D-8939-3B18E5E24AB9}"/>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768307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Dikdörtgen 2"/>
          <p:cNvSpPr/>
          <p:nvPr/>
        </p:nvSpPr>
        <p:spPr>
          <a:xfrm>
            <a:off x="387927" y="944030"/>
            <a:ext cx="8271164" cy="3693319"/>
          </a:xfrm>
          <a:prstGeom prst="rect">
            <a:avLst/>
          </a:prstGeom>
        </p:spPr>
        <p:txBody>
          <a:bodyPr wrap="square">
            <a:spAutoFit/>
          </a:bodyPr>
          <a:lstStyle/>
          <a:p>
            <a:pPr algn="just"/>
            <a:r>
              <a:rPr lang="tr-TR" dirty="0">
                <a:latin typeface="Roboto Condensed Light" panose="020B0604020202020204" charset="0"/>
                <a:ea typeface="Roboto Condensed Light" panose="020B0604020202020204" charset="0"/>
              </a:rPr>
              <a:t>Tedarik zinciri boyunca malzemelerle birlikte bilgi aktarımı da söz konusudur. Ürünlere ait bilgiler, müşteri talebi, aktarılması gereken malzemeler, stok düzeyi, uygunluk, maliyetler ve benzeri pek çok bilgi zincir içerisinde akmaktadır. </a:t>
            </a:r>
          </a:p>
          <a:p>
            <a:pPr algn="just"/>
            <a:endParaRPr lang="tr-TR" dirty="0">
              <a:latin typeface="Roboto Condensed Light" panose="020B0604020202020204" charset="0"/>
              <a:ea typeface="Roboto Condensed Light" panose="020B0604020202020204" charset="0"/>
            </a:endParaRPr>
          </a:p>
          <a:p>
            <a:pPr algn="just"/>
            <a:r>
              <a:rPr lang="tr-TR" dirty="0">
                <a:latin typeface="Roboto Condensed Light" panose="020B0604020202020204" charset="0"/>
                <a:ea typeface="Roboto Condensed Light" panose="020B0604020202020204" charset="0"/>
              </a:rPr>
              <a:t>Bilgi akışının koordine edilmesi çok güç bir işlemdir. Ancak yeterli, doğru ve erişebilir nitelikteki bilgi lojistik faaliyetlerin etkin biçimde gerçekleştirilmesi için önemlidir. </a:t>
            </a:r>
          </a:p>
          <a:p>
            <a:pPr algn="just"/>
            <a:endParaRPr lang="tr-TR" dirty="0">
              <a:latin typeface="Roboto Condensed Light" panose="020B0604020202020204" charset="0"/>
              <a:ea typeface="Roboto Condensed Light" panose="020B0604020202020204" charset="0"/>
            </a:endParaRPr>
          </a:p>
          <a:p>
            <a:pPr algn="just"/>
            <a:endParaRPr lang="tr-TR" dirty="0">
              <a:latin typeface="Roboto Condensed Light" panose="020B0604020202020204" charset="0"/>
              <a:ea typeface="Roboto Condensed Light" panose="020B0604020202020204" charset="0"/>
            </a:endParaRPr>
          </a:p>
          <a:p>
            <a:pPr algn="just"/>
            <a:r>
              <a:rPr lang="tr-TR" dirty="0">
                <a:latin typeface="Roboto Condensed Light" panose="020B0604020202020204" charset="0"/>
                <a:ea typeface="Roboto Condensed Light" panose="020B0604020202020204" charset="0"/>
              </a:rPr>
              <a:t>Lojistikte iletişim ve bilgi akışının gerçekleştirildiği bilgi yönetimi fonksiyonu altında bilginin </a:t>
            </a:r>
            <a:r>
              <a:rPr lang="tr-TR" b="1" dirty="0">
                <a:solidFill>
                  <a:srgbClr val="FF0000"/>
                </a:solidFill>
                <a:latin typeface="Roboto Condensed Light" panose="020B0604020202020204" charset="0"/>
                <a:ea typeface="Roboto Condensed Light" panose="020B0604020202020204" charset="0"/>
              </a:rPr>
              <a:t>toplanması</a:t>
            </a:r>
            <a:r>
              <a:rPr lang="tr-TR" dirty="0">
                <a:solidFill>
                  <a:schemeClr val="accent1">
                    <a:lumMod val="50000"/>
                  </a:schemeClr>
                </a:solidFill>
                <a:latin typeface="Roboto Condensed Light" panose="020B0604020202020204" charset="0"/>
                <a:ea typeface="Roboto Condensed Light" panose="020B0604020202020204" charset="0"/>
              </a:rPr>
              <a:t>, </a:t>
            </a:r>
            <a:r>
              <a:rPr lang="tr-TR" b="1" dirty="0">
                <a:solidFill>
                  <a:srgbClr val="FF0000"/>
                </a:solidFill>
                <a:latin typeface="Roboto Condensed Light" panose="020B0604020202020204" charset="0"/>
                <a:ea typeface="Roboto Condensed Light" panose="020B0604020202020204" charset="0"/>
              </a:rPr>
              <a:t>depolanması</a:t>
            </a:r>
            <a:r>
              <a:rPr lang="tr-TR" dirty="0">
                <a:solidFill>
                  <a:schemeClr val="accent1">
                    <a:lumMod val="50000"/>
                  </a:schemeClr>
                </a:solidFill>
                <a:latin typeface="Roboto Condensed Light" panose="020B0604020202020204" charset="0"/>
                <a:ea typeface="Roboto Condensed Light" panose="020B0604020202020204" charset="0"/>
              </a:rPr>
              <a:t>, </a:t>
            </a:r>
            <a:r>
              <a:rPr lang="tr-TR" b="1" dirty="0">
                <a:solidFill>
                  <a:srgbClr val="FF0000"/>
                </a:solidFill>
                <a:latin typeface="Roboto Condensed Light" panose="020B0604020202020204" charset="0"/>
                <a:ea typeface="Roboto Condensed Light" panose="020B0604020202020204" charset="0"/>
              </a:rPr>
              <a:t>verinin işlenmesi, kontrol işlemleri </a:t>
            </a:r>
            <a:r>
              <a:rPr lang="tr-TR" dirty="0">
                <a:latin typeface="Roboto Condensed Light" panose="020B0604020202020204" charset="0"/>
                <a:ea typeface="Roboto Condensed Light" panose="020B0604020202020204" charset="0"/>
              </a:rPr>
              <a:t>vb. işlemler yerine getirilir.</a:t>
            </a:r>
          </a:p>
          <a:p>
            <a:pPr algn="just"/>
            <a:endParaRPr lang="tr-TR" dirty="0">
              <a:latin typeface="Roboto Condensed Light" panose="020B0604020202020204" charset="0"/>
              <a:ea typeface="Roboto Condensed Light" panose="020B0604020202020204" charset="0"/>
            </a:endParaRPr>
          </a:p>
          <a:p>
            <a:pPr algn="just"/>
            <a:r>
              <a:rPr lang="tr-TR" dirty="0">
                <a:latin typeface="Roboto Condensed Light" panose="020B0604020202020204" charset="0"/>
                <a:ea typeface="Roboto Condensed Light" panose="020B0604020202020204" charset="0"/>
              </a:rPr>
              <a:t>Herhangi tedarik zincirinin etkin bir şekilde işletilmesinde, iletişim önemli bir faktör olup rekabet gücünü artırmada etkisi büyüktür.</a:t>
            </a:r>
          </a:p>
        </p:txBody>
      </p:sp>
      <p:sp>
        <p:nvSpPr>
          <p:cNvPr id="4" name="Unvan 1"/>
          <p:cNvSpPr txBox="1">
            <a:spLocks/>
          </p:cNvSpPr>
          <p:nvPr/>
        </p:nvSpPr>
        <p:spPr>
          <a:xfrm>
            <a:off x="1714820" y="144660"/>
            <a:ext cx="5492400" cy="7662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tr-TR" sz="2000" b="1" dirty="0">
                <a:solidFill>
                  <a:srgbClr val="FF0000"/>
                </a:solidFill>
                <a:latin typeface="Roboto Condensed Light" panose="020B0604020202020204" charset="0"/>
                <a:ea typeface="Roboto Condensed Light" panose="020B0604020202020204" charset="0"/>
              </a:rPr>
              <a:t>Lojistiğin Temel Fonksiyonları: </a:t>
            </a:r>
            <a:br>
              <a:rPr lang="tr-TR" sz="2000" b="1" dirty="0">
                <a:solidFill>
                  <a:srgbClr val="FF0000"/>
                </a:solidFill>
                <a:latin typeface="Roboto Condensed Light" panose="020B0604020202020204" charset="0"/>
                <a:ea typeface="Roboto Condensed Light" panose="020B0604020202020204" charset="0"/>
              </a:rPr>
            </a:br>
            <a:r>
              <a:rPr lang="tr-TR" altLang="tr-TR" sz="2000" b="1" dirty="0">
                <a:solidFill>
                  <a:srgbClr val="FF0000"/>
                </a:solidFill>
                <a:latin typeface="Roboto Condensed Light" panose="020B0604020202020204" charset="0"/>
                <a:ea typeface="Roboto Condensed Light" panose="020B0604020202020204" charset="0"/>
              </a:rPr>
              <a:t>Bilgi Yönetimi</a:t>
            </a:r>
            <a:endParaRPr lang="tr-TR" sz="2000" b="1" dirty="0">
              <a:solidFill>
                <a:srgbClr val="FF0000"/>
              </a:solidFill>
              <a:latin typeface="Roboto Condensed Light" panose="020B0604020202020204" charset="0"/>
              <a:ea typeface="Roboto Condensed Light" panose="020B0604020202020204" charset="0"/>
            </a:endParaRPr>
          </a:p>
        </p:txBody>
      </p:sp>
      <p:pic>
        <p:nvPicPr>
          <p:cNvPr id="5" name="Resim 4">
            <a:extLst>
              <a:ext uri="{FF2B5EF4-FFF2-40B4-BE49-F238E27FC236}">
                <a16:creationId xmlns:a16="http://schemas.microsoft.com/office/drawing/2014/main" id="{792C2F3B-E217-D9DC-BE9B-13F340ED9AAE}"/>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2291417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Dikdörtgen 2"/>
          <p:cNvSpPr/>
          <p:nvPr/>
        </p:nvSpPr>
        <p:spPr>
          <a:xfrm>
            <a:off x="736783" y="1360379"/>
            <a:ext cx="7848052" cy="2031325"/>
          </a:xfrm>
          <a:prstGeom prst="rect">
            <a:avLst/>
          </a:prstGeom>
        </p:spPr>
        <p:txBody>
          <a:bodyPr wrap="square">
            <a:spAutoFit/>
          </a:bodyPr>
          <a:lstStyle/>
          <a:p>
            <a:pPr algn="just">
              <a:buFont typeface="Wingdings" panose="05000000000000000000" pitchFamily="2" charset="2"/>
              <a:buNone/>
            </a:pPr>
            <a:r>
              <a:rPr lang="tr-TR" altLang="tr-TR" b="1" u="sng" dirty="0">
                <a:solidFill>
                  <a:schemeClr val="accent1"/>
                </a:solidFill>
                <a:latin typeface="Roboto Condensed Light" panose="020B0604020202020204" charset="0"/>
                <a:ea typeface="Roboto Condensed Light" panose="020B0604020202020204" charset="0"/>
              </a:rPr>
              <a:t>Bilgi yönetimi ile ilişkili sorunlar</a:t>
            </a:r>
            <a:r>
              <a:rPr lang="tr-TR" altLang="tr-TR" dirty="0">
                <a:solidFill>
                  <a:schemeClr val="accent1"/>
                </a:solidFill>
                <a:latin typeface="Roboto Condensed Light" panose="020B0604020202020204" charset="0"/>
                <a:ea typeface="Roboto Condensed Light" panose="020B0604020202020204" charset="0"/>
              </a:rPr>
              <a:t>:</a:t>
            </a:r>
          </a:p>
          <a:p>
            <a:pPr algn="just">
              <a:buFont typeface="Wingdings" panose="05000000000000000000" pitchFamily="2" charset="2"/>
              <a:buNone/>
            </a:pPr>
            <a:endParaRPr lang="tr-TR" altLang="tr-TR" dirty="0">
              <a:latin typeface="Roboto Condensed Light" panose="020B0604020202020204" charset="0"/>
              <a:ea typeface="Roboto Condensed Light" panose="020B0604020202020204" charset="0"/>
            </a:endParaRPr>
          </a:p>
          <a:p>
            <a:pPr marL="1228725" lvl="3" indent="-342900" algn="just">
              <a:buFont typeface="Lucida Sans Unicode" panose="020B0602030504020204" pitchFamily="34" charset="0"/>
              <a:buAutoNum type="arabicPeriod"/>
            </a:pPr>
            <a:r>
              <a:rPr lang="tr-TR" altLang="tr-TR" dirty="0">
                <a:latin typeface="Roboto Condensed Light" panose="020B0604020202020204" charset="0"/>
                <a:ea typeface="Roboto Condensed Light" panose="020B0604020202020204" charset="0"/>
              </a:rPr>
              <a:t>Planlanan ve gerçekleştirilen işlerle ilgili çelişen bilgi yaratımı</a:t>
            </a:r>
          </a:p>
          <a:p>
            <a:pPr marL="1457325" lvl="4" indent="-342900" algn="just">
              <a:buNone/>
            </a:pPr>
            <a:r>
              <a:rPr lang="tr-TR" altLang="tr-TR" dirty="0">
                <a:latin typeface="Roboto Condensed Light" panose="020B0604020202020204" charset="0"/>
                <a:ea typeface="Roboto Condensed Light" panose="020B0604020202020204" charset="0"/>
              </a:rPr>
              <a:t>	Örneğin</a:t>
            </a:r>
            <a:r>
              <a:rPr lang="tr-TR" altLang="tr-TR" b="1" u="sng" dirty="0">
                <a:latin typeface="Roboto Condensed Light" panose="020B0604020202020204" charset="0"/>
                <a:ea typeface="Roboto Condensed Light" panose="020B0604020202020204" charset="0"/>
              </a:rPr>
              <a:t>, geleceğe yönelik yanlış tahmin</a:t>
            </a:r>
            <a:r>
              <a:rPr lang="tr-TR" altLang="tr-TR" dirty="0">
                <a:latin typeface="Roboto Condensed Light" panose="020B0604020202020204" charset="0"/>
                <a:ea typeface="Roboto Condensed Light" panose="020B0604020202020204" charset="0"/>
              </a:rPr>
              <a:t>, </a:t>
            </a:r>
            <a:r>
              <a:rPr lang="tr-TR" altLang="tr-TR" b="1" u="sng" dirty="0">
                <a:latin typeface="Roboto Condensed Light" panose="020B0604020202020204" charset="0"/>
                <a:ea typeface="Roboto Condensed Light" panose="020B0604020202020204" charset="0"/>
              </a:rPr>
              <a:t>fazla /eksik </a:t>
            </a:r>
            <a:r>
              <a:rPr lang="tr-TR" altLang="tr-TR" b="1" u="sng" dirty="0" err="1">
                <a:latin typeface="Roboto Condensed Light" panose="020B0604020202020204" charset="0"/>
                <a:ea typeface="Roboto Condensed Light" panose="020B0604020202020204" charset="0"/>
              </a:rPr>
              <a:t>stoğa</a:t>
            </a:r>
            <a:r>
              <a:rPr lang="tr-TR" altLang="tr-TR" dirty="0">
                <a:latin typeface="Roboto Condensed Light" panose="020B0604020202020204" charset="0"/>
                <a:ea typeface="Roboto Condensed Light" panose="020B0604020202020204" charset="0"/>
              </a:rPr>
              <a:t> yol açar. </a:t>
            </a:r>
          </a:p>
          <a:p>
            <a:pPr marL="1228725" lvl="3" indent="-342900" algn="just">
              <a:buFont typeface="Lucida Sans Unicode" panose="020B0602030504020204" pitchFamily="34" charset="0"/>
              <a:buAutoNum type="arabicPeriod"/>
            </a:pPr>
            <a:r>
              <a:rPr lang="tr-TR" altLang="tr-TR" dirty="0">
                <a:latin typeface="Roboto Condensed Light" panose="020B0604020202020204" charset="0"/>
                <a:ea typeface="Roboto Condensed Light" panose="020B0604020202020204" charset="0"/>
              </a:rPr>
              <a:t>Yanlış bilgi girişi</a:t>
            </a:r>
          </a:p>
          <a:p>
            <a:pPr marL="1457325" lvl="4" indent="-342900" algn="just">
              <a:buNone/>
            </a:pPr>
            <a:r>
              <a:rPr lang="tr-TR" altLang="tr-TR" dirty="0">
                <a:latin typeface="Roboto Condensed Light" panose="020B0604020202020204" charset="0"/>
                <a:ea typeface="Roboto Condensed Light" panose="020B0604020202020204" charset="0"/>
              </a:rPr>
              <a:t>	</a:t>
            </a:r>
            <a:r>
              <a:rPr lang="tr-TR" altLang="tr-TR" b="1" u="sng" dirty="0">
                <a:latin typeface="Roboto Condensed Light" panose="020B0604020202020204" charset="0"/>
                <a:ea typeface="Roboto Condensed Light" panose="020B0604020202020204" charset="0"/>
              </a:rPr>
              <a:t>Sisteme yanlış giriş</a:t>
            </a:r>
            <a:r>
              <a:rPr lang="tr-TR" altLang="tr-TR" dirty="0">
                <a:latin typeface="Roboto Condensed Light" panose="020B0604020202020204" charset="0"/>
                <a:ea typeface="Roboto Condensed Light" panose="020B0604020202020204" charset="0"/>
              </a:rPr>
              <a:t>, </a:t>
            </a:r>
            <a:r>
              <a:rPr lang="tr-TR" altLang="tr-TR" b="1" u="sng" dirty="0">
                <a:latin typeface="Roboto Condensed Light" panose="020B0604020202020204" charset="0"/>
                <a:ea typeface="Roboto Condensed Light" panose="020B0604020202020204" charset="0"/>
              </a:rPr>
              <a:t>yanlış depolamaya</a:t>
            </a:r>
            <a:r>
              <a:rPr lang="tr-TR" altLang="tr-TR" dirty="0">
                <a:latin typeface="Roboto Condensed Light" panose="020B0604020202020204" charset="0"/>
                <a:ea typeface="Roboto Condensed Light" panose="020B0604020202020204" charset="0"/>
              </a:rPr>
              <a:t> ve </a:t>
            </a:r>
            <a:r>
              <a:rPr lang="tr-TR" altLang="tr-TR" b="1" u="sng" dirty="0">
                <a:latin typeface="Roboto Condensed Light" panose="020B0604020202020204" charset="0"/>
                <a:ea typeface="Roboto Condensed Light" panose="020B0604020202020204" charset="0"/>
              </a:rPr>
              <a:t>geri döndürülemez lojistik maliyetler</a:t>
            </a:r>
            <a:r>
              <a:rPr lang="tr-TR" altLang="tr-TR" dirty="0">
                <a:latin typeface="Roboto Condensed Light" panose="020B0604020202020204" charset="0"/>
                <a:ea typeface="Roboto Condensed Light" panose="020B0604020202020204" charset="0"/>
              </a:rPr>
              <a:t>in yükselmesine yol açar.</a:t>
            </a:r>
          </a:p>
        </p:txBody>
      </p:sp>
      <p:pic>
        <p:nvPicPr>
          <p:cNvPr id="4" name="Resim 3">
            <a:extLst>
              <a:ext uri="{FF2B5EF4-FFF2-40B4-BE49-F238E27FC236}">
                <a16:creationId xmlns:a16="http://schemas.microsoft.com/office/drawing/2014/main" id="{F7381379-3F74-1824-5168-47DAF16C6D97}"/>
              </a:ext>
            </a:extLst>
          </p:cNvPr>
          <p:cNvPicPr>
            <a:picLocks noChangeAspect="1"/>
          </p:cNvPicPr>
          <p:nvPr/>
        </p:nvPicPr>
        <p:blipFill>
          <a:blip r:embed="rId2"/>
          <a:stretch>
            <a:fillRect/>
          </a:stretch>
        </p:blipFill>
        <p:spPr>
          <a:xfrm>
            <a:off x="8503402" y="30155"/>
            <a:ext cx="573958" cy="574292"/>
          </a:xfrm>
          <a:prstGeom prst="rect">
            <a:avLst/>
          </a:prstGeom>
        </p:spPr>
      </p:pic>
    </p:spTree>
    <p:extLst>
      <p:ext uri="{BB962C8B-B14F-4D97-AF65-F5344CB8AC3E}">
        <p14:creationId xmlns:p14="http://schemas.microsoft.com/office/powerpoint/2010/main" val="1592040586"/>
      </p:ext>
    </p:extLst>
  </p:cSld>
  <p:clrMapOvr>
    <a:masterClrMapping/>
  </p:clrMapOvr>
</p:sld>
</file>

<file path=ppt/theme/theme1.xml><?xml version="1.0" encoding="utf-8"?>
<a:theme xmlns:a="http://schemas.openxmlformats.org/drawingml/2006/main" name="Atlas">
  <a:themeElements>
    <a:clrScheme name="Atlas">
      <a:dk1>
        <a:sysClr val="windowText" lastClr="000000"/>
      </a:dk1>
      <a:lt1>
        <a:sysClr val="window" lastClr="FFFFFF"/>
      </a:lt1>
      <a:dk2>
        <a:srgbClr val="454545"/>
      </a:dk2>
      <a:lt2>
        <a:srgbClr val="E0E0E0"/>
      </a:lt2>
      <a:accent1>
        <a:srgbClr val="F81B02"/>
      </a:accent1>
      <a:accent2>
        <a:srgbClr val="FC7715"/>
      </a:accent2>
      <a:accent3>
        <a:srgbClr val="AFBF41"/>
      </a:accent3>
      <a:accent4>
        <a:srgbClr val="50C49F"/>
      </a:accent4>
      <a:accent5>
        <a:srgbClr val="3B95C4"/>
      </a:accent5>
      <a:accent6>
        <a:srgbClr val="B560D4"/>
      </a:accent6>
      <a:hlink>
        <a:srgbClr val="FC5A1A"/>
      </a:hlink>
      <a:folHlink>
        <a:srgbClr val="B49E74"/>
      </a:folHlink>
    </a:clrScheme>
    <a:fontScheme name="Atlas">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tlas">
      <a:fillStyleLst>
        <a:solidFill>
          <a:schemeClr val="phClr"/>
        </a:solidFill>
        <a:gradFill rotWithShape="1">
          <a:gsLst>
            <a:gs pos="0">
              <a:schemeClr val="phClr">
                <a:tint val="62000"/>
                <a:alpha val="60000"/>
                <a:satMod val="109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hade val="90000"/>
            </a:schemeClr>
          </a:solidFill>
          <a:prstDash val="solid"/>
        </a:ln>
        <a:ln w="15875"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38100" dist="25400" dir="5400000" rotWithShape="0">
              <a:srgbClr val="000000">
                <a:alpha val="75000"/>
              </a:srgbClr>
            </a:outerShdw>
          </a:effectLst>
          <a:scene3d>
            <a:camera prst="orthographicFront">
              <a:rot lat="0" lon="0" rev="0"/>
            </a:camera>
            <a:lightRig rig="threePt" dir="tl"/>
          </a:scene3d>
          <a:sp3d>
            <a:bevelT w="0" h="0"/>
          </a:sp3d>
        </a:effectStyle>
      </a:effectStyleLst>
      <a:bgFillStyleLst>
        <a:solidFill>
          <a:schemeClr val="phClr"/>
        </a:solidFill>
        <a:solidFill>
          <a:schemeClr val="phClr"/>
        </a:solidFill>
        <a:gradFill rotWithShape="1">
          <a:gsLst>
            <a:gs pos="10000">
              <a:schemeClr val="phClr">
                <a:tint val="94000"/>
                <a:lumMod val="116000"/>
              </a:schemeClr>
            </a:gs>
            <a:gs pos="100000">
              <a:schemeClr val="phClr">
                <a:tint val="98000"/>
                <a:shade val="86000"/>
                <a:satMod val="90000"/>
                <a:lumMod val="88000"/>
              </a:schemeClr>
            </a:gs>
          </a:gsLst>
          <a:path path="circle">
            <a:fillToRect l="50000" t="15000" r="50000" b="169000"/>
          </a:path>
        </a:gradFill>
      </a:bgFillStyleLst>
    </a:fmtScheme>
  </a:themeElements>
  <a:objectDefaults/>
  <a:extraClrSchemeLst/>
  <a:extLst>
    <a:ext uri="{05A4C25C-085E-4340-85A3-A5531E510DB2}">
      <thm15:themeFamily xmlns:thm15="http://schemas.microsoft.com/office/thememl/2012/main" name="Atlas" id="{5156B0E4-0EB1-49FE-A26B-15F6F698AEC6}" vid="{508F7963-D0B5-43F7-BB2C-FCE3009C08EC}"/>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Atlas</Template>
  <TotalTime>1769</TotalTime>
  <Words>2429</Words>
  <Application>Microsoft Macintosh PowerPoint</Application>
  <PresentationFormat>Ekran Gösterisi (16:9)</PresentationFormat>
  <Paragraphs>290</Paragraphs>
  <Slides>39</Slides>
  <Notes>2</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39</vt:i4>
      </vt:variant>
    </vt:vector>
  </HeadingPairs>
  <TitlesOfParts>
    <vt:vector size="51" baseType="lpstr">
      <vt:lpstr>Wingdings</vt:lpstr>
      <vt:lpstr>Calibri Light</vt:lpstr>
      <vt:lpstr>Rockwell</vt:lpstr>
      <vt:lpstr>Roboto Condensed Light</vt:lpstr>
      <vt:lpstr>Arial</vt:lpstr>
      <vt:lpstr>Poppins</vt:lpstr>
      <vt:lpstr>Times New Roman</vt:lpstr>
      <vt:lpstr>Lucida Sans Unicode</vt:lpstr>
      <vt:lpstr>Roboto Condensed</vt:lpstr>
      <vt:lpstr>Calibri</vt:lpstr>
      <vt:lpstr>Wingdings 3</vt:lpstr>
      <vt:lpstr>Atlas</vt:lpstr>
      <vt:lpstr>PowerPoint Sunusu</vt:lpstr>
      <vt:lpstr>Lojistiğin Temel Fonksiyonları:</vt:lpstr>
      <vt:lpstr>Lojistiğin Temel Fonksiyonları:  Ağ (Şebeke – Network) Tasarımı</vt:lpstr>
      <vt:lpstr>PowerPoint Sunusu</vt:lpstr>
      <vt:lpstr>PowerPoint Sunusu</vt:lpstr>
      <vt:lpstr>PowerPoint Sunusu</vt:lpstr>
      <vt:lpstr>Lojistiğin Temel Fonksiyonları:  Bilgi Yönetimi</vt:lpstr>
      <vt:lpstr>PowerPoint Sunusu</vt:lpstr>
      <vt:lpstr>PowerPoint Sunusu</vt:lpstr>
      <vt:lpstr>PowerPoint Sunusu</vt:lpstr>
      <vt:lpstr>Lojistiğin Temel Fonksiyonları:  Talep Tahmini</vt:lpstr>
      <vt:lpstr>PowerPoint Sunusu</vt:lpstr>
      <vt:lpstr>Lojistiğin Temel Fonksiyonları:  Ürün Girişi</vt:lpstr>
      <vt:lpstr>Lojistiğin Temel Fonksiyonları:  Depolama</vt:lpstr>
      <vt:lpstr>PowerPoint Sunusu</vt:lpstr>
      <vt:lpstr>PowerPoint Sunusu</vt:lpstr>
      <vt:lpstr>PowerPoint Sunusu</vt:lpstr>
      <vt:lpstr>PowerPoint Sunusu</vt:lpstr>
      <vt:lpstr>Lojistiğin Temel Fonksiyonları: Envanter Yönetimi</vt:lpstr>
      <vt:lpstr>PowerPoint Sunusu</vt:lpstr>
      <vt:lpstr>PowerPoint Sunusu</vt:lpstr>
      <vt:lpstr>PowerPoint Sunusu</vt:lpstr>
      <vt:lpstr>PowerPoint Sunusu</vt:lpstr>
      <vt:lpstr>PowerPoint Sunusu</vt:lpstr>
      <vt:lpstr>PowerPoint Sunusu</vt:lpstr>
      <vt:lpstr>Lojistiğin Temel Fonksiyonları: Ambalajlama/Paketleme</vt:lpstr>
      <vt:lpstr>PowerPoint Sunusu</vt:lpstr>
      <vt:lpstr>PowerPoint Sunusu</vt:lpstr>
      <vt:lpstr>Lojistiğin Temel Fonksiyonları: Yükleme/Sevkiyat</vt:lpstr>
      <vt:lpstr>PowerPoint Sunusu</vt:lpstr>
      <vt:lpstr>PowerPoint Sunusu</vt:lpstr>
      <vt:lpstr>Lojistiğin Temel Fonksiyonları:  Taşıma/Nakliye </vt:lpstr>
      <vt:lpstr>PowerPoint Sunusu</vt:lpstr>
      <vt:lpstr>Lojistiğin Temel Fonksiyonları: Sigortalama</vt:lpstr>
      <vt:lpstr>Lojistiğin Temel Fonksiyonları:  Gümrükleme</vt:lpstr>
      <vt:lpstr>PowerPoint Sunusu</vt:lpstr>
      <vt:lpstr>TEŞEKKÜRLER!</vt:lpstr>
      <vt:lpstr>Ünite Hazırlık Soruları</vt:lpstr>
      <vt:lpstr>KAYNAKÇA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LOJİSTİĞİN TEMELLERİ  2. DERS LOJİSTİĞİN TEMEL FONKSİYONLARI VE DİNAMİKLERİ  HAZIRLAYAN:  Öğr. Gör. Afet ÇAĞAY</dc:title>
  <dc:creator>Afet CAGAY</dc:creator>
  <cp:lastModifiedBy>Nazlıcan Dindarik</cp:lastModifiedBy>
  <cp:revision>103</cp:revision>
  <cp:lastPrinted>2021-10-19T08:32:09Z</cp:lastPrinted>
  <dcterms:modified xsi:type="dcterms:W3CDTF">2025-07-16T13:25:29Z</dcterms:modified>
</cp:coreProperties>
</file>