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53A1CE-709A-4110-BDBE-99C0B33CEE65}" type="datetimeFigureOut">
              <a:rPr lang="tr-TR" smtClean="0"/>
              <a:t>11.05.2026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5C6E3D-7CBE-49BC-9374-CAE89B403B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9551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2250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4440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26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3260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7184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2614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8132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191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DC150-232D-4F79-AD94-2901187A5111}" type="datetimeFigureOut">
              <a:rPr lang="tr-TR" smtClean="0"/>
              <a:t>11.05.2026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FC4B6-B6D6-4ED7-A977-0A2C614EBF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7325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DC150-232D-4F79-AD94-2901187A5111}" type="datetimeFigureOut">
              <a:rPr lang="tr-TR" smtClean="0"/>
              <a:t>11.05.2026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FC4B6-B6D6-4ED7-A977-0A2C614EBF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3383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DC150-232D-4F79-AD94-2901187A5111}" type="datetimeFigureOut">
              <a:rPr lang="tr-TR" smtClean="0"/>
              <a:t>11.05.2026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FC4B6-B6D6-4ED7-A977-0A2C614EBF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64029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0407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DC150-232D-4F79-AD94-2901187A5111}" type="datetimeFigureOut">
              <a:rPr lang="tr-TR" smtClean="0"/>
              <a:t>11.05.2026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FC4B6-B6D6-4ED7-A977-0A2C614EBF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4237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DC150-232D-4F79-AD94-2901187A5111}" type="datetimeFigureOut">
              <a:rPr lang="tr-TR" smtClean="0"/>
              <a:t>11.05.2026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FC4B6-B6D6-4ED7-A977-0A2C614EBF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22705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DC150-232D-4F79-AD94-2901187A5111}" type="datetimeFigureOut">
              <a:rPr lang="tr-TR" smtClean="0"/>
              <a:t>11.05.2026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FC4B6-B6D6-4ED7-A977-0A2C614EBF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1874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DC150-232D-4F79-AD94-2901187A5111}" type="datetimeFigureOut">
              <a:rPr lang="tr-TR" smtClean="0"/>
              <a:t>11.05.2026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FC4B6-B6D6-4ED7-A977-0A2C614EBF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5851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DC150-232D-4F79-AD94-2901187A5111}" type="datetimeFigureOut">
              <a:rPr lang="tr-TR" smtClean="0"/>
              <a:t>11.05.2026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FC4B6-B6D6-4ED7-A977-0A2C614EBF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6854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DC150-232D-4F79-AD94-2901187A5111}" type="datetimeFigureOut">
              <a:rPr lang="tr-TR" smtClean="0"/>
              <a:t>11.05.2026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FC4B6-B6D6-4ED7-A977-0A2C614EBF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5404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DC150-232D-4F79-AD94-2901187A5111}" type="datetimeFigureOut">
              <a:rPr lang="tr-TR" smtClean="0"/>
              <a:t>11.05.2026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FC4B6-B6D6-4ED7-A977-0A2C614EBF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2870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DC150-232D-4F79-AD94-2901187A5111}" type="datetimeFigureOut">
              <a:rPr lang="tr-TR" smtClean="0"/>
              <a:t>11.05.2026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FC4B6-B6D6-4ED7-A977-0A2C614EBF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5002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DDC150-232D-4F79-AD94-2901187A5111}" type="datetimeFigureOut">
              <a:rPr lang="tr-TR" smtClean="0"/>
              <a:t>11.05.2026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AFC4B6-B6D6-4ED7-A977-0A2C614EBF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6506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1.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Sosyoloji ve Sağlık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0F766E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1/14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594360" y="1417320"/>
            <a:ext cx="4846320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Sosyolojiye giriş: toplum, kurumlar ve sağlık</a:t>
            </a:r>
            <a:endParaRPr lang="en-US" sz="2700" dirty="0"/>
          </a:p>
        </p:txBody>
      </p:sp>
      <p:sp>
        <p:nvSpPr>
          <p:cNvPr id="8" name="Text 6"/>
          <p:cNvSpPr/>
          <p:nvPr/>
        </p:nvSpPr>
        <p:spPr>
          <a:xfrm>
            <a:off x="594360" y="2468880"/>
            <a:ext cx="448056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450" b="1" dirty="0">
                <a:solidFill>
                  <a:srgbClr val="5060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 hafta sonunda öğrenciler: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685800" y="2852928"/>
            <a:ext cx="5029200" cy="18288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Sosyolojinin temel ilgi alanını açıklar.</a:t>
            </a:r>
            <a:endParaRPr lang="en-US" sz="1720" dirty="0"/>
          </a:p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Sağlığı bireysel değil toplumsal bir olgu olarak yorumlar.</a:t>
            </a:r>
            <a:endParaRPr lang="en-US" sz="1720" dirty="0"/>
          </a:p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Sağlık sosyolojisinin temel kavramlarını ayırt eder.</a:t>
            </a:r>
            <a:endParaRPr lang="en-US" sz="1720" dirty="0"/>
          </a:p>
        </p:txBody>
      </p:sp>
      <p:sp>
        <p:nvSpPr>
          <p:cNvPr id="10" name="Text 8"/>
          <p:cNvSpPr/>
          <p:nvPr/>
        </p:nvSpPr>
        <p:spPr>
          <a:xfrm>
            <a:off x="6400800" y="1517904"/>
            <a:ext cx="1325880" cy="301752"/>
          </a:xfrm>
          <a:prstGeom prst="rect">
            <a:avLst/>
          </a:prstGeom>
          <a:solidFill>
            <a:srgbClr val="D9F3EE"/>
          </a:solidFill>
          <a:ln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 soru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6400800" y="1965960"/>
            <a:ext cx="4892040" cy="10058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Sağlık yalnızca biyolojik bir durum mudur, yoksa toplumsal düzenin de bir sonucudur?</a:t>
            </a:r>
            <a:endParaRPr lang="en-US" sz="2100" dirty="0"/>
          </a:p>
        </p:txBody>
      </p:sp>
      <p:sp>
        <p:nvSpPr>
          <p:cNvPr id="12" name="Text 10"/>
          <p:cNvSpPr/>
          <p:nvPr/>
        </p:nvSpPr>
        <p:spPr>
          <a:xfrm>
            <a:off x="6400800" y="3429000"/>
            <a:ext cx="1325880" cy="301752"/>
          </a:xfrm>
          <a:prstGeom prst="rect">
            <a:avLst/>
          </a:prstGeom>
          <a:solidFill>
            <a:srgbClr val="0F766E"/>
          </a:solidFill>
          <a:ln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Ders akışı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6492240" y="3886200"/>
            <a:ext cx="4892040" cy="1417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63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Kısa kavramsal anlatım</a:t>
            </a:r>
            <a:endParaRPr lang="en-US" sz="1630" dirty="0"/>
          </a:p>
          <a:p>
            <a:pPr marL="0" indent="0" algn="l">
              <a:buNone/>
            </a:pPr>
            <a:r>
              <a:rPr lang="en-US" sz="163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Soru-cevap ve örnek tartışması</a:t>
            </a:r>
            <a:endParaRPr lang="en-US" sz="1630" dirty="0"/>
          </a:p>
          <a:p>
            <a:pPr marL="0" indent="0" algn="l">
              <a:buNone/>
            </a:pPr>
            <a:r>
              <a:rPr lang="en-US" sz="163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Küçük grup uygulaması</a:t>
            </a:r>
            <a:endParaRPr lang="en-US" sz="1630" dirty="0"/>
          </a:p>
          <a:p>
            <a:pPr marL="0" indent="0" algn="l">
              <a:buNone/>
            </a:pPr>
            <a:r>
              <a:rPr lang="en-US" sz="163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Haftalık özet ve kapanış sorusu</a:t>
            </a:r>
            <a:endParaRPr lang="en-US" sz="1630" dirty="0"/>
          </a:p>
        </p:txBody>
      </p:sp>
    </p:spTree>
    <p:extLst>
      <p:ext uri="{BB962C8B-B14F-4D97-AF65-F5344CB8AC3E}">
        <p14:creationId xmlns:p14="http://schemas.microsoft.com/office/powerpoint/2010/main" val="2029996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1.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Kavram haritası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1/14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594360" y="1463040"/>
            <a:ext cx="2971800" cy="1417320"/>
          </a:xfrm>
          <a:prstGeom prst="rect">
            <a:avLst/>
          </a:prstGeom>
          <a:solidFill>
            <a:srgbClr val="D9F3EE"/>
          </a:solidFill>
          <a:ln w="12700">
            <a:solidFill>
              <a:srgbClr val="0F766E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Sosyoloji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Toplumsal ilişkileri, kurumları ve değişimi sistematik olarak inceler.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4160520" y="1463040"/>
            <a:ext cx="2971800" cy="1417320"/>
          </a:xfrm>
          <a:prstGeom prst="rect">
            <a:avLst/>
          </a:prstGeom>
          <a:solidFill>
            <a:srgbClr val="DFEAFE"/>
          </a:solidFill>
          <a:ln w="12700">
            <a:solidFill>
              <a:srgbClr val="0F766E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Toplumsal olgu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Bireyin dışında var olan ve davranışı etkileyen kalıplardır.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7726680" y="1463040"/>
            <a:ext cx="2971800" cy="1417320"/>
          </a:xfrm>
          <a:prstGeom prst="rect">
            <a:avLst/>
          </a:prstGeom>
          <a:solidFill>
            <a:srgbClr val="EDE9FE"/>
          </a:solidFill>
          <a:ln w="12700">
            <a:solidFill>
              <a:srgbClr val="0F766E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Kurum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Aile, eğitim, ekonomi, hukuk ve sağlık gibi düzenleyici yapılardır.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594360" y="3794760"/>
            <a:ext cx="2971800" cy="1417320"/>
          </a:xfrm>
          <a:prstGeom prst="rect">
            <a:avLst/>
          </a:prstGeom>
          <a:solidFill>
            <a:srgbClr val="DCFCE7"/>
          </a:solidFill>
          <a:ln w="12700">
            <a:solidFill>
              <a:srgbClr val="0F766E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Kültür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Değerler, normlar, semboller ve gündelik alışkanlıklar bütünüdür.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4160520" y="3794760"/>
            <a:ext cx="2971800" cy="1417320"/>
          </a:xfrm>
          <a:prstGeom prst="rect">
            <a:avLst/>
          </a:prstGeom>
          <a:solidFill>
            <a:srgbClr val="FEF3C7"/>
          </a:solidFill>
          <a:ln w="12700">
            <a:solidFill>
              <a:srgbClr val="0F766E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Sağlık sosyolojisi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Sağlık, hastalık ve sağlık hizmetlerini toplumsal bağlamda inceler.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7726680" y="3794760"/>
            <a:ext cx="2971800" cy="1417320"/>
          </a:xfrm>
          <a:prstGeom prst="rect">
            <a:avLst/>
          </a:prstGeom>
          <a:solidFill>
            <a:srgbClr val="FFE4E6"/>
          </a:solidFill>
          <a:ln w="12700">
            <a:solidFill>
              <a:srgbClr val="0F766E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Sosyal belirleyici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Gelir, eğitim, meslek, cinsiyet ve çevre gibi sağlık farklarını açıklayan koşullardır.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914400" y="5532120"/>
            <a:ext cx="10332720" cy="4114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Kavramlar arası ilişkiyi kurarken tekil davranış yerine toplumsal bağlamı düşünün.</a:t>
            </a:r>
            <a:endParaRPr lang="en-US" sz="1650" dirty="0"/>
          </a:p>
        </p:txBody>
      </p:sp>
    </p:spTree>
    <p:extLst>
      <p:ext uri="{BB962C8B-B14F-4D97-AF65-F5344CB8AC3E}">
        <p14:creationId xmlns:p14="http://schemas.microsoft.com/office/powerpoint/2010/main" val="10458541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1.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Sosyolojik bakış ne kazandırır?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1/14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685800" y="1417320"/>
            <a:ext cx="420624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Bireysel olayların arkasındaki toplumsal örüntüyü görür.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777240" y="2606040"/>
            <a:ext cx="4800600" cy="24688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“Hasta neden doktora geç gider?” sorusunu yalnızca kişisel tercihle açıklamaz.</a:t>
            </a:r>
            <a:endParaRPr lang="en-US" sz="1720" dirty="0"/>
          </a:p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Gelir, eğitim, iş, aile, kültür ve kurumları birlikte okur.</a:t>
            </a:r>
            <a:endParaRPr lang="en-US" sz="1720" dirty="0"/>
          </a:p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Sağlık davranışlarının normlar ve fırsatlarla şekillendiğini gösterir.</a:t>
            </a:r>
            <a:endParaRPr lang="en-US" sz="1720" dirty="0"/>
          </a:p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Sağlık hizmetini meslekler, güç ilişkileri ve örgütlenme üzerinden tartışır.</a:t>
            </a:r>
            <a:endParaRPr lang="en-US" sz="1720" dirty="0"/>
          </a:p>
        </p:txBody>
      </p:sp>
      <p:sp>
        <p:nvSpPr>
          <p:cNvPr id="9" name="Text 7"/>
          <p:cNvSpPr/>
          <p:nvPr/>
        </p:nvSpPr>
        <p:spPr>
          <a:xfrm>
            <a:off x="6400800" y="1417320"/>
            <a:ext cx="1371600" cy="292608"/>
          </a:xfrm>
          <a:prstGeom prst="rect">
            <a:avLst/>
          </a:prstGeom>
          <a:solidFill>
            <a:srgbClr val="0F766E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Ders notu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400800" y="1883664"/>
            <a:ext cx="4846320" cy="1280160"/>
          </a:xfrm>
          <a:prstGeom prst="rect">
            <a:avLst/>
          </a:prstGeom>
          <a:solidFill>
            <a:srgbClr val="D9F3EE"/>
          </a:solidFill>
          <a:ln w="12700">
            <a:solidFill>
              <a:srgbClr val="0F766E"/>
            </a:solidFill>
          </a:ln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182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Sosyolojik imgelem: kişisel sorun ile kamusal mesele arasındaki bağlantıyı kurma becerisidir.</a:t>
            </a:r>
            <a:endParaRPr lang="en-US" sz="1820" dirty="0"/>
          </a:p>
        </p:txBody>
      </p:sp>
      <p:sp>
        <p:nvSpPr>
          <p:cNvPr id="11" name="Text 9"/>
          <p:cNvSpPr/>
          <p:nvPr/>
        </p:nvSpPr>
        <p:spPr>
          <a:xfrm>
            <a:off x="6400800" y="3703320"/>
            <a:ext cx="1600200" cy="292608"/>
          </a:xfrm>
          <a:prstGeom prst="rect">
            <a:avLst/>
          </a:prstGeom>
          <a:solidFill>
            <a:srgbClr val="E8EEF5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Tartışma için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400800" y="4160520"/>
            <a:ext cx="4846320" cy="11430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17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Bir kişinin beslenme, tedaviye uyum veya hastaneye başvuru davranışını hangi toplumsal koşullar etkileyebilir?</a:t>
            </a:r>
            <a:endParaRPr lang="en-US" sz="1750" dirty="0"/>
          </a:p>
        </p:txBody>
      </p:sp>
    </p:spTree>
    <p:extLst>
      <p:ext uri="{BB962C8B-B14F-4D97-AF65-F5344CB8AC3E}">
        <p14:creationId xmlns:p14="http://schemas.microsoft.com/office/powerpoint/2010/main" val="11390802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1.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Bireyden topluma sağlık okuması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1/14</a:t>
            </a:r>
            <a:endParaRPr lang="en-US" sz="750" dirty="0"/>
          </a:p>
        </p:txBody>
      </p:sp>
      <p:sp>
        <p:nvSpPr>
          <p:cNvPr id="7" name="Shape 5"/>
          <p:cNvSpPr/>
          <p:nvPr/>
        </p:nvSpPr>
        <p:spPr>
          <a:xfrm>
            <a:off x="2331720" y="3337560"/>
            <a:ext cx="1234440" cy="0"/>
          </a:xfrm>
          <a:prstGeom prst="line">
            <a:avLst/>
          </a:prstGeom>
          <a:noFill/>
          <a:ln w="25400">
            <a:solidFill>
              <a:srgbClr val="0F766E"/>
            </a:solidFill>
            <a:prstDash val="solid"/>
            <a:headEnd type="none"/>
            <a:tailEnd type="triangle"/>
          </a:ln>
        </p:spPr>
      </p:sp>
      <p:sp>
        <p:nvSpPr>
          <p:cNvPr id="8" name="Shape 6"/>
          <p:cNvSpPr/>
          <p:nvPr/>
        </p:nvSpPr>
        <p:spPr>
          <a:xfrm>
            <a:off x="5166360" y="3337560"/>
            <a:ext cx="1234440" cy="0"/>
          </a:xfrm>
          <a:prstGeom prst="line">
            <a:avLst/>
          </a:prstGeom>
          <a:noFill/>
          <a:ln w="25400">
            <a:solidFill>
              <a:srgbClr val="0F766E"/>
            </a:solidFill>
            <a:prstDash val="solid"/>
            <a:headEnd type="none"/>
            <a:tailEnd type="triangle"/>
          </a:ln>
        </p:spPr>
      </p:sp>
      <p:sp>
        <p:nvSpPr>
          <p:cNvPr id="9" name="Shape 7"/>
          <p:cNvSpPr/>
          <p:nvPr/>
        </p:nvSpPr>
        <p:spPr>
          <a:xfrm>
            <a:off x="8001000" y="3337560"/>
            <a:ext cx="1234440" cy="0"/>
          </a:xfrm>
          <a:prstGeom prst="line">
            <a:avLst/>
          </a:prstGeom>
          <a:noFill/>
          <a:ln w="25400">
            <a:solidFill>
              <a:srgbClr val="0F766E"/>
            </a:solidFill>
            <a:prstDash val="solid"/>
            <a:headEnd type="none"/>
            <a:tailEnd type="triangle"/>
          </a:ln>
        </p:spPr>
      </p:sp>
      <p:sp>
        <p:nvSpPr>
          <p:cNvPr id="10" name="Text 8"/>
          <p:cNvSpPr/>
          <p:nvPr/>
        </p:nvSpPr>
        <p:spPr>
          <a:xfrm>
            <a:off x="685800" y="3063240"/>
            <a:ext cx="1783080" cy="822960"/>
          </a:xfrm>
          <a:prstGeom prst="rect">
            <a:avLst/>
          </a:prstGeom>
          <a:solidFill>
            <a:srgbClr val="D9F3EE"/>
          </a:solidFill>
          <a:ln w="12700">
            <a:solidFill>
              <a:srgbClr val="0F766E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Birey</a:t>
            </a:r>
            <a:endParaRPr lang="en-US" sz="1280" dirty="0"/>
          </a:p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deneyim</a:t>
            </a:r>
            <a:endParaRPr lang="en-US" sz="1280" dirty="0"/>
          </a:p>
        </p:txBody>
      </p:sp>
      <p:sp>
        <p:nvSpPr>
          <p:cNvPr id="11" name="Text 9"/>
          <p:cNvSpPr/>
          <p:nvPr/>
        </p:nvSpPr>
        <p:spPr>
          <a:xfrm>
            <a:off x="3520440" y="3063240"/>
            <a:ext cx="1783080" cy="822960"/>
          </a:xfrm>
          <a:prstGeom prst="rect">
            <a:avLst/>
          </a:prstGeom>
          <a:solidFill>
            <a:srgbClr val="DFEAFE"/>
          </a:solidFill>
          <a:ln w="12700">
            <a:solidFill>
              <a:srgbClr val="0F766E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Aile</a:t>
            </a:r>
            <a:endParaRPr lang="en-US" sz="1280" dirty="0"/>
          </a:p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destek</a:t>
            </a:r>
            <a:endParaRPr lang="en-US" sz="1280" dirty="0"/>
          </a:p>
        </p:txBody>
      </p:sp>
      <p:sp>
        <p:nvSpPr>
          <p:cNvPr id="12" name="Text 10"/>
          <p:cNvSpPr/>
          <p:nvPr/>
        </p:nvSpPr>
        <p:spPr>
          <a:xfrm>
            <a:off x="6355080" y="3063240"/>
            <a:ext cx="1783080" cy="822960"/>
          </a:xfrm>
          <a:prstGeom prst="rect">
            <a:avLst/>
          </a:prstGeom>
          <a:solidFill>
            <a:srgbClr val="EDE9FE"/>
          </a:solidFill>
          <a:ln w="12700">
            <a:solidFill>
              <a:srgbClr val="0F766E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Kurum</a:t>
            </a:r>
            <a:endParaRPr lang="en-US" sz="1280" dirty="0"/>
          </a:p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hizmet</a:t>
            </a:r>
            <a:endParaRPr lang="en-US" sz="1280" dirty="0"/>
          </a:p>
        </p:txBody>
      </p:sp>
      <p:sp>
        <p:nvSpPr>
          <p:cNvPr id="13" name="Text 11"/>
          <p:cNvSpPr/>
          <p:nvPr/>
        </p:nvSpPr>
        <p:spPr>
          <a:xfrm>
            <a:off x="9189720" y="3063240"/>
            <a:ext cx="1783080" cy="822960"/>
          </a:xfrm>
          <a:prstGeom prst="rect">
            <a:avLst/>
          </a:prstGeom>
          <a:solidFill>
            <a:srgbClr val="DCFCE7"/>
          </a:solidFill>
          <a:ln w="12700">
            <a:solidFill>
              <a:srgbClr val="0F766E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Toplum</a:t>
            </a:r>
            <a:endParaRPr lang="en-US" sz="1280" dirty="0"/>
          </a:p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eşitsizlik</a:t>
            </a:r>
            <a:endParaRPr lang="en-US" sz="1280" dirty="0"/>
          </a:p>
        </p:txBody>
      </p:sp>
      <p:sp>
        <p:nvSpPr>
          <p:cNvPr id="14" name="Text 12"/>
          <p:cNvSpPr/>
          <p:nvPr/>
        </p:nvSpPr>
        <p:spPr>
          <a:xfrm>
            <a:off x="731520" y="1417320"/>
            <a:ext cx="10698480" cy="9601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Sosyoloji, sağlık davranışını tek bir nedene indirgemez; çok düzeyli ilişkileri birlikte görür.</a:t>
            </a:r>
            <a:endParaRPr lang="en-US" sz="2100" dirty="0"/>
          </a:p>
        </p:txBody>
      </p:sp>
      <p:sp>
        <p:nvSpPr>
          <p:cNvPr id="15" name="Text 13"/>
          <p:cNvSpPr/>
          <p:nvPr/>
        </p:nvSpPr>
        <p:spPr>
          <a:xfrm>
            <a:off x="960120" y="4572000"/>
            <a:ext cx="10058400" cy="11430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68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Mikro düzey: gündelik etkileşim, aile, hasta-hekim ilişkisi.</a:t>
            </a:r>
            <a:endParaRPr lang="en-US" sz="1680" dirty="0"/>
          </a:p>
          <a:p>
            <a:pPr marL="0" indent="0" algn="l">
              <a:buNone/>
            </a:pPr>
            <a:r>
              <a:rPr lang="en-US" sz="168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Mezo düzey: hastane, okul, işyeri ve yerel çevre.</a:t>
            </a:r>
            <a:endParaRPr lang="en-US" sz="1680" dirty="0"/>
          </a:p>
          <a:p>
            <a:pPr marL="0" indent="0" algn="l">
              <a:buNone/>
            </a:pPr>
            <a:r>
              <a:rPr lang="en-US" sz="168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Makro düzey: sınıf, politika, kültür, ekonomi ve tarihsel dönüşüm.</a:t>
            </a:r>
            <a:endParaRPr lang="en-US" sz="1680" dirty="0"/>
          </a:p>
        </p:txBody>
      </p:sp>
    </p:spTree>
    <p:extLst>
      <p:ext uri="{BB962C8B-B14F-4D97-AF65-F5344CB8AC3E}">
        <p14:creationId xmlns:p14="http://schemas.microsoft.com/office/powerpoint/2010/main" val="40557763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1.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Vaka üzerinden düşünme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1/14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685800" y="1417320"/>
            <a:ext cx="1234440" cy="292608"/>
          </a:xfrm>
          <a:prstGeom prst="rect">
            <a:avLst/>
          </a:prstGeom>
          <a:solidFill>
            <a:srgbClr val="0F766E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Kısa vaka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85800" y="1874520"/>
            <a:ext cx="5029200" cy="2194560"/>
          </a:xfrm>
          <a:prstGeom prst="rect">
            <a:avLst/>
          </a:prstGeom>
          <a:solidFill>
            <a:srgbClr val="D9F3EE"/>
          </a:solidFill>
          <a:ln w="12700">
            <a:solidFill>
              <a:srgbClr val="0F766E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Aynı hastalığa sahip iki kişi düşünün. Biri hızlıca uzman hekime ulaşırken diğeri randevu, ulaşım ve bakım sorumluluğu nedeniyle gecikir.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6400800" y="1417320"/>
            <a:ext cx="1600200" cy="292608"/>
          </a:xfrm>
          <a:prstGeom prst="rect">
            <a:avLst/>
          </a:prstGeom>
          <a:solidFill>
            <a:srgbClr val="E8EEF5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Analiz soruları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400800" y="1874520"/>
            <a:ext cx="4937760" cy="24231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7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Bu farkı açıklayan toplumsal etkenler nelerdir?</a:t>
            </a:r>
            <a:endParaRPr lang="en-US" sz="1700" dirty="0"/>
          </a:p>
          <a:p>
            <a:pPr marL="0" indent="0" algn="l">
              <a:buNone/>
            </a:pPr>
            <a:r>
              <a:rPr lang="en-US" sz="17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Bireysel tercih ile yapısal sınırlılık nasıl ayrılır?</a:t>
            </a:r>
            <a:endParaRPr lang="en-US" sz="1700" dirty="0"/>
          </a:p>
          <a:p>
            <a:pPr marL="0" indent="0" algn="l">
              <a:buNone/>
            </a:pPr>
            <a:r>
              <a:rPr lang="en-US" sz="17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Sağlık hizmeti burada hangi kurumlarla ilişkilidir?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960120" y="4983480"/>
            <a:ext cx="10149840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16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Amaç: olayı bireysel kusur diliyle değil; statü, rol, kültür, kurum ve eşitsizlik ilişkileriyle tartışmak.</a:t>
            </a:r>
            <a:endParaRPr lang="en-US" sz="1680" dirty="0"/>
          </a:p>
        </p:txBody>
      </p:sp>
    </p:spTree>
    <p:extLst>
      <p:ext uri="{BB962C8B-B14F-4D97-AF65-F5344CB8AC3E}">
        <p14:creationId xmlns:p14="http://schemas.microsoft.com/office/powerpoint/2010/main" val="7327229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1.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Grup çalışması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1/14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685800" y="1417320"/>
            <a:ext cx="1078992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Sağlığı etkileyen görünür ve görünmez nedenleri ayırma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868680" y="2514600"/>
            <a:ext cx="502920" cy="502920"/>
          </a:xfrm>
          <a:prstGeom prst="rect">
            <a:avLst/>
          </a:prstGeom>
          <a:solidFill>
            <a:srgbClr val="0F766E"/>
          </a:solidFill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868680" y="3246120"/>
            <a:ext cx="219456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5"/>
            </a:solidFill>
          </a:ln>
        </p:spPr>
        <p:txBody>
          <a:bodyPr wrap="square" lIns="1143" tIns="1143" rIns="1143" bIns="1143" rtlCol="0" anchor="t">
            <a:normAutofit/>
          </a:bodyPr>
          <a:lstStyle/>
          <a:p>
            <a:pPr marL="0" indent="0" algn="l">
              <a:buNone/>
            </a:pPr>
            <a:r>
              <a:rPr lang="en-US" sz="154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kişilik gruplar oluşturun.</a:t>
            </a:r>
            <a:endParaRPr lang="en-US" sz="1540" dirty="0"/>
          </a:p>
        </p:txBody>
      </p:sp>
      <p:sp>
        <p:nvSpPr>
          <p:cNvPr id="10" name="Text 8"/>
          <p:cNvSpPr/>
          <p:nvPr/>
        </p:nvSpPr>
        <p:spPr>
          <a:xfrm>
            <a:off x="3657600" y="2514600"/>
            <a:ext cx="502920" cy="502920"/>
          </a:xfrm>
          <a:prstGeom prst="rect">
            <a:avLst/>
          </a:prstGeom>
          <a:solidFill>
            <a:srgbClr val="0F766E"/>
          </a:solidFill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3657600" y="3246120"/>
            <a:ext cx="219456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5"/>
            </a:solidFill>
          </a:ln>
        </p:spPr>
        <p:txBody>
          <a:bodyPr wrap="square" lIns="1143" tIns="1143" rIns="1143" bIns="1143" rtlCol="0" anchor="t">
            <a:normAutofit/>
          </a:bodyPr>
          <a:lstStyle/>
          <a:p>
            <a:pPr marL="0" indent="0" algn="l">
              <a:buNone/>
            </a:pPr>
            <a:r>
              <a:rPr lang="en-US" sz="154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Bir sağlık davranışı seçin: aşı, beslenme, spor, ilaç kullanımı.</a:t>
            </a:r>
            <a:endParaRPr lang="en-US" sz="1540" dirty="0"/>
          </a:p>
        </p:txBody>
      </p:sp>
      <p:sp>
        <p:nvSpPr>
          <p:cNvPr id="12" name="Text 10"/>
          <p:cNvSpPr/>
          <p:nvPr/>
        </p:nvSpPr>
        <p:spPr>
          <a:xfrm>
            <a:off x="6446520" y="2514600"/>
            <a:ext cx="502920" cy="502920"/>
          </a:xfrm>
          <a:prstGeom prst="rect">
            <a:avLst/>
          </a:prstGeom>
          <a:solidFill>
            <a:srgbClr val="0F766E"/>
          </a:solidFill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446520" y="3246120"/>
            <a:ext cx="219456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5"/>
            </a:solidFill>
          </a:ln>
        </p:spPr>
        <p:txBody>
          <a:bodyPr wrap="square" lIns="1143" tIns="1143" rIns="1143" bIns="1143" rtlCol="0" anchor="t">
            <a:normAutofit/>
          </a:bodyPr>
          <a:lstStyle/>
          <a:p>
            <a:pPr marL="0" indent="0" algn="l">
              <a:buNone/>
            </a:pPr>
            <a:r>
              <a:rPr lang="en-US" sz="154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Bireysel nedenleri ve toplumsal nedenleri iki sütuna yazın.</a:t>
            </a:r>
            <a:endParaRPr lang="en-US" sz="1540" dirty="0"/>
          </a:p>
        </p:txBody>
      </p:sp>
      <p:sp>
        <p:nvSpPr>
          <p:cNvPr id="14" name="Text 12"/>
          <p:cNvSpPr/>
          <p:nvPr/>
        </p:nvSpPr>
        <p:spPr>
          <a:xfrm>
            <a:off x="9235440" y="2514600"/>
            <a:ext cx="502920" cy="502920"/>
          </a:xfrm>
          <a:prstGeom prst="rect">
            <a:avLst/>
          </a:prstGeom>
          <a:solidFill>
            <a:srgbClr val="0F766E"/>
          </a:solidFill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9235440" y="3246120"/>
            <a:ext cx="219456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5"/>
            </a:solidFill>
          </a:ln>
        </p:spPr>
        <p:txBody>
          <a:bodyPr wrap="square" lIns="1143" tIns="1143" rIns="1143" bIns="1143" rtlCol="0" anchor="t">
            <a:normAutofit/>
          </a:bodyPr>
          <a:lstStyle/>
          <a:p>
            <a:pPr marL="0" indent="0" algn="l">
              <a:buNone/>
            </a:pPr>
            <a:r>
              <a:rPr lang="en-US" sz="154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Sınıfa bir örnek ve bir karşı-örnek sunun.</a:t>
            </a:r>
            <a:endParaRPr lang="en-US" sz="1540" dirty="0"/>
          </a:p>
        </p:txBody>
      </p:sp>
      <p:sp>
        <p:nvSpPr>
          <p:cNvPr id="16" name="Text 14"/>
          <p:cNvSpPr/>
          <p:nvPr/>
        </p:nvSpPr>
        <p:spPr>
          <a:xfrm>
            <a:off x="1143000" y="5257800"/>
            <a:ext cx="9875520" cy="411480"/>
          </a:xfrm>
          <a:prstGeom prst="rect">
            <a:avLst/>
          </a:prstGeom>
          <a:solidFill>
            <a:srgbClr val="EDE9FE"/>
          </a:solidFill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17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Teslim: 2 dakikalık grup sunumu + bir kavram kartı</a:t>
            </a:r>
            <a:endParaRPr lang="en-US" sz="1750" dirty="0"/>
          </a:p>
        </p:txBody>
      </p:sp>
    </p:spTree>
    <p:extLst>
      <p:ext uri="{BB962C8B-B14F-4D97-AF65-F5344CB8AC3E}">
        <p14:creationId xmlns:p14="http://schemas.microsoft.com/office/powerpoint/2010/main" val="40122338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1.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Soru-cevap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1/14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685800" y="1417320"/>
            <a:ext cx="521208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2350" b="1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Düşün — Tartış — Paylaş</a:t>
            </a:r>
            <a:endParaRPr lang="en-US" sz="2350" dirty="0"/>
          </a:p>
        </p:txBody>
      </p:sp>
      <p:sp>
        <p:nvSpPr>
          <p:cNvPr id="8" name="Text 6"/>
          <p:cNvSpPr/>
          <p:nvPr/>
        </p:nvSpPr>
        <p:spPr>
          <a:xfrm>
            <a:off x="777240" y="2148840"/>
            <a:ext cx="4800600" cy="1234440"/>
          </a:xfrm>
          <a:prstGeom prst="rect">
            <a:avLst/>
          </a:prstGeom>
          <a:solidFill>
            <a:srgbClr val="D9F3EE"/>
          </a:solidFill>
          <a:ln w="12700">
            <a:solidFill>
              <a:srgbClr val="0F766E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172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Sosyoloji sağlık alanına hangi soruyu ekler?</a:t>
            </a:r>
            <a:endParaRPr lang="en-US" sz="1720" dirty="0"/>
          </a:p>
        </p:txBody>
      </p:sp>
      <p:sp>
        <p:nvSpPr>
          <p:cNvPr id="9" name="Text 7"/>
          <p:cNvSpPr/>
          <p:nvPr/>
        </p:nvSpPr>
        <p:spPr>
          <a:xfrm>
            <a:off x="6400800" y="2148840"/>
            <a:ext cx="4800600" cy="1234440"/>
          </a:xfrm>
          <a:prstGeom prst="rect">
            <a:avLst/>
          </a:prstGeom>
          <a:solidFill>
            <a:srgbClr val="DFEAFE"/>
          </a:solidFill>
          <a:ln w="12700">
            <a:solidFill>
              <a:srgbClr val="0F766E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172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Toplumsal olgu ile bireysel davranış arasındaki fark nedir?</a:t>
            </a:r>
            <a:endParaRPr lang="en-US" sz="1720" dirty="0"/>
          </a:p>
        </p:txBody>
      </p:sp>
      <p:sp>
        <p:nvSpPr>
          <p:cNvPr id="10" name="Text 8"/>
          <p:cNvSpPr/>
          <p:nvPr/>
        </p:nvSpPr>
        <p:spPr>
          <a:xfrm>
            <a:off x="777240" y="4160520"/>
            <a:ext cx="4800600" cy="1234440"/>
          </a:xfrm>
          <a:prstGeom prst="rect">
            <a:avLst/>
          </a:prstGeom>
          <a:solidFill>
            <a:srgbClr val="EDE9FE"/>
          </a:solidFill>
          <a:ln w="12700">
            <a:solidFill>
              <a:srgbClr val="0F766E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172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Sağlığı etkileyen üç kurum örneği verin.</a:t>
            </a:r>
            <a:endParaRPr lang="en-US" sz="1720" dirty="0"/>
          </a:p>
        </p:txBody>
      </p:sp>
      <p:sp>
        <p:nvSpPr>
          <p:cNvPr id="11" name="Text 9"/>
          <p:cNvSpPr/>
          <p:nvPr/>
        </p:nvSpPr>
        <p:spPr>
          <a:xfrm>
            <a:off x="6400800" y="4160520"/>
            <a:ext cx="4800600" cy="1234440"/>
          </a:xfrm>
          <a:prstGeom prst="rect">
            <a:avLst/>
          </a:prstGeom>
          <a:solidFill>
            <a:srgbClr val="DCFCE7"/>
          </a:solidFill>
          <a:ln w="12700">
            <a:solidFill>
              <a:srgbClr val="0F766E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172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“Sağlık eşitsizliği” kavramı neden önemlidir?</a:t>
            </a:r>
            <a:endParaRPr lang="en-US" sz="1720" dirty="0"/>
          </a:p>
        </p:txBody>
      </p:sp>
      <p:sp>
        <p:nvSpPr>
          <p:cNvPr id="12" name="Text 10"/>
          <p:cNvSpPr/>
          <p:nvPr/>
        </p:nvSpPr>
        <p:spPr>
          <a:xfrm>
            <a:off x="914400" y="5806440"/>
            <a:ext cx="1024128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ctr">
              <a:buNone/>
            </a:pPr>
            <a:r>
              <a:rPr lang="en-US" sz="1580" dirty="0">
                <a:solidFill>
                  <a:srgbClr val="5060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Kural: Cevap verirken en az bir kavram, bir örnek ve bir karşı-argüman kullanın.</a:t>
            </a:r>
            <a:endParaRPr lang="en-US" sz="1580" dirty="0"/>
          </a:p>
        </p:txBody>
      </p:sp>
    </p:spTree>
    <p:extLst>
      <p:ext uri="{BB962C8B-B14F-4D97-AF65-F5344CB8AC3E}">
        <p14:creationId xmlns:p14="http://schemas.microsoft.com/office/powerpoint/2010/main" val="12113158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1.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Özet ve kapanış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1/14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685800" y="1417320"/>
            <a:ext cx="493776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 haftadan kalan üç fikir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868680" y="2057400"/>
            <a:ext cx="5029200" cy="21945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Sağlık biyolojik, psikolojik ve toplumsal boyutları olan bir olgudur.</a:t>
            </a:r>
            <a:endParaRPr lang="en-US" sz="1800" dirty="0"/>
          </a:p>
          <a:p>
            <a:pPr marL="0" indent="0" algn="l">
              <a:buNone/>
            </a:pPr>
            <a:r>
              <a:rPr lang="en-US" sz="18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Sosyoloji, sağlık davranışlarının bağlamını görünür kılar.</a:t>
            </a:r>
            <a:endParaRPr lang="en-US" sz="1800" dirty="0"/>
          </a:p>
          <a:p>
            <a:pPr marL="0" indent="0" algn="l">
              <a:buNone/>
            </a:pPr>
            <a:r>
              <a:rPr lang="en-US" sz="18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Sağlık hizmetleri de toplumsal kurum ve güç ilişkileri içinde işler.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6400800" y="1417320"/>
            <a:ext cx="1325880" cy="292608"/>
          </a:xfrm>
          <a:prstGeom prst="rect">
            <a:avLst/>
          </a:prstGeom>
          <a:solidFill>
            <a:srgbClr val="0F766E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Çıkış bileti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400800" y="1892808"/>
            <a:ext cx="4800600" cy="1051560"/>
          </a:xfrm>
          <a:prstGeom prst="rect">
            <a:avLst/>
          </a:prstGeom>
          <a:solidFill>
            <a:srgbClr val="D9F3EE"/>
          </a:solidFill>
          <a:ln w="12700">
            <a:solidFill>
              <a:srgbClr val="0F766E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Bugün öğrendiğiniz bir kavramla kendi hayatınızdan bir sağlık örneğini ilişkilendirin.</a:t>
            </a:r>
            <a:endParaRPr lang="en-US" sz="2100" dirty="0"/>
          </a:p>
        </p:txBody>
      </p:sp>
      <p:sp>
        <p:nvSpPr>
          <p:cNvPr id="11" name="Text 9"/>
          <p:cNvSpPr/>
          <p:nvPr/>
        </p:nvSpPr>
        <p:spPr>
          <a:xfrm>
            <a:off x="6400800" y="3657600"/>
            <a:ext cx="2194560" cy="292608"/>
          </a:xfrm>
          <a:prstGeom prst="rect">
            <a:avLst/>
          </a:prstGeom>
          <a:solidFill>
            <a:srgbClr val="E8EEF5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F7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Bir sonraki haftaya hazırlık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492240" y="4114800"/>
            <a:ext cx="4754880" cy="12344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6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Sağlık sosyolojisinin hangi tarihsel ihtiyaçlardan doğduğunu düşünün.</a:t>
            </a:r>
            <a:endParaRPr lang="en-US" sz="1650" dirty="0"/>
          </a:p>
          <a:p>
            <a:pPr marL="0" indent="0" algn="l">
              <a:buNone/>
            </a:pPr>
            <a:r>
              <a:rPr lang="en-US" sz="16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Türkiye’de sağlık sosyolojisinin hangi konularla ilişkili olabileceğini not alın.</a:t>
            </a:r>
            <a:endParaRPr lang="en-US" sz="1650" dirty="0"/>
          </a:p>
        </p:txBody>
      </p:sp>
    </p:spTree>
    <p:extLst>
      <p:ext uri="{BB962C8B-B14F-4D97-AF65-F5344CB8AC3E}">
        <p14:creationId xmlns:p14="http://schemas.microsoft.com/office/powerpoint/2010/main" val="1390534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720</Words>
  <Application>Microsoft Office PowerPoint</Application>
  <PresentationFormat>Geniş ekran</PresentationFormat>
  <Paragraphs>118</Paragraphs>
  <Slides>8</Slides>
  <Notes>8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Harun Aslan</dc:creator>
  <cp:lastModifiedBy>Harun Aslan</cp:lastModifiedBy>
  <cp:revision>1</cp:revision>
  <dcterms:created xsi:type="dcterms:W3CDTF">2026-05-11T20:35:11Z</dcterms:created>
  <dcterms:modified xsi:type="dcterms:W3CDTF">2026-05-11T20:38:30Z</dcterms:modified>
</cp:coreProperties>
</file>