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8" r:id="rId3"/>
    <p:sldId id="259" r:id="rId4"/>
    <p:sldId id="260" r:id="rId5"/>
    <p:sldId id="292" r:id="rId6"/>
    <p:sldId id="261" r:id="rId7"/>
    <p:sldId id="262" r:id="rId8"/>
    <p:sldId id="293" r:id="rId9"/>
    <p:sldId id="263" r:id="rId10"/>
    <p:sldId id="264" r:id="rId11"/>
    <p:sldId id="265" r:id="rId12"/>
    <p:sldId id="266" r:id="rId13"/>
    <p:sldId id="294" r:id="rId14"/>
    <p:sldId id="267" r:id="rId15"/>
    <p:sldId id="298" r:id="rId16"/>
    <p:sldId id="268" r:id="rId17"/>
    <p:sldId id="269" r:id="rId18"/>
    <p:sldId id="296" r:id="rId19"/>
    <p:sldId id="299" r:id="rId20"/>
    <p:sldId id="306" r:id="rId21"/>
    <p:sldId id="300" r:id="rId22"/>
    <p:sldId id="301" r:id="rId23"/>
    <p:sldId id="302" r:id="rId24"/>
    <p:sldId id="270" r:id="rId25"/>
    <p:sldId id="313" r:id="rId26"/>
    <p:sldId id="312" r:id="rId27"/>
    <p:sldId id="310" r:id="rId28"/>
    <p:sldId id="311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307" r:id="rId49"/>
    <p:sldId id="308" r:id="rId50"/>
    <p:sldId id="309" r:id="rId51"/>
    <p:sldId id="314" r:id="rId52"/>
    <p:sldId id="304" r:id="rId53"/>
  </p:sldIdLst>
  <p:sldSz cx="12192000" cy="6858000"/>
  <p:notesSz cx="10018713" cy="688816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1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674952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0D115B9-57DE-402C-BC7D-AABEA51389EE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74952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6C600793-46EA-453E-8EBF-EAC25874FD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578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674952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67E856E4-B4AF-4890-B5D0-6717F28F1660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60425"/>
            <a:ext cx="413543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001872" y="3314928"/>
            <a:ext cx="8014970" cy="2712215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74952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D162FDD5-77C8-4CAC-851E-ED30AAE370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695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64B8F3-207D-406E-9BE5-99C7AE23EC03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344199-B729-4CC4-AA26-4EC3A76DE7FC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331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B8F3-207D-406E-9BE5-99C7AE23EC03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4199-B729-4CC4-AA26-4EC3A76DE7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625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B8F3-207D-406E-9BE5-99C7AE23EC03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4199-B729-4CC4-AA26-4EC3A76DE7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257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B8F3-207D-406E-9BE5-99C7AE23EC03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4199-B729-4CC4-AA26-4EC3A76DE7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383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964B8F3-207D-406E-9BE5-99C7AE23EC03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C344199-B729-4CC4-AA26-4EC3A76DE7FC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66593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B8F3-207D-406E-9BE5-99C7AE23EC03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4199-B729-4CC4-AA26-4EC3A76DE7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6812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B8F3-207D-406E-9BE5-99C7AE23EC03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4199-B729-4CC4-AA26-4EC3A76DE7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8145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B8F3-207D-406E-9BE5-99C7AE23EC03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4199-B729-4CC4-AA26-4EC3A76DE7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447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B8F3-207D-406E-9BE5-99C7AE23EC03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4199-B729-4CC4-AA26-4EC3A76DE7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143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964B8F3-207D-406E-9BE5-99C7AE23EC03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C344199-B729-4CC4-AA26-4EC3A76DE7FC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8204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964B8F3-207D-406E-9BE5-99C7AE23EC03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C344199-B729-4CC4-AA26-4EC3A76DE7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94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964B8F3-207D-406E-9BE5-99C7AE23EC03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C344199-B729-4CC4-AA26-4EC3A76DE7FC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902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0" y="0"/>
            <a:ext cx="1217275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538217" y="3337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181724"/>
            <a:ext cx="765277" cy="765722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4824658" y="6212114"/>
            <a:ext cx="2542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2" name="Düz Bağlayıcı 11"/>
          <p:cNvCxnSpPr/>
          <p:nvPr/>
        </p:nvCxnSpPr>
        <p:spPr>
          <a:xfrm>
            <a:off x="3106057" y="60724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1511661" y="2051259"/>
            <a:ext cx="9284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latin typeface="Poppins" pitchFamily="2" charset="0"/>
                <a:cs typeface="Poppins" pitchFamily="2" charset="0"/>
              </a:rPr>
              <a:t>LOJİSTİK PLANLAMA DERSİ</a:t>
            </a:r>
          </a:p>
          <a:p>
            <a:pPr algn="ctr"/>
            <a:endParaRPr lang="tr-TR" sz="3600" b="1" dirty="0">
              <a:latin typeface="Poppins" pitchFamily="2" charset="0"/>
              <a:cs typeface="Poppins" pitchFamily="2" charset="0"/>
            </a:endParaRPr>
          </a:p>
          <a:p>
            <a:pPr algn="ctr"/>
            <a:r>
              <a:rPr lang="tr-TR" sz="3600" b="1" dirty="0">
                <a:latin typeface="Poppins" pitchFamily="2" charset="0"/>
                <a:cs typeface="Poppins" pitchFamily="2" charset="0"/>
              </a:rPr>
              <a:t>Depolarda Yerleşim ve Depo Tasarımı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3045540" y="5056799"/>
            <a:ext cx="6217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5.HAFTA</a:t>
            </a:r>
          </a:p>
          <a:p>
            <a:pPr algn="ctr"/>
            <a:r>
              <a:rPr lang="tr-TR" sz="20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Dr. Öğr. Üyesi Nazlıcan DİNDARİK</a:t>
            </a:r>
          </a:p>
          <a:p>
            <a:pPr algn="ctr"/>
            <a:r>
              <a:rPr lang="tr-TR" sz="20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ndindarik@kastamonu.edu.tr</a:t>
            </a:r>
          </a:p>
        </p:txBody>
      </p:sp>
    </p:spTree>
    <p:extLst>
      <p:ext uri="{BB962C8B-B14F-4D97-AF65-F5344CB8AC3E}">
        <p14:creationId xmlns:p14="http://schemas.microsoft.com/office/powerpoint/2010/main" val="437630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 İç Düzeni: </a:t>
            </a:r>
            <a:br>
              <a:rPr lang="tr-T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2.Depolama Yapılmayan Bölgeler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1189" y="940527"/>
            <a:ext cx="11390811" cy="5917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Yangın duvarları: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Depolardaki yangın söndürme cihazları ve malzemelerinden ayrı olarak depo içinde yangın duvarları bulunur ve bunlar depoları bölümlere ayırır.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 bölgeleri (Depolama destek bölgeleri): </a:t>
            </a:r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Ambalajdan çıkarma, bölme, birleştirme ya da yeniden ambalajlama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 işlerin yapıldığı alandır.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Teslim alma, dağıtım ve sevk bölümleri: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Ürünlerin içeri ya da dışarı nakli için kullanılan bölümlerdir. Ön bölümlerde yer alan rampalar ve platformlar da bu amaçla kullanılabilmektedir.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Diğer bölümler: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 odaları, soyunma ve giyinme odaları, depolama malzemelerinin korunduğu odalar olarak sıralanabilir.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10</a:t>
            </a:fld>
            <a:endParaRPr lang="tr-TR"/>
          </a:p>
        </p:txBody>
      </p:sp>
      <p:pic>
        <p:nvPicPr>
          <p:cNvPr id="5122" name="Picture 2" descr="AKG Gazbeton'dan Yangına Karşı A Kalite Güvence| Yap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87" y="1593887"/>
            <a:ext cx="3114313" cy="17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9213552-6716-56BD-2A39-701A9D9A1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 İç Düzeni: </a:t>
            </a:r>
            <a:br>
              <a:rPr lang="tr-T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3.Depolama Yapılan Alanlarda Yerleşim Faktörleri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40527" y="1550126"/>
            <a:ext cx="10990216" cy="51503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İyi bir depo içi planlaması için göz önünde bulundurulması gereken faktörler şunlardır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(Klasik depo içi yerleşim modelleri dikkate alınacaktır): 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FF0000"/>
              </a:buClr>
              <a:buAutoNum type="arabicPeriod"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Depolama Tesislerinin Kapasiteleri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Bunların fiziksel kapasitelerinin bilinmesi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 ürünleri kabul etme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stokta ürün bulundurma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 tesis yapma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depolama fonksiyonunun bir kısmını taşeronlara devretme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kararlarında etkili olacaktır.</a:t>
            </a:r>
          </a:p>
          <a:p>
            <a:pPr marL="457200" indent="-457200" algn="just">
              <a:buClr>
                <a:srgbClr val="FF0000"/>
              </a:buClr>
              <a:buAutoNum type="arabicPeriod"/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FF0000"/>
              </a:buClr>
              <a:buAutoNum type="arabicPeriod"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Malzemenin Özellikleri: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 yöneticilerinin her malzemenin depolanma, bozulma, istiflenme özelliklerini bilmeleri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gerekmektedir.</a:t>
            </a: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malzemeler,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cinslerine ve alt kategori gruplarına göre depolanmalı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dır. 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11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7771" t="45958" r="50468" b="35044"/>
          <a:stretch/>
        </p:blipFill>
        <p:spPr>
          <a:xfrm>
            <a:off x="1959031" y="2241135"/>
            <a:ext cx="6838125" cy="174984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82B11C0-BECE-33DA-1C07-AEF3154DE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496291" y="332675"/>
            <a:ext cx="9144000" cy="850106"/>
          </a:xfrm>
        </p:spPr>
        <p:txBody>
          <a:bodyPr>
            <a:noAutofit/>
          </a:bodyPr>
          <a:lstStyle/>
          <a:p>
            <a:pPr algn="ctr"/>
            <a:r>
              <a:rPr lang="tr-TR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 İç Düzeni: </a:t>
            </a:r>
            <a:br>
              <a:rPr lang="tr-TR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3.Depolama Yapılan Alanlarda Yerleşim Faktörleri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8155" y="1741714"/>
            <a:ext cx="10889673" cy="50972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Benzerlik: </a:t>
            </a:r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Ürünler, </a:t>
            </a:r>
            <a:r>
              <a:rPr lang="tr-TR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cinslerine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 kategori gruplarına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 depolandığında </a:t>
            </a:r>
            <a:r>
              <a:rPr lang="tr-T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 ailesi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oluştururlar. 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ayrım </a:t>
            </a:r>
            <a:r>
              <a:rPr lang="tr-T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sipariş toplama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faaliyetlerini kolaylaştırır. </a:t>
            </a:r>
          </a:p>
          <a:p>
            <a:pPr marL="0" indent="0" algn="just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Ağırlık ve Boyutlar: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Malzemenin </a:t>
            </a:r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boyutu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elden geçirilmesindeki </a:t>
            </a:r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maliyet, depolama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yerinin </a:t>
            </a:r>
            <a:r>
              <a:rPr lang="tr-TR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seçiminde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rol oynamaktadır.</a:t>
            </a:r>
          </a:p>
          <a:p>
            <a:pPr marL="0" indent="0" algn="just">
              <a:buNone/>
            </a:pPr>
            <a:endParaRPr lang="tr-TR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 ağır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malzemeler depo içinde </a:t>
            </a:r>
            <a:r>
              <a:rPr lang="tr-T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fazla yol kat etmeyerek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yollama ve teslim alma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bölgelerine yakın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yerde depolanmalıdır. 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12</a:t>
            </a:fld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7FFC003-3DBD-CFB6-8ACB-46463FD0E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8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 İç Düzeni: </a:t>
            </a:r>
            <a:br>
              <a:rPr lang="tr-T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3.Depolama Yapılan Alanlarda Yerleşim Faktörleri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1678" y="1563190"/>
            <a:ext cx="10178322" cy="35935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gibi durumlar göz önünde bulundurulduğunda </a:t>
            </a:r>
            <a:r>
              <a:rPr lang="tr-TR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rafsız</a:t>
            </a:r>
            <a:r>
              <a:rPr lang="tr-TR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kitle depolama (zeminde depolama),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hafif raflarda depolama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güçlü raf sistemlerinde depolama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bölgeleri birbirinden ayrılabilir.</a:t>
            </a:r>
          </a:p>
          <a:p>
            <a:pPr algn="just"/>
            <a:endParaRPr lang="tr-TR" dirty="0"/>
          </a:p>
        </p:txBody>
      </p:sp>
      <p:pic>
        <p:nvPicPr>
          <p:cNvPr id="6146" name="Picture 2" descr="https://fastly.4sqi.net/img/general/width960/JXKZRq5AJP3HKSn8GQnonr6fp6641R-KE_le8EdQdw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2" y="2534893"/>
            <a:ext cx="4435479" cy="332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12365" t="30738" r="60761" b="33695"/>
          <a:stretch/>
        </p:blipFill>
        <p:spPr>
          <a:xfrm>
            <a:off x="6309041" y="2534893"/>
            <a:ext cx="4589736" cy="341680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0EF3DA3-FF51-53C4-DB62-DC0C8BEAE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68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 İç Düzeni:</a:t>
            </a:r>
            <a:b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3.Depolama Yapılan Alanlarda Yerleşim Faktörleri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7600" y="1357744"/>
            <a:ext cx="10673806" cy="55002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Sarf durumu (İstek derecesi):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Stok devir hızı yüksek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 çok talep edilen)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malzemeler depo girişine yakın,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düşük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 az talep edilen)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olanlar ise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içerilere doğru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depolanmalıdır. 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Depolanacak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malzeme çeşitleri fazla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 </a:t>
            </a:r>
            <a:r>
              <a:rPr lang="tr-TR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tr-T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Kanunu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’nu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temel alan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sarf faktörüne göre 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stok sınıflandırması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yapmak yerinde olacaktır.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stok sınıflandırması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sipariş toplama, talebe hızlı cevap verme, ambalajlama ve sevkiyat işlerinde kolaylık sağlamaktadır.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14</a:t>
            </a:fld>
            <a:endParaRPr lang="tr-TR"/>
          </a:p>
        </p:txBody>
      </p:sp>
      <p:pic>
        <p:nvPicPr>
          <p:cNvPr id="9218" name="Picture 2" descr="Abc Analysis Stock Illustrations – 264 Abc Analysis Stock Illustrations,  Vectors &amp; Clipart - Dreamsti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" b="13592"/>
          <a:stretch/>
        </p:blipFill>
        <p:spPr bwMode="auto">
          <a:xfrm>
            <a:off x="6454503" y="4458067"/>
            <a:ext cx="3985841" cy="239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14B1EBF-11D9-5070-03E7-A323D1522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6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 İç Düzeni:</a:t>
            </a:r>
            <a:b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3.Depolama Yapılan Alanlarda Yerleşim Faktörleri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650" y="2286001"/>
            <a:ext cx="10763250" cy="359359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SINIFINA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giren yani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hızlı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devreden malzemelerin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giriş-çıkışa yakın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bölgelerde bulundurulmalıdır. </a:t>
            </a:r>
          </a:p>
          <a:p>
            <a:pPr marL="0" indent="0" algn="just">
              <a:buNone/>
            </a:pPr>
            <a:endParaRPr lang="tr-T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grubu ürünler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sahip olunan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ürünlerin % 20’sini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oluşturmakta ve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toplam satışların % 80</a:t>
            </a:r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 denk gelmektedir.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ürünlerin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zaman stok miktarları takip edilmelidir ve emniyet stoku tutulmalı</a:t>
            </a:r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dır.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4FFE080-9AA7-89D4-E558-5BC9CB206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6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9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 İç Düzeni:</a:t>
            </a:r>
            <a:br>
              <a:rPr lang="tr-T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3.Depolama Yapılan Alanlarda Yerleşim Faktörleri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52944" y="1524000"/>
            <a:ext cx="11139055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16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473778" y="1866900"/>
            <a:ext cx="100393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SINIFINDA</a:t>
            </a:r>
            <a:r>
              <a:rPr lang="tr-TR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envanter kontrolü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yapılacak malzemeler </a:t>
            </a:r>
            <a:r>
              <a:rPr lang="tr-TR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 hız bölgesine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grubu ürünler, </a:t>
            </a:r>
            <a:r>
              <a:rPr lang="tr-TR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satışların yaklaşık % 15’ini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oluşturur. </a:t>
            </a: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ürünlerin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stok takibini </a:t>
            </a:r>
            <a:r>
              <a:rPr lang="tr-TR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haftalık ya da aylık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takip etmek yeterlidir. </a:t>
            </a: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Emniyet stoku tutmak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tamamen kullanıcının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inisiyatifinde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dir. </a:t>
            </a:r>
          </a:p>
          <a:p>
            <a:pPr algn="just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038F46D-3E9C-A48F-D1E9-CC444223F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60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 İç Düzeni:</a:t>
            </a:r>
            <a:b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3.Depolama Yapılan Alanlarda Yerleşim Faktörleri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69893" y="1452130"/>
            <a:ext cx="10741891" cy="52693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SINIFINDA</a:t>
            </a:r>
            <a:r>
              <a:rPr lang="tr-TR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olanlar ise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ağır devreden malzemeler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deponun zor ulaşılabilir bölgesine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depolanabilirler. </a:t>
            </a:r>
          </a:p>
          <a:p>
            <a:pPr marL="0" indent="0">
              <a:buNone/>
            </a:pPr>
            <a:endParaRPr lang="tr-T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grubu ürünler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satışların yaklaşık % 5’i</a:t>
            </a:r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oluşturur.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Emniyet stoku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tutmaya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 yoktur.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ürünlerin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stok takibini</a:t>
            </a:r>
            <a:r>
              <a:rPr lang="tr-T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ya da 6 </a:t>
            </a:r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aylık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dönemlerde takip etmek yeterlidir. 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sınıflandırmaya göre envanter kontrolü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düzenli bir şekilde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gerçekleştirilirse 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stok tutma maliyetleri ve </a:t>
            </a:r>
            <a:r>
              <a:rPr lang="tr-T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yoksatma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maliyetlerinden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kaçınmış oluruz.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17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775F0E1-0237-8DF6-006F-F5DEA74A3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0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BC ANALİZİ – Endüstri Mühendi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24" y="588779"/>
            <a:ext cx="6096000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DE864228-AFFA-39FF-A03E-88233A9E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7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6839" y="739384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ABC- </a:t>
            </a:r>
            <a:r>
              <a:rPr lang="tr-TR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Analizi’nde</a:t>
            </a:r>
            <a:r>
              <a:rPr lang="tr-TR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gruplar nasıl belirlenir?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kalem için toplam (yıllık) maliyeti belirle,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Kalemleri toplam maliyetlerine göre en yüksekten en düşüğe göre sırala,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Kalemlerin (toplam) maliyetlerinin, genel toplam içerisindeki paylarına göre kümülatif (yıllık) maliyet yüzdelerini hesapla,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Kalemleri gruplara ayır.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C3FE4B5-1416-51A1-6344-A3187EBA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6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81200" y="144314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Depolarda Yerleşim: </a:t>
            </a:r>
            <a:br>
              <a:rPr lang="tr-T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3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 İçi Tasarım Prensipleri </a:t>
            </a:r>
            <a:b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69818" y="1516550"/>
            <a:ext cx="10815781" cy="49368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Tesisin amacı: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Düzenli bir depolama üstlendiği rolü en iyi biçimde yerine getirmelidir.</a:t>
            </a:r>
          </a:p>
          <a:p>
            <a:pPr marL="0" indent="0">
              <a:buNone/>
            </a:pP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Yerleşim düzeni: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düzen; ürün akışı, tesis içi işleme noktaları, iş istasyonları, iskele ve depolama alanlarının birbirleriyle nasıl etkileşime gireceğine göre belirlenmelidir. </a:t>
            </a:r>
          </a:p>
          <a:p>
            <a:pPr marL="0" indent="0">
              <a:buNone/>
            </a:pP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Depolama ve koridor alanları:</a:t>
            </a:r>
            <a:r>
              <a:rPr lang="tr-T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Gerekli koridor genişlikleri sağlanmalı, dar ya da geniş olmamalıdır.</a:t>
            </a:r>
          </a:p>
          <a:p>
            <a:pPr marL="0" indent="0">
              <a:buNone/>
            </a:pP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Stok yeri: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Malzemenin taşınması ve geri alınması düzenine uygun olmalıdır. </a:t>
            </a:r>
          </a:p>
          <a:p>
            <a:pPr marL="0" indent="0">
              <a:buNone/>
            </a:pP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Stok devir hızı: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Sürümü hızlı, orta ve yavaş ürünler ayırt edilerek depo içindeki stok yerleri stok devir hızına göre tespit edilmelidir.</a:t>
            </a:r>
          </a:p>
          <a:p>
            <a:pPr marL="0" indent="0">
              <a:buNone/>
            </a:pP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Malzeme yükleme ve boşaltma arasındaki uyum: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 içinde mümkün olan en kısa yerleştirme ve sipariş toplama ile boşaltma ve yükleme rampaları arasındaki yollar uyumlu olacak şekilde seçilmelidir.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2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AF46FA2-1548-EFEB-2785-82F19AE22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5000" t="13090" r="34824" b="13394"/>
          <a:stretch/>
        </p:blipFill>
        <p:spPr>
          <a:xfrm>
            <a:off x="2270233" y="123825"/>
            <a:ext cx="6542569" cy="673417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7336970" y="2159725"/>
            <a:ext cx="1393099" cy="413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 flipV="1">
            <a:off x="7419702" y="6418217"/>
            <a:ext cx="1310367" cy="317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7B9C22D-E466-3DB4-0D55-578587241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64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5000" t="13090" r="34824" b="13394"/>
          <a:stretch/>
        </p:blipFill>
        <p:spPr>
          <a:xfrm>
            <a:off x="1887056" y="0"/>
            <a:ext cx="6542569" cy="6734175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8362950" y="2002393"/>
            <a:ext cx="2266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40,000*0,7=28,000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8362949" y="2371725"/>
            <a:ext cx="2266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195,000*1,1=214,500</a:t>
            </a:r>
          </a:p>
        </p:txBody>
      </p:sp>
      <p:sp>
        <p:nvSpPr>
          <p:cNvPr id="13" name="5-Nokta Yıldız 12"/>
          <p:cNvSpPr/>
          <p:nvPr/>
        </p:nvSpPr>
        <p:spPr>
          <a:xfrm>
            <a:off x="6924675" y="6229350"/>
            <a:ext cx="390525" cy="35242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9CECAB7-C172-B883-C13B-06A841765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59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9706" t="15859" r="32173" b="20789"/>
          <a:stretch/>
        </p:blipFill>
        <p:spPr>
          <a:xfrm>
            <a:off x="2543175" y="0"/>
            <a:ext cx="6534150" cy="4838700"/>
          </a:xfrm>
          <a:prstGeom prst="rect">
            <a:avLst/>
          </a:prstGeom>
        </p:spPr>
      </p:pic>
      <p:sp>
        <p:nvSpPr>
          <p:cNvPr id="3" name="5-Nokta Yıldız 2"/>
          <p:cNvSpPr/>
          <p:nvPr/>
        </p:nvSpPr>
        <p:spPr>
          <a:xfrm>
            <a:off x="2771775" y="766762"/>
            <a:ext cx="390525" cy="35242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9077325" y="1219553"/>
            <a:ext cx="284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214,500*100/539,600=39,8</a:t>
            </a:r>
          </a:p>
          <a:p>
            <a:r>
              <a:rPr lang="tr-TR" dirty="0"/>
              <a:t>382,500*100/539,600=71,0</a:t>
            </a:r>
          </a:p>
        </p:txBody>
      </p:sp>
      <p:sp>
        <p:nvSpPr>
          <p:cNvPr id="8" name="Yukarı Ok 7"/>
          <p:cNvSpPr/>
          <p:nvPr/>
        </p:nvSpPr>
        <p:spPr>
          <a:xfrm>
            <a:off x="6962774" y="4838700"/>
            <a:ext cx="1895475" cy="191452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Stok Devir Yüzdesi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4AF3954-23EE-69E4-6CE4-D02FFBDDC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60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2747" t="15866" r="25330" b="8333"/>
          <a:stretch/>
        </p:blipFill>
        <p:spPr>
          <a:xfrm>
            <a:off x="2400300" y="0"/>
            <a:ext cx="7609045" cy="62484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133850" y="6429375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Kaynak: </a:t>
            </a:r>
            <a:r>
              <a:rPr lang="tr-TR" dirty="0"/>
              <a:t>Mert </a:t>
            </a:r>
            <a:r>
              <a:rPr lang="tr-TR" dirty="0" err="1"/>
              <a:t>Topoyan</a:t>
            </a:r>
            <a:r>
              <a:rPr lang="tr-TR" dirty="0"/>
              <a:t>, Stok Yönetimi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18B1BE4-F2F4-A8A8-95CB-007C61A9D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4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>
            <a:normAutofit/>
          </a:bodyPr>
          <a:lstStyle/>
          <a:p>
            <a:r>
              <a:rPr lang="tr-T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Analizi Örneği-2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417914"/>
              </p:ext>
            </p:extLst>
          </p:nvPr>
        </p:nvGraphicFramePr>
        <p:xfrm>
          <a:off x="3647727" y="1268760"/>
          <a:ext cx="5040560" cy="2341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6270">
                  <a:extLst>
                    <a:ext uri="{9D8B030D-6E8A-4147-A177-3AD203B41FA5}">
                      <a16:colId xmlns:a16="http://schemas.microsoft.com/office/drawing/2014/main" val="2466932812"/>
                    </a:ext>
                  </a:extLst>
                </a:gridCol>
                <a:gridCol w="1009091">
                  <a:extLst>
                    <a:ext uri="{9D8B030D-6E8A-4147-A177-3AD203B41FA5}">
                      <a16:colId xmlns:a16="http://schemas.microsoft.com/office/drawing/2014/main" val="2016870450"/>
                    </a:ext>
                  </a:extLst>
                </a:gridCol>
                <a:gridCol w="1179315">
                  <a:extLst>
                    <a:ext uri="{9D8B030D-6E8A-4147-A177-3AD203B41FA5}">
                      <a16:colId xmlns:a16="http://schemas.microsoft.com/office/drawing/2014/main" val="2185524349"/>
                    </a:ext>
                  </a:extLst>
                </a:gridCol>
                <a:gridCol w="1525884">
                  <a:extLst>
                    <a:ext uri="{9D8B030D-6E8A-4147-A177-3AD203B41FA5}">
                      <a16:colId xmlns:a16="http://schemas.microsoft.com/office/drawing/2014/main" val="473668248"/>
                    </a:ext>
                  </a:extLst>
                </a:gridCol>
              </a:tblGrid>
              <a:tr h="5760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Envanter No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Yıllık Talep Birim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Birim Maliyet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Yıllık Değer</a:t>
                      </a:r>
                      <a:endParaRPr lang="tr-T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7767924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</a:t>
                      </a:r>
                      <a:endParaRPr lang="tr-T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tr-T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624175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50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tr-T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36817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tr-TR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9</a:t>
                      </a:r>
                      <a:endParaRPr lang="tr-T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0355698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</a:t>
                      </a:r>
                      <a:endParaRPr lang="tr-T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4074245"/>
                  </a:ext>
                </a:extLst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24</a:t>
            </a:fld>
            <a:endParaRPr lang="tr-TR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1524000" y="4221088"/>
            <a:ext cx="91440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Yukarıdaki tabloda envanter bilgileri verilen bir deponun “ABC Analizine” göre değerlendirilmesi sonucunda, “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sınıfına girmesi gereken ürün </a:t>
            </a:r>
            <a:r>
              <a:rPr lang="es-ES_tradn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kaç nolu ürün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dür? Neden?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FCC0205-0F6F-E99B-37DD-1C6F87076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6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>
            <a:normAutofit/>
          </a:bodyPr>
          <a:lstStyle/>
          <a:p>
            <a:r>
              <a:rPr lang="tr-T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Analizi Örneği-2 ÇÖZÜMÜ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613613"/>
              </p:ext>
            </p:extLst>
          </p:nvPr>
        </p:nvGraphicFramePr>
        <p:xfrm>
          <a:off x="1524000" y="1242634"/>
          <a:ext cx="5040560" cy="2341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6270">
                  <a:extLst>
                    <a:ext uri="{9D8B030D-6E8A-4147-A177-3AD203B41FA5}">
                      <a16:colId xmlns:a16="http://schemas.microsoft.com/office/drawing/2014/main" val="2466932812"/>
                    </a:ext>
                  </a:extLst>
                </a:gridCol>
                <a:gridCol w="1009091">
                  <a:extLst>
                    <a:ext uri="{9D8B030D-6E8A-4147-A177-3AD203B41FA5}">
                      <a16:colId xmlns:a16="http://schemas.microsoft.com/office/drawing/2014/main" val="2016870450"/>
                    </a:ext>
                  </a:extLst>
                </a:gridCol>
                <a:gridCol w="1179315">
                  <a:extLst>
                    <a:ext uri="{9D8B030D-6E8A-4147-A177-3AD203B41FA5}">
                      <a16:colId xmlns:a16="http://schemas.microsoft.com/office/drawing/2014/main" val="2185524349"/>
                    </a:ext>
                  </a:extLst>
                </a:gridCol>
                <a:gridCol w="1525884">
                  <a:extLst>
                    <a:ext uri="{9D8B030D-6E8A-4147-A177-3AD203B41FA5}">
                      <a16:colId xmlns:a16="http://schemas.microsoft.com/office/drawing/2014/main" val="473668248"/>
                    </a:ext>
                  </a:extLst>
                </a:gridCol>
              </a:tblGrid>
              <a:tr h="5760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Envanter No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Yıllık Talep Birim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Birim Maliyet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Yıllık Değer</a:t>
                      </a:r>
                      <a:endParaRPr lang="tr-T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7767924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</a:t>
                      </a:r>
                      <a:endParaRPr lang="tr-T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624175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50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36817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tr-TR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9</a:t>
                      </a:r>
                      <a:endParaRPr lang="tr-T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1800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0355698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</a:t>
                      </a:r>
                      <a:endParaRPr lang="tr-T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4074245"/>
                  </a:ext>
                </a:extLst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25</a:t>
            </a:fld>
            <a:endParaRPr lang="tr-TR"/>
          </a:p>
        </p:txBody>
      </p:sp>
      <p:graphicFrame>
        <p:nvGraphicFramePr>
          <p:cNvPr id="9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327117"/>
              </p:ext>
            </p:extLst>
          </p:nvPr>
        </p:nvGraphicFramePr>
        <p:xfrm>
          <a:off x="1524000" y="3918532"/>
          <a:ext cx="5040559" cy="2113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8077">
                  <a:extLst>
                    <a:ext uri="{9D8B030D-6E8A-4147-A177-3AD203B41FA5}">
                      <a16:colId xmlns:a16="http://schemas.microsoft.com/office/drawing/2014/main" val="2466932812"/>
                    </a:ext>
                  </a:extLst>
                </a:gridCol>
                <a:gridCol w="774602">
                  <a:extLst>
                    <a:ext uri="{9D8B030D-6E8A-4147-A177-3AD203B41FA5}">
                      <a16:colId xmlns:a16="http://schemas.microsoft.com/office/drawing/2014/main" val="2016870450"/>
                    </a:ext>
                  </a:extLst>
                </a:gridCol>
                <a:gridCol w="905270">
                  <a:extLst>
                    <a:ext uri="{9D8B030D-6E8A-4147-A177-3AD203B41FA5}">
                      <a16:colId xmlns:a16="http://schemas.microsoft.com/office/drawing/2014/main" val="2185524349"/>
                    </a:ext>
                  </a:extLst>
                </a:gridCol>
                <a:gridCol w="1171305">
                  <a:extLst>
                    <a:ext uri="{9D8B030D-6E8A-4147-A177-3AD203B41FA5}">
                      <a16:colId xmlns:a16="http://schemas.microsoft.com/office/drawing/2014/main" val="473668248"/>
                    </a:ext>
                  </a:extLst>
                </a:gridCol>
                <a:gridCol w="1171305">
                  <a:extLst>
                    <a:ext uri="{9D8B030D-6E8A-4147-A177-3AD203B41FA5}">
                      <a16:colId xmlns:a16="http://schemas.microsoft.com/office/drawing/2014/main" val="2564412051"/>
                    </a:ext>
                  </a:extLst>
                </a:gridCol>
              </a:tblGrid>
              <a:tr h="3922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Envanter No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Envanter 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YILLIK DEĞER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KÜMÜLATİF</a:t>
                      </a:r>
                      <a:r>
                        <a:rPr lang="tr-TR" sz="15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%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SINIFLAR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7767924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624175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36817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0355698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4074245"/>
                  </a:ext>
                </a:extLst>
              </a:tr>
            </a:tbl>
          </a:graphicData>
        </a:graphic>
      </p:graphicFrame>
      <p:pic>
        <p:nvPicPr>
          <p:cNvPr id="6" name="Resim 5">
            <a:extLst>
              <a:ext uri="{FF2B5EF4-FFF2-40B4-BE49-F238E27FC236}">
                <a16:creationId xmlns:a16="http://schemas.microsoft.com/office/drawing/2014/main" id="{E1DC8F34-0C97-03F1-461C-DCB201429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9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408735" y="2142307"/>
            <a:ext cx="5657992" cy="2062199"/>
          </a:xfrm>
        </p:spPr>
        <p:txBody>
          <a:bodyPr/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4.Depolarda Temel Yerleşim Düzenleri</a:t>
            </a:r>
            <a:endParaRPr lang="tr-TR" sz="32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A190D47-D945-6528-0668-0A9B54518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16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 rotWithShape="1">
          <a:blip r:embed="rId2"/>
          <a:srcRect l="5858" t="14055" r="42290" b="16608"/>
          <a:stretch/>
        </p:blipFill>
        <p:spPr>
          <a:xfrm>
            <a:off x="1314993" y="174172"/>
            <a:ext cx="9884229" cy="628758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117669" y="6488668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Kaynak: Tanyaş,2021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884D997-9148-E441-A0AB-E363B5B7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93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 rotWithShape="1">
          <a:blip r:embed="rId2"/>
          <a:srcRect l="5405" t="14055" r="42592" b="16608"/>
          <a:stretch/>
        </p:blipFill>
        <p:spPr>
          <a:xfrm>
            <a:off x="1576252" y="348342"/>
            <a:ext cx="8760823" cy="539931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44423000-5232-19FB-5EE8-DBEBC9331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12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 İç Düzeni: </a:t>
            </a:r>
            <a:b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4.Depolarda Temel Yerleşim Düzenleri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8364" y="1459344"/>
            <a:ext cx="10397836" cy="53986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Akış tipi yerleşim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Gelen ve giden ürünler farklı kapılardan hizmet görmektedir.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önemli </a:t>
            </a:r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depoya gelen ile depodan giden araçlar hiçbir zaman karşılaşmazlar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böylece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manevra alanı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içerisindeki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trafik azalır.</a:t>
            </a: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Saha içerisinde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 seviyesi yüksektir.</a:t>
            </a: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Aynı anda birçok aracın yanaştığı ve ayrıldığı depolar için uygundur.</a:t>
            </a: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29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A2FFE1F-7F8E-6869-4BDB-E0E7A0087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3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Depolarda Yerleşim: </a:t>
            </a:r>
            <a:br>
              <a:rPr lang="tr-TR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7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 İç Düzeni</a:t>
            </a:r>
            <a:b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5308" y="1268760"/>
            <a:ext cx="10602555" cy="5589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 binası içinde sadece depolanan malzemelerin korunması için fiilen kullanılan bölge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 </a:t>
            </a: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Depolama Bölgesi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adı verilmektedir.</a:t>
            </a: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Depolamadan </a:t>
            </a:r>
            <a:r>
              <a:rPr lang="tr-T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 amaçlar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ayrılmış </a:t>
            </a:r>
            <a:r>
              <a:rPr lang="tr-T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depolama işlerine yardımcı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inşaat bakımından </a:t>
            </a:r>
            <a:r>
              <a:rPr lang="tr-T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depolama için sakıncalı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 ürünlerin stoklandığı alanlar ise </a:t>
            </a: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Depolama Yapılmayan Alanlar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adlandırılır.</a:t>
            </a: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Kısaca bir </a:t>
            </a:r>
            <a:r>
              <a:rPr lang="tr-TR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 iç düzeni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ana bölümden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oluşmaktadır.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3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CA62083-D176-7474-EB38-1ECDF9148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8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Akış Tipi Depo Yerleşimi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120" y="1268761"/>
            <a:ext cx="6936264" cy="520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30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A963757-1399-CE6C-113A-5EC354A45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2001068" y="214743"/>
            <a:ext cx="8933631" cy="114300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 İç Düzeni: </a:t>
            </a:r>
            <a:b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4.Depolarda Temel Yerleşim Düzenleri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5236" y="1357744"/>
            <a:ext cx="10538114" cy="55002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U-Tipi Yerleşim: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Günümüzde en çok karşılaşılan depo tipidir.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Avantajları;</a:t>
            </a:r>
          </a:p>
          <a:p>
            <a:pPr algn="just">
              <a:buFont typeface="Times New Roman" panose="02020603050405020304" pitchFamily="18" charset="0"/>
              <a:buChar char="+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Times New Roman" panose="02020603050405020304" pitchFamily="18" charset="0"/>
              <a:buChar char="+"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Gelen ve giden araçlar, aynı depo tarafından hizmet alırlar ve bu durum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elleçleme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ekipmanı ve personel verimliliğini yükseltmektedir.</a:t>
            </a:r>
          </a:p>
          <a:p>
            <a:pPr algn="just">
              <a:buFont typeface="Times New Roman" panose="02020603050405020304" pitchFamily="18" charset="0"/>
              <a:buChar char="+"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Times New Roman" panose="02020603050405020304" pitchFamily="18" charset="0"/>
              <a:buChar char="+"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Ancak akış tipi depolarda ürünler bir taraftan alındıktan sonra stoklanıp gönderilinceye kadar tüm depoyu boydan boya geçmektedir. </a:t>
            </a:r>
          </a:p>
          <a:p>
            <a:pPr algn="just">
              <a:buFont typeface="Times New Roman" panose="02020603050405020304" pitchFamily="18" charset="0"/>
              <a:buChar char="+"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Times New Roman" panose="02020603050405020304" pitchFamily="18" charset="0"/>
              <a:buChar char="+"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Buna bağlı olarak ürünlerin ve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elleçleme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ekipmanlarının yaptığı mesafe artmaktadır.</a:t>
            </a:r>
          </a:p>
          <a:p>
            <a:pPr algn="just">
              <a:buFont typeface="Times New Roman" panose="02020603050405020304" pitchFamily="18" charset="0"/>
              <a:buChar char="+"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Times New Roman" panose="02020603050405020304" pitchFamily="18" charset="0"/>
              <a:buChar char="+"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 etme ve güvenliği sağlama, akış tipi yerleşime göre daha yüksek düzeyde olmaktadır.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31</a:t>
            </a:fld>
            <a:endParaRPr lang="tr-TR"/>
          </a:p>
        </p:txBody>
      </p:sp>
      <p:pic>
        <p:nvPicPr>
          <p:cNvPr id="10242" name="Picture 2" descr="Smiley Face Background png download - 500*500 - Free Transparent Smiley png  Download. - CleanPNG / Kiss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5" y="2048227"/>
            <a:ext cx="1679574" cy="93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9C9D75A-BFB7-FB68-7131-4FD9FD146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2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14475" y="433839"/>
            <a:ext cx="9030519" cy="49006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 İç Düzeni: </a:t>
            </a:r>
            <a:b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4.Depolarda Temel Yerleşim Düzenleri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3564" y="1625600"/>
            <a:ext cx="10883611" cy="5232400"/>
          </a:xfrm>
        </p:spPr>
        <p:txBody>
          <a:bodyPr>
            <a:normAutofit/>
          </a:bodyPr>
          <a:lstStyle/>
          <a:p>
            <a:pPr algn="just">
              <a:buFont typeface="Times New Roman" panose="02020603050405020304" pitchFamily="18" charset="0"/>
              <a:buChar char="+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Times New Roman" panose="02020603050405020304" pitchFamily="18" charset="0"/>
              <a:buChar char="+"/>
            </a:pPr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önemli faydası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 </a:t>
            </a:r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çapraz sevkiyat*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araçtan araca yükleme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yapma konusunda akış tipi yerleşime göre daha pratik olmasıdır.</a:t>
            </a:r>
          </a:p>
          <a:p>
            <a:pPr algn="just">
              <a:buFont typeface="Times New Roman" panose="02020603050405020304" pitchFamily="18" charset="0"/>
              <a:buChar char="+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Times New Roman" panose="02020603050405020304" pitchFamily="18" charset="0"/>
              <a:buChar char="+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Gelen ve giden araçlar, deponun aynı tarafından hizmet aldığı için çapraz sevkiyata girecek ürünler akış tipindeki gibi tüm depoyu dolaşmadan sevk edilir.</a:t>
            </a:r>
          </a:p>
          <a:p>
            <a:pPr algn="just">
              <a:buFont typeface="Times New Roman" panose="02020603050405020304" pitchFamily="18" charset="0"/>
              <a:buChar char="+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Times New Roman" panose="02020603050405020304" pitchFamily="18" charset="0"/>
              <a:buChar char="+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Kapı aynı tarafta olduğu için manevra için sadece bir alan yeterlidir.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Çapraz sevkiyat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Tedarikçiden temin edilen ürünlerin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stoğa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alınmadan ve taşıma kabı bazında içeriği bozulmadan müşterilerin gereksinimlerine göre tasnif edilerek sevk edilmesi işlemidir.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32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0D4DDC8-2A47-175E-ADB7-8EABDD1A8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1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9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 İç Düzeni: </a:t>
            </a:r>
            <a:br>
              <a:rPr lang="tr-TR" sz="29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Depolarda Temel Yerleşim Düzenleri</a:t>
            </a:r>
            <a:endParaRPr lang="tr-TR" sz="29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3564" y="1357745"/>
            <a:ext cx="10959811" cy="55002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Sakıncaları;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―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Araç trafiğinin yoğun olduğu zamanlarda araçların kapıya yanaşmaları ve ayrılmaları zaman alacaktır.</a:t>
            </a:r>
          </a:p>
          <a:p>
            <a:pPr>
              <a:buFont typeface="Times New Roman" panose="02020603050405020304" pitchFamily="18" charset="0"/>
              <a:buChar char="―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―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Sevk ve toplama alanı aynı tarafta olduğu için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elleçleme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ekipmanı trafiği yoğun olacak ve yükleme süreleri artacaktır. </a:t>
            </a:r>
          </a:p>
          <a:p>
            <a:pPr>
              <a:buFont typeface="Times New Roman" panose="02020603050405020304" pitchFamily="18" charset="0"/>
              <a:buChar char="―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―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elleçleme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ekipmanı raflara aynı taraftan gireceği için aynı koridora birden fazla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elleçleme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ekipmanı giremeyecek; bu durumda sipariş toplama ve ürün yerleştirme süreleri artacaktır.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33</a:t>
            </a:fld>
            <a:endParaRPr lang="tr-TR"/>
          </a:p>
        </p:txBody>
      </p:sp>
      <p:pic>
        <p:nvPicPr>
          <p:cNvPr id="14338" name="Picture 2" descr="Circle, emoji, emoticon, face, round, sad, unhappy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560" y="5110587"/>
            <a:ext cx="1172440" cy="11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7A27327-6371-386C-9A78-C0D445CBB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9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U-Tipi Depo Yerleşimi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92" y="1700808"/>
            <a:ext cx="6738476" cy="424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34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08C911B-DF3F-A0A1-ED04-650A93468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9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43050" y="0"/>
            <a:ext cx="9810750" cy="1143000"/>
          </a:xfrm>
        </p:spPr>
        <p:txBody>
          <a:bodyPr>
            <a:normAutofit/>
          </a:bodyPr>
          <a:lstStyle/>
          <a:p>
            <a:pPr algn="ctr"/>
            <a:r>
              <a:rPr lang="tr-TR" sz="2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 İç Düzeni: </a:t>
            </a:r>
            <a:br>
              <a:rPr lang="tr-TR" sz="2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Yaratıcı Depo Yerleşim Tipleri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3636" y="892369"/>
            <a:ext cx="11268364" cy="5829106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Times New Roman" panose="02020603050405020304" pitchFamily="18" charset="0"/>
              <a:buChar char="♦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 depo tasarımlarının </a:t>
            </a:r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dışında ve sıra dışı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yerleştirilmiş tasarımlardır. </a:t>
            </a:r>
          </a:p>
          <a:p>
            <a:pPr>
              <a:buClr>
                <a:srgbClr val="FF0000"/>
              </a:buClr>
              <a:buFont typeface="Times New Roman" panose="02020603050405020304" pitchFamily="18" charset="0"/>
              <a:buChar char="♦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 typeface="Times New Roman" panose="02020603050405020304" pitchFamily="18" charset="0"/>
              <a:buChar char="♦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Birden fazla sipariş toplama yani </a:t>
            </a:r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 halinde sipariş toplamaya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uygun tasarımlardır.</a:t>
            </a:r>
          </a:p>
          <a:p>
            <a:pPr>
              <a:buClr>
                <a:srgbClr val="FF0000"/>
              </a:buClr>
              <a:buFont typeface="Times New Roman" panose="02020603050405020304" pitchFamily="18" charset="0"/>
              <a:buChar char="♦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Avantajları;</a:t>
            </a:r>
          </a:p>
          <a:p>
            <a:pPr>
              <a:buClr>
                <a:srgbClr val="FF0000"/>
              </a:buClr>
              <a:buFont typeface="Times New Roman" panose="02020603050405020304" pitchFamily="18" charset="0"/>
              <a:buChar char="♦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 typeface="Times New Roman" panose="02020603050405020304" pitchFamily="18" charset="0"/>
              <a:buChar char="+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Raflar arasında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geçiş kolaylaştırılmış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olup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 az mesafe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 edilerek gerekli raflara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ulaşılabilir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ürünler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toplanabilir veya yerleştirilebilir.</a:t>
            </a:r>
          </a:p>
          <a:p>
            <a:pPr>
              <a:buClr>
                <a:srgbClr val="FF0000"/>
              </a:buClr>
              <a:buFont typeface="Times New Roman" panose="02020603050405020304" pitchFamily="18" charset="0"/>
              <a:buChar char="+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Dezavantajları;</a:t>
            </a:r>
          </a:p>
          <a:p>
            <a:pPr>
              <a:buClr>
                <a:srgbClr val="FF0000"/>
              </a:buClr>
              <a:buFont typeface="Times New Roman" panose="02020603050405020304" pitchFamily="18" charset="0"/>
              <a:buChar char="―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 typeface="Times New Roman" panose="02020603050405020304" pitchFamily="18" charset="0"/>
              <a:buChar char="―"/>
            </a:pP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Adresleme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iyi yapılmazsa raflar arasında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karışıklık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yaşanabilir.</a:t>
            </a:r>
          </a:p>
          <a:p>
            <a:pPr>
              <a:buClr>
                <a:srgbClr val="FF0000"/>
              </a:buClr>
              <a:buFont typeface="Times New Roman" panose="02020603050405020304" pitchFamily="18" charset="0"/>
              <a:buChar char="―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 typeface="Times New Roman" panose="02020603050405020304" pitchFamily="18" charset="0"/>
              <a:buChar char="―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Karmaşık yapısı nedeniyle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yanlış raf koridoruna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girilebilir.</a:t>
            </a:r>
          </a:p>
          <a:p>
            <a:pPr>
              <a:buClr>
                <a:srgbClr val="FF0000"/>
              </a:buClr>
              <a:buFont typeface="Times New Roman" panose="02020603050405020304" pitchFamily="18" charset="0"/>
              <a:buChar char="―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 typeface="Times New Roman" panose="02020603050405020304" pitchFamily="18" charset="0"/>
              <a:buChar char="―"/>
            </a:pP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Sipariş toplama rotasının yapılması zor olduğu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bilgi teknolojilerinden yararlanmak gerekmektedir; bu durum da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yatırımın maliyetini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artırmaktadır.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35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9DC6CD3-30AB-63AC-8CA5-2ED5E37C1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81200" y="-2738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Yaratıcı Depo Yerleşim Tipleri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64" y="506752"/>
            <a:ext cx="8445337" cy="19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36</a:t>
            </a:fld>
            <a:endParaRPr lang="tr-TR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886691" y="2780144"/>
            <a:ext cx="10962410" cy="4077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tr-TR" sz="3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33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 1</a:t>
            </a:r>
            <a:r>
              <a:rPr lang="tr-TR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’de </a:t>
            </a:r>
            <a:r>
              <a:rPr lang="tr-T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depolama alanına çapraz bir koridor açılarak bu koridorun toplama koridorları ile yalnızca 90° açıyla kesişme zorunluluğunun ortadan kaldırılması sonucunda geliştirilen “</a:t>
            </a:r>
            <a:r>
              <a:rPr lang="tr-T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Uçan-V (</a:t>
            </a:r>
            <a:r>
              <a:rPr lang="tr-TR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Flying</a:t>
            </a:r>
            <a:r>
              <a:rPr lang="tr-T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-V) Tasarımı</a:t>
            </a:r>
            <a:r>
              <a:rPr lang="tr-T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ile 21 koridor ve her bir koridor için 100 palet yerleşimi için optimum sonuca ulaşılmıştır. </a:t>
            </a:r>
          </a:p>
          <a:p>
            <a:pPr algn="just"/>
            <a:endParaRPr lang="tr-T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33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 2</a:t>
            </a:r>
            <a:r>
              <a:rPr lang="tr-TR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’de </a:t>
            </a:r>
            <a:r>
              <a:rPr lang="tr-T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toplama alanlarının birbirine paralel olma zorunluluğunu ortadan kaldıran ve bu alanlar arasında 90° rotasyona olanak veren “</a:t>
            </a:r>
            <a:r>
              <a:rPr lang="tr-T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Balık Kılçığı (</a:t>
            </a:r>
            <a:r>
              <a:rPr lang="tr-TR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Fishbone</a:t>
            </a:r>
            <a:r>
              <a:rPr lang="tr-T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Tasarımı</a:t>
            </a:r>
            <a:r>
              <a:rPr lang="tr-T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ile 21 dikey toplama koridoru ve her bir koridor için 50 palet yerleşimi için optimum sonuca ulaşılmıştır. </a:t>
            </a:r>
          </a:p>
          <a:p>
            <a:pPr algn="just"/>
            <a:endParaRPr lang="tr-T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33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 3</a:t>
            </a:r>
            <a:r>
              <a:rPr lang="tr-TR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’de </a:t>
            </a:r>
            <a:r>
              <a:rPr lang="tr-T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Balık Kılçığı (</a:t>
            </a:r>
            <a:r>
              <a:rPr lang="tr-T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Fishbone</a:t>
            </a:r>
            <a:r>
              <a:rPr lang="tr-T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Tasarımı’nda</a:t>
            </a:r>
            <a:r>
              <a:rPr lang="tr-T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depolama alanlarına tek bir merkezî noktadan ulaşılması sakıncasını ortadan kaldıran ‘</a:t>
            </a:r>
            <a:r>
              <a:rPr lang="tr-T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Apolet (Chevron) Koridor Tasarımı</a:t>
            </a:r>
            <a:r>
              <a:rPr lang="tr-T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bulunmaktadır.</a:t>
            </a:r>
          </a:p>
          <a:p>
            <a:pPr algn="just"/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49B13B9-B1E2-ACA8-0A4B-3E8DDD021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2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758969" y="1555101"/>
            <a:ext cx="4933780" cy="2098226"/>
          </a:xfrm>
        </p:spPr>
        <p:txBody>
          <a:bodyPr/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 Tasarımındaki Hiyerarşik Düzeyler</a:t>
            </a:r>
            <a:endParaRPr lang="tr-TR" sz="2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97234" y="3354748"/>
            <a:ext cx="4595459" cy="1086237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Stratejik Düzey Depo Tasarımı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Taktik Düzey Depo Tasarımı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Operasyonel</a:t>
            </a: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Düzey Depo Tasarımı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tr-TR" sz="1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37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0B5795F-4400-7266-FC7E-BB041025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51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Stratejik Düzey Depo Tasarımı</a:t>
            </a:r>
            <a:b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6775" y="1324546"/>
            <a:ext cx="11075553" cy="5533453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İlk aşamada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 ile ilgili </a:t>
            </a:r>
            <a:r>
              <a:rPr lang="tr-TR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stratejik hedeflerin belirlenmesi</a:t>
            </a:r>
            <a:r>
              <a:rPr lang="tr-T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yatırım planlamasının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gerçekleştirilmesi öngörülmektedir. </a:t>
            </a:r>
          </a:p>
          <a:p>
            <a:pPr marL="0" indent="0">
              <a:buNone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♦"/>
            </a:pPr>
            <a:r>
              <a:rPr lang="tr-TR" sz="18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Stratejik hedefler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 tasarımı probleminin </a:t>
            </a:r>
            <a:r>
              <a:rPr lang="tr-TR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ayrıntılandırılması</a:t>
            </a:r>
            <a:r>
              <a:rPr lang="tr-TR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kritik öneme sahiptir. </a:t>
            </a:r>
          </a:p>
          <a:p>
            <a:pPr marL="0" indent="0">
              <a:buNone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Söz konusu </a:t>
            </a:r>
            <a:r>
              <a:rPr lang="tr-TR" sz="18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hedefler</a:t>
            </a:r>
            <a:r>
              <a:rPr lang="tr-TR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şu verilecek </a:t>
            </a:r>
            <a:r>
              <a:rPr lang="tr-TR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kararlar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sonucunda ortaya çıkacaktır: </a:t>
            </a:r>
          </a:p>
          <a:p>
            <a:pPr marL="0" indent="0">
              <a:buNone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Deponun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amacı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türü </a:t>
            </a:r>
          </a:p>
          <a:p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Deponun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hizmet vereceği sektör </a:t>
            </a:r>
          </a:p>
          <a:p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Arazi kısıtlarına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bağımlılık </a:t>
            </a:r>
          </a:p>
          <a:p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Arazi topoğrafyasına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bağımlılık </a:t>
            </a:r>
          </a:p>
          <a:p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Arazi ve imar kısıtları doğrultusunda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deponun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 katlı/çok katlı olması </a:t>
            </a:r>
          </a:p>
          <a:p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Deponun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tek/çok müşteriye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hizmet vermesi </a:t>
            </a:r>
          </a:p>
          <a:p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Depoda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tek/çok tip ürün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olması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38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4A6EE0F-C322-2E37-B9E3-EB02C9EBB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4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Stratejik Düzey Depo Tasarımı</a:t>
            </a:r>
            <a:br>
              <a:rPr lang="tr-TR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6764" y="1782618"/>
            <a:ext cx="10870911" cy="5075382"/>
          </a:xfrm>
        </p:spPr>
        <p:txBody>
          <a:bodyPr>
            <a:normAutofit/>
          </a:bodyPr>
          <a:lstStyle/>
          <a:p>
            <a:pPr algn="just">
              <a:buFont typeface="Times New Roman" panose="02020603050405020304" pitchFamily="18" charset="0"/>
              <a:buChar char="♦"/>
            </a:pPr>
            <a:r>
              <a:rPr lang="tr-TR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 </a:t>
            </a:r>
            <a:r>
              <a:rPr lang="tr-TR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yatırım</a:t>
            </a:r>
            <a:r>
              <a:rPr lang="tr-TR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plânlaması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stratejik düzeyde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gerçekleştirilmesi gereken diğer önemli bir konudur.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Yatırım plânlama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ürün-depo-müşteri etkileşim düzeyinin saptanması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değerlendirilebilir. 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karar doğrultusunda deponun </a:t>
            </a:r>
            <a:r>
              <a:rPr lang="tr-T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 depo olması saptanabilmektedir. 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Yine yatırım plânlama faaliyetleri doğrultusunda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deponun mülkiyetinin </a:t>
            </a:r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işletmeye ait olması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 da </a:t>
            </a:r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kiralanması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şeklinde stratejik bir karar da verilmelidir.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39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6A999E1-0668-B1C2-EF4D-C50686A6B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5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036496" cy="634082"/>
          </a:xfrm>
        </p:spPr>
        <p:txBody>
          <a:bodyPr>
            <a:noAutofit/>
          </a:bodyPr>
          <a:lstStyle/>
          <a:p>
            <a:pPr algn="ctr"/>
            <a:r>
              <a:rPr lang="tr-TR" sz="3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 İç Düzeni: </a:t>
            </a:r>
            <a:br>
              <a:rPr lang="tr-TR" sz="3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Depolama Bölgesi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17964" y="1357744"/>
            <a:ext cx="10474036" cy="5500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Depolama bölgesi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kullanılabilecek alanlar şunlardır: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Kitle depolama alanı: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Ürünlerin genellikle orijinal ambalaj sandıklarıyla yüksek istifler şeklinde raflarda ya da zeminde üst üste depolandığı sahadır.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4</a:t>
            </a:fld>
            <a:endParaRPr lang="tr-TR"/>
          </a:p>
        </p:txBody>
      </p:sp>
      <p:pic>
        <p:nvPicPr>
          <p:cNvPr id="1026" name="Picture 2" descr="Depo Stok Yönetim Sistemleri - İDESOFT Lt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82" y="3171581"/>
            <a:ext cx="5127625" cy="354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4C4FA39-D280-A048-BC5D-CDFE4BF1F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4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Stratejik Düzey Depo Tasarımı</a:t>
            </a:r>
            <a:br>
              <a:rPr lang="tr-TR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0508" y="1357744"/>
            <a:ext cx="10846667" cy="5500255"/>
          </a:xfrm>
        </p:spPr>
        <p:txBody>
          <a:bodyPr>
            <a:noAutofit/>
          </a:bodyPr>
          <a:lstStyle/>
          <a:p>
            <a:pPr algn="just">
              <a:buFont typeface="Times New Roman" panose="02020603050405020304" pitchFamily="18" charset="0"/>
              <a:buChar char="♦"/>
            </a:pPr>
            <a:r>
              <a:rPr lang="tr-TR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Klasik/Otomatik depo kararının verilmesi: </a:t>
            </a: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 tasarım sürecindeki en temel kararlardan biri olan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otomasyon,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 olarak büyük ölçekli operasyonlarda, operasyonun hacmi ve ürünlerin dolaşım sürelerinin daha kritik duruma gelmesi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nedeniyle kazanımlar sağlamaktadır. 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Otomasyon kararının verilmesinde aşağıdaki noktalar etkili olmaktadır: </a:t>
            </a:r>
          </a:p>
          <a:p>
            <a:pPr marL="0" indent="0" algn="just">
              <a:buNone/>
            </a:pPr>
            <a:r>
              <a:rPr lang="tr-T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Manuel operasyon ve taşımaların azaltılması sonucunda verimlilik artışının sağlanması,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 işlem hacminin çok daha yüksek olmasının sağlanması (otomatik depolarda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rotalama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sıralama gibi işlemlerin hızlı olması nedeniyle birim zamanda işlem gören palet sayısı çok daha fazla olabilmektedir),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Sipariş hazırlama ve toplama işlemlerine ilişkin doğruluk oranlarının arttırılmasının sağlanması,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düşük stok düzeyleri ile daha iyi stok kontrol faaliyetlerinin gerçekleştirilebilmesi.</a:t>
            </a:r>
            <a:endParaRPr lang="tr-T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40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394E76F-0F2B-294D-14E0-DED1EE540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981200" y="379141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Stratejik Düzey Depo Tasarımı</a:t>
            </a:r>
            <a:br>
              <a:rPr lang="tr-TR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9744" y="1671782"/>
            <a:ext cx="10799331" cy="51512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dönemde gerçekleştirilen araştırmaların sonuçlarına göre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otomatik depolardan kısa vadede beklentiler ve elde edilmek istenen kazanımlar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şu şekilde belirtilmektedir: 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Operasyon performansındaki iyileştirmelerle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maliyetlerde düşüşün sağlanması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Temin sürelerinin ve teslim doğruluğunun artması nedeni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yle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müşteri hizmet düzeyinin iyileştiril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mesi,</a:t>
            </a:r>
          </a:p>
          <a:p>
            <a:pPr algn="just"/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Operasyon maliyetlerinin düşürülmesi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müşteri hizmet düzeyinin iyileştirilmesi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yönelik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rakiplerin baskılarına karşı tepki verilebil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mesi,</a:t>
            </a:r>
          </a:p>
          <a:p>
            <a:pPr algn="just"/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Hacim artışlarına, arz ve/veya taleplere ilişkin değişikliklere karşı esnek olunabil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mesi.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41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97691A6-498D-94A7-B044-B1EF34D8D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981200" y="476672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Stratejik Düzey Depo Tasarımı</a:t>
            </a:r>
            <a:br>
              <a:rPr lang="tr-TR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48508" y="1653308"/>
            <a:ext cx="10843491" cy="5204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noktada deponun kabaca bir yerleşim planı oluşturulmalıdır.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Yani,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Ekipmanlara ilişkin şarj ünitelerinin yerleşimi,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Yangın söndürme araç ve gereçlerinin yerleşimi,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Acil durum çıkışları, tehlikeli madde depolama alanları 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 tasarımı ve üst düzey depo yerleşiminin oluşturulması sırasında göz önünde bulundurulmalıdır.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42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5604021-3BC8-FEF5-35E1-0F5045FD5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6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819275" y="274638"/>
            <a:ext cx="8829675" cy="634082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Taktik Düzey Depo Tasarımı</a:t>
            </a:r>
            <a:br>
              <a:rPr lang="tr-TR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42976" y="1440872"/>
            <a:ext cx="10877550" cy="54171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Taktik düzeydeki depolama politikaları, 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depolama yönteminin seçimi, sipariş toplama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hazırlama yönteminin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belirlenmesini içermektedir.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Depolama Yönteminin Seçimi:</a:t>
            </a: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aşamada özellikle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adanmış depolama, rastgele depolama, sınıf bazlı depolama, ürün grubu bazında depolama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gibi farklı depolama politikalarının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belirlenmesi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gerekmektedir.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Söz konusu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depolama politikalarının birbirlerine göre avantajları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dezavantajları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bulunmaktadır. 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Rastgele depolama politikası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depolama alanını en küçüklerken toplama işlemleri sırasında verimsizliğe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yol açabilmektedir. 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Adanmış depolama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toplama işlemlerini daha hızlı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yürütmeyi olanaklı kılmakta ancak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fazla depolama alanına gereksinim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duymaktadır.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43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BB93D86-DBD4-797A-FC27-4B82E47B0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699780" y="276106"/>
            <a:ext cx="9020175" cy="634082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Taktik Düzey Depo Tasarımı</a:t>
            </a:r>
            <a:br>
              <a:rPr lang="tr-TR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87293" y="1505528"/>
            <a:ext cx="10714182" cy="5352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Koridor Tasarımı: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Koridorların düzeni, uzunluk ve genişlikleri, numaraları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daha kesin duruma getirilmelidir. 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Ayrıca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paletlerin ve istif şekillerinin belirlenmesi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gerekmektedir. 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aşamada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geleneksel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paralel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dikey koridorların yanı sıra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deponun özelliklerine göre </a:t>
            </a:r>
            <a:r>
              <a:rPr lang="tr-T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Kanat Koridor (</a:t>
            </a:r>
            <a:r>
              <a:rPr lang="tr-TR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Flying</a:t>
            </a:r>
            <a:r>
              <a:rPr lang="tr-T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V), Balık Kılçığı Koridor (</a:t>
            </a:r>
            <a:r>
              <a:rPr lang="tr-TR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Fishbone</a:t>
            </a:r>
            <a:r>
              <a:rPr lang="tr-T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Apolet Koridor (Chevron)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 tasarım seçenekleri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değerlendirilmelidir.</a:t>
            </a:r>
          </a:p>
          <a:p>
            <a:pPr marL="0" indent="0" algn="just">
              <a:buNone/>
            </a:pPr>
            <a:endParaRPr lang="tr-T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araştırmaya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göre, bir deponun toplam alanının 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%52’sinin depolama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%17’sinin sipariş toplama ve paketleme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%16’sının mal kabul ve sevkiyat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%7’sinin katma değerli hizmetler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geriye kalan %7’lik kısmın ise diğer amaçlar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için kullanıldığı belirtilmektedir.</a:t>
            </a:r>
            <a:endParaRPr lang="tr-T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44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6A4C2F8-06AC-AA23-74FF-6A65FB53C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600201" y="332657"/>
            <a:ext cx="8867774" cy="374607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Taktik Düzey Depo Tasarımı</a:t>
            </a:r>
            <a:br>
              <a:rPr lang="tr-TR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5309" y="1468582"/>
            <a:ext cx="10475192" cy="53894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Ekipman seçimi:</a:t>
            </a:r>
            <a:r>
              <a:rPr lang="tr-TR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aşamada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ekipmanların ve otomasyon düzeylerinin belirlenmesi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gerekmektedir. 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Söz konusu ekipmanlar, </a:t>
            </a:r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 depolama hem de malzeme </a:t>
            </a:r>
            <a:r>
              <a:rPr lang="tr-T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elleçleme</a:t>
            </a:r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ekipmanları olarak düşünülmelidir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Ekipman seçimi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ayrıntılı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teknik analizlerin yanı sıra iş süreçlerine ilişkin temel ilkelere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 binasının yapısına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 ve müşteri sipariş profilleri ile bilgi teknoloji altyapısına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bağlıdır. 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Ayrıca depoda söz konusu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ekipmanların kullanımı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konusunda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gerekli yetkinliğe sahip personelin olması zorunluluğu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göz önüne alınmalıdır. 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45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12E12D4-3ECB-7081-9A13-54FAA3E72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7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543050" y="509769"/>
            <a:ext cx="9029700" cy="634082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Taktik Düzey Depo Tasarımı</a:t>
            </a:r>
            <a:br>
              <a:rPr lang="tr-TR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48509" y="1791855"/>
            <a:ext cx="10252942" cy="5066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Ayrıntılı depo yerleşimi çalışması sırasında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 hesaplamaların yanı sıra 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malzeme akışına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ilişkin süreçlerin düzenli işletilebilmesi için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gerekli hareket alanları da dikkate alınmalıdır. 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 içerisindeki 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bütünleşik malzeme akışı,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temel olarak 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unsurdan oluşmaktadır: 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Depoya giren malzemeler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Depodan çıkan malzemeler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Dağıtım merkezi içerisindeki dahili malzeme hareketleri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46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D09EC74-0738-E485-7FA8-87A4DF9FC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8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35560" y="614272"/>
            <a:ext cx="7920880" cy="130026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Operasyonel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Düzey Depo Tasarımı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4436" y="2977861"/>
            <a:ext cx="10538691" cy="4290291"/>
          </a:xfrm>
        </p:spPr>
        <p:txBody>
          <a:bodyPr/>
          <a:lstStyle/>
          <a:p>
            <a:pPr marL="0" indent="0">
              <a:buNone/>
            </a:pP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bir </a:t>
            </a:r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depolama sürecinin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ayrıntılı tasarımı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yapılmalıdır. 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Aynı zamanda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birbiri ile ilişkili olan bu süreçlerin girdi/çıktı ilişkileri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belirlenmelidir. 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sonra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süreç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 kabul, fiziksel depolama, sipariş toplama, paketleme, ayırma/sınıflandırma ve sevkiyat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bölümlerinden oluşmaktadır.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47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5760EA4-1A4C-8C97-5A2D-9B31A7F33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3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551531" y="404664"/>
            <a:ext cx="91440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Depolarda Yerleşim: </a:t>
            </a:r>
            <a:br>
              <a:rPr lang="tr-TR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Rampalar ve Kapılar</a:t>
            </a:r>
            <a:b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709" y="1690254"/>
            <a:ext cx="10538692" cy="51677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Rampalar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 kapısına yanaşan araçlardan ürün boşaltımı ve yüklemesi esnasında depo kapısıyla araç arasındaki bağlantıyı sağlayıp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forklift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çalışanların depodan araca, araçtan depoya rahatlıkla geçmelerini sağlayan yükseltilerdir.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48</a:t>
            </a:fld>
            <a:endParaRPr lang="tr-TR"/>
          </a:p>
        </p:txBody>
      </p:sp>
      <p:pic>
        <p:nvPicPr>
          <p:cNvPr id="15364" name="Picture 4" descr="İKS Yükleme Rampası Sistemleri - YÜKLEME RAMPA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09" y="2977942"/>
            <a:ext cx="4733059" cy="302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Yükleme Rampaları • Siber Otomatik Kapı Sisteml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04" y="2977942"/>
            <a:ext cx="5397296" cy="303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A8F9318-D743-A74F-8332-AE19FA66F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1678" y="-6231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Depolarda Yerleşim: </a:t>
            </a:r>
            <a:b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Rampalar ve Kapılar</a:t>
            </a:r>
            <a:b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8751" y="1076326"/>
            <a:ext cx="10544175" cy="32956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Kapılar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yükleme boşaltma işlemlerinin güvenli bir şekilde ve çabuk yapılması amacıyla inşa edilmişlerdir.</a:t>
            </a:r>
          </a:p>
          <a:p>
            <a:pPr marL="0" indent="0" algn="just">
              <a:buNone/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Depolarda tasarım yapılırken kapı sayısı, deponun performansını etkileyen önemli bir unsurdur.</a:t>
            </a:r>
          </a:p>
          <a:p>
            <a:pPr marL="0" indent="0" algn="just">
              <a:buNone/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Kapı sayısının artmasına bağlı avantajlar;</a:t>
            </a:r>
          </a:p>
          <a:p>
            <a:pPr marL="0" indent="0" algn="just">
              <a:buNone/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Times New Roman" panose="02020603050405020304" pitchFamily="18" charset="0"/>
              <a:buChar char="+"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Kapı sayısının artışı</a:t>
            </a: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manevra alanını ve depo içinin trafiğini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azaltır.</a:t>
            </a:r>
          </a:p>
          <a:p>
            <a:endParaRPr lang="tr-TR" sz="1600" dirty="0"/>
          </a:p>
        </p:txBody>
      </p:sp>
      <p:pic>
        <p:nvPicPr>
          <p:cNvPr id="16386" name="Picture 2" descr="Depo Ferforje Garaj Kapısı | FGK-108 - Ferforje Modelleri - Uçar Ferfor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621" y="3543504"/>
            <a:ext cx="4824411" cy="321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Sanayi Seksiyonel Depo Kapısı Güçlü Motor Ile/poliüretan Panel Endüstriyel  Kapı/ce Onayı Sanayi Kapı - Buy Sanayi Kesit Depo Kapısı,Ce Onayı Sanayi  Kapısı,Poliüretan Panel Endüstriyel Kapı Product on Alibab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3949700"/>
            <a:ext cx="29083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68F3EF7-56BF-BC3B-ADEC-B9D915106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1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7194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 İç Düzeni: </a:t>
            </a:r>
            <a:b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Depolama Bölgesi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1678" y="1517465"/>
            <a:ext cx="10178322" cy="3593591"/>
          </a:xfrm>
        </p:spPr>
        <p:txBody>
          <a:bodyPr/>
          <a:lstStyle/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Depolama Adaları: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Depolama sahası içinde üzerinde düzenli depolama yapmak amacıyla çizgilerle işaretlenerek bölünmüş kısımlardır.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Depolama alanının adalara bölünmesi; cinslerine, benzerliklerine ve ağırlıklarına göre depolanabilmesi kolaylığı sağlamaktadır.</a:t>
            </a:r>
          </a:p>
          <a:p>
            <a:endParaRPr lang="tr-TR" dirty="0"/>
          </a:p>
        </p:txBody>
      </p:sp>
      <p:pic>
        <p:nvPicPr>
          <p:cNvPr id="2050" name="Picture 2" descr="ícone · 3D · isométrica · processo · armazém · interior - ilustração de  vetor © robuart (#6717017) | Stockfr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31" y="3582513"/>
            <a:ext cx="4117796" cy="319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2331B93-263A-C059-F23C-C593C6DFE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03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082602" y="209203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tr-TR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Depolarda Yerleşim: Rampalar ve Kapılar</a:t>
            </a:r>
            <a:br>
              <a:rPr lang="tr-TR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8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4472" y="2115126"/>
            <a:ext cx="11157527" cy="4742873"/>
          </a:xfrm>
        </p:spPr>
        <p:txBody>
          <a:bodyPr/>
          <a:lstStyle/>
          <a:p>
            <a:pPr marL="0" indent="0">
              <a:buNone/>
            </a:pP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Kapı sayısının artmasına bağlı dezavantajlar;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―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fazla kapının olması depo giriş ve çıkışının kontrolünün artmasına neden olur.</a:t>
            </a:r>
          </a:p>
          <a:p>
            <a:pPr>
              <a:buFont typeface="Times New Roman" panose="02020603050405020304" pitchFamily="18" charset="0"/>
              <a:buChar char="―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―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bir kapı için ayrı yatırım maliyeti ve bilgi teknolojileri maliyeti artar.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50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D276036-3B1C-704F-59E8-9F5089C0E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0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D03372-36F2-B118-8B28-BA680C32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628570"/>
            <a:ext cx="10178322" cy="1492132"/>
          </a:xfrm>
        </p:spPr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KAYNAKÇA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8DFABE-10FB-D234-4549-76B4C47C9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Acar, A. Z., &amp; Çakmak, E. (2023, Temmuz). </a:t>
            </a:r>
            <a:r>
              <a:rPr lang="tr-T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Depolama ve depo yönetimi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(4. basım, 248 s.). Nobel Akademik Yayıncılık.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Aras, N.,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Suvacı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B., &amp; Sayın, H. C. (2022). </a:t>
            </a:r>
            <a:r>
              <a:rPr lang="tr-T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Depolama ve envanter yönetimi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(D. Paşaoğlu, Ed.). Anadolu Üniversitesi Yayınları. (Yayın No: 3244;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Açıköğretim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Fakültesi Yayını No: 2109)</a:t>
            </a:r>
          </a:p>
          <a:p>
            <a:pPr algn="just"/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Özceylan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A., &amp;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Tanyaş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(2021). Geleneksel olmayan yenilikçi depo yerleşim tipleri ve tasarımları üzerine bir araştırma. </a:t>
            </a:r>
            <a:r>
              <a:rPr lang="tr-TR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tr-T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  <a:r>
              <a:rPr lang="tr-T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Logistics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tr-T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(2), 197-216.</a:t>
            </a:r>
          </a:p>
          <a:p>
            <a:pPr algn="just"/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Hopbaoğlu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F. (2009). Tedarik zincirinde ve lojistik süreçlerde depo tasarımı ve depo yönetimi: Kozmetik sektöründe bir uygulama.</a:t>
            </a:r>
          </a:p>
          <a:p>
            <a:pPr algn="just"/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Özyörük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B., &amp; Ak, S. (2012). Etkin Depo Yerleşiminin Düzenlenmesi İçin Bir Model: Elektronik Firmada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Uygulanmasi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tr-TR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Tübav</a:t>
            </a:r>
            <a:r>
              <a:rPr lang="tr-T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Bilim Dergisi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tr-T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(1), 21-29.</a:t>
            </a:r>
          </a:p>
          <a:p>
            <a:pPr algn="just"/>
            <a:endParaRPr lang="tr-T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331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800" dirty="0"/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240244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 İç Düzeni: </a:t>
            </a:r>
            <a:br>
              <a:rPr lang="tr-TR" sz="3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Depolama Bölgesi</a:t>
            </a:r>
            <a:endParaRPr lang="tr-TR" sz="3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6218" y="1163782"/>
            <a:ext cx="10815782" cy="5694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Isıtılabilen alan: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Belli bir ısı derecesinde korunması gereken ürünlerin depolandığı alandır. 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Ayrıca personelin ısınması amacıyla da depolama alanlarında ısıtma yapılabilir.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Isıtılmayan alan: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 ısıtılmaya ihtiyaç duymayan ürünler depolanır. 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 depoların büyük bir bölümü ısıtılmamış alanlardan oluşmaktadır.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Rutubeti kontrol edilebilen alan: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Bazı ürünler belirlenmiş nem oranlarında muhafaza edilmelidir. 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 gıda malzemelerinde bu şartlar sağlanamazsa besin değer kaybı, bozulma gibi durumlar ortaya çıkabilmektedir.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6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98AEC5A-E78A-C256-5212-FC2F0BF66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6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 İç Düzeni: </a:t>
            </a:r>
            <a:br>
              <a:rPr lang="tr-TR" sz="3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Depolama Bölgesi</a:t>
            </a:r>
            <a:endParaRPr lang="tr-TR" sz="3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9126" y="1357744"/>
            <a:ext cx="11092873" cy="5500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Yanıcı madde alanı: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Boya ve madeni yağlar gibi yüksek derecede yanma özelliği olan maddelerin depolanmasına tahsis edilmiş alandır. 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alanlar yanmaz cins yapı malzemesi ile inşa edilir ve yangın sistemiyle donatılır. 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Sundurma alanı: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Açık hava şartlarında depolanma zorunluluğu bulunan ürünleri sadece kötü hava şartlarından korumak amacıyla oluşturulmuş üstü çatıyla örtülü depolama alanlarıdır.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 ağır makine ve teçhizatlar ile odun-kömür depolanmasında ve tersine lojistik operasyonlarında kullanılır.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7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ECDC131-3D32-B43E-F112-DBA114413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abrika Sundurmalarının Avantajları Nelerdir? - Pratik Sundu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79306"/>
            <a:ext cx="5877968" cy="37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ww.turkishcargo.com.tr/documents/_thumbs/tk-care-1170-550-484d0a37-7f2e-4bd4-9da3-409081914694_1170_5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" y="307529"/>
            <a:ext cx="6048557" cy="284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İşimiz aslında tehlikeli madde değil, sizin ve sevdikleriniz hayatı. TMGD  Global, bir 3P Global kuruluşudur. - PDF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16" y="577200"/>
            <a:ext cx="4751523" cy="236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74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 İç Düzeni:</a:t>
            </a:r>
            <a:br>
              <a:rPr lang="tr-T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2.Depolama Yapılmayan Bölgeler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2782" y="1597891"/>
            <a:ext cx="10695709" cy="526010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 yollar (Ana koridorlar):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 ve ambarların giriş çıkış kapıları yönünde depo ve ambar boyunca uzanan yollardır.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Genişlikleri iki istif makinesinin karşılıklı gidiş ve gelişine uygun olmalıdır.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Küçük ara yollar (Çapraz koridorlar):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 yolları birbirine bağlayan ve bunlara dikey olan koridorlardır.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Genişlikleri bir istif makinesinin geçişine uygun olmalıdır.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Yangın Yolları: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Tercihen pencere kenarında olmalıdır ve her an kullanılmak üzere boş ve temiz bulundurulmalıdır.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az iki insanın geçebileceği şekilde dizayn edilmelidir.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408-F797-4D66-A76A-824A740EF631}" type="slidenum">
              <a:rPr lang="tr-TR" smtClean="0"/>
              <a:t>9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E34AA31-6324-5EDD-E096-0169CC1D5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1" y="0"/>
            <a:ext cx="762000" cy="7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9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TM10001106[[fn=Rozet]]</Template>
  <TotalTime>3103</TotalTime>
  <Words>3012</Words>
  <Application>Microsoft Macintosh PowerPoint</Application>
  <PresentationFormat>Geniş ekran</PresentationFormat>
  <Paragraphs>448</Paragraphs>
  <Slides>52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61" baseType="lpstr">
      <vt:lpstr>Arial</vt:lpstr>
      <vt:lpstr>Calibri</vt:lpstr>
      <vt:lpstr>Courier New</vt:lpstr>
      <vt:lpstr>Gill Sans MT</vt:lpstr>
      <vt:lpstr>Impact</vt:lpstr>
      <vt:lpstr>Poppins</vt:lpstr>
      <vt:lpstr>Times New Roman</vt:lpstr>
      <vt:lpstr>Wingdings</vt:lpstr>
      <vt:lpstr>Badge</vt:lpstr>
      <vt:lpstr>PowerPoint Sunusu</vt:lpstr>
      <vt:lpstr>Depolarda Yerleşim:  Depo İçi Tasarım Prensipleri  </vt:lpstr>
      <vt:lpstr>Depolarda Yerleşim:  Depo İç Düzeni </vt:lpstr>
      <vt:lpstr>Depo İç Düzeni:  1. Depolama Bölgesi</vt:lpstr>
      <vt:lpstr>Depo İç Düzeni:  1. Depolama Bölgesi</vt:lpstr>
      <vt:lpstr>Depo İç Düzeni:  1. Depolama Bölgesi</vt:lpstr>
      <vt:lpstr>Depo İç Düzeni:  1. Depolama Bölgesi</vt:lpstr>
      <vt:lpstr>PowerPoint Sunusu</vt:lpstr>
      <vt:lpstr>Depo İç Düzeni:  2.Depolama Yapılmayan Bölgeler </vt:lpstr>
      <vt:lpstr>Depo İç Düzeni:  2.Depolama Yapılmayan Bölgeler </vt:lpstr>
      <vt:lpstr>Depo İç Düzeni:  3.Depolama Yapılan Alanlarda Yerleşim Faktörleri</vt:lpstr>
      <vt:lpstr>Depo İç Düzeni:  3.Depolama Yapılan Alanlarda Yerleşim Faktörleri</vt:lpstr>
      <vt:lpstr>Depo İç Düzeni:  3.Depolama Yapılan Alanlarda Yerleşim Faktörleri</vt:lpstr>
      <vt:lpstr>Depo İç Düzeni: 3.Depolama Yapılan Alanlarda Yerleşim Faktörleri</vt:lpstr>
      <vt:lpstr>Depo İç Düzeni: 3.Depolama Yapılan Alanlarda Yerleşim Faktörleri</vt:lpstr>
      <vt:lpstr>Depo İç Düzeni: 3.Depolama Yapılan Alanlarda Yerleşim Faktörleri</vt:lpstr>
      <vt:lpstr>Depo İç Düzeni: 3.Depolama Yapılan Alanlarda Yerleşim Faktörleri</vt:lpstr>
      <vt:lpstr>PowerPoint Sunusu</vt:lpstr>
      <vt:lpstr>ABC- Analizi’nde gruplar nasıl belirlenir?</vt:lpstr>
      <vt:lpstr>PowerPoint Sunusu</vt:lpstr>
      <vt:lpstr>PowerPoint Sunusu</vt:lpstr>
      <vt:lpstr>PowerPoint Sunusu</vt:lpstr>
      <vt:lpstr>PowerPoint Sunusu</vt:lpstr>
      <vt:lpstr>ABC Analizi Örneği-2</vt:lpstr>
      <vt:lpstr>ABC Analizi Örneği-2 ÇÖZÜMÜ</vt:lpstr>
      <vt:lpstr>4.Depolarda Temel Yerleşim Düzenleri</vt:lpstr>
      <vt:lpstr>PowerPoint Sunusu</vt:lpstr>
      <vt:lpstr>PowerPoint Sunusu</vt:lpstr>
      <vt:lpstr>Depo İç Düzeni:  4.Depolarda Temel Yerleşim Düzenleri</vt:lpstr>
      <vt:lpstr>Akış Tipi Depo Yerleşimi</vt:lpstr>
      <vt:lpstr>Depo İç Düzeni:  4.Depolarda Temel Yerleşim Düzenleri</vt:lpstr>
      <vt:lpstr>Depo İç Düzeni:  4.Depolarda Temel Yerleşim Düzenleri</vt:lpstr>
      <vt:lpstr>Depo İç Düzeni:  Depolarda Temel Yerleşim Düzenleri</vt:lpstr>
      <vt:lpstr>U-Tipi Depo Yerleşimi</vt:lpstr>
      <vt:lpstr>Depo İç Düzeni:  Yaratıcı Depo Yerleşim Tipleri</vt:lpstr>
      <vt:lpstr>Yaratıcı Depo Yerleşim Tipleri</vt:lpstr>
      <vt:lpstr>Depo Tasarımındaki Hiyerarşik Düzeyler</vt:lpstr>
      <vt:lpstr>A. Stratejik Düzey Depo Tasarımı </vt:lpstr>
      <vt:lpstr>A. Stratejik Düzey Depo Tasarımı  </vt:lpstr>
      <vt:lpstr>A. Stratejik Düzey Depo Tasarımı  </vt:lpstr>
      <vt:lpstr>A. Stratejik Düzey Depo Tasarımı  </vt:lpstr>
      <vt:lpstr>A. Stratejik Düzey Depo Tasarımı  </vt:lpstr>
      <vt:lpstr>B. Taktik Düzey Depo Tasarımı </vt:lpstr>
      <vt:lpstr>B. Taktik Düzey Depo Tasarımı </vt:lpstr>
      <vt:lpstr>B. Taktik Düzey Depo Tasarımı </vt:lpstr>
      <vt:lpstr>B. Taktik Düzey Depo Tasarımı </vt:lpstr>
      <vt:lpstr>c. Operasyonel Düzey Depo Tasarımı</vt:lpstr>
      <vt:lpstr>Depolarda Yerleşim:  Rampalar ve Kapılar </vt:lpstr>
      <vt:lpstr>Depolarda Yerleşim:  Rampalar ve Kapılar </vt:lpstr>
      <vt:lpstr>Depolarda Yerleşim: Rampalar ve Kapılar </vt:lpstr>
      <vt:lpstr>KAYNAKÇA</vt:lpstr>
      <vt:lpstr>Teşekkürler…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Depolarda Yerleşim:  Depo İçi Tasarım Prensipleri</dc:title>
  <dc:creator>Afet CAGAY</dc:creator>
  <cp:lastModifiedBy>Nazlıcan Dindarik</cp:lastModifiedBy>
  <cp:revision>115</cp:revision>
  <cp:lastPrinted>2021-12-10T07:20:00Z</cp:lastPrinted>
  <dcterms:created xsi:type="dcterms:W3CDTF">2020-09-29T14:05:41Z</dcterms:created>
  <dcterms:modified xsi:type="dcterms:W3CDTF">2025-07-16T13:43:41Z</dcterms:modified>
</cp:coreProperties>
</file>