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68" r:id="rId4"/>
    <p:sldId id="274" r:id="rId5"/>
    <p:sldId id="269" r:id="rId6"/>
    <p:sldId id="270" r:id="rId7"/>
    <p:sldId id="271" r:id="rId8"/>
    <p:sldId id="272" r:id="rId9"/>
    <p:sldId id="273" r:id="rId10"/>
    <p:sldId id="275" r:id="rId11"/>
    <p:sldId id="276" r:id="rId12"/>
    <p:sldId id="265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BANKA VE SİGORTA 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1</a:t>
            </a:r>
            <a:r>
              <a:rPr lang="tr-TR" dirty="0"/>
              <a:t>3</a:t>
            </a:r>
            <a:r>
              <a:rPr lang="tr-TR"/>
              <a:t>.</a:t>
            </a:r>
            <a:r>
              <a:rPr lang="tr-TR" dirty="0"/>
              <a:t>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1F5C59-A306-4BCE-B1F9-24682462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Sigorta Acentesi ile Broker Arasındaki Fark</a:t>
            </a:r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840B1A01-C968-4F4E-9483-A457D0A174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004116"/>
              </p:ext>
            </p:extLst>
          </p:nvPr>
        </p:nvGraphicFramePr>
        <p:xfrm>
          <a:off x="1189038" y="2167467"/>
          <a:ext cx="10164762" cy="3510842"/>
        </p:xfrm>
        <a:graphic>
          <a:graphicData uri="http://schemas.openxmlformats.org/drawingml/2006/table">
            <a:tbl>
              <a:tblPr/>
              <a:tblGrid>
                <a:gridCol w="5082381">
                  <a:extLst>
                    <a:ext uri="{9D8B030D-6E8A-4147-A177-3AD203B41FA5}">
                      <a16:colId xmlns:a16="http://schemas.microsoft.com/office/drawing/2014/main" val="2415356622"/>
                    </a:ext>
                  </a:extLst>
                </a:gridCol>
                <a:gridCol w="5082381">
                  <a:extLst>
                    <a:ext uri="{9D8B030D-6E8A-4147-A177-3AD203B41FA5}">
                      <a16:colId xmlns:a16="http://schemas.microsoft.com/office/drawing/2014/main" val="2023861239"/>
                    </a:ext>
                  </a:extLst>
                </a:gridCol>
              </a:tblGrid>
              <a:tr h="610581">
                <a:tc>
                  <a:txBody>
                    <a:bodyPr/>
                    <a:lstStyle/>
                    <a:p>
                      <a:r>
                        <a:rPr lang="tr-TR" dirty="0"/>
                        <a:t>Sigorta Acentesi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Broker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421642"/>
                  </a:ext>
                </a:extLst>
              </a:tr>
              <a:tr h="610581">
                <a:tc>
                  <a:txBody>
                    <a:bodyPr/>
                    <a:lstStyle/>
                    <a:p>
                      <a:r>
                        <a:rPr lang="tr-TR"/>
                        <a:t>Sigorta şirketini temsil eder.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Sigorta ettireni temsil eder.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0110872"/>
                  </a:ext>
                </a:extLst>
              </a:tr>
              <a:tr h="610581">
                <a:tc>
                  <a:txBody>
                    <a:bodyPr/>
                    <a:lstStyle/>
                    <a:p>
                      <a:r>
                        <a:rPr lang="tr-TR"/>
                        <a:t>Şirket adına poliçe düzenleyebilir.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Poliçe düzenleme yetkisi bulunmaz; aracılık yapar.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264549"/>
                  </a:ext>
                </a:extLst>
              </a:tr>
              <a:tr h="1068518">
                <a:tc>
                  <a:txBody>
                    <a:bodyPr/>
                    <a:lstStyle/>
                    <a:p>
                      <a:r>
                        <a:rPr lang="tr-TR"/>
                        <a:t>Şirketten komisyon alır.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Müşterinin menfaatini gözeterek en uygun sigorta şirketini seçer.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3369133"/>
                  </a:ext>
                </a:extLst>
              </a:tr>
              <a:tr h="610581">
                <a:tc>
                  <a:txBody>
                    <a:bodyPr/>
                    <a:lstStyle/>
                    <a:p>
                      <a:r>
                        <a:rPr lang="tr-TR"/>
                        <a:t>Şirket adına hareket eder.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Bağımsızdır.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2409083"/>
                  </a:ext>
                </a:extLst>
              </a:tr>
            </a:tbl>
          </a:graphicData>
        </a:graphic>
      </p:graphicFrame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267283-8358-4989-88F1-2A9FDD931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78C96B-B28B-4848-A0DD-A803A810C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0E6831-7431-4CED-97D9-FC3CAC694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942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5684 sayılı Sigortacılık Kanunu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D94620-9F78-4921-928D-11CA34C98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Sigorta Acenteleri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2FB4CB-93C7-4346-8370-14F5DA9B8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Sigorta acentesi; bir sigorta şirketi ile yaptığı acentelik sözleşmesine dayanarak, </a:t>
            </a:r>
            <a:r>
              <a:rPr lang="tr-TR" b="1" dirty="0"/>
              <a:t>sigorta şirketi adına ve hesabına</a:t>
            </a:r>
            <a:r>
              <a:rPr lang="tr-TR" dirty="0"/>
              <a:t> sigorta sözleşmelerine aracılık eden veya poliçe düzenleyen gerçek ya da tüzel kişidir.</a:t>
            </a:r>
          </a:p>
          <a:p>
            <a:r>
              <a:rPr lang="tr-TR" dirty="0"/>
              <a:t>Acenteler, sigorta şirketi ile sigorta ettiren arasında köprü görevi görür. Sigorta ürünlerinin tanıtılması, poliçelerin düzenlenmesi, primlerin tahsili, hasar ihbarlarının alınması ve müşterilere satış sonrası hizmetlerin sunulmasında önemli rol üstlenir.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3C87355-A1F6-4811-8FA2-9AFD62D56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21F2EE3-8D6F-409B-9E23-5D6A6CD48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EC18404-3306-4550-9678-102A5D750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29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74C9E2-AAA5-4F32-99BC-FE22DE21F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Sigorta Acentesinin Temel Görevleri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2618A6-348F-4066-A6A5-66573C06B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Sigorta ürünlerini tanıtmak ve pazarlamak.</a:t>
            </a:r>
          </a:p>
          <a:p>
            <a:r>
              <a:rPr lang="tr-TR" dirty="0"/>
              <a:t>Sigorta yaptırmak isteyen kişilere uygun poliçeler hakkında bilgi vermek.</a:t>
            </a:r>
          </a:p>
          <a:p>
            <a:r>
              <a:rPr lang="tr-TR" dirty="0"/>
              <a:t>Sigorta tekliflerini hazırlamak.</a:t>
            </a:r>
          </a:p>
          <a:p>
            <a:r>
              <a:rPr lang="tr-TR" dirty="0"/>
              <a:t>Sigorta sözleşmelerinin kurulmasına aracılık etmek.</a:t>
            </a:r>
          </a:p>
          <a:p>
            <a:r>
              <a:rPr lang="tr-TR" dirty="0"/>
              <a:t>Yetkisi varsa poliçe düzenlemek.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EFA0AE-ED9B-429E-9A99-571134256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3874F3-75BB-4651-8D77-3F339CC04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348825-B2F4-4DBF-9506-17964B8BF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01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301A01-5637-4677-8AEE-ECF7B4E54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Prim tahsilatını gerçekleştirmek.</a:t>
            </a:r>
          </a:p>
          <a:p>
            <a:r>
              <a:rPr lang="tr-TR" dirty="0"/>
              <a:t>Hasar ihbarlarını sigorta şirketine iletmek.</a:t>
            </a:r>
          </a:p>
          <a:p>
            <a:r>
              <a:rPr lang="tr-TR" dirty="0"/>
              <a:t>Sigortalıya sözleşme süresince danışmanlık hizmeti vermek.</a:t>
            </a:r>
          </a:p>
          <a:p>
            <a:r>
              <a:rPr lang="tr-TR" dirty="0"/>
              <a:t>Sigorta şirketi ile sigortalı arasındaki iletişimi sağlamak.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95CE6A-6236-4C22-A27C-C6F31A96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4593C7-6BB3-495B-84C7-1E00DB404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16C329C-B7F4-4114-A5E9-C010CA5D2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586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39DEC8-62F4-4794-8D43-113DF4E87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Sigorta Acentesi Olabilmenin Şartları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2340AB-C720-4BAF-8748-E4CAAB04D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Sigorta acenteliği yapmak isteyen gerçek veya tüzel kişilerin;</a:t>
            </a:r>
          </a:p>
          <a:p>
            <a:r>
              <a:rPr lang="tr-TR" dirty="0"/>
              <a:t>✔ Kanunda ve ilgili yönetmelikte belirtilen mesleki yeterlilik şartlarını taşıması,</a:t>
            </a:r>
          </a:p>
          <a:p>
            <a:r>
              <a:rPr lang="tr-TR" dirty="0"/>
              <a:t>✔ Türkiye Odalar ve Borsalar Birliği (TOBB) tarafından tutulan </a:t>
            </a:r>
            <a:r>
              <a:rPr lang="tr-TR" b="1" dirty="0"/>
              <a:t>Sigorta Acenteleri Levhasına kayıtlı olması </a:t>
            </a:r>
            <a:r>
              <a:rPr lang="tr-TR" dirty="0"/>
              <a:t>zorunludur.</a:t>
            </a:r>
          </a:p>
          <a:p>
            <a:r>
              <a:rPr lang="tr-TR" dirty="0"/>
              <a:t>Levhaya kayıt yaptırmadan sigorta acenteliği faaliyeti yürütülemez.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4F0229-F205-448D-ABB7-F70AAA831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A17A18-0063-4E0C-8428-17C859B5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5A60AB-8469-48B0-8B49-D8DADD174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463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C867DD-FEF6-4CF0-BAC7-835FB939C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Levhaya Kayıt Süreci</a:t>
            </a:r>
          </a:p>
          <a:p>
            <a:r>
              <a:rPr lang="tr-TR" dirty="0"/>
              <a:t>Sigorta acentesi olmak isteyen kişi;</a:t>
            </a:r>
          </a:p>
          <a:p>
            <a:pPr>
              <a:buFont typeface="+mj-lt"/>
              <a:buAutoNum type="arabicPeriod"/>
            </a:pPr>
            <a:r>
              <a:rPr lang="tr-TR" dirty="0"/>
              <a:t>Mesleki yeterlilik şartlarını sağlar. </a:t>
            </a:r>
          </a:p>
          <a:p>
            <a:pPr>
              <a:buFont typeface="+mj-lt"/>
              <a:buAutoNum type="arabicPeriod"/>
            </a:pPr>
            <a:r>
              <a:rPr lang="tr-TR" dirty="0"/>
              <a:t>Gerekli belgeleri hazırlar. </a:t>
            </a:r>
          </a:p>
          <a:p>
            <a:pPr>
              <a:buFont typeface="+mj-lt"/>
              <a:buAutoNum type="arabicPeriod"/>
            </a:pPr>
            <a:r>
              <a:rPr lang="tr-TR" dirty="0"/>
              <a:t>TOBB'a başvurur. </a:t>
            </a:r>
          </a:p>
          <a:p>
            <a:pPr>
              <a:buFont typeface="+mj-lt"/>
              <a:buAutoNum type="arabicPeriod"/>
            </a:pPr>
            <a:r>
              <a:rPr lang="tr-TR" dirty="0"/>
              <a:t>Başvurusu uygun görülürse Levhaya kaydedilir. </a:t>
            </a:r>
          </a:p>
          <a:p>
            <a:pPr>
              <a:buFont typeface="+mj-lt"/>
              <a:buAutoNum type="arabicPeriod"/>
            </a:pPr>
            <a:r>
              <a:rPr lang="tr-TR" dirty="0"/>
              <a:t>Levhaya kayıt sonrası faaliyete başlayabilir. 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89417A-1401-4566-8432-2F200300A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4FCE77-71B6-4DB0-BB98-B8A390BB3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51093D-F94C-48E9-B22E-80953B4A5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915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ACBEC6-E537-4125-A599-0165AF0CD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993422"/>
            <a:ext cx="10165081" cy="5183541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/>
              <a:t>Levhadan Silinme Nedenleri</a:t>
            </a:r>
          </a:p>
          <a:p>
            <a:r>
              <a:rPr lang="tr-TR" dirty="0"/>
              <a:t>Aşağıdaki durumlarda sigorta acentesinin kaydı Levhadan silinir: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Acentelik için gerekli şartların kaybedilmesi,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Meslekten çıkarma cezası alınması,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Levhaya kayıt olduktan sonra </a:t>
            </a:r>
            <a:r>
              <a:rPr lang="tr-TR" b="1" dirty="0"/>
              <a:t>6 ay içinde faaliyete başlanmaması,</a:t>
            </a:r>
            <a:r>
              <a:rPr lang="tr-T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Acentelik faaliyetinin bırakılması,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Ticaret veya Ticaret ve Sanayi Odası kaydının silinmesi,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Kayıt ücretinin zamanında ödenmemesi,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Aidatların </a:t>
            </a:r>
            <a:r>
              <a:rPr lang="tr-TR" b="1" dirty="0"/>
              <a:t>üst üste üç yıl</a:t>
            </a:r>
            <a:r>
              <a:rPr lang="tr-TR" dirty="0"/>
              <a:t> ödenmemesi.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AA951D5-ED00-4530-A8B7-0291D9F0C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9F2F1A-450F-426D-AA9D-8B4B920D8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7673A8E-1F0A-4A47-BCD5-A578FDF5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9323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3D11CB-F1C1-41F0-98F0-BBAC5A64D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038578"/>
            <a:ext cx="10165081" cy="5138385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Sigorta Acentesinin Sorumlulukları</a:t>
            </a:r>
          </a:p>
          <a:p>
            <a:r>
              <a:rPr lang="tr-TR" dirty="0"/>
              <a:t>Sigorta acentesi;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şirketinin talimatlarına uygun hareket etmek,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Sigortalıyı doğru ve eksiksiz bilgilendirmek,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Meslek etiğine uymak,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Müşteri bilgilerinin gizliliğini korumak,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mevzuatına uygun çalışmak zorundadır.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5D83FAE-A7C8-4695-9DBD-6D2510EB8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A0B748-2A70-489B-BFC0-12172EC21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3DF2A7-AC50-4F56-9D10-312ED7A9E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088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377C2D-4921-4A3F-A203-AD79433F2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tr-TR" dirty="0"/>
              <a:t>                                    SİGORTA ŞİRKETİ</a:t>
            </a:r>
          </a:p>
          <a:p>
            <a:pPr marL="0" indent="0" algn="l">
              <a:buNone/>
            </a:pPr>
            <a:r>
              <a:rPr lang="tr-TR" dirty="0"/>
              <a:t>                                                │</a:t>
            </a:r>
          </a:p>
          <a:p>
            <a:pPr marL="0" indent="0" algn="l">
              <a:buNone/>
            </a:pPr>
            <a:r>
              <a:rPr lang="tr-TR" dirty="0"/>
              <a:t>                                 Yetki ve temsil ilişkisi</a:t>
            </a:r>
          </a:p>
          <a:p>
            <a:pPr marL="0" indent="0" algn="l">
              <a:buNone/>
            </a:pPr>
            <a:r>
              <a:rPr lang="tr-TR" dirty="0"/>
              <a:t>                                                │</a:t>
            </a:r>
          </a:p>
          <a:p>
            <a:pPr marL="0" indent="0" algn="l">
              <a:buNone/>
            </a:pPr>
            <a:r>
              <a:rPr lang="tr-TR" dirty="0"/>
              <a:t>                                  SİGORTA ACENTESİ</a:t>
            </a:r>
          </a:p>
          <a:p>
            <a:pPr marL="0" indent="0" algn="l">
              <a:buNone/>
            </a:pPr>
            <a:r>
              <a:rPr lang="tr-TR" dirty="0"/>
              <a:t>                                               │</a:t>
            </a:r>
          </a:p>
          <a:p>
            <a:pPr marL="0" indent="0" algn="l">
              <a:buNone/>
            </a:pPr>
            <a:r>
              <a:rPr lang="tr-TR" dirty="0"/>
              <a:t>                          Bilgilendirme – Poliçe – Prim Tahsilatı</a:t>
            </a:r>
          </a:p>
          <a:p>
            <a:pPr marL="0" indent="0" algn="l">
              <a:buNone/>
            </a:pPr>
            <a:r>
              <a:rPr lang="tr-TR" dirty="0"/>
              <a:t>                                              │</a:t>
            </a:r>
          </a:p>
          <a:p>
            <a:pPr marL="0" indent="0" algn="l">
              <a:buNone/>
            </a:pPr>
            <a:r>
              <a:rPr lang="tr-TR" dirty="0"/>
              <a:t>                                  SİGORTA ETTİREN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7C9D4F-5895-4F6F-88BC-3D5BBF286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2100B1-3743-4049-9011-8A719C68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980E0F-FE61-499F-B175-65CDCC054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885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447</Words>
  <Application>Microsoft Office PowerPoint</Application>
  <PresentationFormat>Geniş ekran</PresentationFormat>
  <Paragraphs>97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Office Teması</vt:lpstr>
      <vt:lpstr>Özel Tasarım</vt:lpstr>
      <vt:lpstr>BANKA VE SİGORTA HUKUKU</vt:lpstr>
      <vt:lpstr>Sigorta Acenteleri</vt:lpstr>
      <vt:lpstr>Sigorta Acentesinin Temel Görevleri</vt:lpstr>
      <vt:lpstr>PowerPoint Sunusu</vt:lpstr>
      <vt:lpstr>Sigorta Acentesi Olabilmenin Şartları</vt:lpstr>
      <vt:lpstr>PowerPoint Sunusu</vt:lpstr>
      <vt:lpstr>PowerPoint Sunusu</vt:lpstr>
      <vt:lpstr>PowerPoint Sunusu</vt:lpstr>
      <vt:lpstr>PowerPoint Sunusu</vt:lpstr>
      <vt:lpstr>Sigorta Acentesi ile Broker Arasındaki Fark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SİGORTA HUKUKU</dc:title>
  <dc:creator>EÖ</dc:creator>
  <cp:lastModifiedBy>EDIBE YIGIT</cp:lastModifiedBy>
  <cp:revision>23</cp:revision>
  <dcterms:created xsi:type="dcterms:W3CDTF">2026-04-02T07:47:59Z</dcterms:created>
  <dcterms:modified xsi:type="dcterms:W3CDTF">2026-07-02T10:48:34Z</dcterms:modified>
</cp:coreProperties>
</file>