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5" r:id="rId14"/>
    <p:sldId id="282" r:id="rId15"/>
    <p:sldId id="283" r:id="rId16"/>
    <p:sldId id="284" r:id="rId17"/>
    <p:sldId id="286" r:id="rId18"/>
    <p:sldId id="287" r:id="rId19"/>
    <p:sldId id="288" r:id="rId20"/>
    <p:sldId id="289" r:id="rId21"/>
    <p:sldId id="290" r:id="rId22"/>
    <p:sldId id="291" r:id="rId23"/>
    <p:sldId id="293" r:id="rId24"/>
    <p:sldId id="294" r:id="rId25"/>
    <p:sldId id="265" r:id="rId26"/>
    <p:sldId id="267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0EA4C-3CB9-41B9-993F-C5E9FE752049}" type="datetimeFigureOut">
              <a:rPr lang="tr-TR" smtClean="0"/>
              <a:t>1.07.2026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732D3-B5C6-46FE-A7A4-D7AB75A976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0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183C16-B983-A090-02DD-3A327714FD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DERS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2EA4D01-3725-4321-55A4-B35FBE578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HAFTA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83165B-D989-8151-23EE-E777C9C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3C88-7702-4986-81AD-A83005FBE129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A4A97C-EC8E-82D0-C4BB-7F183730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1CB181-A1FD-268C-8ED4-25445354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7AED295-D59B-09B4-5BFA-2A4858A94B9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  <p:pic>
        <p:nvPicPr>
          <p:cNvPr id="8" name="Picture 2" descr="Kastamonu Üniversitesi Taşköprü Meslek Yüksekokulu">
            <a:extLst>
              <a:ext uri="{FF2B5EF4-FFF2-40B4-BE49-F238E27FC236}">
                <a16:creationId xmlns:a16="http://schemas.microsoft.com/office/drawing/2014/main" id="{E49264DF-D7EC-DFAA-1227-B39A33FD0A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28" y="58213"/>
            <a:ext cx="2557940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1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02F156-400A-90E5-A7C9-9E05BA61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C458E96-9093-DBBA-8D4C-AC6F07ACD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0A213C-EC03-CEEC-1D2A-10DDFA07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BBCB-3E62-4183-A6A1-F355610EB95A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26C095-364E-776F-17C0-CE0AF13F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920B3B-DC51-ADF6-D80C-83C46990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7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43C74F6-8890-DF90-10AA-DD0D35CCB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1D8111-6F95-80E0-D149-9B8750AA0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A0BBE2-E88D-2A28-C6B2-E616A188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4B49-2258-445C-8DCE-510E8323D7A8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B2C068-5E5C-1EF0-BFE9-72D724CD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20562E-E7D7-682D-3C14-4A86A830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63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B9ACB-9341-6ABF-F527-A0073888C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6E234E5-AEF1-E78C-9E4F-B14B0C492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3EF8F-B148-565D-A225-56D0439A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057-C718-40B0-89B5-AA5659D1E9B4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9D099B-73EE-280C-DDB0-173B94BF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A15AC2-4B12-53D4-8E7D-1BAC883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96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DC8647-F32A-CFA5-6EAC-522FA472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F18EFC-E7A4-2522-5DD1-CB1A6EC7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8C32FA-F273-5B4F-4C6D-694D0EFF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7105-FB8C-4431-9AD8-761BBAC0A472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CA7EA8-50A1-E323-9D33-450C3E74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B86F0D-545A-8D1D-643E-2C8764AB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65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086450-734F-D756-C5F5-435D9D9C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87F6EF-8E8C-A9AC-A50E-CAFDA4E8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71B36E-B4FA-AD6A-F70E-E5EA71E1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EA91-56E5-45BA-8F60-7F5BAABCD0C5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6BFAC0-CF17-D37F-20F9-DF610025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6EF2D6-94FA-DE3E-4454-48A7533B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09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B06F8A-7D76-179A-49FE-855471DE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F24245-439E-B5BC-9AD8-B20A55A07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622A3D-8688-FBB6-54FB-78E3AEF59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631EC54-AE94-BC55-69BB-8A1E19E1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DA52-F306-40FE-AA16-DA25EDAF6FC5}" type="datetime1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C1BEE6-67C2-3221-015B-7922A632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2CEED0-67B7-B03D-3428-FCEB6D91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3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B72CDF-F43C-9BA0-DD72-81232FBD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6AE4B6-0687-7911-A70F-3AD9D9076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7095ABB-EAD2-4E1C-83CC-BC29A3A02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84F174C-F2D0-6B9F-F3DA-AA1E2F40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703A831-DCE7-7479-73BD-84D917481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F8C6109-7F67-493E-3420-B6E4DB2E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A38-840B-4108-A22A-B7C0B1AED263}" type="datetime1">
              <a:rPr lang="tr-TR" smtClean="0"/>
              <a:t>1.07.2026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AE46383-270F-2CF7-B05E-F665FBD5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3096FB7-6438-74C1-5D65-8ABE7A3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01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41D141-05F2-ACE1-84DB-E3E6CCF1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441D00-0E66-956B-8E77-66A40893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2402-767B-4796-BFB7-3427162EB3B4}" type="datetime1">
              <a:rPr lang="tr-TR" smtClean="0"/>
              <a:t>1.07.2026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DB79452-032D-D2FF-C22D-BD05590D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EF24E4-1689-DB56-C4EA-699C2305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966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568CE5D-5E89-0F77-9041-9CC18EB3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9FDC-CA0D-4614-8997-E88553FE4937}" type="datetime1">
              <a:rPr lang="tr-TR" smtClean="0"/>
              <a:t>1.07.2026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425017-AFAB-88E9-8E05-A38923ED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86E839-3407-8988-783D-47515BD6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36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205FA7-0FD4-9C76-C496-64EE61C9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EDF812-C791-7952-EC89-7D640268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FF33595-2B8E-81C7-E575-58CFAE7E8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55534C-4534-E10F-C35E-E56B6947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B926-E6FE-45AE-91DA-50F460121CF7}" type="datetime1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4B669D-95B1-D80E-A214-1155CDA7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A84C5-0BF1-41C8-E0D1-8922F820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8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E66603-00C2-D304-0F49-DBD968F6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40F2B9-BED7-A6AC-DA50-3E4CCB2B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A4DF1A-A84F-0FDA-F40D-297E054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D19252-AB5E-6EA3-E0B8-149FBD25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11AD6A-7A64-D226-07AA-B81D27F2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434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5CD60B-B77B-BCC5-61C6-3ED9A00B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697742-523F-D85C-114C-DA464EDEA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617908-7BCF-3739-9A82-7EB8F10DE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60CE51-AD79-409B-DC03-9AA6FD2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1728-447A-417B-B19F-6A7250216057}" type="datetime1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F05653-3957-BF56-FB90-2AB31CB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4FDD86-E92B-A8A2-7DC4-9BB98FC9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545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A3106D-E665-028D-ED5B-B08B8B7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71C2C65-99FE-F9EE-F026-9D2B2405E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3A877F-3573-2751-0561-546A738F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07AF-A366-48CE-B31A-F39E81EC3252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F6D856-9200-DC5A-EE21-1AC20D56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B5CE31-C758-CE15-77D8-1DA746B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34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04110B2-4CAE-A572-F077-DD3E9FF6B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02D4A9-0FB5-8F7F-AE3A-041DF2ECB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6699DA-4364-C8E9-98C5-6CE1D0F3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4D60-5EEB-4F59-B45D-3091104EB64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0371E0-DFDE-95E1-1D1D-95BBDFDA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8D49F3-1C9B-C23D-F70D-A90D4C3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78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FFA3E6-C620-28D2-3955-B214AA55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E0D841-1A1A-E8E0-5FD6-C3EC3087F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14C637-476D-F3D1-DE9D-2D701735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5A40-3E70-4458-93BA-67A331985AB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56D0AB-3513-3F58-ECB2-3D3C040D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FE0E90-8D99-5294-EBBB-49EE9A40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1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BB2CBE-DC94-8057-739F-D4F1AC7F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876134-D3D6-B384-2C25-BF339A5EB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81846B-0935-EB88-BE32-4AADF3BB9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A9E647-15D9-3529-A510-CB332E1D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011A-B319-4D3E-9A69-2213E5F9D5DE}" type="datetime1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E11F2B-5AFF-0685-481D-7845E8D3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029C08-CF4B-53F5-98E5-D8D3505F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92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851378-62E5-FD11-7D3D-6395E44E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9620259-66F4-680B-EF21-0F38AAAA7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2E9394-47E0-600B-B2C5-7AF7BC494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AD5C2BC-7A56-033A-613C-9950B355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4B5B5C0-C876-AD3E-BBA6-1431ABB3E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50D5FFB-C8B6-E2C6-6972-35E2F1E4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2A81-93D4-425A-8C17-41051E108AB9}" type="datetime1">
              <a:rPr lang="tr-TR" smtClean="0"/>
              <a:t>1.07.2026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FE20207-F2AE-B89E-4947-CC05F51B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BE0AC6-BFA3-19CE-89AD-1311EE3E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52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46B43B-B12F-4ADD-0B7C-C87FD8D8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294FEE-7A8A-BBC0-C3F2-417A2383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6AF9-093B-41C0-A7AC-6CC0618BEFBA}" type="datetime1">
              <a:rPr lang="tr-TR" smtClean="0"/>
              <a:t>1.07.2026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D0CA0E-BED6-C6FD-BEF0-18F6AC68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29496F7-A38F-385C-0B03-AEAB847A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97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459AEC1-9127-AE52-9601-3ED7209F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347-808D-46A6-825C-DB240A4E0E62}" type="datetime1">
              <a:rPr lang="tr-TR" smtClean="0"/>
              <a:t>1.07.2026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94F2669-6387-1FDA-CD98-18E841C0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1AF9F5-AD89-2C62-88AD-481C8B8C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691C1B-918B-B1F8-4ECE-83551E5D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95D609-431F-E148-54C1-97EC5DB9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E71A3DE-E8B2-105E-EC91-EFBB268F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3D87BB-DEBB-E6BF-C830-9033600F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C97C-474E-4AFC-A890-DA1C054B9001}" type="datetime1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A4F310-FE9D-CC16-70B4-D041ACAA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96A9E-9BEE-E670-968F-07F2C388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39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1DA66-4CCE-0CB4-CEDC-B5AA1A2F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18BCED-8DE2-E630-5E15-A3245F1DC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C6CEDD-56D7-BC1D-BDDF-2E1B2B31A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875058-3196-77D7-17DB-F7178CD5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F825-A469-4812-BE79-B4D48AAC9041}" type="datetime1">
              <a:rPr lang="tr-TR" smtClean="0"/>
              <a:t>1.07.2026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4AB686-4DE8-EDCC-5632-54208EED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545446-2DBC-404F-F411-E91F31B6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1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B320-C01A-B5BA-12FD-ACB20B5D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5125"/>
            <a:ext cx="10165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Örnek: Yaratıcı Drama Nedir?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128440-113F-0F80-D1AC-FA752BE18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18" y="1825625"/>
            <a:ext cx="10165081" cy="435133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tr-TR" dirty="0"/>
              <a:t>Öğrencinin yaratıcılığını geliştiren, onu yetiştiren ve hayata hazırlayan drama, eğitimde hem bir alanı hem bir dersi hem de bir öğretim yöntemini ifade etmektedir.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31AEE0-5E25-4FE1-CF64-2294D1C6C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EF51F3-C583-449E-B2FA-D2F49AEF3B74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9C75FE-F87C-1F36-7D66-0644FA4FF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DA2A62-1CBE-7898-AB5C-1903001AE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22D2BD5-3696-0BBF-09CA-69AB4753533B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27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5D34CA6-FDA0-E955-66CA-DB52D022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Kaynaklar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7EB061-EB1F-DC63-13F9-FE032680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847DA7-9457-2F13-92E2-D3127D3F2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AC38E-6E03-4F6B-9717-485C3D521518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6D99CD-621F-DB9D-2CD9-9C432FFE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F08739-1DC1-C634-E855-9B80C65B4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7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dolubaski.com/blog/etkili-brosur-hazirlamak-icin-15-onemli-ipucu?srsltid=AfmBOoqkbeY8mjNpwMSyCHHckyZuWGOgycaDs7GiMWbPOxtwKmxEYbsZ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65487D-5BCD-F4CC-009E-7744BFF3D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BİLGİSAYARDA DİZGİ TASARIM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3BE055-7531-60B0-E21B-FEE6BCB910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8. HAFTA - Broşür ve Kartvizit temel özelliklerini bilir</a:t>
            </a:r>
          </a:p>
        </p:txBody>
      </p:sp>
    </p:spTree>
    <p:extLst>
      <p:ext uri="{BB962C8B-B14F-4D97-AF65-F5344CB8AC3E}">
        <p14:creationId xmlns:p14="http://schemas.microsoft.com/office/powerpoint/2010/main" val="405807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A93AF3-683E-4017-B5FA-463DD2FB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İki Kırımlı / Akordeon veya Z-Katlama (3 Panelli / 6 Sayfa)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F7A450-7E89-4E4F-BC2C-FD5DA1A27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En popüler broşür türüdür. Kağıt içe doğru ("C-katlama") veya akordeon gibi ("Z-katlama") iki yerinden katlanarak 3 panel oluşturur. Bilgileri bölümlere ayırmak için </a:t>
            </a:r>
            <a:r>
              <a:rPr lang="tr-TR" dirty="0" err="1"/>
              <a:t>mükemmeldir.enüler</a:t>
            </a:r>
            <a:r>
              <a:rPr lang="tr-TR" dirty="0"/>
              <a:t> için tercih edilir.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D15C6F-7186-4D62-B50C-E9D91457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0368A2-48F8-4D1F-81D0-C9B288B8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E935B9-ADE5-4E62-94DB-46E8F8FC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10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DE2545E-9B79-4689-90A0-4BE2795B0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2" y="4846163"/>
            <a:ext cx="9753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6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86BA24-5BDE-431C-B74A-6807DFD8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Pencere Katlama (</a:t>
            </a:r>
            <a:r>
              <a:rPr lang="tr-TR" b="1" dirty="0" err="1"/>
              <a:t>Gate</a:t>
            </a:r>
            <a:r>
              <a:rPr lang="tr-TR" b="1" dirty="0"/>
              <a:t> </a:t>
            </a:r>
            <a:r>
              <a:rPr lang="tr-TR" b="1" dirty="0" err="1"/>
              <a:t>Fold</a:t>
            </a:r>
            <a:r>
              <a:rPr lang="tr-TR" b="1" dirty="0"/>
              <a:t>)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261CAD-C97F-41E8-80D7-82723A0E6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İki kenarın ortada birleşecek şekilde içe katlanmasıdır. Genellikle büyük bir sürpriz görseli veya ana bir ürünü merkezde sunmak için kullanılır.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0563EE-9874-481D-B299-0129EB738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5A12D4-B9D5-487E-8A0A-9DC300DFF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74ADDD-17CF-46F9-AA35-374251BF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11</a:t>
            </a:fld>
            <a:endParaRPr lang="tr-TR"/>
          </a:p>
        </p:txBody>
      </p:sp>
      <p:sp>
        <p:nvSpPr>
          <p:cNvPr id="7" name="AutoShape 2" descr=", yapay zekayla üretilmiş">
            <a:extLst>
              <a:ext uri="{FF2B5EF4-FFF2-40B4-BE49-F238E27FC236}">
                <a16:creationId xmlns:a16="http://schemas.microsoft.com/office/drawing/2014/main" id="{0C901074-6924-489D-B4BD-BF368708E3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A428541E-64D2-4C18-8316-EDB1385B5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12959" r="7094" b="10354"/>
          <a:stretch/>
        </p:blipFill>
        <p:spPr>
          <a:xfrm>
            <a:off x="4901938" y="3276600"/>
            <a:ext cx="5524108" cy="26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52C0C9-F5AC-43A7-8E29-812DE971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Kullanım Amaçlarına Göre Broşürler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D21A3C-F084-4550-AEC6-47DD12E75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/>
              <a:t>Ürün/Hizmet Tanıtım Broşürleri:</a:t>
            </a:r>
            <a:r>
              <a:rPr lang="tr-TR" dirty="0"/>
              <a:t> Belirli bir ürün grubunun özelliklerini ve faydalarını anlatan ticari broşürlerdir.</a:t>
            </a:r>
          </a:p>
          <a:p>
            <a:r>
              <a:rPr lang="tr-TR" b="1" dirty="0"/>
              <a:t>Kurumsal Tanıtım Broşürleri:</a:t>
            </a:r>
            <a:r>
              <a:rPr lang="tr-TR" dirty="0"/>
              <a:t> Şirketin vizyonunu, misyonunu, tarihçesini ve çalışma alanlarını özetleyen, prestij odaklı materyallerdir.</a:t>
            </a:r>
          </a:p>
          <a:p>
            <a:r>
              <a:rPr lang="tr-TR" b="1" dirty="0"/>
              <a:t>Bilgilendirici / Eğitici Broşürler (Kılavuzlar):</a:t>
            </a:r>
            <a:r>
              <a:rPr lang="tr-TR" dirty="0"/>
              <a:t> Hastanelerin hastalıklar hakkında hazırladığı bilgilendirme broşürleri veya okulların bölümlerini tanıtan rehberler bu gruba girer.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963C7A-1B3E-4FD1-9DA3-CA6CB744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C5EB13-3DCB-46C9-A3E1-1E2D6D70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EA91CA-3B29-4C1B-B848-305D96DA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952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4D7425-E6EE-44E2-B791-50C47AE0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Ürün/Hizmet Tanıtım Broşürleri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F3BB3A-94D6-445A-AFDD-599FBA966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Belirli bir ürün grubunun özelliklerini ve faydalarını anlatan ticari broşürlerdir.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8873732-99E2-49FF-99B0-049CE46E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4612CD-F1CF-4219-ACCF-FFE29A91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499DDC-2CD3-4861-AAEF-6B103E9C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13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F97F30F-8DF0-4045-BCF5-21C53F934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821" y="4738688"/>
            <a:ext cx="97536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9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B471A7-D428-4B0A-AC09-A05B44377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Kurumsal Tanıtım Broşürleri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F5718C-0656-4F85-93DB-17F8DE12D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Şirketin vizyonunu, misyonunu, tarihçesini ve çalışma alanlarını özetleyen, prestij odaklı materyallerdir.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033FF8-12AF-4FAB-904B-62A1FDCC6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83827A0-1199-4640-9828-D7D5DDB0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EC299A-3BBE-4F9A-92CF-D12E4BC8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00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FA479-ECF9-42E5-8327-203CB3935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Bilgilendirici / Eğitici Broşürler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D80B24-4DE3-4EFD-91C0-F5B771414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Hastanelerin hastalıklar hakkında hazırladığı bilgilendirme broşürleri veya okulların bölümlerini tanıtan rehberler bu gruba girer.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8A31D3-513C-41AD-A40D-87ECF9CA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BFE26C-59DC-4821-93A6-C15D4AA1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10A3B9-53D2-4CF9-93CE-2FF8182C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6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B0FADA-69B7-4BDE-A387-9FDC356B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Broşür Hazırlanırken Dikkat Edilmesi Gereken Hususlar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AB8894-B6FE-4B37-9390-A9C027B46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/>
              <a:t>Etkili bir broşür tasarlamak, bilgileri sayfaya rastgele doldurmak demek değildir. Tasarım ve içerik dengesini kurmak için şu kurallara dikkat edilmelidir:</a:t>
            </a:r>
          </a:p>
          <a:p>
            <a:r>
              <a:rPr lang="tr-TR" b="1" dirty="0"/>
              <a:t>Kapak Dikkat Çekici Olmalı:</a:t>
            </a:r>
            <a:r>
              <a:rPr lang="tr-TR" dirty="0"/>
              <a:t> Broşür kapalıyken insanlarda "içini açıp okuma" isteği uyandırmalıdır. Kapakta karmaşık teknik detaylar değil; merak uyandıran güçlü bir başlık ve net bir görsel olmalıdır.</a:t>
            </a:r>
          </a:p>
          <a:p>
            <a:r>
              <a:rPr lang="tr-TR" b="1" dirty="0"/>
              <a:t>Okuma Akışı (Sayfa Hiyerarşisi):</a:t>
            </a:r>
            <a:r>
              <a:rPr lang="tr-TR" dirty="0"/>
              <a:t> Katlama çizgileri bilgileri doğal olarak böler. Her paneli kendi içinde anlamlı bir bölüme ayırın (</a:t>
            </a:r>
            <a:r>
              <a:rPr lang="tr-TR" dirty="0" err="1"/>
              <a:t>Örn</a:t>
            </a:r>
            <a:r>
              <a:rPr lang="tr-TR" dirty="0"/>
              <a:t>: 1. Panel: Biz Kimiz?, 2. Panel: Hizmetlerimiz, 3. Panel: Neden Biz?, Arka Kapak: İletişim).</a:t>
            </a:r>
          </a:p>
          <a:p>
            <a:r>
              <a:rPr lang="tr-TR" b="1" dirty="0"/>
              <a:t>Harekete Geçirici Mesaj (Call </a:t>
            </a:r>
            <a:r>
              <a:rPr lang="tr-TR" b="1" dirty="0" err="1"/>
              <a:t>to</a:t>
            </a:r>
            <a:r>
              <a:rPr lang="tr-TR" b="1" dirty="0"/>
              <a:t> Action - CTA):</a:t>
            </a:r>
            <a:r>
              <a:rPr lang="tr-TR" dirty="0"/>
              <a:t> Broşürün son sayfasında okuyucudan ne yapmasını istediğinizi net olarak belirtin: </a:t>
            </a:r>
            <a:r>
              <a:rPr lang="tr-TR" i="1" dirty="0"/>
              <a:t>"Hemen arayın", "Web sitemizi ziyaret edin", "QR kodu taratarak başvurun"</a:t>
            </a:r>
            <a:r>
              <a:rPr lang="tr-TR" dirty="0"/>
              <a:t>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442664-3CBD-42B5-AF90-229F71C8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ECBD34-9FF3-4FEB-9F4F-6C2DA3C1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DDDC98-F9B8-4173-B5D5-9927CE42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06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585CA7-3BAB-48C4-9144-2666F79B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 Tasarım Unsurları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35E1CD-C64E-44E3-9ABC-E1262D9F7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b="1" dirty="0"/>
              <a:t>Kılavuz Çizgileri ve Taşma Payları:</a:t>
            </a:r>
            <a:r>
              <a:rPr lang="tr-TR" dirty="0"/>
              <a:t> Katlama noktalarına çok yakın yazı yazılmamalıdır. Tasarım yaparken (</a:t>
            </a:r>
            <a:r>
              <a:rPr lang="tr-TR" dirty="0" err="1"/>
              <a:t>Canva</a:t>
            </a:r>
            <a:r>
              <a:rPr lang="tr-TR" dirty="0"/>
              <a:t> veya </a:t>
            </a:r>
            <a:r>
              <a:rPr lang="tr-TR" dirty="0" err="1"/>
              <a:t>Publisher'da</a:t>
            </a:r>
            <a:r>
              <a:rPr lang="tr-TR" dirty="0"/>
              <a:t>) kırılma noktalarına en az 0.5 cm güvenli alan bırakılmalıdır, aksi </a:t>
            </a:r>
            <a:r>
              <a:rPr lang="tr-TR" dirty="0" err="1"/>
              <a:t>takdird</a:t>
            </a:r>
            <a:endParaRPr lang="tr-TR" dirty="0"/>
          </a:p>
          <a:p>
            <a:r>
              <a:rPr lang="tr-TR" b="1" dirty="0"/>
              <a:t>Yazı Boyutu (Okunabilirlik):</a:t>
            </a:r>
            <a:r>
              <a:rPr lang="tr-TR" dirty="0"/>
              <a:t> Broşür elde okunacağı için başlıklar afiş kadar devasa olmak zorunda değildir. Gövde metinleri için 10-12 punto, başlıklar için 16-24 punto arası </a:t>
            </a:r>
            <a:r>
              <a:rPr lang="tr-TR" dirty="0" err="1"/>
              <a:t>idealdir.e</a:t>
            </a:r>
            <a:r>
              <a:rPr lang="tr-TR" dirty="0"/>
              <a:t> katlama esnasında yazılar arada kalıp kaybolabilir.</a:t>
            </a:r>
          </a:p>
          <a:p>
            <a:r>
              <a:rPr lang="tr-TR" b="1" dirty="0"/>
              <a:t>Görsel ve Renk Uyumu:</a:t>
            </a:r>
            <a:r>
              <a:rPr lang="tr-TR" dirty="0"/>
              <a:t> Kullanılan görseller metni desteklemelidir. Sayfalar arasında renk bütünlüğü olmalıdır. </a:t>
            </a:r>
            <a:r>
              <a:rPr lang="tr-TR"/>
              <a:t>Kurumsal kimlik renklerinin dışına çıkılmamalıdır.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E7BA7EF-3502-4769-97D8-62F469810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C5E57B-78A8-40AD-B622-DF594F9C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9796DE-F18A-4729-905F-65827E04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487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A9D55D-8E2F-4A87-8D28-FB4AB68B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Kartvizit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EF4336-7539-4486-B83F-96830F61C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kişinin adını, soyadını, unvanını, bağlı bulunduğu kurumu ve iletişim bilgilerini içeren, genellikle standart cebe veya cüzdana sığacak boyutlarda (yaygın olarak 85x55 mm) tasarlanan kurumsal tanıtım kartıdır.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9C80CC-80B9-41F2-A56D-4D121085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728908A-7D18-40D5-8914-6CE3C86F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388253-4888-4AA5-B250-E11FDD03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217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5C3468-1E32-4E6F-9AE8-D0C058CC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Kartvizit Ne İşe Yarar?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A973A1-42C3-4B99-B01F-839A04F2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330156-37EB-42AD-A9B0-2E01E6450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997CEF-9096-41F2-9F0D-7DB326D6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19</a:t>
            </a:fld>
            <a:endParaRPr lang="tr-T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E1C2649-B166-4056-B4D1-60CA6271EA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88719" y="2847132"/>
            <a:ext cx="1016508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İlk İzlenim ve Profesyonellik: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İş görüşmelerinde veya tanışmalarda profesyonel bir duruş sergilemenizi sağlar. Kurumsal ciddiyetin ve işe duyulan saygının somut bir göstergesidir.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Hızlı ve Kalıcı Bilgi Alışverişi: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Dijital çağda bile, bir kişiye iletişim bilgilerini dikte etmek veya telefona kaydetmek yerine saniyeler içinde kartvizit vermek çok daha pratik ve akılda kalıcıdır.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Kurumsal Kimlik Temsili: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Sadece şahsınızı değil, çalıştığınız kurumun vizyonunu, renklerini ve markasını doğrudan karşı tarafa taşır. Bir nevi cebinizde taşıdığınız kurumsal reklam alanıdır.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Hatırlanabilirlik (Network):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Etkinlikler, fuarlar veya toplantılar sonrasında kişilerin sizi ve yaptığınız işi unutmamasını sağlar.</a:t>
            </a:r>
          </a:p>
        </p:txBody>
      </p:sp>
    </p:spTree>
    <p:extLst>
      <p:ext uri="{BB962C8B-B14F-4D97-AF65-F5344CB8AC3E}">
        <p14:creationId xmlns:p14="http://schemas.microsoft.com/office/powerpoint/2010/main" val="84080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E24798-E4EE-48D8-8FDB-38C2FFEF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Broşür Nedir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2A9612-B3A8-43A5-B719-0E94EFA8F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Broşür</a:t>
            </a:r>
            <a:r>
              <a:rPr lang="tr-TR" dirty="0"/>
              <a:t>, bir şirketin, kurumun, ürünün, hizmetin veya bir fikrin tanıtımını yapmak amacıyla hazırlanan; birkaç sayfadan oluşan, katlamalı veya kitapçık formundaki bilgilendirici basılı veya dijital tanıtım materyalidir.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C8A4BA6-A5A1-4A8F-9383-51950F3E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13CE0D-8A77-4E98-B3B3-AD799EC4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8EA218-303E-448E-88C3-4142F368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504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DBE5ED-0008-4B60-BFA9-AF850937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Bir Kartvizitte Neler Yer Alır?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2DAAC9-3864-4CEC-92B0-7DF9BA64E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F72A78-FB64-4E7F-8A3F-066F2799D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A18B6A-9896-40DE-B559-C5576BB1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20</a:t>
            </a:fld>
            <a:endParaRPr lang="tr-T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5D93F76-F3AD-4AF7-9F36-8C0458353E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88718" y="2847132"/>
            <a:ext cx="1016508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Logo ve Amblem: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Kurumun veya kişisel markanın görsel simgesi.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İsim ve Soyisim: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Kartın sahibinin adı (Genellikle en belirgin yazılan unsurdur).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Unvan / Pozisyon: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Kişinin kurumdaki görevi veya mesleği (Örn: </a:t>
            </a:r>
            <a:r>
              <a:rPr kumimoji="0" lang="tr-TR" altLang="tr-TR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Öğretim Görevlisi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tr-TR" altLang="tr-TR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 Geliştirici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tr-TR" altLang="tr-TR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Medikal Sekreter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İletişim Bilgileri: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Doğrudan ulaşılabilecek telefon numarası, kurumsal e-posta adresi.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Kurum Bilgileri: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Şirket/Kurum adı ve açık adresi, resmi web sitesi.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Dijital Unsurlar (İsteğe Bağlı):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Son yıllarda kartın arkasına veya köşesine eklenen ve taratıldığında kişisel web sitesine, portfolyoya veya LinkedIn profiline yönlendiren </a:t>
            </a: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QR Kodlar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6275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3F4232-59A5-4D4F-A15F-95839FB6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Kartvizit Hazırlanırken Dikkat Edilmesi Gerekenler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677E4C-3839-4CB8-ADCA-59E0F15CA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/>
              <a:t>A. Okunabilirlik ve Tipografi (Yazı Tipi)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Punto Dengesi:</a:t>
            </a:r>
            <a:r>
              <a:rPr lang="tr-TR" dirty="0"/>
              <a:t> Kartvizit küçük bir alana sahip olduğu için yazı boyutları çok kritiktir. İsim genellikle 10-12 punto, unvan ve iletişim bilgileri ise 7-8 punto arasında olmalıdır. Gözü yormayacak kadar net ve okunabilir olmalıdır.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Font Seçimi:</a:t>
            </a:r>
            <a:r>
              <a:rPr lang="tr-TR" dirty="0"/>
              <a:t> Karmaşık, aşırı süslü fontlardan kaçınılmalıdır. Tasarımın türüne göre modern ve temiz fontlar (</a:t>
            </a:r>
            <a:r>
              <a:rPr lang="tr-TR" dirty="0" err="1"/>
              <a:t>Örn</a:t>
            </a:r>
            <a:r>
              <a:rPr lang="tr-TR" dirty="0"/>
              <a:t>: Montserrat, </a:t>
            </a:r>
            <a:r>
              <a:rPr lang="tr-TR" dirty="0" err="1"/>
              <a:t>Lato</a:t>
            </a:r>
            <a:r>
              <a:rPr lang="tr-TR" dirty="0"/>
              <a:t>, Open </a:t>
            </a:r>
            <a:r>
              <a:rPr lang="tr-TR" dirty="0" err="1"/>
              <a:t>Sans</a:t>
            </a:r>
            <a:r>
              <a:rPr lang="tr-TR" dirty="0"/>
              <a:t>) veya klasik/resmi fontlar (</a:t>
            </a:r>
            <a:r>
              <a:rPr lang="tr-TR" dirty="0" err="1"/>
              <a:t>Örn</a:t>
            </a:r>
            <a:r>
              <a:rPr lang="tr-TR" dirty="0"/>
              <a:t>: </a:t>
            </a:r>
            <a:r>
              <a:rPr lang="tr-TR" dirty="0" err="1"/>
              <a:t>Helvetica</a:t>
            </a:r>
            <a:r>
              <a:rPr lang="tr-TR" dirty="0"/>
              <a:t>, </a:t>
            </a:r>
            <a:r>
              <a:rPr lang="tr-TR" dirty="0" err="1"/>
              <a:t>Garamond</a:t>
            </a:r>
            <a:r>
              <a:rPr lang="tr-TR" dirty="0"/>
              <a:t>) seçilmelidir. Kart üzerinde en fazla 2 farklı font ailesi kullanılmalıdır.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5ECCCD-19A1-4B6F-81F0-D6F25CF2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F1F16A-7780-4D78-90C6-7BA3B6D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95EFB5D-D9A7-4E94-8792-75BC78EC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88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E4084A-8506-4E9D-A7B0-ADD21466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7D3326-8E6B-4AA0-BA86-D20CFBD75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/>
              <a:t>Sadelik ve Alan Yönetimi (Görsel Denge)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Negatif Alan (Beyaz Boşluk):</a:t>
            </a:r>
            <a:r>
              <a:rPr lang="tr-TR" dirty="0"/>
              <a:t> Kartın üzerindeki her boşluğu doldurmaya çalışmak en büyük tasarım hatasıdır. Gözün rahat nefes alabileceği boşluklar bırakılmalıdır. Az ve öz bilgi her zaman daha profesyonel durur.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Arka Yüz Değerlendirmesi:</a:t>
            </a:r>
            <a:r>
              <a:rPr lang="tr-TR" dirty="0"/>
              <a:t> Kartın ön yüzünü bilgilerle boğmamak için, arka yüz sadece şirket logosuna, bir slogana veya bir QR koda ayrılabilir.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0A56C5-203E-492F-BC74-FE9D1E0A2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6260E0-E16B-4779-B156-B3B2B757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961FE2-E5CB-4694-B915-D99B5BD8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902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0F69F5-C00C-4F96-8797-9C68CC62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3A468E-2A1C-470F-8AA2-6EE7B9AB6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b="1" dirty="0"/>
              <a:t>Matbaa ve Baskı Teknikleri (Üretim Aşaması)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Kesim ve Taşma Payı (</a:t>
            </a:r>
            <a:r>
              <a:rPr lang="tr-TR" b="1" dirty="0" err="1"/>
              <a:t>Bleed</a:t>
            </a:r>
            <a:r>
              <a:rPr lang="tr-TR" b="1" dirty="0"/>
              <a:t>):</a:t>
            </a:r>
            <a:r>
              <a:rPr lang="tr-TR" dirty="0"/>
              <a:t> Tasarım yaparken matbaadaki kesim makinelerinin milimetrik kayma ihtimali göz önünde bulundurulmalıdır. Bu yüzden yazı ve logolar kartın kenarlarına çok yakın koyulmamalı, kenarlardan en az 3-4 mm içeriye yerleştirilmelidir (Güvenli alan).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Renk </a:t>
            </a:r>
            <a:r>
              <a:rPr lang="tr-TR" b="1" dirty="0" err="1"/>
              <a:t>Modu</a:t>
            </a:r>
            <a:r>
              <a:rPr lang="tr-TR" b="1" dirty="0"/>
              <a:t>:</a:t>
            </a:r>
            <a:r>
              <a:rPr lang="tr-TR" dirty="0"/>
              <a:t> Ekrandaki renkler (RGB) ile baskı renkleri (CMYK) farklıdır. Kartvizit matbaaya gönderilecekse tasarımın mutlaka </a:t>
            </a:r>
            <a:r>
              <a:rPr lang="tr-TR" b="1" dirty="0"/>
              <a:t>CMYK renk </a:t>
            </a:r>
            <a:r>
              <a:rPr lang="tr-TR" b="1" dirty="0" err="1"/>
              <a:t>modunda</a:t>
            </a:r>
            <a:r>
              <a:rPr lang="tr-TR" dirty="0"/>
              <a:t> yapılması gerekir.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Kağıt ve Boyut Standartları:</a:t>
            </a:r>
            <a:r>
              <a:rPr lang="tr-TR" dirty="0"/>
              <a:t> Türkiye ve Avrupa'da genel standart </a:t>
            </a:r>
            <a:r>
              <a:rPr lang="tr-TR" b="1" dirty="0"/>
              <a:t>85x55 mm</a:t>
            </a:r>
            <a:r>
              <a:rPr lang="tr-TR" dirty="0"/>
              <a:t> veya </a:t>
            </a:r>
            <a:r>
              <a:rPr lang="tr-TR" b="1" dirty="0"/>
              <a:t>81x52 mm</a:t>
            </a:r>
            <a:r>
              <a:rPr lang="tr-TR" dirty="0"/>
              <a:t> boyutlarıdır. Kağıt kalitesi olarak genellikle 350-400 gr kuşe kağıtlar, mat veya parlak </a:t>
            </a:r>
            <a:r>
              <a:rPr lang="tr-TR" dirty="0" err="1"/>
              <a:t>selofon</a:t>
            </a:r>
            <a:r>
              <a:rPr lang="tr-TR" dirty="0"/>
              <a:t> (koruyucu kaplama) kaplamalar tercih edilir. Prestijli tasarımlarda kısmi lak (belli bölgelerin parlak görünmesi) veya kabartma kullanılabilir.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0D522F-63D1-435D-8B89-FCBB29A6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BA82C7-3986-4941-BB88-C36A48FE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14257C-54F6-40A9-8347-4D6D35022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654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2B38AA-B24F-023E-52CB-38119C42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AC4610-C018-DEF8-B0E1-91A61AAB7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>
                <a:hlinkClick r:id="rId2"/>
              </a:rPr>
              <a:t>https://www.bidolubaski.com/blog/etkili-brosur-hazirlamak-icin-15-onemli-ipucu?srsltid=AfmBOoqkbeY8mjNpwMSyCHHckyZuWGOgycaDs7GiMWbPOxtwKmxEYbsZ</a:t>
            </a:r>
            <a:endParaRPr lang="tr-TR" sz="2000" dirty="0"/>
          </a:p>
          <a:p>
            <a:r>
              <a:rPr lang="tr-TR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Maas</a:t>
            </a:r>
            <a:r>
              <a:rPr lang="tr-T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(1990). İyi Bir Broşür Nasıl Olmalıdır?. </a:t>
            </a:r>
            <a:r>
              <a:rPr lang="tr-TR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Anatolia: Turizm Araştırmaları Dergisi</a:t>
            </a:r>
            <a:r>
              <a:rPr lang="tr-T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tr-TR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tr-T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27-30.</a:t>
            </a:r>
            <a:endParaRPr lang="tr-TR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tr-T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Özcan, A., &amp; Şentürk, G. (2017). ETKİLİ BROŞÜR TASARLAMA VE BASIMININ İNCELENMESİ. </a:t>
            </a:r>
            <a:r>
              <a:rPr lang="tr-TR" sz="14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Fine</a:t>
            </a:r>
            <a:r>
              <a:rPr lang="tr-TR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4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Arts</a:t>
            </a:r>
            <a:r>
              <a:rPr lang="tr-TR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tr-TR" sz="14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tr-TR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1-16.</a:t>
            </a:r>
            <a:endParaRPr lang="tr-TR" sz="2000" dirty="0"/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DD8FA2-F298-9260-8685-28D1E73C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2CEB62-E51C-2677-6717-925F8D7C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FDE5D5-0EF5-52EE-99D5-FF53B628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725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6D8EC20-82C3-82C7-B882-344F5E19DBE7}"/>
              </a:ext>
            </a:extLst>
          </p:cNvPr>
          <p:cNvSpPr txBox="1"/>
          <p:nvPr/>
        </p:nvSpPr>
        <p:spPr>
          <a:xfrm>
            <a:off x="3047189" y="3244334"/>
            <a:ext cx="6515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26573C-4382-81EB-2B22-724D2112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451C86-62C0-1BD8-BBCC-001DC7CFFF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4" y="161784"/>
            <a:ext cx="883212" cy="877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86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89771A-5229-4EC7-8F3E-412C6CDB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 İşe Yarar?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746275-C697-4990-A00C-89041C606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Detaylı Bilgi Verir</a:t>
            </a:r>
          </a:p>
          <a:p>
            <a:r>
              <a:rPr lang="tr-TR" dirty="0"/>
              <a:t>Güven Açısından Prestij Sağlar</a:t>
            </a:r>
          </a:p>
          <a:p>
            <a:r>
              <a:rPr lang="tr-TR" dirty="0"/>
              <a:t>Doğrudan Hedef Kitleye Ulaşır</a:t>
            </a:r>
          </a:p>
          <a:p>
            <a:r>
              <a:rPr lang="tr-TR" dirty="0"/>
              <a:t>Kalıcı ve Taşınabilirdir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40BC39-83B8-4B3B-96C1-18DB9729B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147701-0BE4-4B52-B899-66DDA0B8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F8B300-8875-4ABE-932C-0A93CD02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8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D296DD-861C-44AA-BCF3-797023BE8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Detaylı Bilgi Verir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474B3D-4112-422B-8B65-201C8DA12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Afişin aksine fiyat, içerik, teknik özellikler, iletişim ve adres gibi birçok detayı barındırabilir.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ABF95D-9757-4B62-BFA1-56B9B383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5AA1D-8C48-4294-9295-27D96A75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91A4F7-93EA-4DB3-B606-83D90D47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075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30943D-F9CC-4AD4-BF6B-FC701461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Güven Açısından Prestij Sağlar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409612-2736-4150-9964-3F0DA1D22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Profesyonel tasarlanmış bir broşür, kurumun kurumsallığını ve işine verdiği önemi gösterir.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6C999CD-ED4B-4B43-ACEA-1D375CB6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12AFBE-9BC4-424D-848A-BEE6928F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3F0A8DF-FEE1-4E82-9120-0EA1FF60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907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B777E6-A2C8-4A93-9F98-BEA51BB2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Doğrudan Hedef Kitleye Ulaşır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34314A-BC0C-48E9-90EA-937533920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Fuarlarda, ofis resepsiyonlarında, </a:t>
            </a:r>
            <a:r>
              <a:rPr lang="tr-TR" dirty="0" err="1"/>
              <a:t>standlarda</a:t>
            </a:r>
            <a:r>
              <a:rPr lang="tr-TR" dirty="0"/>
              <a:t> veya doğrudan posta yoluyla potansiyel ilgililerin eline ulaştırılır.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EA1C6E-90B9-4E3F-BAE6-DEB7F72DD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158B8B-A3AC-4BF2-8CDE-665A6679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5D9882-1B35-47E7-9DA3-1922F567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03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229779-75AD-4218-AC64-102E6F035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Kalıcı ve Taşınabilirdir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3E7F93-56AA-40B9-85F6-6B3217E67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İnsanlar ilgisini çeken bir broşürü çantalarına koyup eve götürebilir, daha sonra tekrar inceleyebilirler.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BD2E2B-A460-4D3D-ABF4-1A365871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558106-BA22-4303-B85D-337A8AD9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F25FF6-B3B9-4D7C-BB9D-6183AEA1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946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83C5A-2F17-400B-8CC9-E6889BC9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Broşür Çeşitleri - Katlama Şekillerine Göre Broşürler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2E3CBF-8D47-4C07-B936-10271A20B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Tek Kırımlı (2 Panelli / 4 Sayfa)</a:t>
            </a:r>
          </a:p>
          <a:p>
            <a:r>
              <a:rPr lang="tr-TR" dirty="0"/>
              <a:t>İki Kırımlı / Akordeon veya Z-Katlama (3 Panelli / 6 Sayfa)</a:t>
            </a:r>
          </a:p>
          <a:p>
            <a:r>
              <a:rPr lang="tr-TR" dirty="0"/>
              <a:t>Pencere Katlama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7C66A45-3742-43FF-90C5-DD4260D7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CB1CB1-4206-4E16-9C8D-E4FF40B0B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8A63C9-1D76-4F95-89EC-FBB15258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38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BF7415-93CE-4D6C-AD99-6868A05B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Tek Kırımlı (2 Panelli / 4 Sayfa)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106829-4E93-4EAA-8E11-09EDF9FC6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Tek bir çizgiden ikiye katlanan broşürdür. Kitapçık gibi açılır. Genellikle kurumsal sunumlar veya sade menüler için tercih edilir.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D62579-12C8-4CFB-973F-29F43753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D2C4-6965-4D42-8767-222ACAE66991}" type="datetime1">
              <a:rPr lang="tr-TR" smtClean="0"/>
              <a:t>1.07.2026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767565-F7E8-44E3-931D-0FF99135D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Öğr. Gör. Ali OLUK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77AF3F-A2E4-47C9-B971-269A5E21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9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CDAA5E2-DF22-412D-997D-A3C32D848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58" y="4368980"/>
            <a:ext cx="97536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74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1433</Words>
  <Application>Microsoft Office PowerPoint</Application>
  <PresentationFormat>Geniş ekran</PresentationFormat>
  <Paragraphs>145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Office Teması</vt:lpstr>
      <vt:lpstr>Özel Tasarım</vt:lpstr>
      <vt:lpstr>BİLGİSAYARDA DİZGİ TASARIM</vt:lpstr>
      <vt:lpstr>Broşür Nedir</vt:lpstr>
      <vt:lpstr>Ne İşe Yarar?</vt:lpstr>
      <vt:lpstr>Detaylı Bilgi Verir</vt:lpstr>
      <vt:lpstr>Güven Açısından Prestij Sağlar</vt:lpstr>
      <vt:lpstr>Doğrudan Hedef Kitleye Ulaşır</vt:lpstr>
      <vt:lpstr>Kalıcı ve Taşınabilirdir</vt:lpstr>
      <vt:lpstr>Broşür Çeşitleri - Katlama Şekillerine Göre Broşürler</vt:lpstr>
      <vt:lpstr>Tek Kırımlı (2 Panelli / 4 Sayfa)</vt:lpstr>
      <vt:lpstr>İki Kırımlı / Akordeon veya Z-Katlama (3 Panelli / 6 Sayfa)</vt:lpstr>
      <vt:lpstr>Pencere Katlama (Gate Fold)</vt:lpstr>
      <vt:lpstr>Kullanım Amaçlarına Göre Broşürler</vt:lpstr>
      <vt:lpstr>Ürün/Hizmet Tanıtım Broşürleri</vt:lpstr>
      <vt:lpstr>Kurumsal Tanıtım Broşürleri</vt:lpstr>
      <vt:lpstr>Bilgilendirici / Eğitici Broşürler</vt:lpstr>
      <vt:lpstr>Broşür Hazırlanırken Dikkat Edilmesi Gereken Hususlar</vt:lpstr>
      <vt:lpstr>Grafik Tasarım Unsurları</vt:lpstr>
      <vt:lpstr>Kartvizit Nedir?</vt:lpstr>
      <vt:lpstr>Kartvizit Ne İşe Yarar?</vt:lpstr>
      <vt:lpstr>Bir Kartvizitte Neler Yer Alır?</vt:lpstr>
      <vt:lpstr>Kartvizit Hazırlanırken Dikkat Edilmesi Gerekenler</vt:lpstr>
      <vt:lpstr>PowerPoint Sunusu</vt:lpstr>
      <vt:lpstr>PowerPoint Sunusu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BİLGİSAYARDA DİZGİ TASARIM</dc:title>
  <dc:creator>EÖ</dc:creator>
  <cp:lastModifiedBy>ali oluk</cp:lastModifiedBy>
  <cp:revision>20</cp:revision>
  <dcterms:created xsi:type="dcterms:W3CDTF">2026-04-02T07:47:59Z</dcterms:created>
  <dcterms:modified xsi:type="dcterms:W3CDTF">2026-07-01T11:24:55Z</dcterms:modified>
</cp:coreProperties>
</file>