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9" r:id="rId3"/>
    <p:sldId id="268" r:id="rId4"/>
    <p:sldId id="301" r:id="rId5"/>
    <p:sldId id="302" r:id="rId6"/>
    <p:sldId id="304" r:id="rId7"/>
    <p:sldId id="314" r:id="rId8"/>
    <p:sldId id="307" r:id="rId9"/>
    <p:sldId id="309" r:id="rId10"/>
    <p:sldId id="311" r:id="rId11"/>
    <p:sldId id="306" r:id="rId12"/>
    <p:sldId id="312" r:id="rId13"/>
    <p:sldId id="303" r:id="rId14"/>
    <p:sldId id="313" r:id="rId15"/>
    <p:sldId id="315" r:id="rId16"/>
    <p:sldId id="316" r:id="rId17"/>
    <p:sldId id="318" r:id="rId18"/>
    <p:sldId id="317" r:id="rId19"/>
    <p:sldId id="319" r:id="rId20"/>
    <p:sldId id="320" r:id="rId21"/>
    <p:sldId id="321" r:id="rId22"/>
    <p:sldId id="322" r:id="rId23"/>
    <p:sldId id="323" r:id="rId24"/>
    <p:sldId id="324" r:id="rId25"/>
    <p:sldId id="325" r:id="rId26"/>
    <p:sldId id="287" r:id="rId27"/>
    <p:sldId id="259"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üler Demir" initials="GD" lastIdx="1" clrIdx="0">
    <p:extLst>
      <p:ext uri="{19B8F6BF-5375-455C-9EA6-DF929625EA0E}">
        <p15:presenceInfo xmlns:p15="http://schemas.microsoft.com/office/powerpoint/2012/main" userId="51ad5cf4d18398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98" autoAdjust="0"/>
    <p:restoredTop sz="94660"/>
  </p:normalViewPr>
  <p:slideViewPr>
    <p:cSldViewPr snapToGrid="0">
      <p:cViewPr varScale="1">
        <p:scale>
          <a:sx n="69" d="100"/>
          <a:sy n="69" d="100"/>
        </p:scale>
        <p:origin x="75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LER DEMIR" userId="fd11c474-b5f6-4369-b88b-5b53ab0cabe3" providerId="ADAL" clId="{B37BCC45-149B-4AD4-B74A-01DD17987C9A}"/>
    <pc:docChg chg="modSld">
      <pc:chgData name="GULER DEMIR" userId="fd11c474-b5f6-4369-b88b-5b53ab0cabe3" providerId="ADAL" clId="{B37BCC45-149B-4AD4-B74A-01DD17987C9A}" dt="2026-05-14T15:09:57.842" v="10" actId="14100"/>
      <pc:docMkLst>
        <pc:docMk/>
      </pc:docMkLst>
      <pc:sldChg chg="modSp mod">
        <pc:chgData name="GULER DEMIR" userId="fd11c474-b5f6-4369-b88b-5b53ab0cabe3" providerId="ADAL" clId="{B37BCC45-149B-4AD4-B74A-01DD17987C9A}" dt="2026-05-14T15:09:57.842" v="10" actId="14100"/>
        <pc:sldMkLst>
          <pc:docMk/>
          <pc:sldMk cId="951358384" sldId="256"/>
        </pc:sldMkLst>
        <pc:spChg chg="mod">
          <ac:chgData name="GULER DEMIR" userId="fd11c474-b5f6-4369-b88b-5b53ab0cabe3" providerId="ADAL" clId="{B37BCC45-149B-4AD4-B74A-01DD17987C9A}" dt="2026-05-14T15:09:57.842" v="10" actId="14100"/>
          <ac:spMkLst>
            <pc:docMk/>
            <pc:sldMk cId="951358384" sldId="256"/>
            <ac:spMk id="2" creationId="{00000000-0000-0000-0000-000000000000}"/>
          </ac:spMkLst>
        </pc:spChg>
      </pc:sldChg>
      <pc:sldChg chg="modSp mod">
        <pc:chgData name="GULER DEMIR" userId="fd11c474-b5f6-4369-b88b-5b53ab0cabe3" providerId="ADAL" clId="{B37BCC45-149B-4AD4-B74A-01DD17987C9A}" dt="2026-05-14T15:03:22.902" v="4" actId="12"/>
        <pc:sldMkLst>
          <pc:docMk/>
          <pc:sldMk cId="2332626225" sldId="301"/>
        </pc:sldMkLst>
        <pc:spChg chg="mod">
          <ac:chgData name="GULER DEMIR" userId="fd11c474-b5f6-4369-b88b-5b53ab0cabe3" providerId="ADAL" clId="{B37BCC45-149B-4AD4-B74A-01DD17987C9A}" dt="2026-05-14T15:03:22.902" v="4" actId="12"/>
          <ac:spMkLst>
            <pc:docMk/>
            <pc:sldMk cId="2332626225" sldId="301"/>
            <ac:spMk id="3" creationId="{AAFDF6B6-CDA1-901C-C332-14BC3A3157D6}"/>
          </ac:spMkLst>
        </pc:spChg>
      </pc:sldChg>
      <pc:sldChg chg="modSp mod">
        <pc:chgData name="GULER DEMIR" userId="fd11c474-b5f6-4369-b88b-5b53ab0cabe3" providerId="ADAL" clId="{B37BCC45-149B-4AD4-B74A-01DD17987C9A}" dt="2026-05-14T15:04:38.131" v="7" actId="12"/>
        <pc:sldMkLst>
          <pc:docMk/>
          <pc:sldMk cId="2155891790" sldId="303"/>
        </pc:sldMkLst>
        <pc:spChg chg="mod">
          <ac:chgData name="GULER DEMIR" userId="fd11c474-b5f6-4369-b88b-5b53ab0cabe3" providerId="ADAL" clId="{B37BCC45-149B-4AD4-B74A-01DD17987C9A}" dt="2026-05-14T15:04:38.131" v="7" actId="12"/>
          <ac:spMkLst>
            <pc:docMk/>
            <pc:sldMk cId="2155891790" sldId="303"/>
            <ac:spMk id="3" creationId="{C2BEBD86-E0CD-5F04-B95F-80F346E1F541}"/>
          </ac:spMkLst>
        </pc:spChg>
      </pc:sldChg>
      <pc:sldChg chg="modSp mod">
        <pc:chgData name="GULER DEMIR" userId="fd11c474-b5f6-4369-b88b-5b53ab0cabe3" providerId="ADAL" clId="{B37BCC45-149B-4AD4-B74A-01DD17987C9A}" dt="2026-05-14T15:03:44.023" v="5" actId="6549"/>
        <pc:sldMkLst>
          <pc:docMk/>
          <pc:sldMk cId="878858255" sldId="304"/>
        </pc:sldMkLst>
        <pc:spChg chg="mod">
          <ac:chgData name="GULER DEMIR" userId="fd11c474-b5f6-4369-b88b-5b53ab0cabe3" providerId="ADAL" clId="{B37BCC45-149B-4AD4-B74A-01DD17987C9A}" dt="2026-05-14T15:03:44.023" v="5" actId="6549"/>
          <ac:spMkLst>
            <pc:docMk/>
            <pc:sldMk cId="878858255" sldId="304"/>
            <ac:spMk id="3" creationId="{BB9606F2-CB2A-09E0-EF93-491E005D7F4B}"/>
          </ac:spMkLst>
        </pc:spChg>
      </pc:sldChg>
      <pc:sldChg chg="modSp mod">
        <pc:chgData name="GULER DEMIR" userId="fd11c474-b5f6-4369-b88b-5b53ab0cabe3" providerId="ADAL" clId="{B37BCC45-149B-4AD4-B74A-01DD17987C9A}" dt="2026-05-14T15:04:18.949" v="6" actId="12"/>
        <pc:sldMkLst>
          <pc:docMk/>
          <pc:sldMk cId="3543022080" sldId="306"/>
        </pc:sldMkLst>
        <pc:spChg chg="mod">
          <ac:chgData name="GULER DEMIR" userId="fd11c474-b5f6-4369-b88b-5b53ab0cabe3" providerId="ADAL" clId="{B37BCC45-149B-4AD4-B74A-01DD17987C9A}" dt="2026-05-14T15:04:18.949" v="6" actId="12"/>
          <ac:spMkLst>
            <pc:docMk/>
            <pc:sldMk cId="3543022080" sldId="306"/>
            <ac:spMk id="3" creationId="{DBAD658E-4B21-1E25-F677-FF64A0D9550A}"/>
          </ac:spMkLst>
        </pc:spChg>
      </pc:sldChg>
      <pc:sldChg chg="modSp mod">
        <pc:chgData name="GULER DEMIR" userId="fd11c474-b5f6-4369-b88b-5b53ab0cabe3" providerId="ADAL" clId="{B37BCC45-149B-4AD4-B74A-01DD17987C9A}" dt="2026-05-14T15:05:01.034" v="9" actId="12"/>
        <pc:sldMkLst>
          <pc:docMk/>
          <pc:sldMk cId="3787563715" sldId="315"/>
        </pc:sldMkLst>
        <pc:spChg chg="mod">
          <ac:chgData name="GULER DEMIR" userId="fd11c474-b5f6-4369-b88b-5b53ab0cabe3" providerId="ADAL" clId="{B37BCC45-149B-4AD4-B74A-01DD17987C9A}" dt="2026-05-14T15:05:01.034" v="9" actId="12"/>
          <ac:spMkLst>
            <pc:docMk/>
            <pc:sldMk cId="3787563715" sldId="315"/>
            <ac:spMk id="3" creationId="{EAE8CF5C-C44A-916A-A7DA-75287BBAFA4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5/14/2026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5/14/2026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lerdemir@kastamonu.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slideshare.net/slideshow/modern-theories-of-management-46546544/46546544"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opensystemsperspective.weebly.com/comparison.html"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thebusinessprofessor.com/open-systems-model-katz-and-kahn-explained/" TargetMode="External"/><Relationship Id="rId2" Type="http://schemas.openxmlformats.org/officeDocument/2006/relationships/hyperlink" Target="https://doi.org/10.46482/ebyuiibfdergi.1206591" TargetMode="External"/><Relationship Id="rId1" Type="http://schemas.openxmlformats.org/officeDocument/2006/relationships/slideLayout" Target="../slideLayouts/slideLayout2.xml"/><Relationship Id="rId4" Type="http://schemas.openxmlformats.org/officeDocument/2006/relationships/hyperlink" Target="https://www.lesswrong.com/posts/DshBToGnNbTBD7BSw/systems-theory-term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874644" y="1248697"/>
            <a:ext cx="8047683" cy="2807108"/>
          </a:xfrm>
        </p:spPr>
        <p:txBody>
          <a:bodyPr/>
          <a:lstStyle/>
          <a:p>
            <a:pPr algn="ctr"/>
            <a:r>
              <a:rPr lang="tr-TR" sz="2800" b="1" dirty="0">
                <a:solidFill>
                  <a:schemeClr val="tx1"/>
                </a:solidFill>
              </a:rPr>
              <a:t>BİLGİ VE BELGE MERKEZLERİ YÖNETİMİ</a:t>
            </a:r>
            <a:br>
              <a:rPr lang="tr-TR" sz="2800" b="1" dirty="0">
                <a:solidFill>
                  <a:schemeClr val="tx1"/>
                </a:solidFill>
              </a:rPr>
            </a:br>
            <a:r>
              <a:rPr lang="tr-TR" sz="2800" b="1" dirty="0">
                <a:solidFill>
                  <a:schemeClr val="tx1"/>
                </a:solidFill>
              </a:rPr>
              <a:t>5. HAFTA</a:t>
            </a:r>
            <a:br>
              <a:rPr lang="tr-TR" sz="2800" b="1" dirty="0">
                <a:solidFill>
                  <a:schemeClr val="tx1"/>
                </a:solidFill>
              </a:rPr>
            </a:br>
            <a:br>
              <a:rPr lang="tr-TR" sz="2800" b="1" dirty="0">
                <a:solidFill>
                  <a:schemeClr val="tx1"/>
                </a:solidFill>
              </a:rPr>
            </a:br>
            <a:r>
              <a:rPr lang="tr-TR" sz="2800" b="1" dirty="0">
                <a:solidFill>
                  <a:schemeClr val="tx1"/>
                </a:solidFill>
              </a:rPr>
              <a:t>Yönetim Düşünce Okulları ve Kuramları Analizi: </a:t>
            </a:r>
            <a:br>
              <a:rPr lang="tr-TR" sz="2800" b="1" dirty="0">
                <a:solidFill>
                  <a:schemeClr val="tx1"/>
                </a:solidFill>
              </a:rPr>
            </a:br>
            <a:r>
              <a:rPr lang="tr-TR" sz="2800" b="1" dirty="0">
                <a:solidFill>
                  <a:schemeClr val="tx1"/>
                </a:solidFill>
              </a:rPr>
              <a:t>Modern Yönetim Okulları (1960-1980)</a:t>
            </a:r>
            <a:br>
              <a:rPr lang="tr-TR" sz="2800" b="1" dirty="0">
                <a:solidFill>
                  <a:schemeClr val="tx1"/>
                </a:solidFill>
              </a:rPr>
            </a:br>
            <a:endParaRPr lang="en-US" sz="2800" b="1" dirty="0">
              <a:solidFill>
                <a:schemeClr val="tx1"/>
              </a:solidFill>
            </a:endParaRPr>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solidFill>
                  <a:schemeClr val="tx1"/>
                </a:solidFill>
              </a:rPr>
              <a:t>GÜLER DEMİR</a:t>
            </a:r>
          </a:p>
          <a:p>
            <a:r>
              <a:rPr lang="tr-TR" sz="5600" b="1" dirty="0">
                <a:solidFill>
                  <a:schemeClr val="tx1"/>
                </a:solidFill>
              </a:rPr>
              <a:t>Kastamonu Üniversitesi</a:t>
            </a:r>
          </a:p>
          <a:p>
            <a:r>
              <a:rPr lang="tr-TR" sz="5600" b="1" dirty="0">
                <a:solidFill>
                  <a:schemeClr val="tx1"/>
                </a:solidFill>
              </a:rPr>
              <a:t>İnsan ve Toplum Bilimleri Fakültesi</a:t>
            </a:r>
          </a:p>
          <a:p>
            <a:r>
              <a:rPr lang="tr-TR" sz="5600" b="1" dirty="0">
                <a:solidFill>
                  <a:schemeClr val="tx1"/>
                </a:solidFill>
              </a:rPr>
              <a:t>Bilgi ve Belge Yönetimi Bölümü</a:t>
            </a:r>
          </a:p>
          <a:p>
            <a:r>
              <a:rPr lang="tr-TR" sz="5600" b="1" dirty="0">
                <a:solidFill>
                  <a:schemeClr val="tx1"/>
                </a:solidFill>
                <a:hlinkClick r:id="rId2">
                  <a:extLst>
                    <a:ext uri="{A12FA001-AC4F-418D-AE19-62706E023703}">
                      <ahyp:hlinkClr xmlns:ahyp="http://schemas.microsoft.com/office/drawing/2018/hyperlinkcolor" val="tx"/>
                    </a:ext>
                  </a:extLst>
                </a:hlinkClick>
              </a:rPr>
              <a:t>gulerdemir@kastamonu.edu.tr</a:t>
            </a:r>
            <a:endParaRPr lang="tr-TR" sz="5600" b="1" dirty="0">
              <a:solidFill>
                <a:schemeClr val="tx1"/>
              </a:solidFill>
            </a:endParaRPr>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59521-D8FF-7B94-9427-C4A8548C5A5E}"/>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745293B-26BB-AE67-D871-212946804B81}"/>
              </a:ext>
            </a:extLst>
          </p:cNvPr>
          <p:cNvSpPr>
            <a:spLocks noGrp="1"/>
          </p:cNvSpPr>
          <p:nvPr>
            <p:ph type="title"/>
          </p:nvPr>
        </p:nvSpPr>
        <p:spPr>
          <a:xfrm>
            <a:off x="1451113" y="184327"/>
            <a:ext cx="8518957" cy="456291"/>
          </a:xfrm>
        </p:spPr>
        <p:txBody>
          <a:bodyPr>
            <a:normAutofit fontScale="90000"/>
          </a:bodyPr>
          <a:lstStyle/>
          <a:p>
            <a:pPr algn="ctr"/>
            <a:r>
              <a:rPr lang="tr-TR" sz="2400" b="1" dirty="0" err="1">
                <a:solidFill>
                  <a:schemeClr val="tx1"/>
                </a:solidFill>
              </a:rPr>
              <a:t>Bertalanffy'nin</a:t>
            </a:r>
            <a:r>
              <a:rPr lang="tr-TR" sz="2400" b="1" dirty="0">
                <a:solidFill>
                  <a:schemeClr val="tx1"/>
                </a:solidFill>
              </a:rPr>
              <a:t> Modern Yönetim Kuramına Katkıları </a:t>
            </a:r>
            <a:endParaRPr lang="en-US" sz="2400" b="1" dirty="0"/>
          </a:p>
        </p:txBody>
      </p:sp>
      <p:sp>
        <p:nvSpPr>
          <p:cNvPr id="3" name="İçerik Yer Tutucusu 2">
            <a:extLst>
              <a:ext uri="{FF2B5EF4-FFF2-40B4-BE49-F238E27FC236}">
                <a16:creationId xmlns:a16="http://schemas.microsoft.com/office/drawing/2014/main" id="{AE010359-946F-18B2-E225-625A1CA9C944}"/>
              </a:ext>
            </a:extLst>
          </p:cNvPr>
          <p:cNvSpPr>
            <a:spLocks noGrp="1"/>
          </p:cNvSpPr>
          <p:nvPr>
            <p:ph idx="1"/>
          </p:nvPr>
        </p:nvSpPr>
        <p:spPr>
          <a:xfrm>
            <a:off x="761293" y="750405"/>
            <a:ext cx="9438005" cy="4943814"/>
          </a:xfrm>
        </p:spPr>
        <p:txBody>
          <a:bodyPr>
            <a:noAutofit/>
          </a:bodyPr>
          <a:lstStyle/>
          <a:p>
            <a:pPr lvl="1" algn="just">
              <a:buFont typeface="Wingdings" panose="05000000000000000000" pitchFamily="2" charset="2"/>
              <a:buChar char="v"/>
            </a:pPr>
            <a:r>
              <a:rPr lang="tr-TR" sz="1800" b="1" u="sng" dirty="0"/>
              <a:t>Bütüncül ve Birlikte Düşünmek</a:t>
            </a:r>
            <a:r>
              <a:rPr lang="tr-TR" sz="1800" b="1" dirty="0"/>
              <a:t>: Sadece parçaları değil, bu parçaların nasıl bir araya geldiğini ve birbirleriyle nasıl etkileştiğini anlamanın önemli olduğunu vurgular. </a:t>
            </a:r>
          </a:p>
          <a:p>
            <a:pPr lvl="1" algn="just">
              <a:buFont typeface="Wingdings" panose="05000000000000000000" pitchFamily="2" charset="2"/>
              <a:buChar char="v"/>
            </a:pPr>
            <a:r>
              <a:rPr lang="tr-TR" sz="1800" b="1" dirty="0"/>
              <a:t>Yani, parçaları ayrı düşünmek yerine, onları bir bütün olarak görmek gerekiyor.</a:t>
            </a:r>
          </a:p>
          <a:p>
            <a:pPr lvl="1" algn="just">
              <a:buFont typeface="Wingdings" panose="05000000000000000000" pitchFamily="2" charset="2"/>
              <a:buChar char="v"/>
            </a:pPr>
            <a:r>
              <a:rPr lang="tr-TR" sz="1800" b="1" u="sng" dirty="0"/>
              <a:t>Geribildirim ve Kendini Düzenleme</a:t>
            </a:r>
            <a:r>
              <a:rPr lang="tr-TR" sz="1800" b="1" dirty="0"/>
              <a:t>: Sistemler, kendilerini dengelemek ve geliştirmek için geri bildirim (</a:t>
            </a:r>
            <a:r>
              <a:rPr lang="tr-TR" sz="1800" b="1" dirty="0" err="1"/>
              <a:t>feedback</a:t>
            </a:r>
            <a:r>
              <a:rPr lang="tr-TR" sz="1800" b="1" dirty="0"/>
              <a:t>) kullanır. </a:t>
            </a:r>
          </a:p>
          <a:p>
            <a:pPr lvl="1" algn="just">
              <a:buFont typeface="Wingdings" panose="05000000000000000000" pitchFamily="2" charset="2"/>
              <a:buChar char="v"/>
            </a:pPr>
            <a:r>
              <a:rPr lang="tr-TR" sz="1800" b="1" dirty="0"/>
              <a:t>Bu da organizasyonların kendini ayarlayarak daha iyi duruma gelmesini sağlar.</a:t>
            </a:r>
          </a:p>
          <a:p>
            <a:pPr algn="just"/>
            <a:r>
              <a:rPr lang="tr-TR" sz="2000" b="1" u="sng" dirty="0"/>
              <a:t>Özetle</a:t>
            </a:r>
            <a:r>
              <a:rPr lang="tr-TR" sz="2000" b="1" dirty="0"/>
              <a:t>:  </a:t>
            </a:r>
          </a:p>
          <a:p>
            <a:pPr lvl="1" algn="just">
              <a:buFont typeface="Wingdings" panose="05000000000000000000" pitchFamily="2" charset="2"/>
              <a:buChar char="v"/>
            </a:pPr>
            <a:r>
              <a:rPr lang="tr-TR" sz="1800" b="1" dirty="0" err="1"/>
              <a:t>Bertalanffy</a:t>
            </a:r>
            <a:r>
              <a:rPr lang="tr-TR" sz="1800" b="1" dirty="0"/>
              <a:t>, organizasyonları ve sistemleri tek tek parçalar gibi değil, bir bütün olarak düşünmemizi ve bu bütünün nasıl çalıştığını anlamamız gerektiğini söyler. </a:t>
            </a:r>
          </a:p>
          <a:p>
            <a:pPr lvl="1" algn="just">
              <a:buFont typeface="Wingdings" panose="05000000000000000000" pitchFamily="2" charset="2"/>
              <a:buChar char="v"/>
            </a:pPr>
            <a:r>
              <a:rPr lang="tr-TR" sz="1800" b="1" dirty="0"/>
              <a:t>Bu yaklaşım, yönetim ve organizasyonların daha iyi anlaşılmasını ve daha etkili yönetilmesini sağlar </a:t>
            </a:r>
            <a:r>
              <a:rPr lang="tr-TR" sz="1500" b="1" dirty="0"/>
              <a:t>(</a:t>
            </a:r>
            <a:r>
              <a:rPr lang="tr-TR" sz="1500" b="1" dirty="0" err="1"/>
              <a:t>Pouvreau</a:t>
            </a:r>
            <a:r>
              <a:rPr lang="tr-TR" sz="1500" b="1" dirty="0"/>
              <a:t> ve </a:t>
            </a:r>
            <a:r>
              <a:rPr lang="tr-TR" sz="1500" b="1" dirty="0" err="1"/>
              <a:t>Drack</a:t>
            </a:r>
            <a:r>
              <a:rPr lang="tr-TR" sz="1500" b="1" dirty="0"/>
              <a:t>, 2007). </a:t>
            </a:r>
          </a:p>
        </p:txBody>
      </p:sp>
    </p:spTree>
    <p:extLst>
      <p:ext uri="{BB962C8B-B14F-4D97-AF65-F5344CB8AC3E}">
        <p14:creationId xmlns:p14="http://schemas.microsoft.com/office/powerpoint/2010/main" val="661936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CD86C-99E8-050E-77AD-A242893C2DC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692CCBC-EF42-DAF3-658F-20B667C15EDD}"/>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Modern Yönetim Yaklaşımları: Açık ve Kapalı Sistemler</a:t>
            </a:r>
            <a:endParaRPr lang="en-US" sz="2400" b="1" dirty="0"/>
          </a:p>
        </p:txBody>
      </p:sp>
      <p:sp>
        <p:nvSpPr>
          <p:cNvPr id="3" name="İçerik Yer Tutucusu 2">
            <a:extLst>
              <a:ext uri="{FF2B5EF4-FFF2-40B4-BE49-F238E27FC236}">
                <a16:creationId xmlns:a16="http://schemas.microsoft.com/office/drawing/2014/main" id="{DBAD658E-4B21-1E25-F677-FF64A0D9550A}"/>
              </a:ext>
            </a:extLst>
          </p:cNvPr>
          <p:cNvSpPr>
            <a:spLocks noGrp="1"/>
          </p:cNvSpPr>
          <p:nvPr>
            <p:ph idx="1"/>
          </p:nvPr>
        </p:nvSpPr>
        <p:spPr>
          <a:xfrm>
            <a:off x="820928" y="750404"/>
            <a:ext cx="9438005" cy="5247861"/>
          </a:xfrm>
        </p:spPr>
        <p:txBody>
          <a:bodyPr>
            <a:noAutofit/>
          </a:bodyPr>
          <a:lstStyle/>
          <a:p>
            <a:pPr algn="just">
              <a:spcBef>
                <a:spcPts val="600"/>
              </a:spcBef>
            </a:pPr>
            <a:r>
              <a:rPr lang="tr-TR" sz="1500" b="1" u="sng" dirty="0"/>
              <a:t>Açık ve Kapalı Sistemler</a:t>
            </a:r>
            <a:r>
              <a:rPr lang="tr-TR" sz="1500" b="1" dirty="0"/>
              <a:t>: </a:t>
            </a:r>
          </a:p>
          <a:p>
            <a:pPr lvl="1" algn="just">
              <a:spcBef>
                <a:spcPts val="600"/>
              </a:spcBef>
              <a:buFont typeface="Wingdings" panose="05000000000000000000" pitchFamily="2" charset="2"/>
              <a:buChar char="v"/>
            </a:pPr>
            <a:r>
              <a:rPr lang="tr-TR" sz="1500" b="1" u="sng" dirty="0"/>
              <a:t>Açık Sistemler</a:t>
            </a:r>
            <a:r>
              <a:rPr lang="tr-TR" sz="1500" b="1" dirty="0"/>
              <a:t>: Çevresiyle sürekli enerji, bilgi ve materyal alışverişi yapan sistemlerdir. Bu sistemler çevresel değişimlere uyum sağlayabilir ve gelişebilir. Örneğin, organizasyonlar, ekonomiler veya ekosistemler açık sistemlerdir.  </a:t>
            </a:r>
          </a:p>
          <a:p>
            <a:pPr lvl="1" algn="just">
              <a:spcBef>
                <a:spcPts val="600"/>
              </a:spcBef>
              <a:buFont typeface="Wingdings" panose="05000000000000000000" pitchFamily="2" charset="2"/>
              <a:buChar char="v"/>
            </a:pPr>
            <a:r>
              <a:rPr lang="tr-TR" sz="1500" b="1" u="sng" dirty="0"/>
              <a:t>Kapalı Sistemler</a:t>
            </a:r>
            <a:r>
              <a:rPr lang="tr-TR" sz="1500" b="1" dirty="0"/>
              <a:t>: Çevresiyle enerji veya bilgi alışverişi olmayan, izole sistemlerdir. Bu sistemler çevresel değişimlere uyum sağlayamaz ve genellikle yok olmaya mahkumdur.</a:t>
            </a:r>
          </a:p>
          <a:p>
            <a:pPr algn="just">
              <a:spcBef>
                <a:spcPts val="600"/>
              </a:spcBef>
            </a:pPr>
            <a:r>
              <a:rPr lang="tr-TR" sz="1500" b="1" u="sng" dirty="0"/>
              <a:t>Sistem Sınırı: İç ve Dış Çevre</a:t>
            </a:r>
            <a:r>
              <a:rPr lang="tr-TR" sz="1500" b="1" dirty="0"/>
              <a:t>: </a:t>
            </a:r>
          </a:p>
          <a:p>
            <a:pPr lvl="1" algn="just">
              <a:spcBef>
                <a:spcPts val="600"/>
              </a:spcBef>
              <a:buFont typeface="Wingdings" panose="05000000000000000000" pitchFamily="2" charset="2"/>
              <a:buChar char="v"/>
            </a:pPr>
            <a:r>
              <a:rPr lang="tr-TR" sz="1500" b="1" dirty="0"/>
              <a:t>Sistemleri diğer tüm sistemlerden ayıran sınır, sistemin iç ve dış çevresini belirler. </a:t>
            </a:r>
          </a:p>
          <a:p>
            <a:pPr lvl="1" algn="just">
              <a:spcBef>
                <a:spcPts val="600"/>
              </a:spcBef>
              <a:buFont typeface="Wingdings" panose="05000000000000000000" pitchFamily="2" charset="2"/>
              <a:buChar char="v"/>
            </a:pPr>
            <a:r>
              <a:rPr lang="tr-TR" sz="1500" b="1" dirty="0"/>
              <a:t>İç çevre, sistemin kendi bileşenleri ve süreçlerini </a:t>
            </a:r>
          </a:p>
          <a:p>
            <a:pPr lvl="1" algn="just">
              <a:spcBef>
                <a:spcPts val="600"/>
              </a:spcBef>
              <a:buFont typeface="Wingdings" panose="05000000000000000000" pitchFamily="2" charset="2"/>
              <a:buChar char="v"/>
            </a:pPr>
            <a:r>
              <a:rPr lang="tr-TR" sz="1500" b="1" dirty="0"/>
              <a:t>Dış çevre, sistemin denetimi dışındaki çevresel etmenleri ifade eder. </a:t>
            </a:r>
          </a:p>
          <a:p>
            <a:pPr lvl="1" algn="just">
              <a:spcBef>
                <a:spcPts val="600"/>
              </a:spcBef>
              <a:buFont typeface="Wingdings" panose="05000000000000000000" pitchFamily="2" charset="2"/>
              <a:buChar char="v"/>
            </a:pPr>
            <a:r>
              <a:rPr lang="tr-TR" sz="1500" b="1" dirty="0"/>
              <a:t>Sistem sınırı, bu iki alanı ayırır ve yönetim açısından hedeflerin belirlenmesini kolaylaştırır.</a:t>
            </a:r>
          </a:p>
          <a:p>
            <a:pPr algn="just">
              <a:spcBef>
                <a:spcPts val="600"/>
              </a:spcBef>
            </a:pPr>
            <a:r>
              <a:rPr lang="tr-TR" sz="1500" b="1" u="sng" dirty="0"/>
              <a:t>Girdi-Çıktı ve Geri Bildirim</a:t>
            </a:r>
            <a:r>
              <a:rPr lang="tr-TR" sz="1500" b="1" dirty="0"/>
              <a:t>: </a:t>
            </a:r>
          </a:p>
          <a:p>
            <a:pPr lvl="1" algn="just">
              <a:spcBef>
                <a:spcPts val="600"/>
              </a:spcBef>
              <a:buFont typeface="Wingdings" panose="05000000000000000000" pitchFamily="2" charset="2"/>
              <a:buChar char="v"/>
            </a:pPr>
            <a:r>
              <a:rPr lang="tr-TR" sz="1500" b="1" dirty="0"/>
              <a:t>Sistemlerin amacı, girdileri kullanarak çıktı üretmektir. </a:t>
            </a:r>
          </a:p>
          <a:p>
            <a:pPr lvl="1" algn="just">
              <a:spcBef>
                <a:spcPts val="600"/>
              </a:spcBef>
              <a:buFont typeface="Wingdings" panose="05000000000000000000" pitchFamily="2" charset="2"/>
              <a:buChar char="v"/>
            </a:pPr>
            <a:r>
              <a:rPr lang="tr-TR" sz="1500" b="1" dirty="0"/>
              <a:t>Girdiler; enerji, bilgi, materyal gibi kaynaklar olabilir. </a:t>
            </a:r>
          </a:p>
          <a:p>
            <a:pPr lvl="1" algn="just">
              <a:spcBef>
                <a:spcPts val="600"/>
              </a:spcBef>
              <a:buFont typeface="Wingdings" panose="05000000000000000000" pitchFamily="2" charset="2"/>
              <a:buChar char="v"/>
            </a:pPr>
            <a:r>
              <a:rPr lang="tr-TR" sz="1500" b="1" dirty="0"/>
              <a:t>Çıktılar ise bu girdilerin işlenmiş hali ve artı değerdir. </a:t>
            </a:r>
          </a:p>
          <a:p>
            <a:pPr lvl="1" algn="just">
              <a:spcBef>
                <a:spcPts val="600"/>
              </a:spcBef>
              <a:buFont typeface="Wingdings" panose="05000000000000000000" pitchFamily="2" charset="2"/>
              <a:buChar char="v"/>
            </a:pPr>
            <a:r>
              <a:rPr lang="tr-TR" sz="1500" b="1" u="sng" dirty="0"/>
              <a:t>Geri bildirim mekanizması</a:t>
            </a:r>
            <a:r>
              <a:rPr lang="tr-TR" sz="1500" b="1" dirty="0"/>
              <a:t>, çıktıların tekrar sisteme bilgi, enerji veya materyal olarak geri dönmesini sağlar; böylece sistem kendini geliştirebilir ve çevresine uyum sağlayabilir </a:t>
            </a:r>
            <a:r>
              <a:rPr lang="tr-TR" sz="1400" b="1" dirty="0"/>
              <a:t>(Bilgin, 2022). </a:t>
            </a:r>
          </a:p>
        </p:txBody>
      </p:sp>
    </p:spTree>
    <p:extLst>
      <p:ext uri="{BB962C8B-B14F-4D97-AF65-F5344CB8AC3E}">
        <p14:creationId xmlns:p14="http://schemas.microsoft.com/office/powerpoint/2010/main" val="3543022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7E076-2197-4E89-7945-D8D10828022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FD149C3-FC5F-E49B-CB9C-F813AABBDAB7}"/>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Modern Yönetim Yaklaşımları: Sistemler Kuramı</a:t>
            </a:r>
            <a:endParaRPr lang="en-US" sz="2400" b="1" dirty="0"/>
          </a:p>
        </p:txBody>
      </p:sp>
      <p:sp>
        <p:nvSpPr>
          <p:cNvPr id="3" name="İçerik Yer Tutucusu 2">
            <a:extLst>
              <a:ext uri="{FF2B5EF4-FFF2-40B4-BE49-F238E27FC236}">
                <a16:creationId xmlns:a16="http://schemas.microsoft.com/office/drawing/2014/main" id="{21BEC165-87F0-D4E5-B68E-D90F9F8B260D}"/>
              </a:ext>
            </a:extLst>
          </p:cNvPr>
          <p:cNvSpPr>
            <a:spLocks noGrp="1"/>
          </p:cNvSpPr>
          <p:nvPr>
            <p:ph idx="1"/>
          </p:nvPr>
        </p:nvSpPr>
        <p:spPr>
          <a:xfrm>
            <a:off x="820928" y="750404"/>
            <a:ext cx="9438005" cy="5237921"/>
          </a:xfrm>
        </p:spPr>
        <p:txBody>
          <a:bodyPr>
            <a:noAutofit/>
          </a:bodyPr>
          <a:lstStyle/>
          <a:p>
            <a:pPr lvl="1" algn="just">
              <a:buFont typeface="Wingdings" panose="05000000000000000000" pitchFamily="2" charset="2"/>
              <a:buChar char="v"/>
            </a:pPr>
            <a:r>
              <a:rPr lang="tr-TR" sz="1400" b="1" u="sng" dirty="0"/>
              <a:t>Pozitif geri bildirim</a:t>
            </a:r>
            <a:r>
              <a:rPr lang="tr-TR" sz="1400" b="1" dirty="0"/>
              <a:t>: Sistemin mevcut faaliyetlerini güçlendirir ve sürekliliği sağlar.  </a:t>
            </a:r>
          </a:p>
          <a:p>
            <a:pPr lvl="1" algn="just">
              <a:buFont typeface="Wingdings" panose="05000000000000000000" pitchFamily="2" charset="2"/>
              <a:buChar char="v"/>
            </a:pPr>
            <a:r>
              <a:rPr lang="tr-TR" sz="1400" b="1" u="sng" dirty="0"/>
              <a:t>Negatif geri bildirim</a:t>
            </a:r>
            <a:r>
              <a:rPr lang="tr-TR" sz="1400" b="1" dirty="0"/>
              <a:t>: Sistemin hedeflerinden sapmasını engeller ve denge sağlar.</a:t>
            </a:r>
          </a:p>
          <a:p>
            <a:pPr lvl="1" algn="just">
              <a:buFont typeface="Wingdings" panose="05000000000000000000" pitchFamily="2" charset="2"/>
              <a:buChar char="v"/>
            </a:pPr>
            <a:endParaRPr lang="tr-TR" sz="1400" b="1" dirty="0"/>
          </a:p>
          <a:p>
            <a:pPr algn="just"/>
            <a:r>
              <a:rPr lang="tr-TR" sz="1600" b="1" u="sng" dirty="0"/>
              <a:t>Entropi ve Negatif Entropi</a:t>
            </a:r>
            <a:r>
              <a:rPr lang="tr-TR" sz="1600" b="1" dirty="0"/>
              <a:t>:  </a:t>
            </a:r>
          </a:p>
          <a:p>
            <a:pPr lvl="1" algn="just">
              <a:buFont typeface="Wingdings" panose="05000000000000000000" pitchFamily="2" charset="2"/>
              <a:buChar char="v"/>
            </a:pPr>
            <a:r>
              <a:rPr lang="tr-TR" b="1" u="sng" dirty="0"/>
              <a:t>Entropi</a:t>
            </a:r>
            <a:r>
              <a:rPr lang="tr-TR" b="1" dirty="0"/>
              <a:t>, sistemin düzensizlik, bozulma ve enerji kaybını ifade eder. Kapalı veya açık sistemlerde zamanla artar ve sistemin düzenini bozar.  </a:t>
            </a:r>
          </a:p>
          <a:p>
            <a:pPr lvl="1" algn="just">
              <a:buFont typeface="Wingdings" panose="05000000000000000000" pitchFamily="2" charset="2"/>
              <a:buChar char="v"/>
            </a:pPr>
            <a:r>
              <a:rPr lang="tr-TR" b="1" u="sng" dirty="0"/>
              <a:t>Negatif entropi</a:t>
            </a:r>
            <a:r>
              <a:rPr lang="tr-TR" b="1" dirty="0"/>
              <a:t>: Sistemin düzenini koruma veya yeniden kurma çabasıdır; bilgi ve enerji akışını sağlamak suretiyle entropiyi azaltmayı amaçlar.</a:t>
            </a:r>
          </a:p>
          <a:p>
            <a:pPr algn="just"/>
            <a:r>
              <a:rPr lang="tr-TR" sz="1600" b="1" u="sng" dirty="0" err="1"/>
              <a:t>Holizm</a:t>
            </a:r>
            <a:r>
              <a:rPr lang="tr-TR" sz="1600" b="1" u="sng" dirty="0"/>
              <a:t> (Bütünsellik</a:t>
            </a:r>
            <a:r>
              <a:rPr lang="tr-TR" sz="1600" b="1" dirty="0"/>
              <a:t>): Sistemler, parçalarının toplamından farklı ve bütüncül bir yapı gösterir. Parçalar arasındaki etkileşimler, yeni özellikler ve bütünün ön plana çıkması ile sistem, sadece bileşenlerin toplamı değildir. </a:t>
            </a:r>
          </a:p>
          <a:p>
            <a:pPr algn="just"/>
            <a:r>
              <a:rPr lang="tr-TR" sz="1600" b="1" u="sng" dirty="0"/>
              <a:t>Sistemlerin Yönetimi ve Uygulamaları</a:t>
            </a:r>
            <a:r>
              <a:rPr lang="tr-TR" sz="1600" b="1" dirty="0"/>
              <a:t>: Yönetim bilimlerinde, sistem kuramı örgütlerin, özellikle kamu kurumlarının açık sistemler olarak görülmesini sağlar. Bu yaklaşım, organizasyonların çevresiyle sürekli iletişim ve bilgi alışverişi içinde olmalarını, çevresel değişikliklere uyum sağlayarak sürdürülebilir olmalarını hedefler. Bu bağlamda, politikaların belirlenmesi ve izlenmesi süreçlerinde geri bildirim mekanizmaları büyük önem kazanır </a:t>
            </a:r>
            <a:r>
              <a:rPr lang="tr-TR" sz="1500" b="1" dirty="0"/>
              <a:t>(Bilgin, 2022).</a:t>
            </a:r>
          </a:p>
        </p:txBody>
      </p:sp>
    </p:spTree>
    <p:extLst>
      <p:ext uri="{BB962C8B-B14F-4D97-AF65-F5344CB8AC3E}">
        <p14:creationId xmlns:p14="http://schemas.microsoft.com/office/powerpoint/2010/main" val="2638592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21CD6-0C6E-D5A7-914D-435E796B9D8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C0C9BE8-C097-E08E-1FD3-82870642ECC0}"/>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Modern Yönetim Yaklaşımları: Sistemler Kuramı </a:t>
            </a:r>
            <a:endParaRPr lang="en-US" sz="2400" b="1" dirty="0"/>
          </a:p>
        </p:txBody>
      </p:sp>
      <p:sp>
        <p:nvSpPr>
          <p:cNvPr id="3" name="İçerik Yer Tutucusu 2">
            <a:extLst>
              <a:ext uri="{FF2B5EF4-FFF2-40B4-BE49-F238E27FC236}">
                <a16:creationId xmlns:a16="http://schemas.microsoft.com/office/drawing/2014/main" id="{C2BEBD86-E0CD-5F04-B95F-80F346E1F541}"/>
              </a:ext>
            </a:extLst>
          </p:cNvPr>
          <p:cNvSpPr>
            <a:spLocks noGrp="1"/>
          </p:cNvSpPr>
          <p:nvPr>
            <p:ph idx="1"/>
          </p:nvPr>
        </p:nvSpPr>
        <p:spPr>
          <a:xfrm>
            <a:off x="820928" y="750404"/>
            <a:ext cx="9438005" cy="5138531"/>
          </a:xfrm>
        </p:spPr>
        <p:txBody>
          <a:bodyPr>
            <a:noAutofit/>
          </a:bodyPr>
          <a:lstStyle/>
          <a:p>
            <a:pPr algn="just"/>
            <a:r>
              <a:rPr lang="tr-TR" b="1" u="sng" dirty="0"/>
              <a:t>Esneklik ve Uyum/Adaptasyon:</a:t>
            </a:r>
            <a:r>
              <a:rPr lang="tr-TR" b="1" dirty="0"/>
              <a:t> Teknolojik gelişmeler ve küreselleşme gibi değişimlere uyum sağlama kabiliyeti önem kazanmıştır. </a:t>
            </a:r>
          </a:p>
          <a:p>
            <a:pPr algn="just"/>
            <a:r>
              <a:rPr lang="tr-TR" b="1" dirty="0"/>
              <a:t>Modern yaklaşımlar, organizasyonların değişen koşullara hızla adapte olmasını sağlar.</a:t>
            </a:r>
          </a:p>
          <a:p>
            <a:pPr algn="just"/>
            <a:r>
              <a:rPr lang="tr-TR" b="1" u="sng" dirty="0"/>
              <a:t>Genel olarak</a:t>
            </a:r>
            <a:r>
              <a:rPr lang="tr-TR" b="1" dirty="0"/>
              <a:t>, modern yönetim yaklaşımları, organizasyonların sadece verimlilik değil, aynı zamanda çalışan memnuniyeti ve sürdürülebilirlik açısından da gelişimini hedefler. </a:t>
            </a:r>
          </a:p>
          <a:p>
            <a:pPr algn="just"/>
            <a:r>
              <a:rPr lang="tr-TR" b="1" dirty="0"/>
              <a:t>Bu yaklaşımlar, daha katılımcı, esnek ve insan merkezli yapılar oluşturarak, organizasyonların rekabet üstünlüğünü artırmayı amaçlar </a:t>
            </a:r>
            <a:r>
              <a:rPr lang="tr-TR" sz="1500" b="1" dirty="0"/>
              <a:t>(</a:t>
            </a:r>
            <a:r>
              <a:rPr lang="tr-TR" sz="1500" b="1" dirty="0" err="1"/>
              <a:t>Miftari</a:t>
            </a:r>
            <a:r>
              <a:rPr lang="tr-TR" sz="1500" b="1" dirty="0"/>
              <a:t>, 2024, s. 100).</a:t>
            </a:r>
          </a:p>
          <a:p>
            <a:pPr algn="just"/>
            <a:r>
              <a:rPr lang="tr-TR" b="1" u="sng" dirty="0"/>
              <a:t>Özetle:</a:t>
            </a:r>
            <a:r>
              <a:rPr lang="tr-TR" b="1" dirty="0"/>
              <a:t> </a:t>
            </a:r>
          </a:p>
          <a:p>
            <a:pPr lvl="1" algn="just">
              <a:buFont typeface="Wingdings" panose="05000000000000000000" pitchFamily="2" charset="2"/>
              <a:buChar char="v"/>
            </a:pPr>
            <a:r>
              <a:rPr lang="tr-TR" b="1" dirty="0"/>
              <a:t>Sistemler Kuramı, organizasyonların ve doğanın karmaşık ve bütünsel yapılarını anlamayı amaçlayan, çevresiyle sürekli etkileşimde olan açık sistemler kavramını temel alan, bütünsel, dinamik ve uyum yeteneği yüksek bir yaklaşım sunar. </a:t>
            </a:r>
          </a:p>
          <a:p>
            <a:pPr lvl="1" algn="just">
              <a:buFont typeface="Wingdings" panose="05000000000000000000" pitchFamily="2" charset="2"/>
              <a:buChar char="v"/>
            </a:pPr>
            <a:r>
              <a:rPr lang="tr-TR" b="1" dirty="0"/>
              <a:t>Bu kuram, organizasyonların çevresel değişimlere uyum sağlayabilmesi, sürdürülebilirliği ve gelişimi için temel ilkeleri sağlar </a:t>
            </a:r>
            <a:r>
              <a:rPr lang="tr-TR" sz="1500" b="1" dirty="0"/>
              <a:t>(Bilgin, 2022).</a:t>
            </a:r>
          </a:p>
        </p:txBody>
      </p:sp>
    </p:spTree>
    <p:extLst>
      <p:ext uri="{BB962C8B-B14F-4D97-AF65-F5344CB8AC3E}">
        <p14:creationId xmlns:p14="http://schemas.microsoft.com/office/powerpoint/2010/main" val="21558917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C359C7-2FFC-6841-8D2D-6D7A1682B9F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71A5711-93BE-81C8-0766-C61939B7A81C}"/>
              </a:ext>
            </a:extLst>
          </p:cNvPr>
          <p:cNvSpPr>
            <a:spLocks noGrp="1"/>
          </p:cNvSpPr>
          <p:nvPr>
            <p:ph type="title"/>
          </p:nvPr>
        </p:nvSpPr>
        <p:spPr>
          <a:xfrm>
            <a:off x="1451113" y="184327"/>
            <a:ext cx="8518957" cy="603265"/>
          </a:xfrm>
        </p:spPr>
        <p:txBody>
          <a:bodyPr>
            <a:noAutofit/>
          </a:bodyPr>
          <a:lstStyle/>
          <a:p>
            <a:pPr algn="ctr"/>
            <a:r>
              <a:rPr lang="tr-TR" sz="2800" b="1" dirty="0">
                <a:solidFill>
                  <a:schemeClr val="tx1"/>
                </a:solidFill>
              </a:rPr>
              <a:t>Modern Yönetim Yaklaşımları: Sistemler Kuramı</a:t>
            </a:r>
            <a:endParaRPr lang="en-US" sz="2800" b="1" dirty="0"/>
          </a:p>
        </p:txBody>
      </p:sp>
      <p:pic>
        <p:nvPicPr>
          <p:cNvPr id="8" name="Resim 7">
            <a:extLst>
              <a:ext uri="{FF2B5EF4-FFF2-40B4-BE49-F238E27FC236}">
                <a16:creationId xmlns:a16="http://schemas.microsoft.com/office/drawing/2014/main" id="{4C82D43E-894C-8E70-7FEC-9A73A928F898}"/>
              </a:ext>
            </a:extLst>
          </p:cNvPr>
          <p:cNvPicPr>
            <a:picLocks noChangeAspect="1"/>
          </p:cNvPicPr>
          <p:nvPr/>
        </p:nvPicPr>
        <p:blipFill>
          <a:blip r:embed="rId2"/>
          <a:stretch>
            <a:fillRect/>
          </a:stretch>
        </p:blipFill>
        <p:spPr>
          <a:xfrm>
            <a:off x="983975" y="787592"/>
            <a:ext cx="8781221" cy="4902560"/>
          </a:xfrm>
          <a:prstGeom prst="rect">
            <a:avLst/>
          </a:prstGeom>
        </p:spPr>
      </p:pic>
      <p:sp>
        <p:nvSpPr>
          <p:cNvPr id="10" name="Metin kutusu 9">
            <a:extLst>
              <a:ext uri="{FF2B5EF4-FFF2-40B4-BE49-F238E27FC236}">
                <a16:creationId xmlns:a16="http://schemas.microsoft.com/office/drawing/2014/main" id="{D6D9204F-A3DA-295F-3E24-D81235F9BDD8}"/>
              </a:ext>
            </a:extLst>
          </p:cNvPr>
          <p:cNvSpPr txBox="1"/>
          <p:nvPr/>
        </p:nvSpPr>
        <p:spPr>
          <a:xfrm>
            <a:off x="3073676" y="5824187"/>
            <a:ext cx="5687668" cy="246221"/>
          </a:xfrm>
          <a:prstGeom prst="rect">
            <a:avLst/>
          </a:prstGeom>
          <a:noFill/>
        </p:spPr>
        <p:txBody>
          <a:bodyPr wrap="square">
            <a:spAutoFit/>
          </a:bodyPr>
          <a:lstStyle/>
          <a:p>
            <a:r>
              <a:rPr lang="tr-TR" sz="1000" dirty="0">
                <a:hlinkClick r:id="rId3"/>
              </a:rPr>
              <a:t>https://www.slideshare.net/slideshow/modern-theories-of-management-46546544/46546544</a:t>
            </a:r>
            <a:endParaRPr lang="tr-TR" sz="1000" dirty="0"/>
          </a:p>
        </p:txBody>
      </p:sp>
    </p:spTree>
    <p:extLst>
      <p:ext uri="{BB962C8B-B14F-4D97-AF65-F5344CB8AC3E}">
        <p14:creationId xmlns:p14="http://schemas.microsoft.com/office/powerpoint/2010/main" val="3012593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2809ED-AC74-BD60-C7AB-8400AA74E2F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4F4B6F6-4DF5-67D1-4E71-B79A72A0B464}"/>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Sistemler Kuramı: </a:t>
            </a:r>
            <a:r>
              <a:rPr lang="tr-TR" sz="2400" b="1" dirty="0" err="1">
                <a:solidFill>
                  <a:schemeClr val="tx1"/>
                </a:solidFill>
              </a:rPr>
              <a:t>Katz</a:t>
            </a:r>
            <a:r>
              <a:rPr lang="tr-TR" sz="2400" b="1" dirty="0">
                <a:solidFill>
                  <a:schemeClr val="tx1"/>
                </a:solidFill>
              </a:rPr>
              <a:t> ve </a:t>
            </a:r>
            <a:r>
              <a:rPr lang="tr-TR" sz="2400" b="1" dirty="0" err="1">
                <a:solidFill>
                  <a:schemeClr val="tx1"/>
                </a:solidFill>
              </a:rPr>
              <a:t>Kahn</a:t>
            </a:r>
            <a:endParaRPr lang="en-US" sz="2400" b="1" dirty="0"/>
          </a:p>
        </p:txBody>
      </p:sp>
      <p:sp>
        <p:nvSpPr>
          <p:cNvPr id="3" name="İçerik Yer Tutucusu 2">
            <a:extLst>
              <a:ext uri="{FF2B5EF4-FFF2-40B4-BE49-F238E27FC236}">
                <a16:creationId xmlns:a16="http://schemas.microsoft.com/office/drawing/2014/main" id="{EAE8CF5C-C44A-916A-A7DA-75287BBAFA44}"/>
              </a:ext>
            </a:extLst>
          </p:cNvPr>
          <p:cNvSpPr>
            <a:spLocks noGrp="1"/>
          </p:cNvSpPr>
          <p:nvPr>
            <p:ph idx="1"/>
          </p:nvPr>
        </p:nvSpPr>
        <p:spPr>
          <a:xfrm>
            <a:off x="820928" y="750404"/>
            <a:ext cx="9438005" cy="4916105"/>
          </a:xfrm>
        </p:spPr>
        <p:txBody>
          <a:bodyPr>
            <a:noAutofit/>
          </a:bodyPr>
          <a:lstStyle/>
          <a:p>
            <a:pPr algn="just"/>
            <a:r>
              <a:rPr lang="tr-TR" sz="2000" b="1" u="sng" dirty="0" err="1"/>
              <a:t>Von</a:t>
            </a:r>
            <a:r>
              <a:rPr lang="tr-TR" sz="2000" b="1" u="sng" dirty="0"/>
              <a:t> </a:t>
            </a:r>
            <a:r>
              <a:rPr lang="tr-TR" sz="2000" b="1" u="sng" dirty="0" err="1"/>
              <a:t>Bertalanffy’nin</a:t>
            </a:r>
            <a:r>
              <a:rPr lang="tr-TR" sz="2000" b="1" u="sng" dirty="0"/>
              <a:t> (1968) öncüsü olduğu Sistem Kuramı</a:t>
            </a:r>
            <a:r>
              <a:rPr lang="tr-TR" sz="2000" b="1" dirty="0"/>
              <a:t>;</a:t>
            </a:r>
          </a:p>
          <a:p>
            <a:pPr lvl="1" algn="just">
              <a:buFont typeface="Wingdings" panose="05000000000000000000" pitchFamily="2" charset="2"/>
              <a:buChar char="v"/>
            </a:pPr>
            <a:r>
              <a:rPr lang="tr-TR" sz="2000" b="1" dirty="0"/>
              <a:t>Organizasyonların açık sistemler olarak görülmesini savunur </a:t>
            </a:r>
            <a:r>
              <a:rPr lang="tr-TR" sz="1500" b="1" dirty="0"/>
              <a:t>(</a:t>
            </a:r>
            <a:r>
              <a:rPr lang="tr-TR" sz="1500" b="1" dirty="0" err="1"/>
              <a:t>TheBusinessProfessor</a:t>
            </a:r>
            <a:r>
              <a:rPr lang="tr-TR" sz="1500" b="1" dirty="0"/>
              <a:t>, 2025). </a:t>
            </a:r>
          </a:p>
          <a:p>
            <a:pPr lvl="1" algn="just">
              <a:buFont typeface="Wingdings" panose="05000000000000000000" pitchFamily="2" charset="2"/>
              <a:buChar char="v"/>
            </a:pPr>
            <a:r>
              <a:rPr lang="tr-TR" sz="2000" b="1" u="sng" dirty="0"/>
              <a:t>Açık Sistem Kuramı</a:t>
            </a:r>
            <a:r>
              <a:rPr lang="tr-TR" sz="2000" b="1" dirty="0"/>
              <a:t>, Daniel </a:t>
            </a:r>
            <a:r>
              <a:rPr lang="tr-TR" sz="2000" b="1" dirty="0" err="1"/>
              <a:t>Katz</a:t>
            </a:r>
            <a:r>
              <a:rPr lang="tr-TR" sz="2000" b="1" dirty="0"/>
              <a:t> ve Robert L. </a:t>
            </a:r>
            <a:r>
              <a:rPr lang="tr-TR" sz="2000" b="1" dirty="0" err="1"/>
              <a:t>Kahn’ın</a:t>
            </a:r>
            <a:r>
              <a:rPr lang="tr-TR" sz="2000" b="1" dirty="0"/>
              <a:t> çalışmalarıyla daha da bütünleştirilerek geliştirilmiştir </a:t>
            </a:r>
            <a:r>
              <a:rPr lang="tr-TR" sz="1500" b="1" dirty="0"/>
              <a:t>(Yalçınkaya, 2002, s. 104). </a:t>
            </a:r>
          </a:p>
          <a:p>
            <a:pPr algn="just"/>
            <a:r>
              <a:rPr lang="tr-TR" sz="2000" b="1" u="sng" dirty="0" err="1"/>
              <a:t>Katz</a:t>
            </a:r>
            <a:r>
              <a:rPr lang="tr-TR" sz="2000" b="1" u="sng" dirty="0"/>
              <a:t> ve </a:t>
            </a:r>
            <a:r>
              <a:rPr lang="tr-TR" sz="2000" b="1" u="sng" dirty="0" err="1"/>
              <a:t>Kahn</a:t>
            </a:r>
            <a:r>
              <a:rPr lang="tr-TR" sz="2000" b="1" u="sng" dirty="0"/>
              <a:t> (1978)</a:t>
            </a:r>
            <a:r>
              <a:rPr lang="tr-TR" sz="2000" b="1" dirty="0"/>
              <a:t>, organizasyonların çevreleriyle nasıl etkileşim kurduğunu araştırarak bu fikri geliştirmiş </a:t>
            </a:r>
            <a:r>
              <a:rPr lang="tr-TR" sz="1500" b="1" dirty="0"/>
              <a:t>(</a:t>
            </a:r>
            <a:r>
              <a:rPr lang="tr-TR" sz="1500" b="1" dirty="0" err="1"/>
              <a:t>Miftari</a:t>
            </a:r>
            <a:r>
              <a:rPr lang="tr-TR" sz="1500" b="1" dirty="0"/>
              <a:t>, 2024, s. 101) </a:t>
            </a:r>
            <a:r>
              <a:rPr lang="tr-TR" sz="2000" b="1" dirty="0"/>
              <a:t>ve açık sistemler kuramı için aşağıdakileri kapsayan bir çerçeve geliştirmiştir:</a:t>
            </a:r>
          </a:p>
          <a:p>
            <a:pPr lvl="1" algn="just">
              <a:buFont typeface="Wingdings" panose="05000000000000000000" pitchFamily="2" charset="2"/>
              <a:buChar char="v"/>
            </a:pPr>
            <a:r>
              <a:rPr lang="tr-TR" sz="2000" b="1" dirty="0"/>
              <a:t>Kuruluşlara enerji girdileri</a:t>
            </a:r>
          </a:p>
          <a:p>
            <a:pPr lvl="1" algn="just">
              <a:buFont typeface="Wingdings" panose="05000000000000000000" pitchFamily="2" charset="2"/>
              <a:buChar char="v"/>
            </a:pPr>
            <a:r>
              <a:rPr lang="tr-TR" sz="2000" b="1" dirty="0"/>
              <a:t>Bu girdilerin sistem içinde dönüşümü</a:t>
            </a:r>
          </a:p>
          <a:p>
            <a:pPr lvl="1" algn="just">
              <a:buFont typeface="Wingdings" panose="05000000000000000000" pitchFamily="2" charset="2"/>
              <a:buChar char="v"/>
            </a:pPr>
            <a:r>
              <a:rPr lang="tr-TR" sz="2000" b="1" dirty="0"/>
              <a:t>Enerji çıktıları</a:t>
            </a:r>
          </a:p>
          <a:p>
            <a:pPr lvl="1" algn="just">
              <a:buFont typeface="Wingdings" panose="05000000000000000000" pitchFamily="2" charset="2"/>
              <a:buChar char="v"/>
            </a:pPr>
            <a:r>
              <a:rPr lang="tr-TR" sz="2000" b="1" dirty="0"/>
              <a:t>Geri dönüşüm </a:t>
            </a:r>
            <a:r>
              <a:rPr lang="tr-TR" sz="1500" b="1" dirty="0"/>
              <a:t>(</a:t>
            </a:r>
            <a:r>
              <a:rPr lang="tr-TR" sz="1500" b="1" dirty="0" err="1"/>
              <a:t>TheBusinessProfessor</a:t>
            </a:r>
            <a:r>
              <a:rPr lang="tr-TR" sz="1500" b="1" dirty="0"/>
              <a:t>, 2025). </a:t>
            </a:r>
          </a:p>
        </p:txBody>
      </p:sp>
    </p:spTree>
    <p:extLst>
      <p:ext uri="{BB962C8B-B14F-4D97-AF65-F5344CB8AC3E}">
        <p14:creationId xmlns:p14="http://schemas.microsoft.com/office/powerpoint/2010/main" val="37875637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D9B85-A6F4-24F8-89B1-75292E7639C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3EE0389-9AC7-4B0F-0751-6132F9D6239C}"/>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Sistemler Kuramı: </a:t>
            </a:r>
            <a:r>
              <a:rPr lang="tr-TR" sz="2400" b="1" dirty="0" err="1">
                <a:solidFill>
                  <a:schemeClr val="tx1"/>
                </a:solidFill>
              </a:rPr>
              <a:t>Katz</a:t>
            </a:r>
            <a:r>
              <a:rPr lang="tr-TR" sz="2400" b="1" dirty="0">
                <a:solidFill>
                  <a:schemeClr val="tx1"/>
                </a:solidFill>
              </a:rPr>
              <a:t> ve </a:t>
            </a:r>
            <a:r>
              <a:rPr lang="tr-TR" sz="2400" b="1" dirty="0" err="1">
                <a:solidFill>
                  <a:schemeClr val="tx1"/>
                </a:solidFill>
              </a:rPr>
              <a:t>Kahn’ın</a:t>
            </a:r>
            <a:r>
              <a:rPr lang="tr-TR" sz="2400" b="1" dirty="0">
                <a:solidFill>
                  <a:schemeClr val="tx1"/>
                </a:solidFill>
              </a:rPr>
              <a:t> Katkıları</a:t>
            </a:r>
            <a:endParaRPr lang="en-US" sz="2400" b="1" dirty="0"/>
          </a:p>
        </p:txBody>
      </p:sp>
      <p:sp>
        <p:nvSpPr>
          <p:cNvPr id="3" name="İçerik Yer Tutucusu 2">
            <a:extLst>
              <a:ext uri="{FF2B5EF4-FFF2-40B4-BE49-F238E27FC236}">
                <a16:creationId xmlns:a16="http://schemas.microsoft.com/office/drawing/2014/main" id="{45679220-2453-5A66-C8A2-C2B89136BBA8}"/>
              </a:ext>
            </a:extLst>
          </p:cNvPr>
          <p:cNvSpPr>
            <a:spLocks noGrp="1"/>
          </p:cNvSpPr>
          <p:nvPr>
            <p:ph idx="1"/>
          </p:nvPr>
        </p:nvSpPr>
        <p:spPr>
          <a:xfrm>
            <a:off x="820928" y="750404"/>
            <a:ext cx="9438005" cy="5138531"/>
          </a:xfrm>
        </p:spPr>
        <p:txBody>
          <a:bodyPr>
            <a:noAutofit/>
          </a:bodyPr>
          <a:lstStyle/>
          <a:p>
            <a:pPr algn="just"/>
            <a:r>
              <a:rPr lang="tr-TR" sz="1600" b="1" dirty="0"/>
              <a:t>Dönüşüm süreci (kuruluşlara enerji girdileri ve bu girdilerin sistem içinde dönüşümü), ürün veya hizmet yaratmak için enerjilerin veya girdilerin kullanılmasını içerir. </a:t>
            </a:r>
          </a:p>
          <a:p>
            <a:pPr algn="just"/>
            <a:r>
              <a:rPr lang="tr-TR" sz="1600" b="1" dirty="0"/>
              <a:t>Enerji çıktıları ise tüketicilere dağıtılan ürün veya hizmetlerdir.</a:t>
            </a:r>
          </a:p>
          <a:p>
            <a:pPr algn="just"/>
            <a:r>
              <a:rPr lang="tr-TR" sz="1600" b="1" dirty="0"/>
              <a:t>Son olarak geri dönüşüm, çıktıların dolaylı olarak kuruluşa geri dönüştürülmesi anlamına gelir. </a:t>
            </a:r>
          </a:p>
          <a:p>
            <a:pPr algn="just"/>
            <a:r>
              <a:rPr lang="tr-TR" sz="1600" b="1" u="sng" dirty="0"/>
              <a:t>Örneğin</a:t>
            </a:r>
            <a:r>
              <a:rPr lang="tr-TR" sz="1600" b="1" dirty="0"/>
              <a:t>, </a:t>
            </a:r>
          </a:p>
          <a:p>
            <a:pPr lvl="1" algn="just">
              <a:buFont typeface="Wingdings" panose="05000000000000000000" pitchFamily="2" charset="2"/>
              <a:buChar char="v"/>
            </a:pPr>
            <a:r>
              <a:rPr lang="tr-TR" b="1" dirty="0"/>
              <a:t>Bir şirket bir tost makinesi sattığında, elde edilen gelir, kuruluş için bir girdi durumuna gelir ve bu girdi, örneğin çalışanlara ödeme yapmak veya malzeme satın almak için kullanılır.</a:t>
            </a:r>
          </a:p>
          <a:p>
            <a:pPr lvl="1" algn="just">
              <a:buFont typeface="Wingdings" panose="05000000000000000000" pitchFamily="2" charset="2"/>
              <a:buChar char="v"/>
            </a:pPr>
            <a:r>
              <a:rPr lang="tr-TR" b="1" dirty="0"/>
              <a:t>Açık bir sistemin dört aşamasını tanımlamanın yanı sıra, </a:t>
            </a:r>
            <a:r>
              <a:rPr lang="tr-TR" b="1" dirty="0" err="1"/>
              <a:t>Katz</a:t>
            </a:r>
            <a:r>
              <a:rPr lang="tr-TR" b="1" dirty="0"/>
              <a:t> ve </a:t>
            </a:r>
            <a:r>
              <a:rPr lang="tr-TR" b="1" dirty="0" err="1"/>
              <a:t>Kahn</a:t>
            </a:r>
            <a:r>
              <a:rPr lang="tr-TR" b="1" dirty="0"/>
              <a:t>, açık sistemler kuramını destekleyen ve başarılı kuruluşların tasarımı için çıkarımları olan diğer çeşitli kurumsal özellikleri de listelemiştir.</a:t>
            </a:r>
          </a:p>
          <a:p>
            <a:pPr algn="just"/>
            <a:r>
              <a:rPr lang="tr-TR" sz="1600" b="1" u="sng" dirty="0"/>
              <a:t>Örneğin</a:t>
            </a:r>
            <a:r>
              <a:rPr lang="tr-TR" sz="1600" b="1" dirty="0"/>
              <a:t>, </a:t>
            </a:r>
          </a:p>
          <a:p>
            <a:pPr lvl="1" algn="just">
              <a:buFont typeface="Wingdings" panose="05000000000000000000" pitchFamily="2" charset="2"/>
              <a:buChar char="v"/>
            </a:pPr>
            <a:r>
              <a:rPr lang="tr-TR" b="1" dirty="0"/>
              <a:t>Tüm kuruluşların dağınıklığa veya ölüme doğru ilerlediğini öne süren evrensel entropi yasasını kabul etmişlerdir. Ancak açık bir sistem, harcadığından daha fazla enerjiyi çevreden ithal ederek ve böylece negatif entropiye ulaşarak gelişmeye devam edebilir </a:t>
            </a:r>
            <a:r>
              <a:rPr lang="tr-TR" sz="1400" b="1" dirty="0"/>
              <a:t>(</a:t>
            </a:r>
            <a:r>
              <a:rPr lang="tr-TR" sz="1400" b="1" dirty="0" err="1"/>
              <a:t>TheBusinessProfessor</a:t>
            </a:r>
            <a:r>
              <a:rPr lang="tr-TR" sz="1400" b="1" dirty="0"/>
              <a:t>, 2025). </a:t>
            </a:r>
          </a:p>
        </p:txBody>
      </p:sp>
    </p:spTree>
    <p:extLst>
      <p:ext uri="{BB962C8B-B14F-4D97-AF65-F5344CB8AC3E}">
        <p14:creationId xmlns:p14="http://schemas.microsoft.com/office/powerpoint/2010/main" val="41685904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54B9A-0EC1-7669-DB15-8FF5807DF19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5B7B49-C7E7-9920-7725-1C13E9E29F92}"/>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Sistemler Kuramı: </a:t>
            </a:r>
            <a:r>
              <a:rPr lang="tr-TR" sz="2400" b="1" dirty="0" err="1">
                <a:solidFill>
                  <a:schemeClr val="tx1"/>
                </a:solidFill>
              </a:rPr>
              <a:t>Katz</a:t>
            </a:r>
            <a:r>
              <a:rPr lang="tr-TR" sz="2400" b="1" dirty="0">
                <a:solidFill>
                  <a:schemeClr val="tx1"/>
                </a:solidFill>
              </a:rPr>
              <a:t> ve </a:t>
            </a:r>
            <a:r>
              <a:rPr lang="tr-TR" sz="2400" b="1" dirty="0" err="1">
                <a:solidFill>
                  <a:schemeClr val="tx1"/>
                </a:solidFill>
              </a:rPr>
              <a:t>Kahn’ın</a:t>
            </a:r>
            <a:r>
              <a:rPr lang="tr-TR" sz="2400" b="1" dirty="0">
                <a:solidFill>
                  <a:schemeClr val="tx1"/>
                </a:solidFill>
              </a:rPr>
              <a:t> Katkıları</a:t>
            </a:r>
            <a:endParaRPr lang="en-US" sz="2400" b="1" dirty="0"/>
          </a:p>
        </p:txBody>
      </p:sp>
      <p:sp>
        <p:nvSpPr>
          <p:cNvPr id="3" name="İçerik Yer Tutucusu 2">
            <a:extLst>
              <a:ext uri="{FF2B5EF4-FFF2-40B4-BE49-F238E27FC236}">
                <a16:creationId xmlns:a16="http://schemas.microsoft.com/office/drawing/2014/main" id="{B6E1BF6B-C4B4-B2E5-3CC2-4FA9D48DA86A}"/>
              </a:ext>
            </a:extLst>
          </p:cNvPr>
          <p:cNvSpPr>
            <a:spLocks noGrp="1"/>
          </p:cNvSpPr>
          <p:nvPr>
            <p:ph idx="1"/>
          </p:nvPr>
        </p:nvSpPr>
        <p:spPr>
          <a:xfrm>
            <a:off x="820928" y="750405"/>
            <a:ext cx="9438005" cy="4777560"/>
          </a:xfrm>
        </p:spPr>
        <p:txBody>
          <a:bodyPr>
            <a:noAutofit/>
          </a:bodyPr>
          <a:lstStyle/>
          <a:p>
            <a:pPr algn="just"/>
            <a:r>
              <a:rPr lang="tr-TR" b="1" u="sng" dirty="0"/>
              <a:t>Örneğin</a:t>
            </a:r>
            <a:r>
              <a:rPr lang="tr-TR" b="1" dirty="0"/>
              <a:t>, </a:t>
            </a:r>
          </a:p>
          <a:p>
            <a:pPr lvl="1" algn="just">
              <a:buFont typeface="Wingdings" panose="05000000000000000000" pitchFamily="2" charset="2"/>
              <a:buChar char="v"/>
            </a:pPr>
            <a:r>
              <a:rPr lang="tr-TR" b="1" dirty="0"/>
              <a:t>Başarısız bir şirket, şirketin enerji girdilerini dönüştürme biçimini iyileştiren yeni bir CEO getirerek kendini yeniden canlandırabilir.</a:t>
            </a:r>
          </a:p>
          <a:p>
            <a:pPr algn="just"/>
            <a:r>
              <a:rPr lang="tr-TR" b="1" dirty="0"/>
              <a:t>Organizasyonların bir diğer özelliği de «</a:t>
            </a:r>
            <a:r>
              <a:rPr lang="tr-TR" b="1" u="sng" dirty="0"/>
              <a:t>dinamik </a:t>
            </a:r>
            <a:r>
              <a:rPr lang="tr-TR" b="1" u="sng" dirty="0" err="1"/>
              <a:t>homeostaz»</a:t>
            </a:r>
            <a:r>
              <a:rPr lang="tr-TR" b="1" dirty="0" err="1"/>
              <a:t>dır</a:t>
            </a:r>
            <a:r>
              <a:rPr lang="tr-TR" b="1" dirty="0"/>
              <a:t>; </a:t>
            </a:r>
          </a:p>
          <a:p>
            <a:pPr algn="just"/>
            <a:r>
              <a:rPr lang="tr-TR" b="1" dirty="0"/>
              <a:t>Bu, tüm başarılı organizasyonların alt sistemler arasında denge kurabilmesi gerektiği anlamına gelir. </a:t>
            </a:r>
          </a:p>
          <a:p>
            <a:pPr algn="just"/>
            <a:r>
              <a:rPr lang="tr-TR" b="1" dirty="0"/>
              <a:t>Dolayısıyla, alt gruplar dış etkilere uyum sağlarken kabaca bir denge durumunu korumalıdır.</a:t>
            </a:r>
          </a:p>
          <a:p>
            <a:pPr algn="just"/>
            <a:r>
              <a:rPr lang="tr-TR" b="1" u="sng" dirty="0" err="1"/>
              <a:t>Katz</a:t>
            </a:r>
            <a:r>
              <a:rPr lang="tr-TR" b="1" u="sng" dirty="0"/>
              <a:t> ve </a:t>
            </a:r>
            <a:r>
              <a:rPr lang="tr-TR" b="1" u="sng" dirty="0" err="1"/>
              <a:t>Kahn</a:t>
            </a:r>
            <a:r>
              <a:rPr lang="tr-TR" b="1" u="sng" dirty="0"/>
              <a:t>, açık sistemleri eş-sonlulukla (</a:t>
            </a:r>
            <a:r>
              <a:rPr lang="tr-TR" b="1" u="sng" dirty="0" err="1"/>
              <a:t>equifiniality</a:t>
            </a:r>
            <a:r>
              <a:rPr lang="tr-TR" b="1" u="sng" dirty="0"/>
              <a:t>) tanımlar</a:t>
            </a:r>
            <a:r>
              <a:rPr lang="tr-TR" b="1" dirty="0"/>
              <a:t>. </a:t>
            </a:r>
          </a:p>
          <a:p>
            <a:pPr algn="just"/>
            <a:r>
              <a:rPr lang="tr-TR" b="1" dirty="0"/>
              <a:t>Eş-sonluluk kavramı, organizasyonların aynı nihai duruma birkaç farklı yoldan ulaşabileceğini öne sürer. </a:t>
            </a:r>
          </a:p>
          <a:p>
            <a:pPr algn="just"/>
            <a:r>
              <a:rPr lang="tr-TR" b="1" dirty="0"/>
              <a:t>Aslında, gidişat sabit değildir ve hem iç hem de dış etkiler müdahale ettikçe organik olarak gelişebilir </a:t>
            </a:r>
            <a:r>
              <a:rPr lang="tr-TR" sz="1500" b="1" dirty="0"/>
              <a:t>(</a:t>
            </a:r>
            <a:r>
              <a:rPr lang="tr-TR" sz="1500" b="1" dirty="0" err="1"/>
              <a:t>TheBusinessProfessor</a:t>
            </a:r>
            <a:r>
              <a:rPr lang="tr-TR" sz="1500" b="1" dirty="0"/>
              <a:t>, 2025).</a:t>
            </a:r>
          </a:p>
        </p:txBody>
      </p:sp>
    </p:spTree>
    <p:extLst>
      <p:ext uri="{BB962C8B-B14F-4D97-AF65-F5344CB8AC3E}">
        <p14:creationId xmlns:p14="http://schemas.microsoft.com/office/powerpoint/2010/main" val="34374696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50F37-4014-7AB0-F05A-797F94C3A39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09E253E-18CE-26ED-52C8-390632F27B54}"/>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Sistemler Kuramı: </a:t>
            </a:r>
            <a:r>
              <a:rPr lang="tr-TR" sz="2400" b="1" dirty="0" err="1">
                <a:solidFill>
                  <a:schemeClr val="tx1"/>
                </a:solidFill>
              </a:rPr>
              <a:t>Katz</a:t>
            </a:r>
            <a:r>
              <a:rPr lang="tr-TR" sz="2400" b="1" dirty="0">
                <a:solidFill>
                  <a:schemeClr val="tx1"/>
                </a:solidFill>
              </a:rPr>
              <a:t> ve </a:t>
            </a:r>
            <a:r>
              <a:rPr lang="tr-TR" sz="2400" b="1" dirty="0" err="1">
                <a:solidFill>
                  <a:schemeClr val="tx1"/>
                </a:solidFill>
              </a:rPr>
              <a:t>Kahn’ın</a:t>
            </a:r>
            <a:r>
              <a:rPr lang="tr-TR" sz="2400" b="1" dirty="0">
                <a:solidFill>
                  <a:schemeClr val="tx1"/>
                </a:solidFill>
              </a:rPr>
              <a:t> Katkıları</a:t>
            </a:r>
            <a:endParaRPr lang="en-US" sz="2400" b="1" dirty="0"/>
          </a:p>
        </p:txBody>
      </p:sp>
      <p:sp>
        <p:nvSpPr>
          <p:cNvPr id="3" name="İçerik Yer Tutucusu 2">
            <a:extLst>
              <a:ext uri="{FF2B5EF4-FFF2-40B4-BE49-F238E27FC236}">
                <a16:creationId xmlns:a16="http://schemas.microsoft.com/office/drawing/2014/main" id="{A3E19534-1A47-3351-115B-14265E703A5E}"/>
              </a:ext>
            </a:extLst>
          </p:cNvPr>
          <p:cNvSpPr>
            <a:spLocks noGrp="1"/>
          </p:cNvSpPr>
          <p:nvPr>
            <p:ph idx="1"/>
          </p:nvPr>
        </p:nvSpPr>
        <p:spPr>
          <a:xfrm>
            <a:off x="820928" y="750404"/>
            <a:ext cx="9438005" cy="5446644"/>
          </a:xfrm>
        </p:spPr>
        <p:txBody>
          <a:bodyPr>
            <a:noAutofit/>
          </a:bodyPr>
          <a:lstStyle/>
          <a:p>
            <a:pPr algn="just"/>
            <a:r>
              <a:rPr lang="tr-TR" sz="1600" b="1" u="sng" dirty="0" err="1"/>
              <a:t>Katz</a:t>
            </a:r>
            <a:r>
              <a:rPr lang="tr-TR" sz="1600" b="1" u="sng" dirty="0"/>
              <a:t> ve </a:t>
            </a:r>
            <a:r>
              <a:rPr lang="tr-TR" sz="1600" b="1" u="sng" dirty="0" err="1"/>
              <a:t>Kahn’ın</a:t>
            </a:r>
            <a:r>
              <a:rPr lang="tr-TR" sz="1600" b="1" u="sng" dirty="0"/>
              <a:t> görüşleri ve katkıları özetle şunlardır </a:t>
            </a:r>
            <a:r>
              <a:rPr lang="tr-TR" sz="1400" b="1" dirty="0"/>
              <a:t>(Yalçınkaya, 2002):</a:t>
            </a:r>
          </a:p>
          <a:p>
            <a:pPr lvl="1" algn="just">
              <a:buFont typeface="Wingdings" panose="05000000000000000000" pitchFamily="2" charset="2"/>
              <a:buChar char="v"/>
            </a:pPr>
            <a:r>
              <a:rPr lang="tr-TR" b="1" u="sng" dirty="0"/>
              <a:t>Açık Sistem Modeli</a:t>
            </a:r>
            <a:r>
              <a:rPr lang="tr-TR" b="1" dirty="0"/>
              <a:t>: </a:t>
            </a:r>
            <a:r>
              <a:rPr lang="tr-TR" b="1" dirty="0" err="1"/>
              <a:t>Katz</a:t>
            </a:r>
            <a:r>
              <a:rPr lang="tr-TR" b="1" dirty="0"/>
              <a:t> ve </a:t>
            </a:r>
            <a:r>
              <a:rPr lang="tr-TR" b="1" dirty="0" err="1"/>
              <a:t>Kahn</a:t>
            </a:r>
            <a:r>
              <a:rPr lang="tr-TR" b="1" dirty="0"/>
              <a:t>, örgütleri ve diğer sistemleri açık sistemler olarak görürler. Bu modelde, sistemler sürekli olarak çevreleriyle enerji, bilgi ve kaynak alışverişinde bulunur. Girdi (insan, bilgi, enerji), dönüşüm (üretim, yönetim süreçleri) ve çıktı (ürün, hizmet, bilgi) sürekli bir döngü içindedir.</a:t>
            </a:r>
          </a:p>
          <a:p>
            <a:pPr lvl="1" algn="just">
              <a:buFont typeface="Wingdings" panose="05000000000000000000" pitchFamily="2" charset="2"/>
              <a:buChar char="v"/>
            </a:pPr>
            <a:r>
              <a:rPr lang="tr-TR" b="1" u="sng" dirty="0"/>
              <a:t>Sürekli Girdi ve Çıktı</a:t>
            </a:r>
            <a:r>
              <a:rPr lang="tr-TR" b="1" dirty="0"/>
              <a:t>: Açık sistemlerde, girdiler sürekli alınır ve bu girdiler işlenerek çıktı durumuna getirilir. Bu süreçte geri bildirim (</a:t>
            </a:r>
            <a:r>
              <a:rPr lang="tr-TR" b="1" dirty="0" err="1"/>
              <a:t>feedback</a:t>
            </a:r>
            <a:r>
              <a:rPr lang="tr-TR" b="1" dirty="0"/>
              <a:t>) mekanizması devreye girer. Bu mekanizma sayesinde sistem, performansını ölçer ve gerektiğinde kendini ayarlar.</a:t>
            </a:r>
          </a:p>
          <a:p>
            <a:pPr lvl="1" algn="just">
              <a:buFont typeface="Wingdings" panose="05000000000000000000" pitchFamily="2" charset="2"/>
              <a:buChar char="v"/>
            </a:pPr>
            <a:r>
              <a:rPr lang="tr-TR" b="1" u="sng" dirty="0"/>
              <a:t>Geri Bildirim ve Denetim</a:t>
            </a:r>
            <a:r>
              <a:rPr lang="tr-TR" b="1" dirty="0"/>
              <a:t>: Sistemler, çıktılarını ve performanslarını izleyerek, bu bilgiyi kullanıp sistemlerini dengede tutmaya çalışır. Pozitif geri bildirim, sistemin mevcut etkinliklerini güçlendirir, gelişmeyi ve sürekliliği sağlar; negatif geri bildirim ise sistemin hedeflerinden sapmasını engelleyerek dengeyi sağlar.</a:t>
            </a:r>
          </a:p>
          <a:p>
            <a:pPr lvl="1" algn="just">
              <a:buFont typeface="Wingdings" panose="05000000000000000000" pitchFamily="2" charset="2"/>
              <a:buChar char="v"/>
            </a:pPr>
            <a:r>
              <a:rPr lang="tr-TR" b="1" u="sng" dirty="0"/>
              <a:t>Dinamik ve Adaptif Sistemler</a:t>
            </a:r>
            <a:r>
              <a:rPr lang="tr-TR" b="1" dirty="0"/>
              <a:t>: </a:t>
            </a:r>
            <a:r>
              <a:rPr lang="tr-TR" b="1" dirty="0" err="1"/>
              <a:t>Katz</a:t>
            </a:r>
            <a:r>
              <a:rPr lang="tr-TR" b="1" dirty="0"/>
              <a:t> ve </a:t>
            </a:r>
            <a:r>
              <a:rPr lang="tr-TR" b="1" dirty="0" err="1"/>
              <a:t>Kahn’a</a:t>
            </a:r>
            <a:r>
              <a:rPr lang="tr-TR" b="1" dirty="0"/>
              <a:t> göre, örgütler ve diğer sistemler, çevresel değişikliklere uyum sağlamak ve gelişmek için sürekli değişim ve uyum mekanizmalarını kullanırlar. Bu sayede sistemler hayatta kalır ve gelişir.</a:t>
            </a:r>
          </a:p>
          <a:p>
            <a:pPr lvl="1" algn="just">
              <a:buFont typeface="Wingdings" panose="05000000000000000000" pitchFamily="2" charset="2"/>
              <a:buChar char="v"/>
            </a:pPr>
            <a:r>
              <a:rPr lang="tr-TR" b="1" u="sng" dirty="0"/>
              <a:t>Çevre ile Etkileşim</a:t>
            </a:r>
            <a:r>
              <a:rPr lang="tr-TR" b="1" dirty="0"/>
              <a:t>: </a:t>
            </a:r>
            <a:r>
              <a:rPr lang="tr-TR" b="1" dirty="0" err="1"/>
              <a:t>Katz</a:t>
            </a:r>
            <a:r>
              <a:rPr lang="tr-TR" b="1" dirty="0"/>
              <a:t> ve </a:t>
            </a:r>
            <a:r>
              <a:rPr lang="tr-TR" b="1" dirty="0" err="1"/>
              <a:t>Kahn</a:t>
            </a:r>
            <a:r>
              <a:rPr lang="tr-TR" b="1" dirty="0"/>
              <a:t>, örgütlerin ve sistemlerin çevreleriyle sürekli etkileşim içinde olduğunu ve bu etkileşimin örgütlerin başarısı için temel olduğunu vurgularlar. Bu nedenle, örgütler çevresel koşullara uyum sağlayabilmek için açık sistem yaklaşımını benimsemelidir (</a:t>
            </a:r>
            <a:r>
              <a:rPr lang="tr-TR" sz="1500" b="1" dirty="0"/>
              <a:t>Yalçınkaya, 2002).</a:t>
            </a:r>
          </a:p>
        </p:txBody>
      </p:sp>
    </p:spTree>
    <p:extLst>
      <p:ext uri="{BB962C8B-B14F-4D97-AF65-F5344CB8AC3E}">
        <p14:creationId xmlns:p14="http://schemas.microsoft.com/office/powerpoint/2010/main" val="3843806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622997-2EC4-863E-57B7-F643DB5FB42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F5FB33F-C3E5-D558-F4EE-BE2A160DA7D6}"/>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Sistemler Kuramı: </a:t>
            </a:r>
            <a:r>
              <a:rPr lang="tr-TR" sz="2400" b="1" dirty="0" err="1">
                <a:solidFill>
                  <a:schemeClr val="tx1"/>
                </a:solidFill>
              </a:rPr>
              <a:t>Katz</a:t>
            </a:r>
            <a:r>
              <a:rPr lang="tr-TR" sz="2400" b="1" dirty="0">
                <a:solidFill>
                  <a:schemeClr val="tx1"/>
                </a:solidFill>
              </a:rPr>
              <a:t> ve </a:t>
            </a:r>
            <a:r>
              <a:rPr lang="tr-TR" sz="2400" b="1" dirty="0" err="1">
                <a:solidFill>
                  <a:schemeClr val="tx1"/>
                </a:solidFill>
              </a:rPr>
              <a:t>Kahn’ın</a:t>
            </a:r>
            <a:r>
              <a:rPr lang="tr-TR" sz="2400" b="1" dirty="0">
                <a:solidFill>
                  <a:schemeClr val="tx1"/>
                </a:solidFill>
              </a:rPr>
              <a:t> Katkıları</a:t>
            </a:r>
            <a:endParaRPr lang="en-US" sz="2400" b="1" dirty="0"/>
          </a:p>
        </p:txBody>
      </p:sp>
      <p:sp>
        <p:nvSpPr>
          <p:cNvPr id="3" name="İçerik Yer Tutucusu 2">
            <a:extLst>
              <a:ext uri="{FF2B5EF4-FFF2-40B4-BE49-F238E27FC236}">
                <a16:creationId xmlns:a16="http://schemas.microsoft.com/office/drawing/2014/main" id="{020EFE63-C725-B252-F95F-4279FFE21C4A}"/>
              </a:ext>
            </a:extLst>
          </p:cNvPr>
          <p:cNvSpPr>
            <a:spLocks noGrp="1"/>
          </p:cNvSpPr>
          <p:nvPr>
            <p:ph idx="1"/>
          </p:nvPr>
        </p:nvSpPr>
        <p:spPr>
          <a:xfrm>
            <a:off x="820928" y="750405"/>
            <a:ext cx="9438005" cy="1466022"/>
          </a:xfrm>
        </p:spPr>
        <p:txBody>
          <a:bodyPr>
            <a:noAutofit/>
          </a:bodyPr>
          <a:lstStyle/>
          <a:p>
            <a:pPr algn="just"/>
            <a:r>
              <a:rPr lang="tr-TR" sz="1500" b="1" dirty="0" err="1"/>
              <a:t>Katz</a:t>
            </a:r>
            <a:r>
              <a:rPr lang="tr-TR" sz="1500" b="1" dirty="0"/>
              <a:t> ve </a:t>
            </a:r>
            <a:r>
              <a:rPr lang="tr-TR" sz="1500" b="1" dirty="0" err="1"/>
              <a:t>Kahn</a:t>
            </a:r>
            <a:r>
              <a:rPr lang="tr-TR" sz="1500" b="1" dirty="0"/>
              <a:t>, açık sistem kuramını örgüt yönetiminde kullanarak, örgütlerin çevreleriyle olan ilişkisini ve bu ilişkilerin örgüt performansına etkisini detaylı şekilde açıklamıştır. Kuram, örgütlerin çevreyle uyum içinde olmaları, sürekli kendilerini yenilemeleri gerektiğine işaret ederek, yönetim bilimlerine önemli bir yeni bakış açısı kazandırmıştır.  Ayrıca, sistemlerin sürekli geri bildirim alarak kendilerini ayarlamaları gerektiği fikriyle, örgütlerin esnek ve adaptif olmaları gerektiğini ortaya koymuşlardır </a:t>
            </a:r>
            <a:r>
              <a:rPr lang="tr-TR" sz="1400" b="1" dirty="0"/>
              <a:t>(Yalçınkaya, 2002).</a:t>
            </a:r>
          </a:p>
        </p:txBody>
      </p:sp>
      <p:pic>
        <p:nvPicPr>
          <p:cNvPr id="4" name="Resim 3">
            <a:extLst>
              <a:ext uri="{FF2B5EF4-FFF2-40B4-BE49-F238E27FC236}">
                <a16:creationId xmlns:a16="http://schemas.microsoft.com/office/drawing/2014/main" id="{DFFDC429-F715-999F-F4A1-4A0D035BB49C}"/>
              </a:ext>
            </a:extLst>
          </p:cNvPr>
          <p:cNvPicPr>
            <a:picLocks noChangeAspect="1"/>
          </p:cNvPicPr>
          <p:nvPr/>
        </p:nvPicPr>
        <p:blipFill>
          <a:blip r:embed="rId2"/>
          <a:stretch>
            <a:fillRect/>
          </a:stretch>
        </p:blipFill>
        <p:spPr>
          <a:xfrm>
            <a:off x="2072830" y="2281030"/>
            <a:ext cx="6934200" cy="3737736"/>
          </a:xfrm>
          <a:prstGeom prst="rect">
            <a:avLst/>
          </a:prstGeom>
        </p:spPr>
      </p:pic>
      <p:sp>
        <p:nvSpPr>
          <p:cNvPr id="6" name="Metin kutusu 5">
            <a:extLst>
              <a:ext uri="{FF2B5EF4-FFF2-40B4-BE49-F238E27FC236}">
                <a16:creationId xmlns:a16="http://schemas.microsoft.com/office/drawing/2014/main" id="{4AA82A76-4A13-BA55-DD0B-1F685EB674FC}"/>
              </a:ext>
            </a:extLst>
          </p:cNvPr>
          <p:cNvSpPr txBox="1"/>
          <p:nvPr/>
        </p:nvSpPr>
        <p:spPr>
          <a:xfrm>
            <a:off x="3575603" y="5984484"/>
            <a:ext cx="4017893" cy="246221"/>
          </a:xfrm>
          <a:prstGeom prst="rect">
            <a:avLst/>
          </a:prstGeom>
          <a:noFill/>
        </p:spPr>
        <p:txBody>
          <a:bodyPr wrap="square">
            <a:spAutoFit/>
          </a:bodyPr>
          <a:lstStyle/>
          <a:p>
            <a:r>
              <a:rPr lang="tr-TR" sz="1000" b="1" dirty="0">
                <a:hlinkClick r:id="rId3"/>
              </a:rPr>
              <a:t>https://opensystemsperspective.weebly.com/comparison.html</a:t>
            </a:r>
            <a:endParaRPr lang="tr-TR" sz="1000" b="1" dirty="0"/>
          </a:p>
        </p:txBody>
      </p:sp>
    </p:spTree>
    <p:extLst>
      <p:ext uri="{BB962C8B-B14F-4D97-AF65-F5344CB8AC3E}">
        <p14:creationId xmlns:p14="http://schemas.microsoft.com/office/powerpoint/2010/main" val="1041164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47826-6C80-63D1-4804-1FE4915CE18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012D5E7-EBA5-E55E-0988-F80FDBD22514}"/>
              </a:ext>
            </a:extLst>
          </p:cNvPr>
          <p:cNvSpPr>
            <a:spLocks noGrp="1"/>
          </p:cNvSpPr>
          <p:nvPr>
            <p:ph type="title"/>
          </p:nvPr>
        </p:nvSpPr>
        <p:spPr>
          <a:xfrm>
            <a:off x="1898373" y="249387"/>
            <a:ext cx="6531131" cy="576409"/>
          </a:xfrm>
        </p:spPr>
        <p:txBody>
          <a:bodyPr>
            <a:normAutofit/>
          </a:bodyPr>
          <a:lstStyle/>
          <a:p>
            <a:pPr algn="ctr"/>
            <a:r>
              <a:rPr lang="tr-TR" sz="2800" b="1" dirty="0">
                <a:solidFill>
                  <a:schemeClr val="tx1"/>
                </a:solidFill>
              </a:rPr>
              <a:t>KAPSAM</a:t>
            </a:r>
            <a:endParaRPr lang="en-US" sz="2800" b="1" dirty="0"/>
          </a:p>
        </p:txBody>
      </p:sp>
      <p:sp>
        <p:nvSpPr>
          <p:cNvPr id="3" name="İçerik Yer Tutucusu 2">
            <a:extLst>
              <a:ext uri="{FF2B5EF4-FFF2-40B4-BE49-F238E27FC236}">
                <a16:creationId xmlns:a16="http://schemas.microsoft.com/office/drawing/2014/main" id="{7FC17C9F-157F-D631-C5BF-63FD6CD26138}"/>
              </a:ext>
            </a:extLst>
          </p:cNvPr>
          <p:cNvSpPr>
            <a:spLocks noGrp="1"/>
          </p:cNvSpPr>
          <p:nvPr>
            <p:ph idx="1"/>
          </p:nvPr>
        </p:nvSpPr>
        <p:spPr>
          <a:xfrm>
            <a:off x="1058517" y="825796"/>
            <a:ext cx="9235110" cy="5301678"/>
          </a:xfrm>
        </p:spPr>
        <p:txBody>
          <a:bodyPr>
            <a:noAutofit/>
          </a:bodyPr>
          <a:lstStyle/>
          <a:p>
            <a:pPr algn="just"/>
            <a:r>
              <a:rPr lang="tr-TR" b="1" dirty="0"/>
              <a:t>Giriş</a:t>
            </a:r>
          </a:p>
          <a:p>
            <a:pPr algn="just"/>
            <a:r>
              <a:rPr lang="tr-TR" b="1" dirty="0"/>
              <a:t>Yönetim Yaklaşımları</a:t>
            </a:r>
          </a:p>
          <a:p>
            <a:pPr algn="just"/>
            <a:r>
              <a:rPr lang="tr-TR" b="1" dirty="0"/>
              <a:t>Modern Yönetim Yaklaşımları: Temel İlkeler ve Kuramlar</a:t>
            </a:r>
          </a:p>
          <a:p>
            <a:pPr algn="just"/>
            <a:r>
              <a:rPr lang="tr-TR" b="1" dirty="0"/>
              <a:t>Sistemler Kuramı ve Temel Kavramlar</a:t>
            </a:r>
          </a:p>
          <a:p>
            <a:pPr algn="just"/>
            <a:r>
              <a:rPr lang="tr-TR" b="1" dirty="0"/>
              <a:t>Ludwig </a:t>
            </a:r>
            <a:r>
              <a:rPr lang="tr-TR" b="1" dirty="0" err="1"/>
              <a:t>von</a:t>
            </a:r>
            <a:r>
              <a:rPr lang="tr-TR" b="1" dirty="0"/>
              <a:t> </a:t>
            </a:r>
            <a:r>
              <a:rPr lang="tr-TR" b="1" dirty="0" err="1"/>
              <a:t>Bertalanffy</a:t>
            </a:r>
            <a:r>
              <a:rPr lang="tr-TR" b="1" dirty="0"/>
              <a:t> ve Sistemler Kuramına Katkıları</a:t>
            </a:r>
          </a:p>
          <a:p>
            <a:pPr algn="just"/>
            <a:r>
              <a:rPr lang="tr-TR" b="1" dirty="0"/>
              <a:t>Açık ve Kapalı Sistemler: Organizasyonların Çevre ile Etkileşimi</a:t>
            </a:r>
          </a:p>
          <a:p>
            <a:pPr algn="just"/>
            <a:r>
              <a:rPr lang="tr-TR" b="1" dirty="0"/>
              <a:t>Katkılarıyla </a:t>
            </a:r>
            <a:r>
              <a:rPr lang="tr-TR" b="1" dirty="0" err="1"/>
              <a:t>Katz</a:t>
            </a:r>
            <a:r>
              <a:rPr lang="tr-TR" b="1" dirty="0"/>
              <a:t> ve </a:t>
            </a:r>
            <a:r>
              <a:rPr lang="tr-TR" b="1" dirty="0" err="1"/>
              <a:t>Kahn’ın</a:t>
            </a:r>
            <a:r>
              <a:rPr lang="tr-TR" b="1" dirty="0"/>
              <a:t> Açık Sistemler Kuramı</a:t>
            </a:r>
          </a:p>
          <a:p>
            <a:pPr algn="just"/>
            <a:r>
              <a:rPr lang="tr-TR" b="1" dirty="0"/>
              <a:t>Durumsallık Kuramı ve Yönetimde Esneklik</a:t>
            </a:r>
          </a:p>
          <a:p>
            <a:pPr algn="just"/>
            <a:r>
              <a:rPr lang="tr-TR" b="1" dirty="0"/>
              <a:t>Güncel Yönetim Uygulamaları ve Kuramsal Entegrasyonlar</a:t>
            </a:r>
          </a:p>
          <a:p>
            <a:pPr algn="just"/>
            <a:r>
              <a:rPr lang="tr-TR" b="1" dirty="0"/>
              <a:t>Sonuç ve Değerlendirme</a:t>
            </a:r>
          </a:p>
          <a:p>
            <a:pPr algn="just"/>
            <a:r>
              <a:rPr lang="tr-TR" b="1" dirty="0"/>
              <a:t>Kaynakça</a:t>
            </a:r>
          </a:p>
        </p:txBody>
      </p:sp>
    </p:spTree>
    <p:extLst>
      <p:ext uri="{BB962C8B-B14F-4D97-AF65-F5344CB8AC3E}">
        <p14:creationId xmlns:p14="http://schemas.microsoft.com/office/powerpoint/2010/main" val="1497389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F511AD-B7C8-1D61-CF7E-B5A78FF9747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31A8458-7368-2D79-0A38-C71BBB06B26F}"/>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Modern Yönetim Yaklaşımları: Durumsallık Kuramı </a:t>
            </a:r>
            <a:endParaRPr lang="en-US" sz="2400" b="1" dirty="0"/>
          </a:p>
        </p:txBody>
      </p:sp>
      <p:sp>
        <p:nvSpPr>
          <p:cNvPr id="3" name="İçerik Yer Tutucusu 2">
            <a:extLst>
              <a:ext uri="{FF2B5EF4-FFF2-40B4-BE49-F238E27FC236}">
                <a16:creationId xmlns:a16="http://schemas.microsoft.com/office/drawing/2014/main" id="{0FC65308-27A4-A3FB-EDEF-975A7BF986AB}"/>
              </a:ext>
            </a:extLst>
          </p:cNvPr>
          <p:cNvSpPr>
            <a:spLocks noGrp="1"/>
          </p:cNvSpPr>
          <p:nvPr>
            <p:ph idx="1"/>
          </p:nvPr>
        </p:nvSpPr>
        <p:spPr>
          <a:xfrm>
            <a:off x="820928" y="750404"/>
            <a:ext cx="9438005" cy="4860687"/>
          </a:xfrm>
        </p:spPr>
        <p:txBody>
          <a:bodyPr>
            <a:noAutofit/>
          </a:bodyPr>
          <a:lstStyle/>
          <a:p>
            <a:pPr algn="just"/>
            <a:r>
              <a:rPr lang="tr-TR" b="1" u="sng" dirty="0"/>
              <a:t>Durumsallık Yaklaşımı (</a:t>
            </a:r>
            <a:r>
              <a:rPr lang="tr-TR" b="1" u="sng" dirty="0" err="1"/>
              <a:t>Contingency</a:t>
            </a:r>
            <a:r>
              <a:rPr lang="tr-TR" b="1" u="sng" dirty="0"/>
              <a:t> </a:t>
            </a:r>
            <a:r>
              <a:rPr lang="tr-TR" b="1" u="sng" dirty="0" err="1"/>
              <a:t>Approach</a:t>
            </a:r>
            <a:r>
              <a:rPr lang="tr-TR" b="1" dirty="0"/>
              <a:t>), 1960’lı yıllarda ortaya çıkan ve 1980’li yıllarda gelişen modern bir yönetim anlayışıdır. </a:t>
            </a:r>
          </a:p>
          <a:p>
            <a:pPr algn="just"/>
            <a:r>
              <a:rPr lang="tr-TR" b="1" dirty="0"/>
              <a:t>Bu yaklaşım, her örgütün kendine özgü bulunduğu ve tek bir doğru yönetim biçimi olmadığını savunur.</a:t>
            </a:r>
          </a:p>
          <a:p>
            <a:pPr algn="just"/>
            <a:r>
              <a:rPr lang="tr-TR" b="1" u="sng" dirty="0"/>
              <a:t>Ana Fikir</a:t>
            </a:r>
            <a:r>
              <a:rPr lang="tr-TR" b="1" dirty="0"/>
              <a:t>: Her örgüt farklıdır. Bu yüzden, her örgüte en uygun yönetim tarzı, örgütün iç ve dış durumuna göre belirlenmelidir. Yani, “Her durumda en iyi yönetim yolu” </a:t>
            </a:r>
            <a:r>
              <a:rPr lang="en-US" b="1" dirty="0"/>
              <a:t>(One the Best Way) </a:t>
            </a:r>
            <a:r>
              <a:rPr lang="tr-TR" b="1" dirty="0"/>
              <a:t>diye bir şey yoktur.</a:t>
            </a:r>
          </a:p>
          <a:p>
            <a:pPr algn="just"/>
            <a:r>
              <a:rPr lang="tr-TR" b="1" u="sng" dirty="0"/>
              <a:t>Değişkenler</a:t>
            </a:r>
            <a:r>
              <a:rPr lang="tr-TR" b="1" dirty="0"/>
              <a:t>: Benzer koşullarda aynı ilkenin iki defa uygulama şansı hemen hemen yoktur. Bu bakımdan, değişen kişileri, başka değişkenleri, değişik koşulları ve daha pek çok değişken ögeyi hesaba katmak gerekir. </a:t>
            </a:r>
          </a:p>
          <a:p>
            <a:pPr algn="just"/>
            <a:r>
              <a:rPr lang="tr-TR" b="1" dirty="0"/>
              <a:t>Durumsallık Yaklaşımı, Klasik Yönetim anlayışının “</a:t>
            </a:r>
            <a:r>
              <a:rPr lang="tr-TR" b="1" u="sng" dirty="0"/>
              <a:t>İnsansız Örgütler</a:t>
            </a:r>
            <a:r>
              <a:rPr lang="tr-TR" b="1" dirty="0"/>
              <a:t>” ve Neo-Klasik Yönetim anlayışının “</a:t>
            </a:r>
            <a:r>
              <a:rPr lang="tr-TR" b="1" u="sng" dirty="0"/>
              <a:t>Örgütsüz İnsanlar</a:t>
            </a:r>
            <a:r>
              <a:rPr lang="tr-TR" b="1" dirty="0"/>
              <a:t>” temel varsayımları yerine veya yönetimde geçerli evrensel ilkeler bulma; “</a:t>
            </a:r>
            <a:r>
              <a:rPr lang="tr-TR" b="1" u="sng" dirty="0"/>
              <a:t>En İyi Yol</a:t>
            </a:r>
            <a:r>
              <a:rPr lang="tr-TR" b="1" dirty="0"/>
              <a:t>” (</a:t>
            </a:r>
            <a:r>
              <a:rPr lang="tr-TR" b="1" dirty="0" err="1"/>
              <a:t>One</a:t>
            </a:r>
            <a:r>
              <a:rPr lang="tr-TR" b="1" dirty="0"/>
              <a:t> </a:t>
            </a:r>
            <a:r>
              <a:rPr lang="tr-TR" b="1" dirty="0" err="1"/>
              <a:t>the</a:t>
            </a:r>
            <a:r>
              <a:rPr lang="tr-TR" b="1" dirty="0"/>
              <a:t> Best </a:t>
            </a:r>
            <a:r>
              <a:rPr lang="tr-TR" b="1" dirty="0" err="1"/>
              <a:t>Way</a:t>
            </a:r>
            <a:r>
              <a:rPr lang="tr-TR" b="1" dirty="0"/>
              <a:t>) arama yerine, her örgütün kendine özgü koşullarının farklı yönetim biçimlerini gerektirebileceği temel görüşüne dayanmaktadır </a:t>
            </a:r>
            <a:r>
              <a:rPr lang="tr-TR" sz="1500" b="1" dirty="0"/>
              <a:t>(Tortop vd., 2017, s. 205). </a:t>
            </a:r>
          </a:p>
        </p:txBody>
      </p:sp>
    </p:spTree>
    <p:extLst>
      <p:ext uri="{BB962C8B-B14F-4D97-AF65-F5344CB8AC3E}">
        <p14:creationId xmlns:p14="http://schemas.microsoft.com/office/powerpoint/2010/main" val="1596278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61BD8-F125-529B-4A9E-0248CEDA2C9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79E6601-0147-18E5-8485-50AB517A1206}"/>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Modern Yönetim Yaklaşımları: Durumsallık Kuramı </a:t>
            </a:r>
            <a:endParaRPr lang="en-US" sz="2400" b="1" dirty="0"/>
          </a:p>
        </p:txBody>
      </p:sp>
      <p:sp>
        <p:nvSpPr>
          <p:cNvPr id="3" name="İçerik Yer Tutucusu 2">
            <a:extLst>
              <a:ext uri="{FF2B5EF4-FFF2-40B4-BE49-F238E27FC236}">
                <a16:creationId xmlns:a16="http://schemas.microsoft.com/office/drawing/2014/main" id="{FD32973A-CEA0-F8FB-106A-0F189288D66B}"/>
              </a:ext>
            </a:extLst>
          </p:cNvPr>
          <p:cNvSpPr>
            <a:spLocks noGrp="1"/>
          </p:cNvSpPr>
          <p:nvPr>
            <p:ph idx="1"/>
          </p:nvPr>
        </p:nvSpPr>
        <p:spPr>
          <a:xfrm>
            <a:off x="820928" y="750404"/>
            <a:ext cx="9438005" cy="4860687"/>
          </a:xfrm>
        </p:spPr>
        <p:txBody>
          <a:bodyPr>
            <a:noAutofit/>
          </a:bodyPr>
          <a:lstStyle/>
          <a:p>
            <a:pPr algn="just"/>
            <a:r>
              <a:rPr lang="tr-TR" sz="1600" b="1" dirty="0"/>
              <a:t>Durumsallık yaklaşımının temel düşüncesi, her yerde ve her koşulda geçerli bir yönetim biçiminin bulunmayacağıdır. </a:t>
            </a:r>
          </a:p>
          <a:p>
            <a:pPr algn="just"/>
            <a:r>
              <a:rPr lang="tr-TR" sz="1600" b="1" dirty="0"/>
              <a:t>Yönetim biçimini belirleyen etkenleri dışsal etkenler ve içsel etkenler şeklinde iki kategoride ele alan, Durumsallık Yaklaşımının kuramcılarına göre; her örgütün kendine özgü iç ve dış etkenlerle karşı karşıya bulunduğu, bu yüzden her örgütün durumunun diğer örgütlerden farklı olacağı düşünülmektedir. </a:t>
            </a:r>
          </a:p>
          <a:p>
            <a:pPr algn="just"/>
            <a:r>
              <a:rPr lang="tr-TR" sz="1600" b="1" dirty="0"/>
              <a:t>Bu temel varsayıma dayalı olarak yöneticilerin önceden benimseyebilecekleri hiçbir evrensel yönetim ilkesinin veya yönetim tekniğinin bulunamayacağı kabul edilmektedir. </a:t>
            </a:r>
          </a:p>
          <a:p>
            <a:pPr algn="just"/>
            <a:r>
              <a:rPr lang="tr-TR" sz="1600" b="1" dirty="0"/>
              <a:t>Yöneticiler, her örgütü ayrı ayrı inceledikten sonra, her örgütün durumuna uygun model, teknik veya ilkeler belirleyebilecekleri; belirledikleri bu modelin, teknik ve ilkelerin sadece söz konusu örgütün durumuna uygun düşebileceği, her yeni örgüt için yeni araştırmaların gerektiği görüşünü benimsemektedir.</a:t>
            </a:r>
          </a:p>
          <a:p>
            <a:pPr algn="just"/>
            <a:r>
              <a:rPr lang="tr-TR" sz="1600" b="1" u="sng" dirty="0"/>
              <a:t>Dışsal etkenler</a:t>
            </a:r>
            <a:r>
              <a:rPr lang="tr-TR" sz="1600" b="1" dirty="0"/>
              <a:t>, örgütün sunduğu hizmetlerden yararlananlar, pazar koşulları, rekabet ve devlet müdahalesi vb.dir.</a:t>
            </a:r>
          </a:p>
          <a:p>
            <a:pPr algn="just"/>
            <a:r>
              <a:rPr lang="tr-TR" sz="1600" b="1" u="sng" dirty="0"/>
              <a:t>İçsel etkenler</a:t>
            </a:r>
            <a:r>
              <a:rPr lang="tr-TR" sz="1600" b="1" dirty="0"/>
              <a:t>, yapılacak iş, personelin niteliği, kullanılan teknoloji ve örgütün amaçları vb.dir </a:t>
            </a:r>
            <a:r>
              <a:rPr lang="da-DK" sz="1400" b="1" dirty="0"/>
              <a:t>(Tortop vd., 2017, s</a:t>
            </a:r>
            <a:r>
              <a:rPr lang="tr-TR" sz="1400" b="1" dirty="0"/>
              <a:t>s</a:t>
            </a:r>
            <a:r>
              <a:rPr lang="da-DK" sz="1400" b="1" dirty="0"/>
              <a:t>. 205</a:t>
            </a:r>
            <a:r>
              <a:rPr lang="tr-TR" sz="1400" b="1" dirty="0"/>
              <a:t>-206</a:t>
            </a:r>
            <a:r>
              <a:rPr lang="da-DK" sz="1400" b="1" dirty="0"/>
              <a:t>). </a:t>
            </a:r>
            <a:endParaRPr lang="tr-TR" sz="1400" b="1" dirty="0"/>
          </a:p>
        </p:txBody>
      </p:sp>
    </p:spTree>
    <p:extLst>
      <p:ext uri="{BB962C8B-B14F-4D97-AF65-F5344CB8AC3E}">
        <p14:creationId xmlns:p14="http://schemas.microsoft.com/office/powerpoint/2010/main" val="963159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FE9F5-5A08-CB1B-DC5C-87534FD6C2D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BB924BC-A84A-005A-9772-A944BF37D20A}"/>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Modern Yönetim Yaklaşımları: Durumsallık Kuramı </a:t>
            </a:r>
            <a:endParaRPr lang="en-US" sz="2400" b="1" dirty="0"/>
          </a:p>
        </p:txBody>
      </p:sp>
      <p:sp>
        <p:nvSpPr>
          <p:cNvPr id="3" name="İçerik Yer Tutucusu 2">
            <a:extLst>
              <a:ext uri="{FF2B5EF4-FFF2-40B4-BE49-F238E27FC236}">
                <a16:creationId xmlns:a16="http://schemas.microsoft.com/office/drawing/2014/main" id="{D333C4D5-F3EB-1865-6852-3A6AE936EC30}"/>
              </a:ext>
            </a:extLst>
          </p:cNvPr>
          <p:cNvSpPr>
            <a:spLocks noGrp="1"/>
          </p:cNvSpPr>
          <p:nvPr>
            <p:ph idx="1"/>
          </p:nvPr>
        </p:nvSpPr>
        <p:spPr>
          <a:xfrm>
            <a:off x="820928" y="750404"/>
            <a:ext cx="9438005" cy="5137778"/>
          </a:xfrm>
        </p:spPr>
        <p:txBody>
          <a:bodyPr>
            <a:noAutofit/>
          </a:bodyPr>
          <a:lstStyle/>
          <a:p>
            <a:pPr algn="just"/>
            <a:r>
              <a:rPr lang="tr-TR" b="1" u="sng" dirty="0"/>
              <a:t>Yönetim Biçimi:  </a:t>
            </a:r>
          </a:p>
          <a:p>
            <a:pPr lvl="1" algn="just">
              <a:buFont typeface="Wingdings" panose="05000000000000000000" pitchFamily="2" charset="2"/>
              <a:buChar char="v"/>
            </a:pPr>
            <a:r>
              <a:rPr lang="tr-TR" b="1" dirty="0"/>
              <a:t>Çevre değişiyorsa, örgüt yapısı ve yönetim tarzı da değişmelidir.  </a:t>
            </a:r>
          </a:p>
          <a:p>
            <a:pPr lvl="1" algn="just">
              <a:buFont typeface="Wingdings" panose="05000000000000000000" pitchFamily="2" charset="2"/>
              <a:buChar char="v"/>
            </a:pPr>
            <a:r>
              <a:rPr lang="tr-TR" b="1" dirty="0"/>
              <a:t>Her örgüt, kendi ortamına ve koşullarına göre en uygun yönetim şekliyle yönetilmelidir.</a:t>
            </a:r>
          </a:p>
          <a:p>
            <a:pPr algn="just"/>
            <a:r>
              <a:rPr lang="tr-TR" b="1" u="sng" dirty="0"/>
              <a:t>Çevre Farklılıkları</a:t>
            </a:r>
            <a:r>
              <a:rPr lang="tr-TR" b="1" dirty="0"/>
              <a:t>:  </a:t>
            </a:r>
          </a:p>
          <a:p>
            <a:pPr lvl="1" algn="just">
              <a:buFont typeface="Wingdings" panose="05000000000000000000" pitchFamily="2" charset="2"/>
              <a:buChar char="v"/>
            </a:pPr>
            <a:r>
              <a:rPr lang="tr-TR" b="1" dirty="0"/>
              <a:t>İstikrarlı ve durağan ise, daha geleneksel ve merkeziyetçi yönetimler uygun olur.  </a:t>
            </a:r>
          </a:p>
          <a:p>
            <a:pPr lvl="1" algn="just">
              <a:buFont typeface="Wingdings" panose="05000000000000000000" pitchFamily="2" charset="2"/>
              <a:buChar char="v"/>
            </a:pPr>
            <a:r>
              <a:rPr lang="tr-TR" b="1" dirty="0"/>
              <a:t>Çok değişken ve karmaşık ise, esnek ve katılımcı yönetimler daha uygundur.</a:t>
            </a:r>
          </a:p>
          <a:p>
            <a:pPr algn="just"/>
            <a:r>
              <a:rPr lang="tr-TR" b="1" u="sng" dirty="0"/>
              <a:t>Yönetim ve Teknoloji</a:t>
            </a:r>
            <a:r>
              <a:rPr lang="tr-TR" b="1" dirty="0"/>
              <a:t>:  </a:t>
            </a:r>
          </a:p>
          <a:p>
            <a:pPr lvl="1" algn="just">
              <a:buFont typeface="Wingdings" panose="05000000000000000000" pitchFamily="2" charset="2"/>
              <a:buChar char="v"/>
            </a:pPr>
            <a:r>
              <a:rPr lang="tr-TR" b="1" dirty="0"/>
              <a:t>Teknoloji hızlı gelişiyorsa, örgütlerin yapısı ve yönetim tarzı da buna uyum sağlayacak biçimde değişmelidir.</a:t>
            </a:r>
          </a:p>
          <a:p>
            <a:pPr algn="just"/>
            <a:r>
              <a:rPr lang="tr-TR" b="1" u="sng" dirty="0"/>
              <a:t>Sonuç</a:t>
            </a:r>
            <a:r>
              <a:rPr lang="tr-TR" b="1" dirty="0"/>
              <a:t>:  </a:t>
            </a:r>
          </a:p>
          <a:p>
            <a:pPr lvl="1" algn="just">
              <a:buFont typeface="Wingdings" panose="05000000000000000000" pitchFamily="2" charset="2"/>
              <a:buChar char="v"/>
            </a:pPr>
            <a:r>
              <a:rPr lang="tr-TR" b="1" dirty="0"/>
              <a:t>Durumsallık Yaklaşımı, yönetimde esneklik ve uyumun önemini vurgular.</a:t>
            </a:r>
          </a:p>
          <a:p>
            <a:pPr lvl="1" algn="just">
              <a:buFont typeface="Wingdings" panose="05000000000000000000" pitchFamily="2" charset="2"/>
              <a:buChar char="v"/>
            </a:pPr>
            <a:r>
              <a:rPr lang="tr-TR" b="1" dirty="0"/>
              <a:t>Her örgüt farklıdır, bu yüzden aynı yönetim tarzı her yerde işe yaramaz.  </a:t>
            </a:r>
          </a:p>
          <a:p>
            <a:pPr lvl="1" algn="just">
              <a:buFont typeface="Wingdings" panose="05000000000000000000" pitchFamily="2" charset="2"/>
              <a:buChar char="v"/>
            </a:pPr>
            <a:r>
              <a:rPr lang="tr-TR" b="1" dirty="0"/>
              <a:t>Yöneticiler, örgütün durumunu iyi analiz edip ona uygun yönetim biçimini seçmelidir </a:t>
            </a:r>
            <a:r>
              <a:rPr lang="tr-TR" sz="1400" b="1" dirty="0"/>
              <a:t>(Tortop vd., 2017, </a:t>
            </a:r>
            <a:r>
              <a:rPr lang="tr-TR" sz="1400" b="1" dirty="0" err="1"/>
              <a:t>ss</a:t>
            </a:r>
            <a:r>
              <a:rPr lang="tr-TR" sz="1400" b="1" dirty="0"/>
              <a:t>. 207-213). </a:t>
            </a:r>
          </a:p>
        </p:txBody>
      </p:sp>
    </p:spTree>
    <p:extLst>
      <p:ext uri="{BB962C8B-B14F-4D97-AF65-F5344CB8AC3E}">
        <p14:creationId xmlns:p14="http://schemas.microsoft.com/office/powerpoint/2010/main" val="16495030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4C93D-2DCE-ACC7-442B-A463F3E32CA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DF793A2-5B29-41AD-0D87-10B21809DE9E}"/>
              </a:ext>
            </a:extLst>
          </p:cNvPr>
          <p:cNvSpPr>
            <a:spLocks noGrp="1"/>
          </p:cNvSpPr>
          <p:nvPr>
            <p:ph type="title"/>
          </p:nvPr>
        </p:nvSpPr>
        <p:spPr>
          <a:xfrm>
            <a:off x="1451113" y="184327"/>
            <a:ext cx="8518957" cy="754921"/>
          </a:xfrm>
        </p:spPr>
        <p:txBody>
          <a:bodyPr>
            <a:noAutofit/>
          </a:bodyPr>
          <a:lstStyle/>
          <a:p>
            <a:pPr algn="ctr"/>
            <a:r>
              <a:rPr lang="tr-TR" sz="2000" b="1" dirty="0">
                <a:solidFill>
                  <a:schemeClr val="tx1"/>
                </a:solidFill>
              </a:rPr>
              <a:t>Modern Yönetim Yaklaşımları: </a:t>
            </a:r>
            <a:br>
              <a:rPr lang="tr-TR" sz="2000" b="1" dirty="0">
                <a:solidFill>
                  <a:schemeClr val="tx1"/>
                </a:solidFill>
              </a:rPr>
            </a:br>
            <a:r>
              <a:rPr lang="tr-TR" sz="2000" b="1" dirty="0">
                <a:solidFill>
                  <a:schemeClr val="tx1"/>
                </a:solidFill>
              </a:rPr>
              <a:t>Durumsallık Kuramına İlişkin Genel Değerlendirme </a:t>
            </a:r>
            <a:endParaRPr lang="en-US" sz="2000" b="1" dirty="0"/>
          </a:p>
        </p:txBody>
      </p:sp>
      <p:sp>
        <p:nvSpPr>
          <p:cNvPr id="3" name="İçerik Yer Tutucusu 2">
            <a:extLst>
              <a:ext uri="{FF2B5EF4-FFF2-40B4-BE49-F238E27FC236}">
                <a16:creationId xmlns:a16="http://schemas.microsoft.com/office/drawing/2014/main" id="{6E509A40-5512-FD73-00A2-AD658A900970}"/>
              </a:ext>
            </a:extLst>
          </p:cNvPr>
          <p:cNvSpPr>
            <a:spLocks noGrp="1"/>
          </p:cNvSpPr>
          <p:nvPr>
            <p:ph idx="1"/>
          </p:nvPr>
        </p:nvSpPr>
        <p:spPr>
          <a:xfrm>
            <a:off x="870623" y="1053549"/>
            <a:ext cx="9438005" cy="4543688"/>
          </a:xfrm>
        </p:spPr>
        <p:txBody>
          <a:bodyPr>
            <a:noAutofit/>
          </a:bodyPr>
          <a:lstStyle/>
          <a:p>
            <a:pPr algn="just"/>
            <a:r>
              <a:rPr lang="tr-TR" sz="1600" b="1" dirty="0"/>
              <a:t>Sistem kuramında belirtildiği gibi, günümüz organizasyonları oldukça karmaşıktır ve her durumda işe yarayan tek bir doğru yönetim stratejisi olamaz. </a:t>
            </a:r>
          </a:p>
          <a:p>
            <a:pPr algn="just"/>
            <a:r>
              <a:rPr lang="tr-TR" sz="1600" b="1" dirty="0"/>
              <a:t>Durumsal yaklaşım, tek bir yönetim yönteminin olmadığını ve tüm ilgili gerçeklere dayalı yönetim stratejilerine gereksinim duyulduğunu vurgular. </a:t>
            </a:r>
          </a:p>
          <a:p>
            <a:pPr algn="just"/>
            <a:r>
              <a:rPr lang="tr-TR" sz="1600" b="1" dirty="0"/>
              <a:t>Her yöneticinin durumu ayrı ayrı değerlendirilmesi, geniş bir iç ve dış faktör yelpazesini dikkate alması ve ardından odak noktasını mevcut duruma en uygun eyleme yönlendirmesi gerekir.</a:t>
            </a:r>
          </a:p>
          <a:p>
            <a:pPr algn="just"/>
            <a:r>
              <a:rPr lang="tr-TR" sz="1600" b="1" dirty="0"/>
              <a:t>Bu yaklaşım, bir bakıma çeşitli yönetim düşünce ekollerini bütünleştirmeye çalışır; aksi durumda, çeşitli ekollerin ilke ve kavramlarının her koşulda genel ve evrensel bir uygulanabilirliği olmadığı açıktır. </a:t>
            </a:r>
          </a:p>
          <a:p>
            <a:pPr algn="just"/>
            <a:r>
              <a:rPr lang="tr-TR" sz="1600" b="1" dirty="0"/>
              <a:t>Durumsal yaklaşım, yöneticilerin önemli durumsal faktörleri belirlemede en faydalı becerileri geliştirmeleri gerektiğini öne sürer. Belirli bir durumda hangi tekniğin yönetim hedeflerine ulaşılmasına en iyi şekilde katkıda bulunacağını belirleyebilmelidirler. </a:t>
            </a:r>
          </a:p>
          <a:p>
            <a:pPr algn="just"/>
            <a:r>
              <a:rPr lang="tr-TR" sz="1600" b="1" dirty="0"/>
              <a:t>Yöneticiler bir tür durumsal duyarlılık geliştirmeli ve seçici bir şekilde uygulamalıdırlar </a:t>
            </a:r>
            <a:r>
              <a:rPr lang="tr-TR" sz="1400" b="1" dirty="0"/>
              <a:t>(</a:t>
            </a:r>
            <a:r>
              <a:rPr lang="en-US" sz="1400" b="1" dirty="0"/>
              <a:t>Sridhar, 2017). </a:t>
            </a:r>
            <a:endParaRPr lang="tr-TR" sz="1400" b="1" dirty="0"/>
          </a:p>
        </p:txBody>
      </p:sp>
    </p:spTree>
    <p:extLst>
      <p:ext uri="{BB962C8B-B14F-4D97-AF65-F5344CB8AC3E}">
        <p14:creationId xmlns:p14="http://schemas.microsoft.com/office/powerpoint/2010/main" val="19080426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C87E2F-9C7D-83FA-B7BC-DD478C89FE5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C9A072F-3CBB-D105-BF1B-FCDD18B7175E}"/>
              </a:ext>
            </a:extLst>
          </p:cNvPr>
          <p:cNvSpPr>
            <a:spLocks noGrp="1"/>
          </p:cNvSpPr>
          <p:nvPr>
            <p:ph type="title"/>
          </p:nvPr>
        </p:nvSpPr>
        <p:spPr>
          <a:xfrm>
            <a:off x="1451113" y="184327"/>
            <a:ext cx="8518957" cy="744982"/>
          </a:xfrm>
        </p:spPr>
        <p:txBody>
          <a:bodyPr>
            <a:normAutofit/>
          </a:bodyPr>
          <a:lstStyle/>
          <a:p>
            <a:pPr algn="ctr"/>
            <a:r>
              <a:rPr lang="tr-TR" sz="2000" b="1" dirty="0">
                <a:solidFill>
                  <a:schemeClr val="tx1"/>
                </a:solidFill>
              </a:rPr>
              <a:t>Modern Yönetim Yaklaşımları: </a:t>
            </a:r>
            <a:br>
              <a:rPr lang="tr-TR" sz="2000" b="1" dirty="0">
                <a:solidFill>
                  <a:schemeClr val="tx1"/>
                </a:solidFill>
              </a:rPr>
            </a:br>
            <a:r>
              <a:rPr lang="tr-TR" sz="2000" b="1" dirty="0">
                <a:solidFill>
                  <a:schemeClr val="tx1"/>
                </a:solidFill>
              </a:rPr>
              <a:t>Durumsallık Kuramına İlişkin Genel Değerlendirme </a:t>
            </a:r>
            <a:endParaRPr lang="en-US" sz="2000" b="1" dirty="0"/>
          </a:p>
        </p:txBody>
      </p:sp>
      <p:sp>
        <p:nvSpPr>
          <p:cNvPr id="3" name="İçerik Yer Tutucusu 2">
            <a:extLst>
              <a:ext uri="{FF2B5EF4-FFF2-40B4-BE49-F238E27FC236}">
                <a16:creationId xmlns:a16="http://schemas.microsoft.com/office/drawing/2014/main" id="{003D6D6E-0910-CF5C-347B-72410CEE2F72}"/>
              </a:ext>
            </a:extLst>
          </p:cNvPr>
          <p:cNvSpPr>
            <a:spLocks noGrp="1"/>
          </p:cNvSpPr>
          <p:nvPr>
            <p:ph idx="1"/>
          </p:nvPr>
        </p:nvSpPr>
        <p:spPr>
          <a:xfrm>
            <a:off x="870624" y="929309"/>
            <a:ext cx="9438005" cy="4293855"/>
          </a:xfrm>
        </p:spPr>
        <p:txBody>
          <a:bodyPr>
            <a:noAutofit/>
          </a:bodyPr>
          <a:lstStyle/>
          <a:p>
            <a:pPr algn="just"/>
            <a:r>
              <a:rPr lang="tr-TR" b="1" dirty="0"/>
              <a:t>Durumsallık yaklaşımı en çok organizasyonu motive etme, yönlendirme ve yapılandırma etkinliklerinde uygulanır. </a:t>
            </a:r>
          </a:p>
          <a:p>
            <a:pPr algn="just"/>
            <a:r>
              <a:rPr lang="tr-TR" b="1" dirty="0"/>
              <a:t>Diğer potansiyel uygulama alanları arasında; çalışan gelişimi ve eğitimi, ademi merkeziyetçilik kararları (idari yapının kuruluş ve işleyişi ile ilgili bir uygulama tarzı olup merkez teşkilatına bağlı olmayan yerinden yönetim birimlerinin bağımsız karar almasını mümkün kılan bir alt idare şeklidir) iletişim ve denetim sistemlerinin kurulması ve bilgi-karar sistemlerinin planlanması yer alır. </a:t>
            </a:r>
          </a:p>
          <a:p>
            <a:pPr algn="just"/>
            <a:r>
              <a:rPr lang="tr-TR" b="1" dirty="0"/>
              <a:t>Durumsallık kuramının motivasyon üzerindeki etkisi, davranışın çevrenin önemli yönlerine verilen bireysel tepkilerden kaynaklandığı ve bireylerin çevrelerindeki etkiler tarafından motive edildiğidir. </a:t>
            </a:r>
          </a:p>
          <a:p>
            <a:pPr algn="just"/>
            <a:r>
              <a:rPr lang="tr-TR" b="1" dirty="0"/>
              <a:t>Liderlik üzerindeki etkisi ise, yöneticilerin astlarına karşı yalnızca nazik ve anlayışlı olmakla kalmayıp aynı zamanda esnek liderler olmaları ve doğru zamanda harekete geçmeleri gerektiğidir </a:t>
            </a:r>
            <a:r>
              <a:rPr lang="tr-TR" sz="1400" b="1" dirty="0"/>
              <a:t>(</a:t>
            </a:r>
            <a:r>
              <a:rPr lang="en-US" sz="1400" b="1" dirty="0"/>
              <a:t>Sridhar, 2017). </a:t>
            </a:r>
            <a:endParaRPr lang="tr-TR" sz="1400" b="1" dirty="0"/>
          </a:p>
        </p:txBody>
      </p:sp>
    </p:spTree>
    <p:extLst>
      <p:ext uri="{BB962C8B-B14F-4D97-AF65-F5344CB8AC3E}">
        <p14:creationId xmlns:p14="http://schemas.microsoft.com/office/powerpoint/2010/main" val="25577543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F42F6-7AF5-CE93-6B5F-5863EC44457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DE9AE75-4F9D-E3B9-0C53-13752B715C39}"/>
              </a:ext>
            </a:extLst>
          </p:cNvPr>
          <p:cNvSpPr>
            <a:spLocks noGrp="1"/>
          </p:cNvSpPr>
          <p:nvPr>
            <p:ph type="title"/>
          </p:nvPr>
        </p:nvSpPr>
        <p:spPr>
          <a:xfrm>
            <a:off x="1451113" y="184327"/>
            <a:ext cx="8518957" cy="744982"/>
          </a:xfrm>
        </p:spPr>
        <p:txBody>
          <a:bodyPr>
            <a:normAutofit/>
          </a:bodyPr>
          <a:lstStyle/>
          <a:p>
            <a:pPr algn="ctr"/>
            <a:r>
              <a:rPr lang="tr-TR" sz="2000" b="1" dirty="0">
                <a:solidFill>
                  <a:schemeClr val="tx1"/>
                </a:solidFill>
              </a:rPr>
              <a:t>Modern Yönetim Yaklaşımları: </a:t>
            </a:r>
            <a:br>
              <a:rPr lang="tr-TR" sz="2000" b="1" dirty="0">
                <a:solidFill>
                  <a:schemeClr val="tx1"/>
                </a:solidFill>
              </a:rPr>
            </a:br>
            <a:r>
              <a:rPr lang="tr-TR" sz="2000" b="1" dirty="0">
                <a:solidFill>
                  <a:schemeClr val="tx1"/>
                </a:solidFill>
              </a:rPr>
              <a:t>Durumsallık Kuramına İlişkin Genel Değerlendirme </a:t>
            </a:r>
            <a:endParaRPr lang="en-US" sz="2000" b="1" dirty="0"/>
          </a:p>
        </p:txBody>
      </p:sp>
      <p:sp>
        <p:nvSpPr>
          <p:cNvPr id="3" name="İçerik Yer Tutucusu 2">
            <a:extLst>
              <a:ext uri="{FF2B5EF4-FFF2-40B4-BE49-F238E27FC236}">
                <a16:creationId xmlns:a16="http://schemas.microsoft.com/office/drawing/2014/main" id="{EA6B971F-7D81-83FB-3A8E-BCB812E861EE}"/>
              </a:ext>
            </a:extLst>
          </p:cNvPr>
          <p:cNvSpPr>
            <a:spLocks noGrp="1"/>
          </p:cNvSpPr>
          <p:nvPr>
            <p:ph idx="1"/>
          </p:nvPr>
        </p:nvSpPr>
        <p:spPr>
          <a:xfrm>
            <a:off x="912188" y="1067856"/>
            <a:ext cx="9438005" cy="3559563"/>
          </a:xfrm>
        </p:spPr>
        <p:txBody>
          <a:bodyPr>
            <a:noAutofit/>
          </a:bodyPr>
          <a:lstStyle/>
          <a:p>
            <a:pPr algn="just"/>
            <a:r>
              <a:rPr lang="tr-TR" b="1" dirty="0"/>
              <a:t>Durumsallık liderliği, bir liderin nasıl davranması gerektiğini etkileyen liderlik durumunun yönlerini ele alır ve tartışır. </a:t>
            </a:r>
          </a:p>
          <a:p>
            <a:pPr algn="just"/>
            <a:r>
              <a:rPr lang="tr-TR" b="1" dirty="0"/>
              <a:t>Bu kuram, özellikle organizasyonun ortamına ve kullandığı teknolojiye uyum sağlayacak şekilde tasarlanması gerektiğini söyler. </a:t>
            </a:r>
          </a:p>
          <a:p>
            <a:pPr algn="just"/>
            <a:r>
              <a:rPr lang="tr-TR" b="1" dirty="0"/>
              <a:t>Araştırmacılar, ortam ne kadar karmaşık ve değişkense, yapının da o kadar esnek olması gerektiğini savunur. </a:t>
            </a:r>
          </a:p>
          <a:p>
            <a:pPr algn="just"/>
            <a:r>
              <a:rPr lang="tr-TR" b="1" dirty="0"/>
              <a:t>Bir üretim organizasyonununki gibi bürokratik bir yapı, yalnızca istikrarlı ve değişmeyen bir ortamda etkili olabilir. </a:t>
            </a:r>
          </a:p>
          <a:p>
            <a:pPr algn="just"/>
            <a:r>
              <a:rPr lang="tr-TR" b="1" dirty="0"/>
              <a:t>Bir Ar-</a:t>
            </a:r>
            <a:r>
              <a:rPr lang="tr-TR" b="1" dirty="0" err="1"/>
              <a:t>Ge</a:t>
            </a:r>
            <a:r>
              <a:rPr lang="tr-TR" b="1" dirty="0"/>
              <a:t> kuruluşu, daha esnek bir yapının en etkilisi olduğunu görebilir </a:t>
            </a:r>
            <a:r>
              <a:rPr lang="tr-TR" sz="1400" b="1" dirty="0"/>
              <a:t>(</a:t>
            </a:r>
            <a:r>
              <a:rPr lang="en-US" sz="1400" b="1" dirty="0"/>
              <a:t>Sridhar, 2017). </a:t>
            </a:r>
            <a:endParaRPr lang="tr-TR" sz="1400" b="1" dirty="0"/>
          </a:p>
        </p:txBody>
      </p:sp>
    </p:spTree>
    <p:extLst>
      <p:ext uri="{BB962C8B-B14F-4D97-AF65-F5344CB8AC3E}">
        <p14:creationId xmlns:p14="http://schemas.microsoft.com/office/powerpoint/2010/main" val="41613723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C880-5DDF-5FD2-5644-F95ED28A451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B5203C4-3EB4-4007-D87E-EC61788EB36B}"/>
              </a:ext>
            </a:extLst>
          </p:cNvPr>
          <p:cNvSpPr>
            <a:spLocks noGrp="1"/>
          </p:cNvSpPr>
          <p:nvPr>
            <p:ph type="title"/>
          </p:nvPr>
        </p:nvSpPr>
        <p:spPr>
          <a:xfrm>
            <a:off x="667499" y="234478"/>
            <a:ext cx="10215849" cy="575561"/>
          </a:xfrm>
        </p:spPr>
        <p:txBody>
          <a:bodyPr>
            <a:normAutofit/>
          </a:bodyPr>
          <a:lstStyle/>
          <a:p>
            <a:pPr algn="ctr"/>
            <a:r>
              <a:rPr lang="tr-TR" sz="2800" b="1" dirty="0">
                <a:solidFill>
                  <a:schemeClr val="tx1"/>
                </a:solidFill>
              </a:rPr>
              <a:t>SONUÇ VE DEĞERLENDİRME</a:t>
            </a:r>
            <a:endParaRPr lang="en-US" sz="2800" b="1" dirty="0"/>
          </a:p>
        </p:txBody>
      </p:sp>
      <p:sp>
        <p:nvSpPr>
          <p:cNvPr id="3" name="İçerik Yer Tutucusu 2">
            <a:extLst>
              <a:ext uri="{FF2B5EF4-FFF2-40B4-BE49-F238E27FC236}">
                <a16:creationId xmlns:a16="http://schemas.microsoft.com/office/drawing/2014/main" id="{B8220ED5-3E48-8977-88BA-EE54F5206141}"/>
              </a:ext>
            </a:extLst>
          </p:cNvPr>
          <p:cNvSpPr>
            <a:spLocks noGrp="1"/>
          </p:cNvSpPr>
          <p:nvPr>
            <p:ph idx="1"/>
          </p:nvPr>
        </p:nvSpPr>
        <p:spPr>
          <a:xfrm>
            <a:off x="865653" y="810040"/>
            <a:ext cx="9438005" cy="4393095"/>
          </a:xfrm>
        </p:spPr>
        <p:txBody>
          <a:bodyPr>
            <a:noAutofit/>
          </a:bodyPr>
          <a:lstStyle/>
          <a:p>
            <a:pPr marL="0" indent="0" algn="just">
              <a:buNone/>
            </a:pPr>
            <a:r>
              <a:rPr lang="tr-TR" sz="1600" b="1" dirty="0"/>
              <a:t>Bu ders kapsamında, yönetim düşüncesinin evrimsel süreci ve modern yönetim yaklaşımlarının temel ilkeleri ayrıntılı biçimde ortaya konmuştur. </a:t>
            </a:r>
          </a:p>
          <a:p>
            <a:pPr marL="0" indent="0" algn="just">
              <a:buNone/>
            </a:pPr>
            <a:r>
              <a:rPr lang="tr-TR" sz="1600" b="1" dirty="0"/>
              <a:t>Sistemler Kuramı ve Durumsallık Kuramı gibi kuramsal yaklaşımlar, organizasyonların karmaşık ve dinamik yapısını anlamada oldukça büyük öneme sahip olup, çevresel değişimlere uyum sağlama ve sürdürülebilirlik açısından temel ilkeleri ortaya çıkarmaktadır.</a:t>
            </a:r>
          </a:p>
          <a:p>
            <a:pPr marL="0" indent="0" algn="just">
              <a:buNone/>
            </a:pPr>
            <a:r>
              <a:rPr lang="tr-TR" sz="1600" b="1" dirty="0"/>
              <a:t>Ayrıca, bu yaklaşımlar sayesinde, örgütlerin çevreleriyle etkileşim durumunda olmaları, geri bildirim mekanizmaları ve esneklik kavramlarının yönetim süreçlerine entegre edilmesi gerektiği vurgulanmıştır. </a:t>
            </a:r>
          </a:p>
          <a:p>
            <a:pPr marL="0" indent="0" algn="just">
              <a:buNone/>
            </a:pPr>
            <a:r>
              <a:rPr lang="tr-TR" sz="1600" b="1" dirty="0"/>
              <a:t>Öğrencilerin, bu kuramsal bilgiler ışığında, organizasyonların farklı durumlara göre uyarlanabilir yapılar geliştirmeleri ve yönetim kararlarını daha bilinçli biçimde almalarına ilişkin arka planı kavramaları hedeflenmiştir. </a:t>
            </a:r>
          </a:p>
          <a:p>
            <a:pPr marL="0" indent="0" algn="just">
              <a:buNone/>
            </a:pPr>
            <a:r>
              <a:rPr lang="tr-TR" sz="1600" b="1" dirty="0"/>
              <a:t>Sonuç olarak, günümüz yönetim anlayışlarının gelişimi, organizasyonların karmaşık yapısına uygun, insan odaklı ve çevreyle uyum sağlayan yeni stratejilerin benimsenmesini zorunlu kılmakta olup, bu dersin amacı da öğrencilerin bu kuramları kavrayarak, uygulamada etkin biçimde kullanabilmelerini sağlamaktır.</a:t>
            </a:r>
          </a:p>
        </p:txBody>
      </p:sp>
    </p:spTree>
    <p:extLst>
      <p:ext uri="{BB962C8B-B14F-4D97-AF65-F5344CB8AC3E}">
        <p14:creationId xmlns:p14="http://schemas.microsoft.com/office/powerpoint/2010/main" val="29933129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172" y="132735"/>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711747" y="835741"/>
            <a:ext cx="9421196" cy="5545181"/>
          </a:xfrm>
        </p:spPr>
        <p:txBody>
          <a:bodyPr>
            <a:normAutofit fontScale="92500" lnSpcReduction="10000"/>
          </a:bodyPr>
          <a:lstStyle/>
          <a:p>
            <a:pPr algn="just"/>
            <a:r>
              <a:rPr lang="tr-TR" sz="1600" b="1" dirty="0"/>
              <a:t>Bilgin, H. (2022). Sistem teorisi ve yeni sistemin politika kurulları. </a:t>
            </a:r>
            <a:r>
              <a:rPr lang="tr-TR" sz="1600" b="1" i="1" dirty="0"/>
              <a:t>Erzincan Binali Yıldırım Üniversitesi İktisadi ve İdari Bilimler Fakültesi Dergisi</a:t>
            </a:r>
            <a:r>
              <a:rPr lang="tr-TR" sz="1600" b="1" dirty="0"/>
              <a:t>, 4(2), 53-70. </a:t>
            </a:r>
            <a:r>
              <a:rPr lang="tr-TR" sz="1600" b="1" dirty="0">
                <a:hlinkClick r:id="rId2"/>
              </a:rPr>
              <a:t>https://doi.org/10.46482/ebyuiibfdergi.1206591</a:t>
            </a:r>
            <a:endParaRPr lang="tr-TR" sz="1600" b="1" dirty="0"/>
          </a:p>
          <a:p>
            <a:pPr algn="just"/>
            <a:r>
              <a:rPr lang="tr-TR" sz="1600" b="1" dirty="0" err="1"/>
              <a:t>TheBusinessProfessor</a:t>
            </a:r>
            <a:r>
              <a:rPr lang="tr-TR" sz="1600" b="1" dirty="0"/>
              <a:t> (2025, 23 Şubat).</a:t>
            </a:r>
            <a:r>
              <a:rPr lang="en-US" sz="1600" b="1" dirty="0"/>
              <a:t> </a:t>
            </a:r>
            <a:r>
              <a:rPr lang="en-US" sz="1600" b="1" i="1" dirty="0"/>
              <a:t>Open Systems Model (Katz and Kahn) – Explained</a:t>
            </a:r>
            <a:r>
              <a:rPr lang="tr-TR" sz="1600" b="1" i="1" dirty="0"/>
              <a:t>. </a:t>
            </a:r>
            <a:r>
              <a:rPr lang="tr-TR" sz="1600" b="1" dirty="0">
                <a:hlinkClick r:id="rId3"/>
              </a:rPr>
              <a:t>https://thebusinessprofessor.com/open-systems-model-katz-and-kahn-explained/</a:t>
            </a:r>
            <a:endParaRPr lang="tr-TR" sz="1600" b="1" dirty="0"/>
          </a:p>
          <a:p>
            <a:pPr algn="just"/>
            <a:r>
              <a:rPr lang="tr-TR" sz="1600" b="1" dirty="0" err="1"/>
              <a:t>Miftari</a:t>
            </a:r>
            <a:r>
              <a:rPr lang="tr-TR" sz="1600" b="1" dirty="0"/>
              <a:t>, F. (2024).</a:t>
            </a:r>
            <a:r>
              <a:rPr lang="en-US" sz="1600" b="1" dirty="0"/>
              <a:t> The</a:t>
            </a:r>
            <a:r>
              <a:rPr lang="tr-TR" sz="1600" b="1" dirty="0"/>
              <a:t> i</a:t>
            </a:r>
            <a:r>
              <a:rPr lang="en-US" sz="1600" b="1" dirty="0" err="1"/>
              <a:t>mpact</a:t>
            </a:r>
            <a:r>
              <a:rPr lang="en-US" sz="1600" b="1" dirty="0"/>
              <a:t> of modern management theories. </a:t>
            </a:r>
            <a:r>
              <a:rPr lang="en-US" sz="1600" b="1" i="1" dirty="0"/>
              <a:t>UTMS Journal of Economics </a:t>
            </a:r>
            <a:r>
              <a:rPr lang="en-US" sz="1600" b="1" dirty="0"/>
              <a:t>15(1)</a:t>
            </a:r>
            <a:r>
              <a:rPr lang="tr-TR" sz="1600" b="1" dirty="0"/>
              <a:t>, </a:t>
            </a:r>
            <a:r>
              <a:rPr lang="en-US" sz="1600" b="1" dirty="0"/>
              <a:t>99–108</a:t>
            </a:r>
            <a:r>
              <a:rPr lang="tr-TR" sz="1600" b="1" dirty="0"/>
              <a:t>.</a:t>
            </a:r>
          </a:p>
          <a:p>
            <a:pPr algn="just"/>
            <a:r>
              <a:rPr lang="tr-TR" sz="1600" b="1" dirty="0" err="1"/>
              <a:t>Pouvreau</a:t>
            </a:r>
            <a:r>
              <a:rPr lang="tr-TR" sz="1600" b="1" dirty="0"/>
              <a:t>, D. ve </a:t>
            </a:r>
            <a:r>
              <a:rPr lang="tr-TR" sz="1600" b="1" dirty="0" err="1"/>
              <a:t>Drack</a:t>
            </a:r>
            <a:r>
              <a:rPr lang="tr-TR" sz="1600" b="1" dirty="0"/>
              <a:t>, M. (2007). On </a:t>
            </a:r>
            <a:r>
              <a:rPr lang="tr-TR" sz="1600" b="1" dirty="0" err="1"/>
              <a:t>the</a:t>
            </a:r>
            <a:r>
              <a:rPr lang="tr-TR" sz="1600" b="1" dirty="0"/>
              <a:t> </a:t>
            </a:r>
            <a:r>
              <a:rPr lang="tr-TR" sz="1600" b="1" dirty="0" err="1"/>
              <a:t>history</a:t>
            </a:r>
            <a:r>
              <a:rPr lang="tr-TR" sz="1600" b="1" dirty="0"/>
              <a:t> of Ludwig </a:t>
            </a:r>
            <a:r>
              <a:rPr lang="tr-TR" sz="1600" b="1" dirty="0" err="1"/>
              <a:t>von</a:t>
            </a:r>
            <a:r>
              <a:rPr lang="tr-TR" sz="1600" b="1" dirty="0"/>
              <a:t> </a:t>
            </a:r>
            <a:r>
              <a:rPr lang="tr-TR" sz="1600" b="1" dirty="0" err="1"/>
              <a:t>Bertalanffy’s</a:t>
            </a:r>
            <a:r>
              <a:rPr lang="tr-TR" sz="1600" b="1" dirty="0"/>
              <a:t> ‘General </a:t>
            </a:r>
            <a:r>
              <a:rPr lang="tr-TR" sz="1600" b="1" dirty="0" err="1"/>
              <a:t>Systemology</a:t>
            </a:r>
            <a:r>
              <a:rPr lang="tr-TR" sz="1600" b="1" dirty="0"/>
              <a:t>’, </a:t>
            </a:r>
            <a:r>
              <a:rPr lang="tr-TR" sz="1600" b="1" dirty="0" err="1"/>
              <a:t>and</a:t>
            </a:r>
            <a:r>
              <a:rPr lang="tr-TR" sz="1600" b="1" dirty="0"/>
              <a:t> on </a:t>
            </a:r>
            <a:r>
              <a:rPr lang="tr-TR" sz="1600" b="1" dirty="0" err="1"/>
              <a:t>its</a:t>
            </a:r>
            <a:r>
              <a:rPr lang="tr-TR" sz="1600" b="1" dirty="0"/>
              <a:t> </a:t>
            </a:r>
            <a:r>
              <a:rPr lang="tr-TR" sz="1600" b="1" dirty="0" err="1"/>
              <a:t>relationship</a:t>
            </a:r>
            <a:r>
              <a:rPr lang="tr-TR" sz="1600" b="1" dirty="0"/>
              <a:t> </a:t>
            </a:r>
            <a:r>
              <a:rPr lang="tr-TR" sz="1600" b="1" dirty="0" err="1"/>
              <a:t>to</a:t>
            </a:r>
            <a:r>
              <a:rPr lang="tr-TR" sz="1600" b="1" dirty="0"/>
              <a:t> </a:t>
            </a:r>
            <a:r>
              <a:rPr lang="tr-TR" sz="1600" b="1" dirty="0" err="1"/>
              <a:t>Cybernetics</a:t>
            </a:r>
            <a:r>
              <a:rPr lang="tr-TR" sz="1600" b="1" dirty="0"/>
              <a:t> – </a:t>
            </a:r>
            <a:r>
              <a:rPr lang="tr-TR" sz="1600" b="1" dirty="0" err="1"/>
              <a:t>Part</a:t>
            </a:r>
            <a:r>
              <a:rPr lang="tr-TR" sz="1600" b="1" dirty="0"/>
              <a:t> I: </a:t>
            </a:r>
            <a:r>
              <a:rPr lang="tr-TR" sz="1600" b="1" dirty="0" err="1"/>
              <a:t>Elements</a:t>
            </a:r>
            <a:r>
              <a:rPr lang="tr-TR" sz="1600" b="1" dirty="0"/>
              <a:t> on </a:t>
            </a:r>
            <a:r>
              <a:rPr lang="tr-TR" sz="1600" b="1" dirty="0" err="1"/>
              <a:t>the</a:t>
            </a:r>
            <a:r>
              <a:rPr lang="tr-TR" sz="1600" b="1" dirty="0"/>
              <a:t> </a:t>
            </a:r>
            <a:r>
              <a:rPr lang="tr-TR" sz="1600" b="1" dirty="0" err="1"/>
              <a:t>origins</a:t>
            </a:r>
            <a:r>
              <a:rPr lang="tr-TR" sz="1600" b="1" dirty="0"/>
              <a:t> </a:t>
            </a:r>
            <a:r>
              <a:rPr lang="tr-TR" sz="1600" b="1" dirty="0" err="1"/>
              <a:t>and</a:t>
            </a:r>
            <a:r>
              <a:rPr lang="tr-TR" sz="1600" b="1" dirty="0"/>
              <a:t> </a:t>
            </a:r>
            <a:r>
              <a:rPr lang="tr-TR" sz="1600" b="1" dirty="0" err="1"/>
              <a:t>genesis</a:t>
            </a:r>
            <a:r>
              <a:rPr lang="tr-TR" sz="1600" b="1" dirty="0"/>
              <a:t> of Ludwig </a:t>
            </a:r>
            <a:r>
              <a:rPr lang="tr-TR" sz="1600" b="1" dirty="0" err="1"/>
              <a:t>von</a:t>
            </a:r>
            <a:r>
              <a:rPr lang="tr-TR" sz="1600" b="1" dirty="0"/>
              <a:t> </a:t>
            </a:r>
            <a:r>
              <a:rPr lang="tr-TR" sz="1600" b="1" dirty="0" err="1"/>
              <a:t>Bertalanffy’s</a:t>
            </a:r>
            <a:r>
              <a:rPr lang="tr-TR" sz="1600" b="1" dirty="0"/>
              <a:t> ‘General </a:t>
            </a:r>
            <a:r>
              <a:rPr lang="tr-TR" sz="1600" b="1" dirty="0" err="1"/>
              <a:t>Systemology</a:t>
            </a:r>
            <a:r>
              <a:rPr lang="tr-TR" sz="1600" b="1" dirty="0"/>
              <a:t>’. </a:t>
            </a:r>
            <a:r>
              <a:rPr lang="en-US" sz="1600" b="1" i="1" dirty="0"/>
              <a:t>International Journal of General Systems</a:t>
            </a:r>
            <a:r>
              <a:rPr lang="tr-TR" sz="1600" b="1" dirty="0"/>
              <a:t>, </a:t>
            </a:r>
            <a:r>
              <a:rPr lang="en-US" sz="1600" b="1" dirty="0"/>
              <a:t>36</a:t>
            </a:r>
            <a:r>
              <a:rPr lang="tr-TR" sz="1600" b="1" dirty="0"/>
              <a:t>(</a:t>
            </a:r>
            <a:r>
              <a:rPr lang="en-US" sz="1600" b="1" dirty="0"/>
              <a:t>3</a:t>
            </a:r>
            <a:r>
              <a:rPr lang="tr-TR" sz="1600" b="1" dirty="0"/>
              <a:t>)</a:t>
            </a:r>
            <a:r>
              <a:rPr lang="en-US" sz="1600" b="1" dirty="0"/>
              <a:t>, 281–337</a:t>
            </a:r>
            <a:r>
              <a:rPr lang="tr-TR" sz="1600" b="1" dirty="0"/>
              <a:t>.</a:t>
            </a:r>
          </a:p>
          <a:p>
            <a:pPr algn="just"/>
            <a:r>
              <a:rPr lang="en-US" sz="1600" b="1" dirty="0"/>
              <a:t>ScottL</a:t>
            </a:r>
            <a:r>
              <a:rPr lang="tr-TR" sz="1600" b="1" dirty="0"/>
              <a:t> (2015, 20 Kasım). </a:t>
            </a:r>
            <a:r>
              <a:rPr lang="en-US" sz="1600" b="1" i="1" dirty="0"/>
              <a:t>Systems theory terms</a:t>
            </a:r>
            <a:r>
              <a:rPr lang="tr-TR" sz="1600" b="1" dirty="0"/>
              <a:t>. </a:t>
            </a:r>
            <a:r>
              <a:rPr lang="tr-TR" sz="1600" b="1" dirty="0">
                <a:hlinkClick r:id="rId4"/>
              </a:rPr>
              <a:t>https://www.lesswrong.com/posts/DshBToGnNbTBD7BSw/systems-theory-terms</a:t>
            </a:r>
            <a:endParaRPr lang="tr-TR" sz="1600" b="1" dirty="0"/>
          </a:p>
          <a:p>
            <a:pPr algn="just"/>
            <a:r>
              <a:rPr lang="en-US" sz="1600" b="1" dirty="0" err="1"/>
              <a:t>Seçtim</a:t>
            </a:r>
            <a:r>
              <a:rPr lang="en-US" sz="1600" b="1" dirty="0"/>
              <a:t>, H.</a:t>
            </a:r>
            <a:r>
              <a:rPr lang="tr-TR" sz="1600" b="1" dirty="0"/>
              <a:t> ve</a:t>
            </a:r>
            <a:r>
              <a:rPr lang="en-US" sz="1600" b="1" dirty="0"/>
              <a:t> </a:t>
            </a:r>
            <a:r>
              <a:rPr lang="en-US" sz="1600" b="1" dirty="0" err="1"/>
              <a:t>Erkul</a:t>
            </a:r>
            <a:r>
              <a:rPr lang="en-US" sz="1600" b="1" dirty="0"/>
              <a:t>, H. (2020). </a:t>
            </a:r>
            <a:r>
              <a:rPr lang="tr-TR" sz="1600" b="1" dirty="0"/>
              <a:t>Y</a:t>
            </a:r>
            <a:r>
              <a:rPr lang="en-US" sz="1600" b="1" dirty="0" err="1"/>
              <a:t>önetim</a:t>
            </a:r>
            <a:r>
              <a:rPr lang="en-US" sz="1600" b="1" dirty="0"/>
              <a:t> </a:t>
            </a:r>
            <a:r>
              <a:rPr lang="en-US" sz="1600" b="1" dirty="0" err="1"/>
              <a:t>yaklaş</a:t>
            </a:r>
            <a:r>
              <a:rPr lang="tr-TR" sz="1600" b="1" dirty="0" err="1"/>
              <a:t>ımları</a:t>
            </a:r>
            <a:r>
              <a:rPr lang="tr-TR" sz="1600" b="1" dirty="0"/>
              <a:t> </a:t>
            </a:r>
            <a:r>
              <a:rPr lang="en-US" sz="1600" b="1" dirty="0" err="1"/>
              <a:t>üzerine</a:t>
            </a:r>
            <a:r>
              <a:rPr lang="en-US" sz="1600" b="1" dirty="0"/>
              <a:t> </a:t>
            </a:r>
            <a:r>
              <a:rPr lang="en-US" sz="1600" b="1" dirty="0" err="1"/>
              <a:t>kuramsal</a:t>
            </a:r>
            <a:r>
              <a:rPr lang="en-US" sz="1600" b="1" dirty="0"/>
              <a:t> </a:t>
            </a:r>
            <a:r>
              <a:rPr lang="en-US" sz="1600" b="1" dirty="0" err="1"/>
              <a:t>bir</a:t>
            </a:r>
            <a:r>
              <a:rPr lang="en-US" sz="1600" b="1" dirty="0"/>
              <a:t> </a:t>
            </a:r>
            <a:r>
              <a:rPr lang="en-US" sz="1600" b="1" dirty="0" err="1"/>
              <a:t>değerlendirme</a:t>
            </a:r>
            <a:r>
              <a:rPr lang="en-US" sz="1600" b="1" dirty="0"/>
              <a:t>. </a:t>
            </a:r>
            <a:r>
              <a:rPr lang="en-US" sz="1600" b="1" i="1" dirty="0"/>
              <a:t>Management and Political Sciences Review</a:t>
            </a:r>
            <a:r>
              <a:rPr lang="en-US" sz="1600" b="1" dirty="0"/>
              <a:t>, 2(1), 18-50.</a:t>
            </a:r>
            <a:endParaRPr lang="tr-TR" sz="1600" b="1" dirty="0"/>
          </a:p>
          <a:p>
            <a:pPr algn="just"/>
            <a:r>
              <a:rPr lang="en-US" sz="1600" b="1" dirty="0"/>
              <a:t>Sridhar, M. S. (2017). </a:t>
            </a:r>
            <a:r>
              <a:rPr lang="en-US" sz="1600" b="1" i="1" dirty="0"/>
              <a:t>Schools of management thought</a:t>
            </a:r>
            <a:r>
              <a:rPr lang="en-US" sz="1600" b="1" dirty="0"/>
              <a:t>. ResearchGate</a:t>
            </a:r>
            <a:endParaRPr lang="tr-TR" sz="1600" b="1" dirty="0"/>
          </a:p>
          <a:p>
            <a:pPr algn="just"/>
            <a:r>
              <a:rPr lang="tr-TR" sz="1600" b="1" dirty="0"/>
              <a:t>Tortop, N., İşbir, E. G., Aykaç, B., Yayman, H. ve Özer, M. A. (2017). </a:t>
            </a:r>
            <a:r>
              <a:rPr lang="tr-TR" sz="1600" b="1" i="1" dirty="0"/>
              <a:t>Yönetim Bilimi</a:t>
            </a:r>
            <a:r>
              <a:rPr lang="tr-TR" sz="1600" b="1" dirty="0"/>
              <a:t>. 11.bs. Nobel Yayıncılık.</a:t>
            </a:r>
          </a:p>
          <a:p>
            <a:pPr algn="just"/>
            <a:r>
              <a:rPr lang="tr-TR" sz="1600" b="1" dirty="0"/>
              <a:t>Yalçınkaya, M. (2002). Açık Sistem Teorisi ve okula uygulanması. </a:t>
            </a:r>
            <a:r>
              <a:rPr lang="tr-TR" sz="1600" b="1" i="1" dirty="0"/>
              <a:t>Gazi Üniversitesi Gazi Eğitim Fakültesi Dergisi</a:t>
            </a:r>
            <a:r>
              <a:rPr lang="tr-TR" sz="1600" b="1" dirty="0"/>
              <a:t>, 22(2), 103-116.</a:t>
            </a:r>
          </a:p>
        </p:txBody>
      </p:sp>
    </p:spTree>
    <p:extLst>
      <p:ext uri="{BB962C8B-B14F-4D97-AF65-F5344CB8AC3E}">
        <p14:creationId xmlns:p14="http://schemas.microsoft.com/office/powerpoint/2010/main" val="205363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9E146-863D-5534-1287-B9DE5ADBB6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2DCC7FD-BF56-9AF1-81B5-4815C046ED76}"/>
              </a:ext>
            </a:extLst>
          </p:cNvPr>
          <p:cNvSpPr>
            <a:spLocks noGrp="1"/>
          </p:cNvSpPr>
          <p:nvPr>
            <p:ph type="title"/>
          </p:nvPr>
        </p:nvSpPr>
        <p:spPr>
          <a:xfrm>
            <a:off x="667500" y="209631"/>
            <a:ext cx="9744860" cy="762000"/>
          </a:xfrm>
        </p:spPr>
        <p:txBody>
          <a:bodyPr>
            <a:normAutofit/>
          </a:bodyPr>
          <a:lstStyle/>
          <a:p>
            <a:pPr algn="ctr"/>
            <a:r>
              <a:rPr lang="tr-TR" b="1" dirty="0">
                <a:solidFill>
                  <a:schemeClr val="tx1"/>
                </a:solidFill>
              </a:rPr>
              <a:t>GİRİŞ</a:t>
            </a:r>
            <a:endParaRPr lang="en-US" b="1" dirty="0"/>
          </a:p>
        </p:txBody>
      </p:sp>
      <p:sp>
        <p:nvSpPr>
          <p:cNvPr id="3" name="İçerik Yer Tutucusu 2">
            <a:extLst>
              <a:ext uri="{FF2B5EF4-FFF2-40B4-BE49-F238E27FC236}">
                <a16:creationId xmlns:a16="http://schemas.microsoft.com/office/drawing/2014/main" id="{6CABB9E9-7DA7-206D-2E8C-E6913BCE2D07}"/>
              </a:ext>
            </a:extLst>
          </p:cNvPr>
          <p:cNvSpPr>
            <a:spLocks noGrp="1"/>
          </p:cNvSpPr>
          <p:nvPr>
            <p:ph idx="1"/>
          </p:nvPr>
        </p:nvSpPr>
        <p:spPr>
          <a:xfrm>
            <a:off x="820927" y="879102"/>
            <a:ext cx="9438005" cy="4756385"/>
          </a:xfrm>
        </p:spPr>
        <p:txBody>
          <a:bodyPr>
            <a:noAutofit/>
          </a:bodyPr>
          <a:lstStyle/>
          <a:p>
            <a:pPr marL="0" indent="0" algn="just">
              <a:buNone/>
            </a:pPr>
            <a:r>
              <a:rPr lang="tr-TR" sz="1600" b="1" dirty="0"/>
              <a:t>Bu dersin temel amacı, yönetim düşüncesinin tarihsel gelişimini ve farklı yönetim yaklaşımlarının temel ilkelerini kavramsal ve kuramsal açıdan irdelemektir. </a:t>
            </a:r>
          </a:p>
          <a:p>
            <a:pPr marL="0" indent="0" algn="just">
              <a:buNone/>
            </a:pPr>
            <a:r>
              <a:rPr lang="tr-TR" sz="1600" b="1" dirty="0"/>
              <a:t>Yönetim alanındaki bilgi birikimi, zaman içerisinde yaşanan ekonomik, teknolojik ve toplumsal değişimlerin etkisiyle sistematik duruma gelmiş ve 19. yüzyıl sonlarından itibaren kuramlar şeklinde yapılandırılmıştır. Bu kuramlar, yönetim süreçlerini daha etkin ve verimli kılmak amacıyla ortaya konmuş olup, </a:t>
            </a:r>
            <a:r>
              <a:rPr lang="tr-TR" sz="1600" b="1" i="1" dirty="0"/>
              <a:t>klasik</a:t>
            </a:r>
            <a:r>
              <a:rPr lang="tr-TR" sz="1600" b="1" dirty="0"/>
              <a:t>, </a:t>
            </a:r>
            <a:r>
              <a:rPr lang="tr-TR" sz="1600" b="1" i="1" dirty="0" err="1"/>
              <a:t>neo</a:t>
            </a:r>
            <a:r>
              <a:rPr lang="tr-TR" sz="1600" b="1" i="1" dirty="0"/>
              <a:t>-klasik</a:t>
            </a:r>
            <a:r>
              <a:rPr lang="tr-TR" sz="1600" b="1" dirty="0"/>
              <a:t>, </a:t>
            </a:r>
            <a:r>
              <a:rPr lang="tr-TR" sz="1600" b="1" i="1" dirty="0"/>
              <a:t>modern</a:t>
            </a:r>
            <a:r>
              <a:rPr lang="tr-TR" sz="1600" b="1" dirty="0"/>
              <a:t> ve </a:t>
            </a:r>
            <a:r>
              <a:rPr lang="tr-TR" sz="1600" b="1" i="1" dirty="0"/>
              <a:t>post-modern</a:t>
            </a:r>
            <a:r>
              <a:rPr lang="tr-TR" sz="1600" b="1" dirty="0"/>
              <a:t> yaklaşımlar olarak sınıflandırılmıştır.</a:t>
            </a:r>
          </a:p>
          <a:p>
            <a:pPr marL="0" indent="0" algn="just">
              <a:buNone/>
            </a:pPr>
            <a:r>
              <a:rPr lang="tr-TR" sz="1600" b="1" dirty="0"/>
              <a:t>Bu derste, modern yönetim yaklaşımlarına odaklanılarak, bu yaklaşımların organizasyonların karmaşık ve dinamik yapısına uygun olarak geliştirilmiş temel ilkeleri ve kuramları incelenmektedir. Bu bağlamda, </a:t>
            </a:r>
            <a:r>
              <a:rPr lang="tr-TR" sz="1600" b="1" i="1" dirty="0"/>
              <a:t>Sistemler Kuramı </a:t>
            </a:r>
            <a:r>
              <a:rPr lang="tr-TR" sz="1600" b="1" dirty="0"/>
              <a:t>ve </a:t>
            </a:r>
            <a:r>
              <a:rPr lang="tr-TR" sz="1600" b="1" i="1" dirty="0"/>
              <a:t>Durumsallık Kuramı </a:t>
            </a:r>
            <a:r>
              <a:rPr lang="tr-TR" sz="1600" b="1" dirty="0"/>
              <a:t>gibi temel kuramlar aracılığıyla, organizasyonların çevresel etkileşimleri, içsel yapıları ve adaptasyon süreçleri ayrıntılı bir biçimde ele alınmaktadır. Bu süreçte, yönetim anlayışlarının gelişimi ve günümüz uygulamalarına yansıması açısından, yönetim bilimindeki yeni yaklaşımların temel kavramları ve kuramsal katkıları vurgulanmaktadır. </a:t>
            </a:r>
          </a:p>
          <a:p>
            <a:pPr marL="0" indent="0" algn="just">
              <a:buNone/>
            </a:pPr>
            <a:r>
              <a:rPr lang="tr-TR" sz="1600" b="1" dirty="0"/>
              <a:t>Dersin temel amacı, öğrencilerin yönetim kuramlarının tarihsel gelişimini kavrayarak, güncel yönetim uygulamalarında bu kuramların nasıl kullanılabileceğine ilişkin kapsamlı bir perspektif kazanmalarını sağlamaktır.</a:t>
            </a:r>
          </a:p>
        </p:txBody>
      </p:sp>
    </p:spTree>
    <p:extLst>
      <p:ext uri="{BB962C8B-B14F-4D97-AF65-F5344CB8AC3E}">
        <p14:creationId xmlns:p14="http://schemas.microsoft.com/office/powerpoint/2010/main" val="4088613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C14DE-99A2-907B-A2E5-7A6ED372F2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5BB4CA4-C09E-3792-84F6-34DAC8750030}"/>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Yönetim Yaklaşımları</a:t>
            </a:r>
            <a:endParaRPr lang="en-US" sz="2400" b="1" dirty="0"/>
          </a:p>
        </p:txBody>
      </p:sp>
      <p:sp>
        <p:nvSpPr>
          <p:cNvPr id="3" name="İçerik Yer Tutucusu 2">
            <a:extLst>
              <a:ext uri="{FF2B5EF4-FFF2-40B4-BE49-F238E27FC236}">
                <a16:creationId xmlns:a16="http://schemas.microsoft.com/office/drawing/2014/main" id="{AAFDF6B6-CDA1-901C-C332-14BC3A3157D6}"/>
              </a:ext>
            </a:extLst>
          </p:cNvPr>
          <p:cNvSpPr>
            <a:spLocks noGrp="1"/>
          </p:cNvSpPr>
          <p:nvPr>
            <p:ph idx="1"/>
          </p:nvPr>
        </p:nvSpPr>
        <p:spPr>
          <a:xfrm>
            <a:off x="820928" y="750404"/>
            <a:ext cx="9438005" cy="5237921"/>
          </a:xfrm>
        </p:spPr>
        <p:txBody>
          <a:bodyPr>
            <a:noAutofit/>
          </a:bodyPr>
          <a:lstStyle/>
          <a:p>
            <a:pPr algn="just"/>
            <a:r>
              <a:rPr lang="tr-TR" b="1" dirty="0"/>
              <a:t>Tarih boyunca yaşanan gelişmeler sonucunda yönetim düşünce sisteminde oluşan bilgi birikimi, 19. yy sonlarına doğru kuramlar olarak sistemleştirilmeye başlanmıştır. </a:t>
            </a:r>
          </a:p>
          <a:p>
            <a:pPr algn="just"/>
            <a:r>
              <a:rPr lang="tr-TR" b="1" dirty="0"/>
              <a:t>Böylece bilimsel çabalar modern yönetim dönemini başlatmıştır.</a:t>
            </a:r>
          </a:p>
          <a:p>
            <a:pPr algn="just"/>
            <a:r>
              <a:rPr lang="tr-TR" b="1" dirty="0"/>
              <a:t>Modern yönetim döneminde ortaya atılan farklı kuramlar temel aldıkları çıkış noktaları, amaçları, vurguları, kapsamları gibi ortak paydaları esas alınarak yönetim yaklaşımları olarak sınıflandırılabilmektedir. </a:t>
            </a:r>
          </a:p>
          <a:p>
            <a:pPr algn="just"/>
            <a:r>
              <a:rPr lang="tr-TR" b="1" dirty="0"/>
              <a:t>Daha önceki derslerde gördüğümüz gibi; yaygın kabul gören yönetim yaklaşımları aşağıdaki gibidir </a:t>
            </a:r>
            <a:r>
              <a:rPr lang="tr-TR" sz="1500" b="1" dirty="0"/>
              <a:t>(</a:t>
            </a:r>
            <a:r>
              <a:rPr lang="en-US" sz="1500" b="1" dirty="0" err="1"/>
              <a:t>Seçtim</a:t>
            </a:r>
            <a:r>
              <a:rPr lang="tr-TR" sz="1500" b="1" dirty="0"/>
              <a:t> ve</a:t>
            </a:r>
            <a:r>
              <a:rPr lang="en-US" sz="1500" b="1" dirty="0"/>
              <a:t> </a:t>
            </a:r>
            <a:r>
              <a:rPr lang="en-US" sz="1500" b="1" dirty="0" err="1"/>
              <a:t>Erkul</a:t>
            </a:r>
            <a:r>
              <a:rPr lang="en-US" sz="1500" b="1" dirty="0"/>
              <a:t>, 2020</a:t>
            </a:r>
            <a:r>
              <a:rPr lang="tr-TR" sz="1500" b="1" dirty="0"/>
              <a:t>, s. 19</a:t>
            </a:r>
            <a:r>
              <a:rPr lang="en-US" sz="1500" b="1" dirty="0"/>
              <a:t>)</a:t>
            </a:r>
            <a:r>
              <a:rPr lang="tr-TR" sz="1500" b="1" dirty="0"/>
              <a:t>:  </a:t>
            </a:r>
          </a:p>
          <a:p>
            <a:pPr lvl="1" algn="just">
              <a:buFont typeface="Wingdings" panose="05000000000000000000" pitchFamily="2" charset="2"/>
              <a:buChar char="v"/>
            </a:pPr>
            <a:r>
              <a:rPr lang="tr-TR" b="1" dirty="0"/>
              <a:t>Klasik yönetim yaklaşımları (1880-1930)</a:t>
            </a:r>
          </a:p>
          <a:p>
            <a:pPr lvl="1" algn="just">
              <a:buFont typeface="Wingdings" panose="05000000000000000000" pitchFamily="2" charset="2"/>
              <a:buChar char="v"/>
            </a:pPr>
            <a:r>
              <a:rPr lang="tr-TR" b="1" dirty="0"/>
              <a:t>Neo-klasik yönetim yaklaşımları (1930-1960)  </a:t>
            </a:r>
          </a:p>
          <a:p>
            <a:pPr lvl="1" algn="just">
              <a:buFont typeface="Wingdings" panose="05000000000000000000" pitchFamily="2" charset="2"/>
              <a:buChar char="v"/>
            </a:pPr>
            <a:r>
              <a:rPr lang="tr-TR" b="1" dirty="0"/>
              <a:t>Modern yönetim yaklaşımları   (1960-1980)</a:t>
            </a:r>
          </a:p>
          <a:p>
            <a:pPr lvl="1" algn="just">
              <a:buFont typeface="Wingdings" panose="05000000000000000000" pitchFamily="2" charset="2"/>
              <a:buChar char="v"/>
            </a:pPr>
            <a:r>
              <a:rPr lang="tr-TR" b="1" dirty="0"/>
              <a:t>Post-modern yönetim yaklaşımları  (1980-   )</a:t>
            </a:r>
          </a:p>
        </p:txBody>
      </p:sp>
    </p:spTree>
    <p:extLst>
      <p:ext uri="{BB962C8B-B14F-4D97-AF65-F5344CB8AC3E}">
        <p14:creationId xmlns:p14="http://schemas.microsoft.com/office/powerpoint/2010/main" val="2332626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28563-2413-864D-17A0-A19E35511BB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6F39701-2941-C7B5-DA9A-9ACAFD1A6083}"/>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Modern Yönetim Yaklaşımları</a:t>
            </a:r>
            <a:endParaRPr lang="en-US" sz="2400" b="1" dirty="0"/>
          </a:p>
        </p:txBody>
      </p:sp>
      <p:sp>
        <p:nvSpPr>
          <p:cNvPr id="3" name="İçerik Yer Tutucusu 2">
            <a:extLst>
              <a:ext uri="{FF2B5EF4-FFF2-40B4-BE49-F238E27FC236}">
                <a16:creationId xmlns:a16="http://schemas.microsoft.com/office/drawing/2014/main" id="{6875B886-88AA-34C1-12DA-9E59CE801C83}"/>
              </a:ext>
            </a:extLst>
          </p:cNvPr>
          <p:cNvSpPr>
            <a:spLocks noGrp="1"/>
          </p:cNvSpPr>
          <p:nvPr>
            <p:ph idx="1"/>
          </p:nvPr>
        </p:nvSpPr>
        <p:spPr>
          <a:xfrm>
            <a:off x="820928" y="750405"/>
            <a:ext cx="9438005" cy="5096214"/>
          </a:xfrm>
        </p:spPr>
        <p:txBody>
          <a:bodyPr>
            <a:noAutofit/>
          </a:bodyPr>
          <a:lstStyle/>
          <a:p>
            <a:pPr algn="just"/>
            <a:r>
              <a:rPr lang="tr-TR" b="1" dirty="0"/>
              <a:t>Modern yönetim yaklaşımları hem klasik hem de </a:t>
            </a:r>
            <a:r>
              <a:rPr lang="tr-TR" b="1" dirty="0" err="1"/>
              <a:t>neo</a:t>
            </a:r>
            <a:r>
              <a:rPr lang="tr-TR" b="1" dirty="0"/>
              <a:t>-klasik yönetim yaklaşımlarına farklı bir bakış açısıyla yaklaşmış; diğer yönetim yaklaşımlarının yetersiz kaldığı iddiasıyla yeni kuramlar sunmuştur </a:t>
            </a:r>
            <a:r>
              <a:rPr lang="tr-TR" sz="1500" b="1" dirty="0"/>
              <a:t>(Seçtim ve Erkul, 2020, s. 29). </a:t>
            </a:r>
          </a:p>
          <a:p>
            <a:pPr algn="just"/>
            <a:r>
              <a:rPr lang="tr-TR" b="1" dirty="0"/>
              <a:t>Geleneksel yönetim anlayışlarından farklı olarak, organizasyonların karmaşık ve dinamik yapısını dikkate alan, insan odaklı ve esnek yaklaşımları benimser. </a:t>
            </a:r>
          </a:p>
          <a:p>
            <a:pPr algn="just"/>
            <a:r>
              <a:rPr lang="tr-TR" b="1" dirty="0"/>
              <a:t>Bu yaklaşımları temellendiren kuramlar arasında en önde gelenleri;</a:t>
            </a:r>
          </a:p>
          <a:p>
            <a:pPr lvl="1" algn="just">
              <a:buFont typeface="Wingdings" panose="05000000000000000000" pitchFamily="2" charset="2"/>
              <a:buChar char="v"/>
            </a:pPr>
            <a:r>
              <a:rPr lang="tr-TR" b="1" dirty="0"/>
              <a:t>«Sistemler Kuramı» (</a:t>
            </a:r>
            <a:r>
              <a:rPr lang="en-US" b="1" dirty="0"/>
              <a:t>Systems Theory</a:t>
            </a:r>
            <a:r>
              <a:rPr lang="tr-TR" b="1" dirty="0"/>
              <a:t>)</a:t>
            </a:r>
            <a:r>
              <a:rPr lang="en-US" b="1" dirty="0"/>
              <a:t> </a:t>
            </a:r>
            <a:r>
              <a:rPr lang="tr-TR" b="1" dirty="0"/>
              <a:t>ve </a:t>
            </a:r>
          </a:p>
          <a:p>
            <a:pPr lvl="1" algn="just">
              <a:buFont typeface="Wingdings" panose="05000000000000000000" pitchFamily="2" charset="2"/>
              <a:buChar char="v"/>
            </a:pPr>
            <a:r>
              <a:rPr lang="tr-TR" b="1" dirty="0"/>
              <a:t>«Durumsallık </a:t>
            </a:r>
            <a:r>
              <a:rPr lang="tr-TR" b="1" dirty="0" err="1"/>
              <a:t>Kuramı»dır</a:t>
            </a:r>
            <a:r>
              <a:rPr lang="tr-TR" b="1" dirty="0"/>
              <a:t> (</a:t>
            </a:r>
            <a:r>
              <a:rPr lang="en-US" b="1" dirty="0"/>
              <a:t>Contingency Theory</a:t>
            </a:r>
            <a:r>
              <a:rPr lang="tr-TR" b="1" dirty="0"/>
              <a:t>).</a:t>
            </a:r>
          </a:p>
          <a:p>
            <a:pPr algn="just"/>
            <a:r>
              <a:rPr lang="tr-TR" b="1" u="sng" dirty="0"/>
              <a:t>Sistemler Kuramı</a:t>
            </a:r>
            <a:r>
              <a:rPr lang="tr-TR" b="1" dirty="0"/>
              <a:t>: Organizasyonları, birbirine bağlı ve etkileşim durumunda olan karmaşık sistemler olarak görür. Başarı, parçaların bağımsızlığı değil, bu parçaların uyum içinde çalışmasıyla olasıdır.</a:t>
            </a:r>
          </a:p>
          <a:p>
            <a:pPr algn="just"/>
            <a:r>
              <a:rPr lang="tr-TR" b="1" u="sng" dirty="0"/>
              <a:t>Durumsallık Kuramı</a:t>
            </a:r>
            <a:r>
              <a:rPr lang="tr-TR" b="1" dirty="0"/>
              <a:t>: Yönetim uygulamalarının, iç ve dış çevresel faktörlere göre uyarlanması gerektiğini savunur. Tek bir yönetim tarzı, her ortamda etkili olamaz </a:t>
            </a:r>
            <a:r>
              <a:rPr lang="tr-TR" sz="1500" b="1" dirty="0"/>
              <a:t>(</a:t>
            </a:r>
            <a:r>
              <a:rPr lang="tr-TR" sz="1500" b="1" dirty="0" err="1"/>
              <a:t>Miftari</a:t>
            </a:r>
            <a:r>
              <a:rPr lang="tr-TR" sz="1500" b="1" dirty="0"/>
              <a:t>, 2024, s. 100).</a:t>
            </a:r>
          </a:p>
        </p:txBody>
      </p:sp>
    </p:spTree>
    <p:extLst>
      <p:ext uri="{BB962C8B-B14F-4D97-AF65-F5344CB8AC3E}">
        <p14:creationId xmlns:p14="http://schemas.microsoft.com/office/powerpoint/2010/main" val="1765511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A5FD5-12F8-EF68-2636-F3C4FC3A752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7A1E1D3-FA9E-BC78-B8C4-CAD255B3713D}"/>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Modern Yönetim Yaklaşımları: Sistemler Kuramı</a:t>
            </a:r>
            <a:endParaRPr lang="en-US" sz="2400" b="1" dirty="0"/>
          </a:p>
        </p:txBody>
      </p:sp>
      <p:sp>
        <p:nvSpPr>
          <p:cNvPr id="3" name="İçerik Yer Tutucusu 2">
            <a:extLst>
              <a:ext uri="{FF2B5EF4-FFF2-40B4-BE49-F238E27FC236}">
                <a16:creationId xmlns:a16="http://schemas.microsoft.com/office/drawing/2014/main" id="{BB9606F2-CB2A-09E0-EF93-491E005D7F4B}"/>
              </a:ext>
            </a:extLst>
          </p:cNvPr>
          <p:cNvSpPr>
            <a:spLocks noGrp="1"/>
          </p:cNvSpPr>
          <p:nvPr>
            <p:ph idx="1"/>
          </p:nvPr>
        </p:nvSpPr>
        <p:spPr>
          <a:xfrm>
            <a:off x="820928" y="750405"/>
            <a:ext cx="9438005" cy="1833770"/>
          </a:xfrm>
        </p:spPr>
        <p:txBody>
          <a:bodyPr>
            <a:noAutofit/>
          </a:bodyPr>
          <a:lstStyle/>
          <a:p>
            <a:pPr algn="just">
              <a:spcBef>
                <a:spcPts val="600"/>
              </a:spcBef>
            </a:pPr>
            <a:r>
              <a:rPr lang="tr-TR" sz="1500" b="1" dirty="0"/>
              <a:t>«</a:t>
            </a:r>
            <a:r>
              <a:rPr lang="tr-TR" sz="1500" b="1" dirty="0" err="1"/>
              <a:t>Sistem»in</a:t>
            </a:r>
            <a:r>
              <a:rPr lang="tr-TR" sz="1500" b="1" dirty="0"/>
              <a:t> evrensel olarak kabul görmüş bir tanımı yoktur, ancak genel olarak sistemler, birbirine bağlı en az iki öge olarak görülür. Genel kabul görmüş bir tanım, aşağıdaki özelliklere sahip iki veya daha fazla birbiriyle ilişkili ögeden oluşan bir kümedir: </a:t>
            </a:r>
          </a:p>
          <a:p>
            <a:pPr marL="800100" lvl="1" indent="-342900" algn="just">
              <a:spcBef>
                <a:spcPts val="600"/>
              </a:spcBef>
              <a:buFont typeface="+mj-lt"/>
              <a:buAutoNum type="arabicPeriod"/>
            </a:pPr>
            <a:r>
              <a:rPr lang="tr-TR" sz="1500" b="1" dirty="0"/>
              <a:t>Her ögenin bütünün işleyişi üzerinde bir etkisi vardır.</a:t>
            </a:r>
          </a:p>
          <a:p>
            <a:pPr marL="800100" lvl="1" indent="-342900" algn="just">
              <a:spcBef>
                <a:spcPts val="600"/>
              </a:spcBef>
              <a:buFont typeface="+mj-lt"/>
              <a:buAutoNum type="arabicPeriod"/>
            </a:pPr>
            <a:r>
              <a:rPr lang="tr-TR" sz="1500" b="1" dirty="0"/>
              <a:t>Her öge, sistemdeki en az bir diğer ögeden etkilenir.</a:t>
            </a:r>
          </a:p>
          <a:p>
            <a:pPr marL="800100" lvl="1" indent="-342900" algn="just">
              <a:spcBef>
                <a:spcPts val="600"/>
              </a:spcBef>
              <a:buFont typeface="+mj-lt"/>
              <a:buAutoNum type="arabicPeriod"/>
            </a:pPr>
            <a:r>
              <a:rPr lang="tr-TR" sz="1500" b="1" dirty="0"/>
              <a:t>Uygun tüm öge alt grupları da ilk iki özelliğe sahiptir </a:t>
            </a:r>
            <a:r>
              <a:rPr lang="tr-TR" sz="1400" b="1" dirty="0"/>
              <a:t>(</a:t>
            </a:r>
            <a:r>
              <a:rPr lang="tr-TR" sz="1400" b="1" dirty="0" err="1"/>
              <a:t>ScottL</a:t>
            </a:r>
            <a:r>
              <a:rPr lang="tr-TR" sz="1400" b="1" dirty="0"/>
              <a:t>, 2015).</a:t>
            </a:r>
          </a:p>
        </p:txBody>
      </p:sp>
      <p:pic>
        <p:nvPicPr>
          <p:cNvPr id="4" name="Resim 3">
            <a:extLst>
              <a:ext uri="{FF2B5EF4-FFF2-40B4-BE49-F238E27FC236}">
                <a16:creationId xmlns:a16="http://schemas.microsoft.com/office/drawing/2014/main" id="{1ED007E2-2A00-584C-E93A-3E8B3914C93B}"/>
              </a:ext>
            </a:extLst>
          </p:cNvPr>
          <p:cNvPicPr>
            <a:picLocks noChangeAspect="1"/>
          </p:cNvPicPr>
          <p:nvPr/>
        </p:nvPicPr>
        <p:blipFill>
          <a:blip r:embed="rId2"/>
          <a:stretch>
            <a:fillRect/>
          </a:stretch>
        </p:blipFill>
        <p:spPr>
          <a:xfrm>
            <a:off x="2026133" y="2944260"/>
            <a:ext cx="6181725" cy="2691227"/>
          </a:xfrm>
          <a:prstGeom prst="rect">
            <a:avLst/>
          </a:prstGeom>
        </p:spPr>
      </p:pic>
      <p:sp>
        <p:nvSpPr>
          <p:cNvPr id="6" name="Metin kutusu 5">
            <a:extLst>
              <a:ext uri="{FF2B5EF4-FFF2-40B4-BE49-F238E27FC236}">
                <a16:creationId xmlns:a16="http://schemas.microsoft.com/office/drawing/2014/main" id="{03706AE4-ABEC-F300-A34E-6E43B124A74F}"/>
              </a:ext>
            </a:extLst>
          </p:cNvPr>
          <p:cNvSpPr txBox="1"/>
          <p:nvPr/>
        </p:nvSpPr>
        <p:spPr>
          <a:xfrm>
            <a:off x="4852780" y="5739056"/>
            <a:ext cx="1110698" cy="246221"/>
          </a:xfrm>
          <a:prstGeom prst="rect">
            <a:avLst/>
          </a:prstGeom>
          <a:noFill/>
        </p:spPr>
        <p:txBody>
          <a:bodyPr wrap="square">
            <a:spAutoFit/>
          </a:bodyPr>
          <a:lstStyle/>
          <a:p>
            <a:r>
              <a:rPr lang="tr-TR" sz="1000" b="1" dirty="0"/>
              <a:t>(</a:t>
            </a:r>
            <a:r>
              <a:rPr lang="tr-TR" sz="1000" b="1" dirty="0" err="1"/>
              <a:t>ScottL</a:t>
            </a:r>
            <a:r>
              <a:rPr lang="tr-TR" sz="1000" b="1" dirty="0"/>
              <a:t>, 2015). </a:t>
            </a:r>
          </a:p>
        </p:txBody>
      </p:sp>
    </p:spTree>
    <p:extLst>
      <p:ext uri="{BB962C8B-B14F-4D97-AF65-F5344CB8AC3E}">
        <p14:creationId xmlns:p14="http://schemas.microsoft.com/office/powerpoint/2010/main" val="878858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5E8B9-6AFD-47CA-C58E-24BFE31993D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CF33766-EA2F-6121-246E-74E102826522}"/>
              </a:ext>
            </a:extLst>
          </p:cNvPr>
          <p:cNvSpPr>
            <a:spLocks noGrp="1"/>
          </p:cNvSpPr>
          <p:nvPr>
            <p:ph type="title"/>
          </p:nvPr>
        </p:nvSpPr>
        <p:spPr>
          <a:xfrm>
            <a:off x="1451113" y="184327"/>
            <a:ext cx="8518957" cy="456291"/>
          </a:xfrm>
        </p:spPr>
        <p:txBody>
          <a:bodyPr>
            <a:normAutofit fontScale="90000"/>
          </a:bodyPr>
          <a:lstStyle/>
          <a:p>
            <a:pPr algn="ctr"/>
            <a:r>
              <a:rPr lang="tr-TR" sz="2400" b="1" dirty="0">
                <a:solidFill>
                  <a:schemeClr val="tx1"/>
                </a:solidFill>
              </a:rPr>
              <a:t>Modern Yönetim Yaklaşımları: Sistemler Kuramı</a:t>
            </a:r>
            <a:endParaRPr lang="en-US" sz="2400" b="1" dirty="0"/>
          </a:p>
        </p:txBody>
      </p:sp>
      <p:sp>
        <p:nvSpPr>
          <p:cNvPr id="3" name="İçerik Yer Tutucusu 2">
            <a:extLst>
              <a:ext uri="{FF2B5EF4-FFF2-40B4-BE49-F238E27FC236}">
                <a16:creationId xmlns:a16="http://schemas.microsoft.com/office/drawing/2014/main" id="{3CE9E9E8-90D7-86FB-39F8-95F6E9C0518A}"/>
              </a:ext>
            </a:extLst>
          </p:cNvPr>
          <p:cNvSpPr>
            <a:spLocks noGrp="1"/>
          </p:cNvSpPr>
          <p:nvPr>
            <p:ph idx="1"/>
          </p:nvPr>
        </p:nvSpPr>
        <p:spPr>
          <a:xfrm>
            <a:off x="820928" y="750404"/>
            <a:ext cx="9438005" cy="4458905"/>
          </a:xfrm>
        </p:spPr>
        <p:txBody>
          <a:bodyPr>
            <a:noAutofit/>
          </a:bodyPr>
          <a:lstStyle/>
          <a:p>
            <a:pPr algn="just"/>
            <a:r>
              <a:rPr lang="tr-TR" b="1" dirty="0"/>
              <a:t>Sistemler Kuramı, organizasyonları ve doğayı karmaşık, etkileşim durumunda ve dinamik sistemler olarak ele alan bir yaklaşımdır. </a:t>
            </a:r>
          </a:p>
          <a:p>
            <a:pPr algn="just"/>
            <a:r>
              <a:rPr lang="tr-TR" b="1" dirty="0"/>
              <a:t>Bu kuram, geleneksel mekanik ve kapalı sistem modellerinin ötesine geçerek, organizasyonların çevresiyle sürekli bilgi, enerji ve materyal alışverişi yapan açık sistemler olduğunu savunur. </a:t>
            </a:r>
          </a:p>
          <a:p>
            <a:pPr algn="just"/>
            <a:r>
              <a:rPr lang="tr-TR" b="1" u="sng" dirty="0"/>
              <a:t>Ana hatlarıyla Sistemler Kuramı ve temel kavramları </a:t>
            </a:r>
            <a:r>
              <a:rPr lang="tr-TR" b="1" dirty="0"/>
              <a:t>aşağıdaki gibidir </a:t>
            </a:r>
            <a:r>
              <a:rPr lang="tr-TR" sz="1500" b="1" dirty="0"/>
              <a:t>(Bilgin, 2022): </a:t>
            </a:r>
          </a:p>
          <a:p>
            <a:pPr algn="just"/>
            <a:r>
              <a:rPr lang="tr-TR" b="1" u="sng" dirty="0"/>
              <a:t>Temel Felsefe ve Yaklaşım</a:t>
            </a:r>
            <a:r>
              <a:rPr lang="tr-TR" b="1" dirty="0"/>
              <a:t>:  </a:t>
            </a:r>
          </a:p>
          <a:p>
            <a:pPr lvl="1" algn="just">
              <a:buFont typeface="Wingdings" panose="05000000000000000000" pitchFamily="2" charset="2"/>
              <a:buChar char="v"/>
            </a:pPr>
            <a:r>
              <a:rPr lang="tr-TR" b="1" dirty="0"/>
              <a:t>Sistemler Kuramı, her varlığın ve olayın birbirleriyle ilişkili ve bağlı olduğunu, bütünün, parçaların toplamından daha fazla ve farklı olduğunu öne sürer. </a:t>
            </a:r>
          </a:p>
          <a:p>
            <a:pPr lvl="1" algn="just">
              <a:buFont typeface="Wingdings" panose="05000000000000000000" pitchFamily="2" charset="2"/>
              <a:buChar char="v"/>
            </a:pPr>
            <a:r>
              <a:rPr lang="tr-TR" b="1" dirty="0"/>
              <a:t>Bu yaklaşım, doğrudan veya dolaylı tüm ögelerin birbirleriyle etkileşim durumunda olduğu bütünsel bir bakış açısı getirir. </a:t>
            </a:r>
          </a:p>
          <a:p>
            <a:pPr lvl="1" algn="just">
              <a:buFont typeface="Wingdings" panose="05000000000000000000" pitchFamily="2" charset="2"/>
              <a:buChar char="v"/>
            </a:pPr>
            <a:r>
              <a:rPr lang="tr-TR" b="1" u="sng" dirty="0"/>
              <a:t>Ludwig </a:t>
            </a:r>
            <a:r>
              <a:rPr lang="tr-TR" b="1" u="sng" dirty="0" err="1"/>
              <a:t>von</a:t>
            </a:r>
            <a:r>
              <a:rPr lang="tr-TR" b="1" u="sng" dirty="0"/>
              <a:t> </a:t>
            </a:r>
            <a:r>
              <a:rPr lang="tr-TR" b="1" u="sng" dirty="0" err="1"/>
              <a:t>Bertalanffy</a:t>
            </a:r>
            <a:r>
              <a:rPr lang="tr-TR" b="1" dirty="0" err="1"/>
              <a:t>’nin</a:t>
            </a:r>
            <a:r>
              <a:rPr lang="tr-TR" b="1" dirty="0"/>
              <a:t> öncülüğünde gelişmiştir;  tüm disiplinlerde ortak bir yapı olduğunu kabul eder.</a:t>
            </a:r>
          </a:p>
        </p:txBody>
      </p:sp>
    </p:spTree>
    <p:extLst>
      <p:ext uri="{BB962C8B-B14F-4D97-AF65-F5344CB8AC3E}">
        <p14:creationId xmlns:p14="http://schemas.microsoft.com/office/powerpoint/2010/main" val="3659677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FE1D3-84E9-3B5D-8ED5-5C87E2EEF18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70D63DF-3CF9-5332-4139-A5D7FC63DD0F}"/>
              </a:ext>
            </a:extLst>
          </p:cNvPr>
          <p:cNvSpPr>
            <a:spLocks noGrp="1"/>
          </p:cNvSpPr>
          <p:nvPr>
            <p:ph type="title"/>
          </p:nvPr>
        </p:nvSpPr>
        <p:spPr>
          <a:xfrm>
            <a:off x="1451113" y="184327"/>
            <a:ext cx="8518957" cy="456291"/>
          </a:xfrm>
        </p:spPr>
        <p:txBody>
          <a:bodyPr>
            <a:normAutofit fontScale="90000"/>
          </a:bodyPr>
          <a:lstStyle/>
          <a:p>
            <a:pPr algn="ctr"/>
            <a:r>
              <a:rPr lang="tr-TR" sz="2400" b="1" dirty="0" err="1">
                <a:solidFill>
                  <a:schemeClr val="tx1"/>
                </a:solidFill>
              </a:rPr>
              <a:t>Bertalanffy'nin</a:t>
            </a:r>
            <a:r>
              <a:rPr lang="tr-TR" sz="2400" b="1" dirty="0">
                <a:solidFill>
                  <a:schemeClr val="tx1"/>
                </a:solidFill>
              </a:rPr>
              <a:t> Modern Yönetim Kuramına Katkıları </a:t>
            </a:r>
            <a:endParaRPr lang="en-US" sz="2400" b="1" dirty="0"/>
          </a:p>
        </p:txBody>
      </p:sp>
      <p:sp>
        <p:nvSpPr>
          <p:cNvPr id="3" name="İçerik Yer Tutucusu 2">
            <a:extLst>
              <a:ext uri="{FF2B5EF4-FFF2-40B4-BE49-F238E27FC236}">
                <a16:creationId xmlns:a16="http://schemas.microsoft.com/office/drawing/2014/main" id="{D755CB3F-324F-1FEE-A615-7668D57458F1}"/>
              </a:ext>
            </a:extLst>
          </p:cNvPr>
          <p:cNvSpPr>
            <a:spLocks noGrp="1"/>
          </p:cNvSpPr>
          <p:nvPr>
            <p:ph idx="1"/>
          </p:nvPr>
        </p:nvSpPr>
        <p:spPr>
          <a:xfrm>
            <a:off x="820928" y="750404"/>
            <a:ext cx="9438005" cy="5237921"/>
          </a:xfrm>
        </p:spPr>
        <p:txBody>
          <a:bodyPr>
            <a:noAutofit/>
          </a:bodyPr>
          <a:lstStyle/>
          <a:p>
            <a:pPr algn="just"/>
            <a:r>
              <a:rPr lang="tr-TR" sz="2000" b="1" u="sng" dirty="0"/>
              <a:t>Ludwig </a:t>
            </a:r>
            <a:r>
              <a:rPr lang="tr-TR" sz="2000" b="1" u="sng" dirty="0" err="1"/>
              <a:t>von</a:t>
            </a:r>
            <a:r>
              <a:rPr lang="tr-TR" sz="2000" b="1" u="sng" dirty="0"/>
              <a:t> </a:t>
            </a:r>
            <a:r>
              <a:rPr lang="tr-TR" sz="2000" b="1" u="sng" dirty="0" err="1"/>
              <a:t>Bertalanffy</a:t>
            </a:r>
            <a:r>
              <a:rPr lang="tr-TR" sz="2000" b="1" u="sng" dirty="0"/>
              <a:t> Kimdir</a:t>
            </a:r>
            <a:r>
              <a:rPr lang="tr-TR" sz="2000" b="1" dirty="0"/>
              <a:t>?</a:t>
            </a:r>
          </a:p>
          <a:p>
            <a:pPr lvl="1" algn="just">
              <a:buFont typeface="Wingdings" panose="05000000000000000000" pitchFamily="2" charset="2"/>
              <a:buChar char="v"/>
            </a:pPr>
            <a:r>
              <a:rPr lang="tr-TR" sz="1800" b="1" dirty="0"/>
              <a:t>Ludwig </a:t>
            </a:r>
            <a:r>
              <a:rPr lang="tr-TR" sz="1800" b="1" dirty="0" err="1"/>
              <a:t>von</a:t>
            </a:r>
            <a:r>
              <a:rPr lang="tr-TR" sz="1800" b="1" dirty="0"/>
              <a:t> </a:t>
            </a:r>
            <a:r>
              <a:rPr lang="tr-TR" sz="1800" b="1" dirty="0" err="1"/>
              <a:t>Bertalanffy</a:t>
            </a:r>
            <a:r>
              <a:rPr lang="tr-TR" sz="1800" b="1" dirty="0"/>
              <a:t> (</a:t>
            </a:r>
            <a:r>
              <a:rPr lang="fi-FI" sz="1800" b="1" dirty="0"/>
              <a:t>1901</a:t>
            </a:r>
            <a:r>
              <a:rPr lang="tr-TR" sz="1800" b="1" dirty="0"/>
              <a:t>- 1</a:t>
            </a:r>
            <a:r>
              <a:rPr lang="fi-FI" sz="1800" b="1" dirty="0"/>
              <a:t>972</a:t>
            </a:r>
            <a:r>
              <a:rPr lang="tr-TR" sz="1800" b="1" dirty="0"/>
              <a:t>)</a:t>
            </a:r>
            <a:r>
              <a:rPr lang="fi-FI" sz="1800" b="1" dirty="0"/>
              <a:t>, </a:t>
            </a:r>
            <a:r>
              <a:rPr lang="tr-TR" sz="1800" b="1" dirty="0"/>
              <a:t>20. yüzyılın önemli bilim insanlarındandır; Avusturyalı bir biyologdur. En çok "</a:t>
            </a:r>
            <a:r>
              <a:rPr lang="tr-TR" sz="1800" b="1" u="sng" dirty="0"/>
              <a:t>Genel Sistem Kuramı</a:t>
            </a:r>
            <a:r>
              <a:rPr lang="tr-TR" sz="1800" b="1" dirty="0"/>
              <a:t>" veya "</a:t>
            </a:r>
            <a:r>
              <a:rPr lang="tr-TR" sz="1800" b="1" u="sng" dirty="0"/>
              <a:t>Genel </a:t>
            </a:r>
            <a:r>
              <a:rPr lang="tr-TR" sz="1800" b="1" u="sng" dirty="0" err="1"/>
              <a:t>Sistemoloji</a:t>
            </a:r>
            <a:r>
              <a:rPr lang="tr-TR" sz="1800" b="1" dirty="0"/>
              <a:t>" adlı çalışmasıyla tanınır. </a:t>
            </a:r>
          </a:p>
          <a:p>
            <a:pPr lvl="1" algn="just">
              <a:buFont typeface="Wingdings" panose="05000000000000000000" pitchFamily="2" charset="2"/>
              <a:buChar char="v"/>
            </a:pPr>
            <a:r>
              <a:rPr lang="tr-TR" sz="1800" b="1" dirty="0"/>
              <a:t>Bu kuramı, farklı alanlarda (biyoloji, mühendislik, sosyoloji, yönetim gibi) sistemleri anlamak ve açıklamak için kullanılabilir.</a:t>
            </a:r>
          </a:p>
          <a:p>
            <a:pPr lvl="1" algn="just">
              <a:buFont typeface="Wingdings" panose="05000000000000000000" pitchFamily="2" charset="2"/>
              <a:buChar char="v"/>
            </a:pPr>
            <a:r>
              <a:rPr lang="tr-TR" sz="1800" b="1" dirty="0" err="1"/>
              <a:t>Bertalanffy</a:t>
            </a:r>
            <a:r>
              <a:rPr lang="tr-TR" sz="1800" b="1" dirty="0"/>
              <a:t>, canlılar, makineler ve organizasyonlar gibi birçok farklı sistemin ortak kurallara sahip olduğunu ve bunların nasıl çalıştığını anlamamıza yardımcı olduğunu söylemiştir. Bu sayede, sistemleri daha iyi yönetebilir ve geliştirebiliriz.</a:t>
            </a:r>
          </a:p>
          <a:p>
            <a:pPr algn="just"/>
            <a:r>
              <a:rPr lang="tr-TR" sz="2000" b="1" u="sng" dirty="0"/>
              <a:t>Önemli Özelliği</a:t>
            </a:r>
            <a:r>
              <a:rPr lang="tr-TR" sz="2000" b="1" dirty="0"/>
              <a:t>:  </a:t>
            </a:r>
          </a:p>
          <a:p>
            <a:pPr lvl="1" algn="just">
              <a:buFont typeface="Wingdings" panose="05000000000000000000" pitchFamily="2" charset="2"/>
              <a:buChar char="v"/>
            </a:pPr>
            <a:r>
              <a:rPr lang="tr-TR" sz="1800" b="1" dirty="0"/>
              <a:t>Sistemleri parçalar gibi değil, bütün olarak görmek ve parçalar arasındaki ilişkileri anlamaktır. </a:t>
            </a:r>
          </a:p>
          <a:p>
            <a:pPr lvl="1" algn="just">
              <a:buFont typeface="Wingdings" panose="05000000000000000000" pitchFamily="2" charset="2"/>
              <a:buChar char="v"/>
            </a:pPr>
            <a:r>
              <a:rPr lang="tr-TR" sz="1800" b="1" dirty="0"/>
              <a:t>Bu yaklaşım, özellikle yönetim ve organizasyonlarda büyük fark yaratmıştır.</a:t>
            </a:r>
          </a:p>
        </p:txBody>
      </p:sp>
    </p:spTree>
    <p:extLst>
      <p:ext uri="{BB962C8B-B14F-4D97-AF65-F5344CB8AC3E}">
        <p14:creationId xmlns:p14="http://schemas.microsoft.com/office/powerpoint/2010/main" val="1252311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CE71F-58B5-8ECF-1DC8-206C731C7B18}"/>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EC8F695-0BB9-A60C-2669-653EBA52DD55}"/>
              </a:ext>
            </a:extLst>
          </p:cNvPr>
          <p:cNvSpPr>
            <a:spLocks noGrp="1"/>
          </p:cNvSpPr>
          <p:nvPr>
            <p:ph type="title"/>
          </p:nvPr>
        </p:nvSpPr>
        <p:spPr>
          <a:xfrm>
            <a:off x="1451113" y="184327"/>
            <a:ext cx="8518957" cy="456291"/>
          </a:xfrm>
        </p:spPr>
        <p:txBody>
          <a:bodyPr>
            <a:normAutofit fontScale="90000"/>
          </a:bodyPr>
          <a:lstStyle/>
          <a:p>
            <a:pPr algn="ctr"/>
            <a:r>
              <a:rPr lang="tr-TR" sz="2400" b="1" dirty="0" err="1">
                <a:solidFill>
                  <a:schemeClr val="tx1"/>
                </a:solidFill>
              </a:rPr>
              <a:t>Bertalanffy'nin</a:t>
            </a:r>
            <a:r>
              <a:rPr lang="tr-TR" sz="2400" b="1" dirty="0">
                <a:solidFill>
                  <a:schemeClr val="tx1"/>
                </a:solidFill>
              </a:rPr>
              <a:t> Modern Yönetim Kuramına Katkıları </a:t>
            </a:r>
            <a:endParaRPr lang="en-US" sz="2400" b="1" dirty="0"/>
          </a:p>
        </p:txBody>
      </p:sp>
      <p:sp>
        <p:nvSpPr>
          <p:cNvPr id="3" name="İçerik Yer Tutucusu 2">
            <a:extLst>
              <a:ext uri="{FF2B5EF4-FFF2-40B4-BE49-F238E27FC236}">
                <a16:creationId xmlns:a16="http://schemas.microsoft.com/office/drawing/2014/main" id="{909566E8-3D88-8495-3AD5-5C341C646C48}"/>
              </a:ext>
            </a:extLst>
          </p:cNvPr>
          <p:cNvSpPr>
            <a:spLocks noGrp="1"/>
          </p:cNvSpPr>
          <p:nvPr>
            <p:ph idx="1"/>
          </p:nvPr>
        </p:nvSpPr>
        <p:spPr>
          <a:xfrm>
            <a:off x="820928" y="750405"/>
            <a:ext cx="9438005" cy="4985378"/>
          </a:xfrm>
        </p:spPr>
        <p:txBody>
          <a:bodyPr>
            <a:noAutofit/>
          </a:bodyPr>
          <a:lstStyle/>
          <a:p>
            <a:pPr algn="just"/>
            <a:r>
              <a:rPr lang="tr-TR" sz="1700" b="1" u="sng" dirty="0" err="1"/>
              <a:t>Bertalanffy’nin</a:t>
            </a:r>
            <a:r>
              <a:rPr lang="tr-TR" sz="1700" b="1" u="sng" dirty="0"/>
              <a:t> yaklaşımda temel kavramlar</a:t>
            </a:r>
            <a:r>
              <a:rPr lang="tr-TR" sz="1700" b="1" dirty="0"/>
              <a:t>:</a:t>
            </a:r>
          </a:p>
          <a:p>
            <a:pPr lvl="1" algn="just">
              <a:buFont typeface="Wingdings" panose="05000000000000000000" pitchFamily="2" charset="2"/>
              <a:buChar char="v"/>
            </a:pPr>
            <a:r>
              <a:rPr lang="tr-TR" sz="1700" b="1" u="sng" dirty="0"/>
              <a:t>Sistemleri Anlamak</a:t>
            </a:r>
            <a:r>
              <a:rPr lang="tr-TR" sz="1700" b="1" dirty="0"/>
              <a:t>: </a:t>
            </a:r>
            <a:r>
              <a:rPr lang="tr-TR" sz="1700" b="1" dirty="0" err="1"/>
              <a:t>Bertalanffy</a:t>
            </a:r>
            <a:r>
              <a:rPr lang="tr-TR" sz="1700" b="1" dirty="0"/>
              <a:t>, organizasyonları veya şirketleri tek tek parçalar gibi değil, bir bütün olarak düşünmemizi önermiştir. Bu bütün, birçok parçadan oluşur ve bu parçalar birbirleriyle bağlantılıdır.</a:t>
            </a:r>
          </a:p>
          <a:p>
            <a:pPr lvl="1" algn="just">
              <a:buFont typeface="Wingdings" panose="05000000000000000000" pitchFamily="2" charset="2"/>
              <a:buChar char="v"/>
            </a:pPr>
            <a:r>
              <a:rPr lang="tr-TR" sz="1700" b="1" u="sng" dirty="0"/>
              <a:t>Açık Sistemler</a:t>
            </a:r>
            <a:r>
              <a:rPr lang="tr-TR" sz="1700" b="1" dirty="0"/>
              <a:t>: Organizasyonların dışarıdan enerji, bilgi veya kaynak alıp verdiği "açık sistemler" olduğunu söyler. Bu sayede örgütler değişebilir, gelişebilir ve uyum sağlayabilir.</a:t>
            </a:r>
          </a:p>
          <a:p>
            <a:pPr lvl="1" algn="just">
              <a:buFont typeface="Wingdings" panose="05000000000000000000" pitchFamily="2" charset="2"/>
              <a:buChar char="v"/>
            </a:pPr>
            <a:r>
              <a:rPr lang="tr-TR" sz="1700" b="1" u="sng" dirty="0"/>
              <a:t>Hiyerarşi ve Düzen</a:t>
            </a:r>
            <a:r>
              <a:rPr lang="tr-TR" sz="1700" b="1" dirty="0"/>
              <a:t>: Organizasyonlar birbiriyle bağlantılı birçok seviyeden oluşur. Bu seviyeler, kendi kurallarına göre düzenlenir ve birbirleriyle iletişim durumundadır.</a:t>
            </a:r>
          </a:p>
          <a:p>
            <a:pPr lvl="1" algn="just">
              <a:buFont typeface="Wingdings" panose="05000000000000000000" pitchFamily="2" charset="2"/>
              <a:buChar char="v"/>
            </a:pPr>
            <a:r>
              <a:rPr lang="tr-TR" sz="1700" b="1" u="sng" dirty="0"/>
              <a:t>Denge ve Değişim</a:t>
            </a:r>
            <a:r>
              <a:rPr lang="tr-TR" sz="1700" b="1" dirty="0"/>
              <a:t>: Sistemler, kendilerini korumak ve geliştirmek için belli denge ve akış kurallarına göre çalışır. Yani, bir sistem düzgün çalıştığında, iç ve dış etkilerle dengede kalır.</a:t>
            </a:r>
          </a:p>
          <a:p>
            <a:pPr lvl="1" algn="just">
              <a:buFont typeface="Wingdings" panose="05000000000000000000" pitchFamily="2" charset="2"/>
              <a:buChar char="v"/>
            </a:pPr>
            <a:r>
              <a:rPr lang="tr-TR" sz="1700" b="1" u="sng" dirty="0"/>
              <a:t>Genel Kurallar ve Benzerlikler</a:t>
            </a:r>
            <a:r>
              <a:rPr lang="tr-TR" sz="1700" b="1" dirty="0"/>
              <a:t>: </a:t>
            </a:r>
            <a:r>
              <a:rPr lang="tr-TR" sz="1700" b="1" dirty="0" err="1"/>
              <a:t>Bertalanffy</a:t>
            </a:r>
            <a:r>
              <a:rPr lang="tr-TR" sz="1700" b="1" dirty="0"/>
              <a:t>, farklı türdeki sistemlerde (hayvanlar, bitkiler, makineler, insanlar) ortak bazı kurallar ve yapıların olduğunu söyler. Bu sayede, farklı alanlardaki sistemleri anlamak ve yönetmek kolaylaşır </a:t>
            </a:r>
            <a:r>
              <a:rPr lang="tr-TR" sz="1500" b="1" dirty="0"/>
              <a:t>(</a:t>
            </a:r>
            <a:r>
              <a:rPr lang="tr-TR" sz="1500" b="1" dirty="0" err="1"/>
              <a:t>Pouvreau</a:t>
            </a:r>
            <a:r>
              <a:rPr lang="tr-TR" sz="1500" b="1" dirty="0"/>
              <a:t> ve </a:t>
            </a:r>
            <a:r>
              <a:rPr lang="tr-TR" sz="1500" b="1" dirty="0" err="1"/>
              <a:t>Drack</a:t>
            </a:r>
            <a:r>
              <a:rPr lang="tr-TR" sz="1500" b="1" dirty="0"/>
              <a:t>, 2007). </a:t>
            </a:r>
          </a:p>
        </p:txBody>
      </p:sp>
    </p:spTree>
    <p:extLst>
      <p:ext uri="{BB962C8B-B14F-4D97-AF65-F5344CB8AC3E}">
        <p14:creationId xmlns:p14="http://schemas.microsoft.com/office/powerpoint/2010/main" val="1220350106"/>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10966</TotalTime>
  <Words>3731</Words>
  <Application>Microsoft Office PowerPoint</Application>
  <PresentationFormat>Geniş ekran</PresentationFormat>
  <Paragraphs>207</Paragraphs>
  <Slides>27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27</vt:i4>
      </vt:variant>
    </vt:vector>
  </HeadingPairs>
  <TitlesOfParts>
    <vt:vector size="32" baseType="lpstr">
      <vt:lpstr>Arial</vt:lpstr>
      <vt:lpstr>Trebuchet MS</vt:lpstr>
      <vt:lpstr>Wingdings</vt:lpstr>
      <vt:lpstr>Wingdings 3</vt:lpstr>
      <vt:lpstr>Yüzeyler</vt:lpstr>
      <vt:lpstr>BİLGİ VE BELGE MERKEZLERİ YÖNETİMİ 5. HAFTA  Yönetim Düşünce Okulları ve Kuramları Analizi:  Modern Yönetim Okulları (1960-1980) </vt:lpstr>
      <vt:lpstr>KAPSAM</vt:lpstr>
      <vt:lpstr>GİRİŞ</vt:lpstr>
      <vt:lpstr>Yönetim Yaklaşımları</vt:lpstr>
      <vt:lpstr>Modern Yönetim Yaklaşımları</vt:lpstr>
      <vt:lpstr>Modern Yönetim Yaklaşımları: Sistemler Kuramı</vt:lpstr>
      <vt:lpstr>Modern Yönetim Yaklaşımları: Sistemler Kuramı</vt:lpstr>
      <vt:lpstr>Bertalanffy'nin Modern Yönetim Kuramına Katkıları </vt:lpstr>
      <vt:lpstr>Bertalanffy'nin Modern Yönetim Kuramına Katkıları </vt:lpstr>
      <vt:lpstr>Bertalanffy'nin Modern Yönetim Kuramına Katkıları </vt:lpstr>
      <vt:lpstr>Modern Yönetim Yaklaşımları: Açık ve Kapalı Sistemler</vt:lpstr>
      <vt:lpstr>Modern Yönetim Yaklaşımları: Sistemler Kuramı</vt:lpstr>
      <vt:lpstr>Modern Yönetim Yaklaşımları: Sistemler Kuramı </vt:lpstr>
      <vt:lpstr>Modern Yönetim Yaklaşımları: Sistemler Kuramı</vt:lpstr>
      <vt:lpstr>Sistemler Kuramı: Katz ve Kahn</vt:lpstr>
      <vt:lpstr>Sistemler Kuramı: Katz ve Kahn’ın Katkıları</vt:lpstr>
      <vt:lpstr>Sistemler Kuramı: Katz ve Kahn’ın Katkıları</vt:lpstr>
      <vt:lpstr>Sistemler Kuramı: Katz ve Kahn’ın Katkıları</vt:lpstr>
      <vt:lpstr>Sistemler Kuramı: Katz ve Kahn’ın Katkıları</vt:lpstr>
      <vt:lpstr>Modern Yönetim Yaklaşımları: Durumsallık Kuramı </vt:lpstr>
      <vt:lpstr>Modern Yönetim Yaklaşımları: Durumsallık Kuramı </vt:lpstr>
      <vt:lpstr>Modern Yönetim Yaklaşımları: Durumsallık Kuramı </vt:lpstr>
      <vt:lpstr>Modern Yönetim Yaklaşımları:  Durumsallık Kuramına İlişkin Genel Değerlendirme </vt:lpstr>
      <vt:lpstr>Modern Yönetim Yaklaşımları:  Durumsallık Kuramına İlişkin Genel Değerlendirme </vt:lpstr>
      <vt:lpstr>Modern Yönetim Yaklaşımları:  Durumsallık Kuramına İlişkin Genel Değerlendirme </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Yazar</cp:lastModifiedBy>
  <cp:revision>30</cp:revision>
  <dcterms:created xsi:type="dcterms:W3CDTF">2025-07-04T07:41:44Z</dcterms:created>
  <dcterms:modified xsi:type="dcterms:W3CDTF">2026-05-14T15:10:08Z</dcterms:modified>
</cp:coreProperties>
</file>