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8"/>
  </p:notesMasterIdLst>
  <p:sldIdLst>
    <p:sldId id="256" r:id="rId3"/>
    <p:sldId id="257" r:id="rId4"/>
    <p:sldId id="258" r:id="rId5"/>
    <p:sldId id="307" r:id="rId6"/>
    <p:sldId id="329" r:id="rId7"/>
    <p:sldId id="330" r:id="rId8"/>
    <p:sldId id="331" r:id="rId9"/>
    <p:sldId id="332" r:id="rId10"/>
    <p:sldId id="333" r:id="rId11"/>
    <p:sldId id="334" r:id="rId12"/>
    <p:sldId id="335" r:id="rId13"/>
    <p:sldId id="336" r:id="rId14"/>
    <p:sldId id="337" r:id="rId15"/>
    <p:sldId id="338" r:id="rId16"/>
    <p:sldId id="341" r:id="rId17"/>
    <p:sldId id="342" r:id="rId18"/>
    <p:sldId id="343" r:id="rId19"/>
    <p:sldId id="340" r:id="rId20"/>
    <p:sldId id="339" r:id="rId21"/>
    <p:sldId id="344" r:id="rId22"/>
    <p:sldId id="346" r:id="rId23"/>
    <p:sldId id="347" r:id="rId24"/>
    <p:sldId id="348" r:id="rId25"/>
    <p:sldId id="265" r:id="rId26"/>
    <p:sldId id="267"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45" d="100"/>
          <a:sy n="45" d="100"/>
        </p:scale>
        <p:origin x="62"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smtClean="0"/>
              <a:t>11. </a:t>
            </a:r>
            <a:r>
              <a:rPr lang="tr-TR" dirty="0" smtClean="0"/>
              <a:t>HAFTA </a:t>
            </a:r>
            <a:r>
              <a:rPr lang="tr-TR" dirty="0"/>
              <a:t>HALK SAĞLIĞI: </a:t>
            </a:r>
            <a:r>
              <a:rPr lang="tr-TR" dirty="0"/>
              <a:t>BULAŞICI HASTALIKLARIN EPİDEMİYOLOJİSİ, KONTROLÜ VE SÜRVEYANSI</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Bulaşıcı Hastalıklarda Korunma Düzeyleri</a:t>
            </a:r>
          </a:p>
          <a:p>
            <a:r>
              <a:rPr lang="tr-TR" dirty="0"/>
              <a:t>Birincil korunma, hastalık ortaya çıkmadan önce enfeksiyon riskinin azaltılmasını amaçlar. Temiz su sağlanması, atıkların güvenli biçimde uzaklaştırılması, besin hijyeni, kişisel hijyen, vektör kontrolü, yeterli beslenme ve bağışıklama bu kapsamda yer alır.</a:t>
            </a:r>
          </a:p>
          <a:p>
            <a:r>
              <a:rPr lang="tr-TR" dirty="0"/>
              <a:t>İkincil korunma, hastalıkların erken tanınmasını ve uygun tedavinin gecikmeden başlanmasını kapsar. Erken tanı, hem hastanın komplikasyon riskini azaltır hem de bulaşın önlenmesine katkı sağlar.</a:t>
            </a:r>
          </a:p>
          <a:p>
            <a:r>
              <a:rPr lang="tr-TR" dirty="0"/>
              <a:t>Üçüncül korunma ise hastalık sonucunda ortaya çıkan engellilik, organ hasarı ve sosyal kayıpların azaltılmasına yöneliktir. Rehabilitasyon, komplikasyonların yönetimi ve uzun dönemli izlem bu düzeyde değerlendirilir.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2974671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Hastalık Ortaya Çıkmadan Önce Alınacak Önlemler</a:t>
            </a:r>
          </a:p>
          <a:p>
            <a:r>
              <a:rPr lang="tr-TR" dirty="0"/>
              <a:t>Bulaşıcı hastalıklar ortaya çıkmadan önce toplumun sağlık eğitimi, kişisel ve çevresel hijyen koşullarının iyileştirilmesi, yeterli ve dengeli beslenmenin desteklenmesi ve aşılama hizmetlerinin sürdürülmesi gerekir.</a:t>
            </a:r>
          </a:p>
          <a:p>
            <a:r>
              <a:rPr lang="tr-TR" dirty="0"/>
              <a:t>Temiz içme suyu sağlanması, kanalizasyon ve atık sistemlerinin düzenlenmesi, gıda üretim ve satış yerlerinin denetlenmesi, vektörlerle mücadele ve hayvan hastalıklarının kontrolü toplum düzeyindeki temel koruyucu uygulamalardır.</a:t>
            </a:r>
          </a:p>
          <a:p>
            <a:r>
              <a:rPr lang="tr-TR" dirty="0"/>
              <a:t>Kitle taramaları, taşıyıcı araştırmaları ve risk gruplarının izlenmesi, toplumda henüz tanınmamış enfeksiyon kaynaklarının belirlenmesine yardımcı olabilir.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3076481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Enfeksiyon Kaynağına Yönelik Önlemler</a:t>
            </a:r>
          </a:p>
          <a:p>
            <a:r>
              <a:rPr lang="tr-TR" dirty="0"/>
              <a:t>Kaynağa yönelik önlemler; kesin tanı, bildirim, </a:t>
            </a:r>
            <a:r>
              <a:rPr lang="tr-TR" dirty="0" err="1"/>
              <a:t>filyasyon</a:t>
            </a:r>
            <a:r>
              <a:rPr lang="tr-TR" dirty="0"/>
              <a:t>, temaslıların belirlenmesi, tedavi, izolasyon, taşıyıcı araştırması ve sağlık eğitimini kapsar. Kaynağın erken belirlenmesi, hastalığın toplum içinde yayılmasını önlemek açısından önemlidir.</a:t>
            </a:r>
          </a:p>
          <a:p>
            <a:r>
              <a:rPr lang="tr-TR" dirty="0" err="1"/>
              <a:t>Filyasyon</a:t>
            </a:r>
            <a:r>
              <a:rPr lang="tr-TR" dirty="0"/>
              <a:t>, enfeksiyonun kaynağını, bulaş yolunu ve temaslılarını belirlemek amacıyla yapılan epidemiyolojik araştırmadır. Etkili </a:t>
            </a:r>
            <a:r>
              <a:rPr lang="tr-TR" dirty="0" err="1"/>
              <a:t>filyasyon</a:t>
            </a:r>
            <a:r>
              <a:rPr lang="tr-TR" dirty="0"/>
              <a:t> yalnızca kaynak hastayı bulmayı değil, temaslıların risk düzeyini belirlemeyi ve gerekli koruyucu uygulamaları başlatmayı da içerir.</a:t>
            </a:r>
          </a:p>
          <a:p>
            <a:r>
              <a:rPr lang="tr-TR" dirty="0"/>
              <a:t>İzolasyon, hasta veya </a:t>
            </a:r>
            <a:r>
              <a:rPr lang="tr-TR" dirty="0" err="1"/>
              <a:t>enfekte</a:t>
            </a:r>
            <a:r>
              <a:rPr lang="tr-TR" dirty="0"/>
              <a:t> bireyin bulaştırıcılık süresince diğer kişilerden ayrılmasıdır. İzolasyon uygulaması hastalığın bulaş yoluna göre temas, damlacık veya hava yolu önlemlerini içerebilir.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1798838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Karantina</a:t>
            </a:r>
          </a:p>
          <a:p>
            <a:r>
              <a:rPr lang="tr-TR" dirty="0"/>
              <a:t>Karantina, bulaşıcı bir hastalık etkeniyle temas etmiş ancak henüz belirti göstermeyen kişilerin belirli bir süre hareketlerinin veya toplumla temaslarının sınırlandırılmasıdır.</a:t>
            </a:r>
          </a:p>
          <a:p>
            <a:r>
              <a:rPr lang="tr-TR" dirty="0"/>
              <a:t>Karantina ile izolasyon birbirinden farklıdır. İzolasyon hasta veya </a:t>
            </a:r>
            <a:r>
              <a:rPr lang="tr-TR" dirty="0" err="1"/>
              <a:t>enfekte</a:t>
            </a:r>
            <a:r>
              <a:rPr lang="tr-TR" dirty="0"/>
              <a:t> kişilere, karantina ise hastalık geliştirme olasılığı bulunan temaslılara uygulanır. Her iki uygulama da bilimsel kanıtlara, yasal düzenlemelere ve insan haklarına uygun biçimde yürütülmelidir.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3401271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Enfeksiyon Kaynağı ve Taşıyıcılık</a:t>
            </a:r>
          </a:p>
          <a:p>
            <a:r>
              <a:rPr lang="tr-TR" dirty="0"/>
              <a:t>Enfeksiyon kaynağı klinik olarak hasta bir kişi olabileceği gibi belirti göstermeyen bir taşıyıcı da olabilir. Taşıyıcılar, hastalık belirtisi göstermeden etkeni vücutlarında bulundurabilir ve çevreye yayabilir.</a:t>
            </a:r>
          </a:p>
          <a:p>
            <a:r>
              <a:rPr lang="tr-TR" dirty="0"/>
              <a:t>Klinik belirti göstermemiş taşıyıcılık, </a:t>
            </a:r>
            <a:r>
              <a:rPr lang="tr-TR" dirty="0" err="1"/>
              <a:t>inkübasyon</a:t>
            </a:r>
            <a:r>
              <a:rPr lang="tr-TR" dirty="0"/>
              <a:t> dönemi taşıyıcılığı, iyileşme dönemi taşıyıcılığı ve kronik taşıyıcılık başlıca taşıyıcılık türleridir. Taşıyıcılık, özellikle tifo, hepatit B, </a:t>
            </a:r>
            <a:r>
              <a:rPr lang="tr-TR" dirty="0" err="1"/>
              <a:t>meningokok</a:t>
            </a:r>
            <a:r>
              <a:rPr lang="tr-TR" dirty="0"/>
              <a:t> enfeksiyonları ve bazı bağırsak enfeksiyonlarının kontrolünde önem taşır.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14</a:t>
            </a:fld>
            <a:endParaRPr lang="tr-TR"/>
          </a:p>
        </p:txBody>
      </p:sp>
    </p:spTree>
    <p:extLst>
      <p:ext uri="{BB962C8B-B14F-4D97-AF65-F5344CB8AC3E}">
        <p14:creationId xmlns:p14="http://schemas.microsoft.com/office/powerpoint/2010/main" val="228418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Bulaş Yoluna Yönelik Önlemler</a:t>
            </a:r>
          </a:p>
          <a:p>
            <a:r>
              <a:rPr lang="tr-TR" dirty="0"/>
              <a:t>Bulaş yoluna yönelik önlemler enfeksiyonun yayılma biçimine göre planlanır. Temiz su sağlanması ve atık yönetimi </a:t>
            </a:r>
            <a:r>
              <a:rPr lang="tr-TR" dirty="0" err="1"/>
              <a:t>fekal</a:t>
            </a:r>
            <a:r>
              <a:rPr lang="tr-TR" dirty="0"/>
              <a:t>-oral bulaşan hastalıklarda; havalandırma, maske kullanımı ve solunum hijyeni hava veya damlacık yoluyla bulaşan hastalıklarda önemlidir.</a:t>
            </a:r>
          </a:p>
          <a:p>
            <a:r>
              <a:rPr lang="tr-TR" dirty="0"/>
              <a:t>El hijyeni, yüzeylerin uygun biçimde temizlenmesi, tıbbi araçların dezenfeksiyon ve sterilizasyonu, güvenli enjeksiyon uygulamaları ve kesici-delici atıkların doğru uzaklaştırılması sağlık hizmetiyle ilişkili enfeksiyonların önlenmesinde temel uygulamalardır.</a:t>
            </a:r>
          </a:p>
          <a:p>
            <a:r>
              <a:rPr lang="tr-TR" dirty="0"/>
              <a:t>Vektörlerle mücadelede çevresel düzenleme, üreme alanlarının ortadan kaldırılması, </a:t>
            </a:r>
            <a:r>
              <a:rPr lang="tr-TR" dirty="0" err="1"/>
              <a:t>insektisit</a:t>
            </a:r>
            <a:r>
              <a:rPr lang="tr-TR" dirty="0"/>
              <a:t> kullanımı ve kişisel korunma yöntemleri birlikte uygulanmalıdır.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15</a:t>
            </a:fld>
            <a:endParaRPr lang="tr-TR"/>
          </a:p>
        </p:txBody>
      </p:sp>
    </p:spTree>
    <p:extLst>
      <p:ext uri="{BB962C8B-B14F-4D97-AF65-F5344CB8AC3E}">
        <p14:creationId xmlns:p14="http://schemas.microsoft.com/office/powerpoint/2010/main" val="1854976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Duyarlı Konağa Yönelik Önlemler</a:t>
            </a:r>
          </a:p>
          <a:p>
            <a:r>
              <a:rPr lang="tr-TR" dirty="0"/>
              <a:t>Duyarlı kişiye yönelik başlıca önlem aktif bağışıklamadır. Aşılar, bireysel koruma sağlamanın yanı sıra yeterli kapsayıcılığa ulaşıldığında toplumda bulaşın azaltılmasına katkıda bulunur.</a:t>
            </a:r>
          </a:p>
          <a:p>
            <a:r>
              <a:rPr lang="tr-TR" dirty="0"/>
              <a:t>Bazı durumlarda </a:t>
            </a:r>
            <a:r>
              <a:rPr lang="tr-TR" dirty="0" err="1"/>
              <a:t>immünoglobulin</a:t>
            </a:r>
            <a:r>
              <a:rPr lang="tr-TR" dirty="0"/>
              <a:t>, </a:t>
            </a:r>
            <a:r>
              <a:rPr lang="tr-TR" dirty="0" err="1"/>
              <a:t>antimikrobiyal</a:t>
            </a:r>
            <a:r>
              <a:rPr lang="tr-TR" dirty="0"/>
              <a:t> ilaç veya diğer </a:t>
            </a:r>
            <a:r>
              <a:rPr lang="tr-TR" dirty="0" err="1"/>
              <a:t>profilaktik</a:t>
            </a:r>
            <a:r>
              <a:rPr lang="tr-TR" dirty="0"/>
              <a:t> uygulamalarla pasif bağışıklama ve </a:t>
            </a:r>
            <a:r>
              <a:rPr lang="tr-TR" dirty="0" err="1"/>
              <a:t>kemoprofilaksi</a:t>
            </a:r>
            <a:r>
              <a:rPr lang="tr-TR" dirty="0"/>
              <a:t> sağlanabilir. Sağlıklı beslenme, kronik hastalıkların kontrolü ve sağlık eğitimi de bireyin enfeksiyonlara karşı direncinin artırılmasına yardımcı olur.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16</a:t>
            </a:fld>
            <a:endParaRPr lang="tr-TR"/>
          </a:p>
        </p:txBody>
      </p:sp>
    </p:spTree>
    <p:extLst>
      <p:ext uri="{BB962C8B-B14F-4D97-AF65-F5344CB8AC3E}">
        <p14:creationId xmlns:p14="http://schemas.microsoft.com/office/powerpoint/2010/main" val="3323301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Kızamık</a:t>
            </a:r>
          </a:p>
          <a:p>
            <a:r>
              <a:rPr lang="tr-TR" dirty="0"/>
              <a:t>Kızamık, son derece bulaşıcı </a:t>
            </a:r>
            <a:r>
              <a:rPr lang="tr-TR" dirty="0" err="1"/>
              <a:t>viral</a:t>
            </a:r>
            <a:r>
              <a:rPr lang="tr-TR" dirty="0"/>
              <a:t> bir enfeksiyondur. Ateş, öksürük, burun akıntısı, gözlerde kızarıklık ve </a:t>
            </a:r>
            <a:r>
              <a:rPr lang="tr-TR" dirty="0" err="1"/>
              <a:t>makülopapüler</a:t>
            </a:r>
            <a:r>
              <a:rPr lang="tr-TR" dirty="0"/>
              <a:t> döküntüyle seyredebilir. Döküntü öncesi dönemde de bulaştırıcılık bulunduğu için hastalık toplum içinde hızla yayılabilir.</a:t>
            </a:r>
          </a:p>
          <a:p>
            <a:r>
              <a:rPr lang="tr-TR" dirty="0" err="1"/>
              <a:t>Otitis</a:t>
            </a:r>
            <a:r>
              <a:rPr lang="tr-TR" dirty="0"/>
              <a:t> </a:t>
            </a:r>
            <a:r>
              <a:rPr lang="tr-TR" dirty="0" err="1"/>
              <a:t>media</a:t>
            </a:r>
            <a:r>
              <a:rPr lang="tr-TR" dirty="0"/>
              <a:t>, ishal, </a:t>
            </a:r>
            <a:r>
              <a:rPr lang="tr-TR" dirty="0" err="1"/>
              <a:t>pnömoni</a:t>
            </a:r>
            <a:r>
              <a:rPr lang="tr-TR" dirty="0"/>
              <a:t> ve </a:t>
            </a:r>
            <a:r>
              <a:rPr lang="tr-TR" dirty="0" err="1"/>
              <a:t>ensefalit</a:t>
            </a:r>
            <a:r>
              <a:rPr lang="tr-TR" dirty="0"/>
              <a:t> kızamığın önemli komplikasyonlarıdır. Beslenme yetersizliği bulunan ve bağışıklığı baskılanmış kişilerde ağır hastalık ve ölüm riski daha yüksektir.</a:t>
            </a:r>
          </a:p>
          <a:p>
            <a:r>
              <a:rPr lang="tr-TR" dirty="0"/>
              <a:t>Kızamıktan korunmada temel yöntem yüksek aşılama kapsayıcılığıdır. Olguların hızlı biçimde tanınması, bildirilmesi, izolasyonu ve temaslıların değerlendirilmesi salgın kontrolünün temelini oluşturur.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17</a:t>
            </a:fld>
            <a:endParaRPr lang="tr-TR"/>
          </a:p>
        </p:txBody>
      </p:sp>
    </p:spTree>
    <p:extLst>
      <p:ext uri="{BB962C8B-B14F-4D97-AF65-F5344CB8AC3E}">
        <p14:creationId xmlns:p14="http://schemas.microsoft.com/office/powerpoint/2010/main" val="32072758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err="1"/>
              <a:t>Sürveyans</a:t>
            </a:r>
            <a:endParaRPr lang="tr-TR" b="1" dirty="0"/>
          </a:p>
          <a:p>
            <a:r>
              <a:rPr lang="tr-TR" dirty="0" err="1"/>
              <a:t>Sürveyans</a:t>
            </a:r>
            <a:r>
              <a:rPr lang="tr-TR" dirty="0"/>
              <a:t>; sağlıkla ilgili verilerin sürekli ve sistematik olarak toplanması, analiz edilmesi, yorumlanması ve gerekli müdahaleleri gerçekleştirecek kişi ve kurumlara zamanında iletilmesi sürecidir.</a:t>
            </a:r>
          </a:p>
          <a:p>
            <a:r>
              <a:rPr lang="tr-TR" dirty="0"/>
              <a:t>Sürveyansın temel amacı yalnızca veri toplamak değildir. Hastalık eğilimlerini izlemek, salgınları erken belirlemek, risk gruplarını saptamak, kontrol programlarını planlamak ve uygulamaların etkililiğini değerlendirmek için elde edilen verilerin eyleme dönüştürülmesi gerekir.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18</a:t>
            </a:fld>
            <a:endParaRPr lang="tr-TR"/>
          </a:p>
        </p:txBody>
      </p:sp>
    </p:spTree>
    <p:extLst>
      <p:ext uri="{BB962C8B-B14F-4D97-AF65-F5344CB8AC3E}">
        <p14:creationId xmlns:p14="http://schemas.microsoft.com/office/powerpoint/2010/main" val="402199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Rutin ve </a:t>
            </a:r>
            <a:r>
              <a:rPr lang="tr-TR" b="1" dirty="0" err="1"/>
              <a:t>Sentinel</a:t>
            </a:r>
            <a:r>
              <a:rPr lang="tr-TR" b="1" dirty="0"/>
              <a:t> </a:t>
            </a:r>
            <a:r>
              <a:rPr lang="tr-TR" b="1" dirty="0" err="1"/>
              <a:t>Sürveyans</a:t>
            </a:r>
            <a:endParaRPr lang="tr-TR" b="1" dirty="0"/>
          </a:p>
          <a:p>
            <a:r>
              <a:rPr lang="tr-TR" dirty="0"/>
              <a:t>Rutin </a:t>
            </a:r>
            <a:r>
              <a:rPr lang="tr-TR" dirty="0" err="1"/>
              <a:t>sürveyans</a:t>
            </a:r>
            <a:r>
              <a:rPr lang="tr-TR" dirty="0"/>
              <a:t>, belirli hastalık veya sağlık olaylarına ilişkin bilgilerin sağlık kuruluşlarından düzenli ve sürekli biçimde toplanmasıdır. Ülke genelindeki hastalık yükü ve eğilimlerinin izlenmesini sağlar.</a:t>
            </a:r>
          </a:p>
          <a:p>
            <a:r>
              <a:rPr lang="tr-TR" dirty="0" err="1"/>
              <a:t>Sentinel</a:t>
            </a:r>
            <a:r>
              <a:rPr lang="tr-TR" dirty="0"/>
              <a:t> </a:t>
            </a:r>
            <a:r>
              <a:rPr lang="tr-TR" dirty="0" err="1"/>
              <a:t>sürveyans</a:t>
            </a:r>
            <a:r>
              <a:rPr lang="tr-TR" dirty="0"/>
              <a:t> ise toplumun tamamı yerine seçilmiş sağlık kuruluşlarından veya örnek gruplardan ayrıntılı veri toplanmasına dayanır. Özellikle </a:t>
            </a:r>
            <a:r>
              <a:rPr lang="tr-TR" dirty="0" err="1"/>
              <a:t>influenza</a:t>
            </a:r>
            <a:r>
              <a:rPr lang="tr-TR" dirty="0"/>
              <a:t> gibi hastalıkların eğilimlerini ve dolaşımdaki etkenleri izlemek amacıyla kullanılabilir. Her olgunun belirlenmesinin zorunlu olduğu hastalıklarda </a:t>
            </a:r>
            <a:r>
              <a:rPr lang="tr-TR" dirty="0" err="1"/>
              <a:t>sentinel</a:t>
            </a:r>
            <a:r>
              <a:rPr lang="tr-TR" dirty="0"/>
              <a:t> </a:t>
            </a:r>
            <a:r>
              <a:rPr lang="tr-TR" dirty="0" err="1"/>
              <a:t>sürveyans</a:t>
            </a:r>
            <a:r>
              <a:rPr lang="tr-TR" dirty="0"/>
              <a:t> tek başına yeterli değildir.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19</a:t>
            </a:fld>
            <a:endParaRPr lang="tr-TR"/>
          </a:p>
        </p:txBody>
      </p:sp>
    </p:spTree>
    <p:extLst>
      <p:ext uri="{BB962C8B-B14F-4D97-AF65-F5344CB8AC3E}">
        <p14:creationId xmlns:p14="http://schemas.microsoft.com/office/powerpoint/2010/main" val="4175151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812800"/>
            <a:ext cx="10165081" cy="5386388"/>
          </a:xfrm>
        </p:spPr>
        <p:txBody>
          <a:bodyPr>
            <a:normAutofit fontScale="47500" lnSpcReduction="20000"/>
          </a:bodyPr>
          <a:lstStyle/>
          <a:p>
            <a:r>
              <a:rPr lang="tr-TR" dirty="0"/>
              <a:t>Bulaşıcı hastalık ve enfeksiyon kavramları • Bulaşıcı hastalıkların halk sağlığı açısından önemi </a:t>
            </a:r>
            <a:endParaRPr lang="tr-TR" dirty="0" smtClean="0"/>
          </a:p>
          <a:p>
            <a:r>
              <a:rPr lang="tr-TR" dirty="0" smtClean="0"/>
              <a:t>• </a:t>
            </a:r>
            <a:r>
              <a:rPr lang="tr-TR" dirty="0"/>
              <a:t>Enfeksiyon zinciri </a:t>
            </a:r>
            <a:endParaRPr lang="tr-TR" dirty="0" smtClean="0"/>
          </a:p>
          <a:p>
            <a:r>
              <a:rPr lang="tr-TR" dirty="0" smtClean="0"/>
              <a:t>• </a:t>
            </a:r>
            <a:r>
              <a:rPr lang="tr-TR" dirty="0"/>
              <a:t>Etken, kaynak, bulaş yolu ve duyarlı konak </a:t>
            </a:r>
            <a:endParaRPr lang="tr-TR" dirty="0" smtClean="0"/>
          </a:p>
          <a:p>
            <a:r>
              <a:rPr lang="tr-TR" dirty="0" smtClean="0"/>
              <a:t>• </a:t>
            </a:r>
            <a:r>
              <a:rPr lang="tr-TR" dirty="0"/>
              <a:t>Taşıyıcılık türleri </a:t>
            </a:r>
            <a:endParaRPr lang="tr-TR" dirty="0" smtClean="0"/>
          </a:p>
          <a:p>
            <a:r>
              <a:rPr lang="tr-TR" dirty="0" smtClean="0"/>
              <a:t>• </a:t>
            </a:r>
            <a:r>
              <a:rPr lang="tr-TR" dirty="0"/>
              <a:t>Bulaş yolları </a:t>
            </a:r>
            <a:endParaRPr lang="tr-TR" dirty="0" smtClean="0"/>
          </a:p>
          <a:p>
            <a:r>
              <a:rPr lang="tr-TR" dirty="0" smtClean="0"/>
              <a:t>• </a:t>
            </a:r>
            <a:r>
              <a:rPr lang="tr-TR" dirty="0" err="1"/>
              <a:t>Enfektivite</a:t>
            </a:r>
            <a:r>
              <a:rPr lang="tr-TR" dirty="0"/>
              <a:t>, </a:t>
            </a:r>
            <a:r>
              <a:rPr lang="tr-TR" dirty="0" err="1"/>
              <a:t>patojenite</a:t>
            </a:r>
            <a:r>
              <a:rPr lang="tr-TR" dirty="0"/>
              <a:t> ve </a:t>
            </a:r>
            <a:r>
              <a:rPr lang="tr-TR" dirty="0" err="1"/>
              <a:t>virülans</a:t>
            </a:r>
            <a:r>
              <a:rPr lang="tr-TR" dirty="0"/>
              <a:t> </a:t>
            </a:r>
            <a:endParaRPr lang="tr-TR" dirty="0" smtClean="0"/>
          </a:p>
          <a:p>
            <a:r>
              <a:rPr lang="tr-TR" dirty="0" smtClean="0"/>
              <a:t>• </a:t>
            </a:r>
            <a:r>
              <a:rPr lang="tr-TR" dirty="0"/>
              <a:t>Toplumsal bağışıklık </a:t>
            </a:r>
            <a:endParaRPr lang="tr-TR" dirty="0" smtClean="0"/>
          </a:p>
          <a:p>
            <a:r>
              <a:rPr lang="tr-TR" dirty="0" smtClean="0"/>
              <a:t>• </a:t>
            </a:r>
            <a:r>
              <a:rPr lang="tr-TR" dirty="0"/>
              <a:t>Bulaşıcı hastalıklardan korunma düzeyleri </a:t>
            </a:r>
            <a:endParaRPr lang="tr-TR" dirty="0" smtClean="0"/>
          </a:p>
          <a:p>
            <a:r>
              <a:rPr lang="tr-TR" dirty="0" smtClean="0"/>
              <a:t>• </a:t>
            </a:r>
            <a:r>
              <a:rPr lang="tr-TR" dirty="0"/>
              <a:t>Kaynağa, bulaş yoluna ve duyarlı kişiye yönelik önlemler </a:t>
            </a:r>
            <a:endParaRPr lang="tr-TR" dirty="0" smtClean="0"/>
          </a:p>
          <a:p>
            <a:r>
              <a:rPr lang="tr-TR" dirty="0" smtClean="0"/>
              <a:t>• </a:t>
            </a:r>
            <a:r>
              <a:rPr lang="tr-TR" dirty="0"/>
              <a:t>İzolasyon, karantina ve </a:t>
            </a:r>
            <a:r>
              <a:rPr lang="tr-TR" dirty="0" err="1"/>
              <a:t>filyasyon</a:t>
            </a:r>
            <a:r>
              <a:rPr lang="tr-TR" dirty="0"/>
              <a:t> </a:t>
            </a:r>
            <a:endParaRPr lang="tr-TR" dirty="0" smtClean="0"/>
          </a:p>
          <a:p>
            <a:r>
              <a:rPr lang="tr-TR" dirty="0" smtClean="0"/>
              <a:t>• </a:t>
            </a:r>
            <a:r>
              <a:rPr lang="tr-TR" dirty="0"/>
              <a:t>Hava yoluyla bulaşan hastalıklar </a:t>
            </a:r>
            <a:endParaRPr lang="tr-TR" dirty="0" smtClean="0"/>
          </a:p>
          <a:p>
            <a:r>
              <a:rPr lang="tr-TR" dirty="0" smtClean="0"/>
              <a:t>• </a:t>
            </a:r>
            <a:r>
              <a:rPr lang="tr-TR" dirty="0"/>
              <a:t>Kızamık örneği </a:t>
            </a:r>
            <a:endParaRPr lang="tr-TR" dirty="0" smtClean="0"/>
          </a:p>
          <a:p>
            <a:r>
              <a:rPr lang="tr-TR" dirty="0" smtClean="0"/>
              <a:t>• </a:t>
            </a:r>
            <a:r>
              <a:rPr lang="tr-TR" dirty="0" err="1"/>
              <a:t>Sürveyans</a:t>
            </a:r>
            <a:r>
              <a:rPr lang="tr-TR" dirty="0"/>
              <a:t> • Bildirim ve ihbar </a:t>
            </a:r>
            <a:r>
              <a:rPr lang="tr-TR" dirty="0" smtClean="0"/>
              <a:t>sistemi</a:t>
            </a:r>
          </a:p>
          <a:p>
            <a:r>
              <a:rPr lang="tr-TR" dirty="0" smtClean="0"/>
              <a:t> </a:t>
            </a:r>
            <a:r>
              <a:rPr lang="tr-TR" dirty="0"/>
              <a:t>• Salgın kontrolü</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Bildirim ve İhbar</a:t>
            </a:r>
          </a:p>
          <a:p>
            <a:r>
              <a:rPr lang="tr-TR" dirty="0"/>
              <a:t>Bildirim, bildirimi zorunlu bir hastalığa ilişkin bilgilerin belirlenmiş sistem ve süre içinde sağlık otoritelerine iletilmesidir. Bildirim verileri epidemiyolojik izlem, salgınların belirlenmesi ve kontrol programlarının değerlendirilmesi amacıyla kullanılır.</a:t>
            </a:r>
          </a:p>
          <a:p>
            <a:r>
              <a:rPr lang="tr-TR" dirty="0"/>
              <a:t>İhbar ise toplum sağlığı açısından acil risk oluşturan hastalık veya salgın şüphesinin rutin bildirim süreci beklenmeden en kısa sürede ilgili sağlık otoritesine iletilmesidir. Hızlı ihbar, erken müdahale ve salgın kontrolü açısından kritik öneme sahiptir.</a:t>
            </a:r>
          </a:p>
          <a:p>
            <a:r>
              <a:rPr lang="tr-TR" dirty="0"/>
              <a:t>Sağlık çalışanları, kullandıkları bildirim sisteminin güncel mevzuatını, standart vaka tanımlarını ve bildirim sürelerini bilmelidir.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20</a:t>
            </a:fld>
            <a:endParaRPr lang="tr-TR"/>
          </a:p>
        </p:txBody>
      </p:sp>
    </p:spTree>
    <p:extLst>
      <p:ext uri="{BB962C8B-B14F-4D97-AF65-F5344CB8AC3E}">
        <p14:creationId xmlns:p14="http://schemas.microsoft.com/office/powerpoint/2010/main" val="2285147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Salgın Araştırması ve Kontrolü</a:t>
            </a:r>
          </a:p>
          <a:p>
            <a:r>
              <a:rPr lang="tr-TR" dirty="0"/>
              <a:t>Salgın, belirli bir toplumda, bölgede veya zaman diliminde beklenenden daha fazla hastalık vakasının görülmesidir. Salgın şüphesinde önce tanının doğrulanması ve gerçekten beklenen düzeyin üzerinde vaka bulunup bulunmadığının belirlenmesi gerekir.</a:t>
            </a:r>
          </a:p>
          <a:p>
            <a:r>
              <a:rPr lang="tr-TR" dirty="0"/>
              <a:t>Vaka tanımı oluşturulmalı, vakalar kişi, yer ve zaman özelliklerine göre incelenmeli ve </a:t>
            </a:r>
            <a:r>
              <a:rPr lang="tr-TR" dirty="0" err="1"/>
              <a:t>epidemik</a:t>
            </a:r>
            <a:r>
              <a:rPr lang="tr-TR" dirty="0"/>
              <a:t> eğri hazırlanmalıdır. Kaynak, bulaş yolu ve risk faktörleri belirlendikten sonra kontrol önlemleri gecikmeden uygulanmalıdır.</a:t>
            </a:r>
          </a:p>
          <a:p>
            <a:r>
              <a:rPr lang="tr-TR" dirty="0"/>
              <a:t>Salgın araştırması devam ederken müdahale için bütün sonuçların beklenmesi gerekli değildir. Temiz su sağlanması, şüpheli gıdaların tüketiminin durdurulması, izolasyon, temaslı takibi, aşılama veya </a:t>
            </a:r>
            <a:r>
              <a:rPr lang="tr-TR" dirty="0" err="1"/>
              <a:t>profilaksi</a:t>
            </a:r>
            <a:r>
              <a:rPr lang="tr-TR" dirty="0"/>
              <a:t> gibi acil önlemler eş zamanlı başlatılabilir.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21</a:t>
            </a:fld>
            <a:endParaRPr lang="tr-TR"/>
          </a:p>
        </p:txBody>
      </p:sp>
    </p:spTree>
    <p:extLst>
      <p:ext uri="{BB962C8B-B14F-4D97-AF65-F5344CB8AC3E}">
        <p14:creationId xmlns:p14="http://schemas.microsoft.com/office/powerpoint/2010/main" val="3747901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Olağanüstü Durumlarda Bulaşıcı Hastalıkların Kontrolü</a:t>
            </a:r>
          </a:p>
          <a:p>
            <a:r>
              <a:rPr lang="tr-TR" dirty="0"/>
              <a:t>Afet, savaş ve kitlesel göç durumlarında barınma koşullarının bozulması, temiz su ve sanitasyon yetersizliği, sağlık hizmetlerinin kesintiye uğraması ve kalabalık yaşam ortamları bulaşıcı hastalık riskini artırabilir.</a:t>
            </a:r>
          </a:p>
          <a:p>
            <a:r>
              <a:rPr lang="tr-TR" dirty="0"/>
              <a:t>Bu dönemlerde güvenli su, tuvalet ve atık yönetimi, yeterli beslenme, aşılama, </a:t>
            </a:r>
            <a:r>
              <a:rPr lang="tr-TR" dirty="0" err="1"/>
              <a:t>sürveyans</a:t>
            </a:r>
            <a:r>
              <a:rPr lang="tr-TR" dirty="0"/>
              <a:t>, erken uyarı sistemleri ve temel sağlık hizmetlerine erişim öncelikli olmalıdır. Afet sonrasında salgınların kaçınılmaz olduğu düşünülmemeli; risk değerlendirmesine dayalı ve kanıta uygun önlemler uygulanmalıdır.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22</a:t>
            </a:fld>
            <a:endParaRPr lang="tr-TR"/>
          </a:p>
        </p:txBody>
      </p:sp>
    </p:spTree>
    <p:extLst>
      <p:ext uri="{BB962C8B-B14F-4D97-AF65-F5344CB8AC3E}">
        <p14:creationId xmlns:p14="http://schemas.microsoft.com/office/powerpoint/2010/main" val="1350524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Genel Değerlendirme</a:t>
            </a:r>
          </a:p>
          <a:p>
            <a:r>
              <a:rPr lang="tr-TR" dirty="0"/>
              <a:t>Bulaşıcı hastalıkların kontrolü; yalnızca hastaların tedavi edilmesiyle değil, enfeksiyon zincirinin bütün halkalarının değerlendirilmesiyle mümkündür. Kaynağın erken tanınması, bulaş yollarının kesilmesi ve duyarlı bireylerin korunması birlikte ele alınmalıdır.</a:t>
            </a:r>
          </a:p>
          <a:p>
            <a:r>
              <a:rPr lang="tr-TR" dirty="0"/>
              <a:t>Etkili bir kontrol programı; güçlü </a:t>
            </a:r>
            <a:r>
              <a:rPr lang="tr-TR" dirty="0" err="1"/>
              <a:t>sürveyans</a:t>
            </a:r>
            <a:r>
              <a:rPr lang="tr-TR" dirty="0"/>
              <a:t>, zamanında bildirim, </a:t>
            </a:r>
            <a:r>
              <a:rPr lang="tr-TR" dirty="0" err="1"/>
              <a:t>filyasyon</a:t>
            </a:r>
            <a:r>
              <a:rPr lang="tr-TR" dirty="0"/>
              <a:t>, bağışıklama, çevre sağlığı hizmetleri, toplum eğitimi ve sektörler arası iş birliğine dayanır. Küresel hareketlilik, iklim değişikliği ve </a:t>
            </a:r>
            <a:r>
              <a:rPr lang="tr-TR" dirty="0" err="1"/>
              <a:t>antimikrobiyal</a:t>
            </a:r>
            <a:r>
              <a:rPr lang="tr-TR" dirty="0"/>
              <a:t> direnç nedeniyle bulaşıcı hastalıkların izlenmesi ve kontrolü günümüzde de halk sağlığının temel sorumluluklarından biridir.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23</a:t>
            </a:fld>
            <a:endParaRPr lang="tr-TR"/>
          </a:p>
        </p:txBody>
      </p:sp>
    </p:spTree>
    <p:extLst>
      <p:ext uri="{BB962C8B-B14F-4D97-AF65-F5344CB8AC3E}">
        <p14:creationId xmlns:p14="http://schemas.microsoft.com/office/powerpoint/2010/main" val="1998141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24</a:t>
            </a:fld>
            <a:endParaRPr lang="tr-TR"/>
          </a:p>
        </p:txBody>
      </p:sp>
      <p:sp>
        <p:nvSpPr>
          <p:cNvPr id="8" name="Rectangle 2"/>
          <p:cNvSpPr>
            <a:spLocks noGrp="1" noChangeArrowheads="1"/>
          </p:cNvSpPr>
          <p:nvPr>
            <p:ph idx="1"/>
          </p:nvPr>
        </p:nvSpPr>
        <p:spPr bwMode="auto">
          <a:xfrm>
            <a:off x="541866" y="1320818"/>
            <a:ext cx="11650133" cy="4934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p>
          <a:p>
            <a:r>
              <a:rPr lang="tr-TR" sz="1400" dirty="0"/>
              <a:t>T.C. Sağlık Bakanlığı, Halk Sağlığı Genel Müdürlüğü. (2018). </a:t>
            </a:r>
            <a:r>
              <a:rPr lang="tr-TR" sz="1400" i="1" dirty="0"/>
              <a:t>Bulaşıcı hastalıklar ile mücadele rehberi</a:t>
            </a:r>
            <a:r>
              <a:rPr lang="tr-TR" sz="1400" dirty="0"/>
              <a:t>. T.C. Sağlık Bakanlığı.</a:t>
            </a:r>
          </a:p>
          <a:p>
            <a:r>
              <a:rPr lang="tr-TR" sz="1400" dirty="0"/>
              <a:t>T.C. Sağlık Bakanlığı, Halk Sağlığı Genel Müdürlüğü. (</a:t>
            </a:r>
            <a:r>
              <a:rPr lang="tr-TR" sz="1400" dirty="0" err="1"/>
              <a:t>n.d</a:t>
            </a:r>
            <a:r>
              <a:rPr lang="tr-TR" sz="1400" dirty="0"/>
              <a:t>.). </a:t>
            </a:r>
            <a:r>
              <a:rPr lang="tr-TR" sz="1400" i="1" dirty="0"/>
              <a:t>Bildirimi zorunlu bulaşıcı hastalıklar</a:t>
            </a:r>
            <a:r>
              <a:rPr lang="tr-TR" sz="1400" dirty="0"/>
              <a:t>. T.C. Sağlık Bakanlığı.</a:t>
            </a:r>
          </a:p>
          <a:p>
            <a:r>
              <a:rPr lang="tr-TR" sz="1400" dirty="0"/>
              <a:t>World </a:t>
            </a:r>
            <a:r>
              <a:rPr lang="tr-TR" sz="1400" dirty="0" err="1"/>
              <a:t>Health</a:t>
            </a:r>
            <a:r>
              <a:rPr lang="tr-TR" sz="1400" dirty="0"/>
              <a:t> </a:t>
            </a:r>
            <a:r>
              <a:rPr lang="tr-TR" sz="1400" dirty="0" err="1"/>
              <a:t>Organization</a:t>
            </a:r>
            <a:r>
              <a:rPr lang="tr-TR" sz="1400" dirty="0"/>
              <a:t>. (2018). </a:t>
            </a:r>
            <a:r>
              <a:rPr lang="tr-TR" sz="1400" i="1" dirty="0" err="1"/>
              <a:t>Measles</a:t>
            </a:r>
            <a:r>
              <a:rPr lang="tr-TR" sz="1400" i="1" dirty="0"/>
              <a:t>: </a:t>
            </a:r>
            <a:r>
              <a:rPr lang="tr-TR" sz="1400" i="1" dirty="0" err="1"/>
              <a:t>Vaccine-preventable</a:t>
            </a:r>
            <a:r>
              <a:rPr lang="tr-TR" sz="1400" i="1" dirty="0"/>
              <a:t> </a:t>
            </a:r>
            <a:r>
              <a:rPr lang="tr-TR" sz="1400" i="1" dirty="0" err="1"/>
              <a:t>diseases</a:t>
            </a:r>
            <a:r>
              <a:rPr lang="tr-TR" sz="1400" i="1" dirty="0"/>
              <a:t> </a:t>
            </a:r>
            <a:r>
              <a:rPr lang="tr-TR" sz="1400" i="1" dirty="0" err="1"/>
              <a:t>surveillance</a:t>
            </a:r>
            <a:r>
              <a:rPr lang="tr-TR" sz="1400" i="1" dirty="0"/>
              <a:t> </a:t>
            </a:r>
            <a:r>
              <a:rPr lang="tr-TR" sz="1400" i="1" dirty="0" err="1"/>
              <a:t>standards</a:t>
            </a:r>
            <a:r>
              <a:rPr lang="tr-TR" sz="1400" dirty="0"/>
              <a:t>. World </a:t>
            </a:r>
            <a:r>
              <a:rPr lang="tr-TR" sz="1400" dirty="0" err="1"/>
              <a:t>Health</a:t>
            </a:r>
            <a:r>
              <a:rPr lang="tr-TR" sz="1400" dirty="0"/>
              <a:t> </a:t>
            </a:r>
            <a:r>
              <a:rPr lang="tr-TR" sz="1400" dirty="0" err="1"/>
              <a:t>Organization</a:t>
            </a:r>
            <a:r>
              <a:rPr lang="tr-TR" sz="1400" dirty="0"/>
              <a:t>.</a:t>
            </a:r>
          </a:p>
          <a:p>
            <a:r>
              <a:rPr lang="tr-TR" sz="1400" dirty="0"/>
              <a:t>World </a:t>
            </a:r>
            <a:r>
              <a:rPr lang="tr-TR" sz="1400" dirty="0" err="1"/>
              <a:t>Health</a:t>
            </a:r>
            <a:r>
              <a:rPr lang="tr-TR" sz="1400" dirty="0"/>
              <a:t> </a:t>
            </a:r>
            <a:r>
              <a:rPr lang="tr-TR" sz="1400" dirty="0" err="1"/>
              <a:t>Organization</a:t>
            </a:r>
            <a:r>
              <a:rPr lang="tr-TR" sz="1400" dirty="0"/>
              <a:t>. (2024). </a:t>
            </a:r>
            <a:r>
              <a:rPr lang="tr-TR" sz="1400" i="1" dirty="0" err="1"/>
              <a:t>Measles</a:t>
            </a:r>
            <a:r>
              <a:rPr lang="tr-TR" sz="1400" dirty="0"/>
              <a:t>. World </a:t>
            </a:r>
            <a:r>
              <a:rPr lang="tr-TR" sz="1400" dirty="0" err="1"/>
              <a:t>Health</a:t>
            </a:r>
            <a:r>
              <a:rPr lang="tr-TR" sz="1400" dirty="0"/>
              <a:t> </a:t>
            </a:r>
            <a:r>
              <a:rPr lang="tr-TR" sz="1400" dirty="0" err="1"/>
              <a:t>Organization</a:t>
            </a:r>
            <a:r>
              <a:rPr lang="tr-TR" sz="1400" dirty="0"/>
              <a:t>.</a:t>
            </a:r>
          </a:p>
          <a:p>
            <a:r>
              <a:rPr lang="tr-TR" sz="1400" dirty="0"/>
              <a:t>World </a:t>
            </a:r>
            <a:r>
              <a:rPr lang="tr-TR" sz="1400" dirty="0" err="1"/>
              <a:t>Health</a:t>
            </a:r>
            <a:r>
              <a:rPr lang="tr-TR" sz="1400" dirty="0"/>
              <a:t> </a:t>
            </a:r>
            <a:r>
              <a:rPr lang="tr-TR" sz="1400" dirty="0" err="1"/>
              <a:t>Organization</a:t>
            </a:r>
            <a:r>
              <a:rPr lang="tr-TR" sz="1400" dirty="0"/>
              <a:t>. (2014). </a:t>
            </a:r>
            <a:r>
              <a:rPr lang="tr-TR" sz="1400" i="1" dirty="0"/>
              <a:t>International </a:t>
            </a:r>
            <a:r>
              <a:rPr lang="tr-TR" sz="1400" i="1" dirty="0" err="1"/>
              <a:t>health</a:t>
            </a:r>
            <a:r>
              <a:rPr lang="tr-TR" sz="1400" i="1" dirty="0"/>
              <a:t> </a:t>
            </a:r>
            <a:r>
              <a:rPr lang="tr-TR" sz="1400" i="1" dirty="0" err="1"/>
              <a:t>regulations</a:t>
            </a:r>
            <a:r>
              <a:rPr lang="tr-TR" sz="1400" i="1" dirty="0"/>
              <a:t> (2005)</a:t>
            </a:r>
            <a:r>
              <a:rPr lang="tr-TR" sz="1400" dirty="0"/>
              <a:t> (3rd ed.). World </a:t>
            </a:r>
            <a:r>
              <a:rPr lang="tr-TR" sz="1400" dirty="0" err="1"/>
              <a:t>Health</a:t>
            </a:r>
            <a:r>
              <a:rPr lang="tr-TR" sz="1400" dirty="0"/>
              <a:t> </a:t>
            </a:r>
            <a:r>
              <a:rPr lang="tr-TR" sz="1400" dirty="0" err="1"/>
              <a:t>Organization</a:t>
            </a:r>
            <a:r>
              <a:rPr lang="tr-TR" sz="1400"/>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tr-TR" altLang="tr-TR" sz="1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831725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188719" y="1825625"/>
            <a:ext cx="10165080" cy="635264"/>
          </a:xfrm>
        </p:spPr>
        <p:txBody>
          <a:bodyPr>
            <a:normAutofit fontScale="90000"/>
          </a:bodyPr>
          <a:lstStyle/>
          <a:p>
            <a:r>
              <a:rPr lang="tr-TR" b="1" dirty="0"/>
              <a:t>Bulaşıcı Hastalıkların Halk Sağlığı Açısından Önemi</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55000" lnSpcReduction="20000"/>
          </a:bodyPr>
          <a:lstStyle/>
          <a:p>
            <a:r>
              <a:rPr lang="tr-TR" dirty="0" smtClean="0"/>
              <a:t>Bulaşıcı </a:t>
            </a:r>
            <a:r>
              <a:rPr lang="tr-TR" dirty="0"/>
              <a:t>hastalıklar; bakteri, virüs, mantar, parazit veya diğer </a:t>
            </a:r>
            <a:r>
              <a:rPr lang="tr-TR" dirty="0" err="1"/>
              <a:t>enfeksiyöz</a:t>
            </a:r>
            <a:r>
              <a:rPr lang="tr-TR" dirty="0"/>
              <a:t> etkenlerin insanlara bulaşması sonucunda ortaya çıkan hastalıklardır. Enfeksiyon, etkenin konağa girmesi ve çoğalması anlamına gelirken enfeksiyon hastalığı, bu sürecin klinik belirti ve bulgularla ortaya çıkmasıdır.</a:t>
            </a:r>
          </a:p>
          <a:p>
            <a:r>
              <a:rPr lang="tr-TR" dirty="0"/>
              <a:t>Bulaşıcı hastalıklar, özellikle bağışıklama hizmetlerinin yetersiz olduğu, temiz suya erişimin sınırlı bulunduğu, sanitasyon koşullarının uygun olmadığı ve sağlık hizmetlerine ulaşımın güç olduğu toplumlarda önemli hastalık ve ölüm nedenleridir. Bununla birlikte uluslararası seyahat, göç, kentleşme ve iklim değişikliği nedeniyle gelişmiş toplumlarda da yeni veya yeniden ortaya çıkan enfeksiyonlar görülebilmektedir.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Enfeksiyon </a:t>
            </a:r>
            <a:r>
              <a:rPr lang="tr-TR" b="1" dirty="0"/>
              <a:t>Hastalıklarının Artış Nedenleri</a:t>
            </a:r>
            <a:br>
              <a:rPr lang="tr-TR" b="1" dirty="0"/>
            </a:br>
            <a:r>
              <a:rPr lang="tr-TR" b="1" dirty="0"/>
              <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Enfeksiyon </a:t>
            </a:r>
            <a:r>
              <a:rPr lang="tr-TR" dirty="0"/>
              <a:t>hastalıklarının ortaya çıkması ve yayılması yalnızca mikroorganizmanın özellikleriyle açıklanamaz. Ekolojik değişiklikler, iklim değişikliği, baraj ve sulama projeleri, ormansızlaşma ve arazi kullanımındaki değişimler vektörlerin ve enfeksiyon kaynaklarının dağılımını etkileyebilir.</a:t>
            </a:r>
          </a:p>
          <a:p>
            <a:r>
              <a:rPr lang="tr-TR" dirty="0"/>
              <a:t>Nüfus artışı, plansız kentleşme, göçler, savaşlar, toplu yaşam alanları, cinsel davranışlar ve madde kullanımı bulaşıcı hastalıkların yayılımını kolaylaştırabilir. Uluslararası seyahat ve ticaret, bir enfeksiyon etkeninin kısa sürede ülkeler ve kıtalar arasında taşınmasına neden olabilir.</a:t>
            </a:r>
          </a:p>
          <a:p>
            <a:r>
              <a:rPr lang="tr-TR" dirty="0"/>
              <a:t>Mikroorganizmaların genetik değişimi, </a:t>
            </a:r>
            <a:r>
              <a:rPr lang="tr-TR" dirty="0" err="1"/>
              <a:t>antimikrobiyal</a:t>
            </a:r>
            <a:r>
              <a:rPr lang="tr-TR" dirty="0"/>
              <a:t> direnç gelişimi ve halk sağlığı programlarının aksaması da bulaşıcı hastalıkların yeniden önem kazanmasına yol açmaktadır. Aşılama oranlarının düşmesi, sürveyansın yetersizliği ve vektör kontrolünün kesintiye uğraması salgın riskini artırabilir.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392770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Enfeksiyon Zinciri</a:t>
            </a:r>
          </a:p>
          <a:p>
            <a:r>
              <a:rPr lang="tr-TR" dirty="0"/>
              <a:t>Enfeksiyonların yayılması; etken, kaynak, çıkış kapısı, bulaş yolu, giriş kapısı ve duyarlı konaktan oluşan enfeksiyon zinciriyle açıklanır. Bulaşıcı hastalıkların kontrolü için bu zincirin en az bir halkasının kırılması gerekir.</a:t>
            </a:r>
          </a:p>
          <a:p>
            <a:r>
              <a:rPr lang="tr-TR" dirty="0"/>
              <a:t>Etken, hastalık oluşturabilen mikroorganizmadır. Kaynak veya rezervuar; etkenin yaşadığı, çoğaldığı ve bulaşın başladığı insan, hayvan veya çevresel ortamdır. Bulaş yolu etkenin kaynaktan duyarlı kişiye geçiş biçimini, duyarlı konak ise etkene karşı yeterli bağışıklığı bulunmayan bireyi ifade eder.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1471435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a:t>Enfeksiyon Kaynağı ve Taşıyıcılık</a:t>
            </a:r>
          </a:p>
          <a:p>
            <a:r>
              <a:rPr lang="tr-TR" dirty="0"/>
              <a:t>Enfeksiyon kaynağı klinik olarak hasta bir kişi olabileceği gibi belirti göstermeyen bir taşıyıcı da olabilir. Taşıyıcılar, hastalık belirtisi göstermeden etkeni vücutlarında bulundurabilir ve çevreye yayabilir.</a:t>
            </a:r>
          </a:p>
          <a:p>
            <a:r>
              <a:rPr lang="tr-TR" dirty="0"/>
              <a:t>Klinik belirti göstermemiş taşıyıcılık, </a:t>
            </a:r>
            <a:r>
              <a:rPr lang="tr-TR" dirty="0" err="1"/>
              <a:t>inkübasyon</a:t>
            </a:r>
            <a:r>
              <a:rPr lang="tr-TR" dirty="0"/>
              <a:t> dönemi taşıyıcılığı, iyileşme dönemi taşıyıcılığı ve kronik taşıyıcılık başlıca taşıyıcılık türleridir. Taşıyıcılık, özellikle tifo, hepatit B, </a:t>
            </a:r>
            <a:r>
              <a:rPr lang="tr-TR" dirty="0" err="1"/>
              <a:t>meningokok</a:t>
            </a:r>
            <a:r>
              <a:rPr lang="tr-TR" dirty="0"/>
              <a:t> enfeksiyonları ve bazı bağırsak enfeksiyonlarının kontrolünde önem taşır.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3446729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Bulaş Yolları</a:t>
            </a:r>
          </a:p>
          <a:p>
            <a:r>
              <a:rPr lang="tr-TR" dirty="0"/>
              <a:t>Bulaşıcı hastalıklar doğrudan veya dolaylı yollarla bulaşabilir. Doğrudan bulaş; temas, damlacık, cinsel ilişki, kan ve vücut sıvıları veya anneden bebeğe geçiş yoluyla gerçekleşebilir. Dolaylı </a:t>
            </a:r>
            <a:r>
              <a:rPr lang="tr-TR" dirty="0" err="1"/>
              <a:t>bulaşta</a:t>
            </a:r>
            <a:r>
              <a:rPr lang="tr-TR" dirty="0"/>
              <a:t> su, gıda, hava, ortak kullanılan eşyalar, tıbbi araçlar veya vektörler rol oynar.</a:t>
            </a:r>
          </a:p>
          <a:p>
            <a:r>
              <a:rPr lang="tr-TR" dirty="0"/>
              <a:t>Hava yoluyla bulaşan hastalıklara kızamık ve tüberküloz; su ve gıdayla bulaşanlara kolera, tifo ve dizanteri; temasla bulaşanlara uyuz ve bazı deri enfeksiyonları; cinsel yolla bulaşanlara </a:t>
            </a:r>
            <a:r>
              <a:rPr lang="tr-TR" dirty="0" err="1"/>
              <a:t>sifiliz</a:t>
            </a:r>
            <a:r>
              <a:rPr lang="tr-TR" dirty="0"/>
              <a:t>, </a:t>
            </a:r>
            <a:r>
              <a:rPr lang="tr-TR" dirty="0" err="1"/>
              <a:t>gonore</a:t>
            </a:r>
            <a:r>
              <a:rPr lang="tr-TR" dirty="0"/>
              <a:t>, HIV ve hepatit B örnek verilebilir. Sıtma ve bazı </a:t>
            </a:r>
            <a:r>
              <a:rPr lang="tr-TR" dirty="0" err="1"/>
              <a:t>arbovirüs</a:t>
            </a:r>
            <a:r>
              <a:rPr lang="tr-TR" dirty="0"/>
              <a:t> enfeksiyonlarında vektörler, kuduz ve şarbonda ise hayvan kaynakları önemlidir.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578068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err="1"/>
              <a:t>Enfektivite</a:t>
            </a:r>
            <a:r>
              <a:rPr lang="tr-TR" b="1" dirty="0"/>
              <a:t>, </a:t>
            </a:r>
            <a:r>
              <a:rPr lang="tr-TR" b="1" dirty="0" err="1"/>
              <a:t>Patojenite</a:t>
            </a:r>
            <a:r>
              <a:rPr lang="tr-TR" b="1" dirty="0"/>
              <a:t> ve </a:t>
            </a:r>
            <a:r>
              <a:rPr lang="tr-TR" b="1" dirty="0" err="1"/>
              <a:t>Virülans</a:t>
            </a:r>
            <a:endParaRPr lang="tr-TR" b="1" dirty="0"/>
          </a:p>
          <a:p>
            <a:r>
              <a:rPr lang="tr-TR" dirty="0" err="1"/>
              <a:t>Enfektivite</a:t>
            </a:r>
            <a:r>
              <a:rPr lang="tr-TR" dirty="0"/>
              <a:t>, bir etkenin duyarlı bireylere bulaşma ve enfeksiyon oluşturma yeteneğidir. </a:t>
            </a:r>
            <a:r>
              <a:rPr lang="tr-TR" dirty="0" err="1"/>
              <a:t>Sekonder</a:t>
            </a:r>
            <a:r>
              <a:rPr lang="tr-TR" dirty="0"/>
              <a:t> atak hızı, özellikle ev veya toplu yaşam alanlarındaki temaslılar arasında enfeksiyonun yayılma düzeyini değerlendirmede kullanılabilir.</a:t>
            </a:r>
          </a:p>
          <a:p>
            <a:r>
              <a:rPr lang="tr-TR" dirty="0" err="1"/>
              <a:t>Patojenite</a:t>
            </a:r>
            <a:r>
              <a:rPr lang="tr-TR" dirty="0"/>
              <a:t>, </a:t>
            </a:r>
            <a:r>
              <a:rPr lang="tr-TR" dirty="0" err="1"/>
              <a:t>enfekte</a:t>
            </a:r>
            <a:r>
              <a:rPr lang="tr-TR" dirty="0"/>
              <a:t> olan kişiler arasında klinik hastalık geliştirenlerin oranını ifade eder. </a:t>
            </a:r>
            <a:r>
              <a:rPr lang="tr-TR" dirty="0" err="1"/>
              <a:t>Virülans</a:t>
            </a:r>
            <a:r>
              <a:rPr lang="tr-TR" dirty="0"/>
              <a:t> ise hastalık geliştiren kişilerde ağır hastalık, komplikasyon veya ölüm oluşturma gücüdür. Bir mikroorganizma yüksek </a:t>
            </a:r>
            <a:r>
              <a:rPr lang="tr-TR" dirty="0" err="1"/>
              <a:t>enfektiviteye</a:t>
            </a:r>
            <a:r>
              <a:rPr lang="tr-TR" dirty="0"/>
              <a:t> sahip olmasına rağmen düşük </a:t>
            </a:r>
            <a:r>
              <a:rPr lang="tr-TR" dirty="0" err="1"/>
              <a:t>virülans</a:t>
            </a:r>
            <a:r>
              <a:rPr lang="tr-TR" dirty="0"/>
              <a:t> gösterebilir ya da daha az bulaşıcı olduğu hâlde ağır klinik sonuçlara neden olabilir.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3417748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Toplumsal Bağışıklık</a:t>
            </a:r>
          </a:p>
          <a:p>
            <a:r>
              <a:rPr lang="tr-TR" dirty="0"/>
              <a:t>Toplumsal bağışıklık, toplumdaki bireylerin önemli bir bölümünün belirli bir enfeksiyona karşı bağışık olması sonucunda bulaş zincirinin zayıflaması ve bağışık olmayan kişilerin dolaylı olarak korunmasıdır.</a:t>
            </a:r>
          </a:p>
          <a:p>
            <a:r>
              <a:rPr lang="tr-TR" dirty="0"/>
              <a:t>Gerekli bağışıklık düzeyi, hastalığın bulaşıcılığına göre değişir. Çok bulaşıcı enfeksiyonlarda toplum bağışıklığının sağlanabilmesi için aşılama oranlarının oldukça yüksek olması gerekir. Toplumsal bağışıklık, aşı olamayan veya bağışıklık sistemi yetersiz bireylerin korunmasında da kritik öneme sahiptir.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41528979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TotalTime>
  <Words>2148</Words>
  <Application>Microsoft Office PowerPoint</Application>
  <PresentationFormat>Geniş ekran</PresentationFormat>
  <Paragraphs>168</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25</vt:i4>
      </vt:variant>
    </vt:vector>
  </HeadingPairs>
  <TitlesOfParts>
    <vt:vector size="30" baseType="lpstr">
      <vt:lpstr>Aptos</vt:lpstr>
      <vt:lpstr>Aptos Display</vt:lpstr>
      <vt:lpstr>Arial</vt:lpstr>
      <vt:lpstr>Office Teması</vt:lpstr>
      <vt:lpstr>Özel Tasarım</vt:lpstr>
      <vt:lpstr>HALK SAĞLIĞI</vt:lpstr>
      <vt:lpstr>PowerPoint Sunusu</vt:lpstr>
      <vt:lpstr>Bulaşıcı Hastalıkların Halk Sağlığı Açısından Önemi       </vt:lpstr>
      <vt:lpstr>Enfeksiyon Hastalıklarının Artış Nedenleri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13</cp:revision>
  <dcterms:created xsi:type="dcterms:W3CDTF">2026-04-02T07:47:59Z</dcterms:created>
  <dcterms:modified xsi:type="dcterms:W3CDTF">2026-06-23T11:13:09Z</dcterms:modified>
</cp:coreProperties>
</file>