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65" r:id="rId4"/>
    <p:sldId id="294" r:id="rId5"/>
    <p:sldId id="292"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284"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5" autoAdjust="0"/>
    <p:restoredTop sz="94660" autoAdjust="0"/>
  </p:normalViewPr>
  <p:slideViewPr>
    <p:cSldViewPr snapToGrid="0" showGuides="1">
      <p:cViewPr varScale="1">
        <p:scale>
          <a:sx n="73" d="100"/>
          <a:sy n="73" d="100"/>
        </p:scale>
        <p:origin x="534" y="78"/>
      </p:cViewPr>
      <p:guideLst>
        <p:guide orient="horz" pos="2160"/>
        <p:guide pos="3840"/>
      </p:guideLst>
    </p:cSldViewPr>
  </p:slideViewPr>
  <p:outlineViewPr>
    <p:cViewPr>
      <p:scale>
        <a:sx n="33" d="100"/>
        <a:sy n="33" d="100"/>
      </p:scale>
      <p:origin x="0" y="43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19FA21-27E2-492E-9BDA-0C34FF976642}"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tr-TR"/>
        </a:p>
      </dgm:t>
    </dgm:pt>
    <dgm:pt modelId="{5F01EA64-7034-4BA0-B7B3-1E015E5DC71A}">
      <dgm:prSet phldrT="[Metin]" custT="1"/>
      <dgm:spPr/>
      <dgm:t>
        <a:bodyPr/>
        <a:lstStyle/>
        <a:p>
          <a:r>
            <a:rPr lang="tr-TR" sz="1800" b="1" dirty="0" smtClean="0">
              <a:solidFill>
                <a:schemeClr val="bg1"/>
              </a:solidFill>
            </a:rPr>
            <a:t>İş Sağlığı ve Güvenliği Mevzuatı</a:t>
          </a:r>
          <a:endParaRPr lang="tr-TR" sz="1800" b="1" dirty="0">
            <a:solidFill>
              <a:schemeClr val="bg1"/>
            </a:solidFill>
          </a:endParaRPr>
        </a:p>
      </dgm:t>
    </dgm:pt>
    <dgm:pt modelId="{7A1539EA-17F2-4430-AEE1-A9AC49EC9FFC}" type="parTrans" cxnId="{FA9958BF-3D53-4AF5-B23B-B1D85D9A2CA4}">
      <dgm:prSet/>
      <dgm:spPr/>
      <dgm:t>
        <a:bodyPr/>
        <a:lstStyle/>
        <a:p>
          <a:endParaRPr lang="tr-TR" sz="3600" b="1">
            <a:solidFill>
              <a:schemeClr val="bg1"/>
            </a:solidFill>
          </a:endParaRPr>
        </a:p>
      </dgm:t>
    </dgm:pt>
    <dgm:pt modelId="{10A6107F-3088-4497-A2C0-BBFC249E8B49}" type="sibTrans" cxnId="{FA9958BF-3D53-4AF5-B23B-B1D85D9A2CA4}">
      <dgm:prSet/>
      <dgm:spPr/>
      <dgm:t>
        <a:bodyPr/>
        <a:lstStyle/>
        <a:p>
          <a:endParaRPr lang="tr-TR" sz="3600" b="1">
            <a:solidFill>
              <a:schemeClr val="bg1"/>
            </a:solidFill>
          </a:endParaRPr>
        </a:p>
      </dgm:t>
    </dgm:pt>
    <dgm:pt modelId="{1CB6E00A-5B6E-4A14-9A52-3F6311B4DF1A}">
      <dgm:prSet phldrT="[Metin]" custT="1"/>
      <dgm:spPr/>
      <dgm:t>
        <a:bodyPr/>
        <a:lstStyle/>
        <a:p>
          <a:r>
            <a:rPr lang="tr-TR" sz="1400" b="1" dirty="0" smtClean="0">
              <a:solidFill>
                <a:schemeClr val="bg1"/>
              </a:solidFill>
            </a:rPr>
            <a:t>Teşkilatlanma, Denetim ve Yaptırımlara ilişkin Düzenlemeler</a:t>
          </a:r>
          <a:endParaRPr lang="tr-TR" sz="1400" b="1" dirty="0">
            <a:solidFill>
              <a:schemeClr val="bg1"/>
            </a:solidFill>
          </a:endParaRPr>
        </a:p>
      </dgm:t>
    </dgm:pt>
    <dgm:pt modelId="{19A618CD-DE25-4BFC-B02D-109C6F39096D}" type="parTrans" cxnId="{F454C3FF-FCF2-4844-A3E1-CAB893109FFD}">
      <dgm:prSet custT="1"/>
      <dgm:spPr/>
      <dgm:t>
        <a:bodyPr/>
        <a:lstStyle/>
        <a:p>
          <a:endParaRPr lang="tr-TR" sz="3600" b="1">
            <a:solidFill>
              <a:schemeClr val="bg1"/>
            </a:solidFill>
          </a:endParaRPr>
        </a:p>
      </dgm:t>
    </dgm:pt>
    <dgm:pt modelId="{8078429B-8555-40FA-88B8-015C22791DDD}" type="sibTrans" cxnId="{F454C3FF-FCF2-4844-A3E1-CAB893109FFD}">
      <dgm:prSet/>
      <dgm:spPr/>
      <dgm:t>
        <a:bodyPr/>
        <a:lstStyle/>
        <a:p>
          <a:endParaRPr lang="tr-TR" sz="3600" b="1">
            <a:solidFill>
              <a:schemeClr val="bg1"/>
            </a:solidFill>
          </a:endParaRPr>
        </a:p>
      </dgm:t>
    </dgm:pt>
    <dgm:pt modelId="{2D978242-CC34-4CD7-8CDD-A752A09076A3}">
      <dgm:prSet phldrT="[Metin]" custT="1"/>
      <dgm:spPr/>
      <dgm:t>
        <a:bodyPr/>
        <a:lstStyle/>
        <a:p>
          <a:r>
            <a:rPr lang="tr-TR" sz="1400" b="1" dirty="0" smtClean="0">
              <a:solidFill>
                <a:schemeClr val="bg1"/>
              </a:solidFill>
            </a:rPr>
            <a:t>İşverenin İşçiyi Gözetme Borcuna İlişkin Düzenlemeler</a:t>
          </a:r>
          <a:endParaRPr lang="tr-TR" sz="1400" b="1" dirty="0">
            <a:solidFill>
              <a:schemeClr val="bg1"/>
            </a:solidFill>
          </a:endParaRPr>
        </a:p>
      </dgm:t>
    </dgm:pt>
    <dgm:pt modelId="{2DD2EF6D-1555-40C2-B138-61ADB308A6A2}" type="parTrans" cxnId="{FABB1C59-6133-445E-B45D-66284D7E2566}">
      <dgm:prSet custT="1"/>
      <dgm:spPr/>
      <dgm:t>
        <a:bodyPr/>
        <a:lstStyle/>
        <a:p>
          <a:endParaRPr lang="tr-TR" sz="3600" b="1">
            <a:solidFill>
              <a:schemeClr val="bg1"/>
            </a:solidFill>
          </a:endParaRPr>
        </a:p>
      </dgm:t>
    </dgm:pt>
    <dgm:pt modelId="{9C7F7AB1-82C0-4B4E-83A4-3743D1B463E1}" type="sibTrans" cxnId="{FABB1C59-6133-445E-B45D-66284D7E2566}">
      <dgm:prSet/>
      <dgm:spPr/>
      <dgm:t>
        <a:bodyPr/>
        <a:lstStyle/>
        <a:p>
          <a:endParaRPr lang="tr-TR" sz="3600" b="1">
            <a:solidFill>
              <a:schemeClr val="bg1"/>
            </a:solidFill>
          </a:endParaRPr>
        </a:p>
      </dgm:t>
    </dgm:pt>
    <dgm:pt modelId="{BAC1E61A-1BD0-4539-B94C-6D2EAD456CBB}">
      <dgm:prSet phldrT="[Metin]" custT="1"/>
      <dgm:spPr/>
      <dgm:t>
        <a:bodyPr/>
        <a:lstStyle/>
        <a:p>
          <a:r>
            <a:rPr lang="tr-TR" sz="1400" b="1" dirty="0" smtClean="0">
              <a:solidFill>
                <a:schemeClr val="bg1"/>
              </a:solidFill>
            </a:rPr>
            <a:t>Teknik Önlemlere İlişkin</a:t>
          </a:r>
          <a:endParaRPr lang="tr-TR" sz="1400" b="1" dirty="0">
            <a:solidFill>
              <a:schemeClr val="bg1"/>
            </a:solidFill>
          </a:endParaRPr>
        </a:p>
      </dgm:t>
    </dgm:pt>
    <dgm:pt modelId="{15B1E97F-B371-4466-BC74-10500CC7EDFE}" type="parTrans" cxnId="{83607E1F-8BB0-4EBE-97FD-1BE347B6C14E}">
      <dgm:prSet custT="1"/>
      <dgm:spPr/>
      <dgm:t>
        <a:bodyPr/>
        <a:lstStyle/>
        <a:p>
          <a:endParaRPr lang="tr-TR" sz="3600" b="1">
            <a:solidFill>
              <a:schemeClr val="bg1"/>
            </a:solidFill>
          </a:endParaRPr>
        </a:p>
      </dgm:t>
    </dgm:pt>
    <dgm:pt modelId="{FFDF3D52-0B0F-4F6C-8510-F987978F86AE}" type="sibTrans" cxnId="{83607E1F-8BB0-4EBE-97FD-1BE347B6C14E}">
      <dgm:prSet/>
      <dgm:spPr/>
      <dgm:t>
        <a:bodyPr/>
        <a:lstStyle/>
        <a:p>
          <a:endParaRPr lang="tr-TR" sz="3600" b="1">
            <a:solidFill>
              <a:schemeClr val="bg1"/>
            </a:solidFill>
          </a:endParaRPr>
        </a:p>
      </dgm:t>
    </dgm:pt>
    <dgm:pt modelId="{768417A8-BF10-4927-9621-3C7BA6E9BDFD}">
      <dgm:prSet phldrT="[Metin]" custT="1"/>
      <dgm:spPr/>
      <dgm:t>
        <a:bodyPr/>
        <a:lstStyle/>
        <a:p>
          <a:r>
            <a:rPr lang="tr-TR" sz="1400" b="1" dirty="0" smtClean="0">
              <a:solidFill>
                <a:schemeClr val="bg1"/>
              </a:solidFill>
            </a:rPr>
            <a:t>Organizasyona İlişkin</a:t>
          </a:r>
          <a:endParaRPr lang="tr-TR" sz="1400" b="1" dirty="0">
            <a:solidFill>
              <a:schemeClr val="bg1"/>
            </a:solidFill>
          </a:endParaRPr>
        </a:p>
      </dgm:t>
    </dgm:pt>
    <dgm:pt modelId="{0AC863D3-98DE-4A13-99C3-98CFB0E03A6A}" type="parTrans" cxnId="{1A9987BC-E645-48C9-801D-982B726BC5D1}">
      <dgm:prSet custT="1"/>
      <dgm:spPr/>
      <dgm:t>
        <a:bodyPr/>
        <a:lstStyle/>
        <a:p>
          <a:endParaRPr lang="tr-TR" sz="3600" b="1">
            <a:solidFill>
              <a:schemeClr val="bg1"/>
            </a:solidFill>
          </a:endParaRPr>
        </a:p>
      </dgm:t>
    </dgm:pt>
    <dgm:pt modelId="{DA32D8DF-11C3-4525-AA5C-0B51218EC7D3}" type="sibTrans" cxnId="{1A9987BC-E645-48C9-801D-982B726BC5D1}">
      <dgm:prSet/>
      <dgm:spPr/>
      <dgm:t>
        <a:bodyPr/>
        <a:lstStyle/>
        <a:p>
          <a:endParaRPr lang="tr-TR" sz="3600" b="1">
            <a:solidFill>
              <a:schemeClr val="bg1"/>
            </a:solidFill>
          </a:endParaRPr>
        </a:p>
      </dgm:t>
    </dgm:pt>
    <dgm:pt modelId="{C472C4CC-54E3-4BC2-BEAC-D4207756AEF0}">
      <dgm:prSet phldrT="[Metin]" custT="1"/>
      <dgm:spPr/>
      <dgm:t>
        <a:bodyPr/>
        <a:lstStyle/>
        <a:p>
          <a:r>
            <a:rPr lang="tr-TR" sz="1400" b="1" dirty="0" smtClean="0">
              <a:solidFill>
                <a:schemeClr val="bg1"/>
              </a:solidFill>
            </a:rPr>
            <a:t>İşin Düzenlenmesine İlişkin</a:t>
          </a:r>
          <a:endParaRPr lang="tr-TR" sz="1400" b="1" dirty="0">
            <a:solidFill>
              <a:schemeClr val="bg1"/>
            </a:solidFill>
          </a:endParaRPr>
        </a:p>
      </dgm:t>
    </dgm:pt>
    <dgm:pt modelId="{C99916D2-BBF2-4C4F-8190-143E14E7A124}" type="parTrans" cxnId="{A8582FB0-CD2B-49FD-AD37-624F81AB5B3C}">
      <dgm:prSet custT="1"/>
      <dgm:spPr/>
      <dgm:t>
        <a:bodyPr/>
        <a:lstStyle/>
        <a:p>
          <a:endParaRPr lang="tr-TR" sz="3600" b="1">
            <a:solidFill>
              <a:schemeClr val="bg1"/>
            </a:solidFill>
          </a:endParaRPr>
        </a:p>
      </dgm:t>
    </dgm:pt>
    <dgm:pt modelId="{DEF7BF7E-BA86-47FA-B23B-5996E02455BB}" type="sibTrans" cxnId="{A8582FB0-CD2B-49FD-AD37-624F81AB5B3C}">
      <dgm:prSet/>
      <dgm:spPr/>
      <dgm:t>
        <a:bodyPr/>
        <a:lstStyle/>
        <a:p>
          <a:endParaRPr lang="tr-TR" sz="3600" b="1">
            <a:solidFill>
              <a:schemeClr val="bg1"/>
            </a:solidFill>
          </a:endParaRPr>
        </a:p>
      </dgm:t>
    </dgm:pt>
    <dgm:pt modelId="{2D6E97EE-57B6-4EE0-AEBA-BA22FE40ECC2}">
      <dgm:prSet phldrT="[Metin]" custT="1"/>
      <dgm:spPr/>
      <dgm:t>
        <a:bodyPr/>
        <a:lstStyle/>
        <a:p>
          <a:r>
            <a:rPr lang="tr-TR" sz="1400" b="1" dirty="0" smtClean="0">
              <a:solidFill>
                <a:schemeClr val="bg1"/>
              </a:solidFill>
            </a:rPr>
            <a:t>Kadın ve Çocukların Korunmasına İlişkin</a:t>
          </a:r>
          <a:endParaRPr lang="tr-TR" sz="1400" b="1" dirty="0">
            <a:solidFill>
              <a:schemeClr val="bg1"/>
            </a:solidFill>
          </a:endParaRPr>
        </a:p>
      </dgm:t>
    </dgm:pt>
    <dgm:pt modelId="{5F8C11F6-E422-4747-978C-BE36B838B313}" type="parTrans" cxnId="{7567389C-4717-4B7F-881F-F02BA2975E9E}">
      <dgm:prSet custT="1"/>
      <dgm:spPr/>
      <dgm:t>
        <a:bodyPr/>
        <a:lstStyle/>
        <a:p>
          <a:endParaRPr lang="tr-TR" sz="3600" b="1">
            <a:solidFill>
              <a:schemeClr val="bg1"/>
            </a:solidFill>
          </a:endParaRPr>
        </a:p>
      </dgm:t>
    </dgm:pt>
    <dgm:pt modelId="{021856E9-6F95-410F-BBA6-24CA4E2EDBC8}" type="sibTrans" cxnId="{7567389C-4717-4B7F-881F-F02BA2975E9E}">
      <dgm:prSet/>
      <dgm:spPr/>
      <dgm:t>
        <a:bodyPr/>
        <a:lstStyle/>
        <a:p>
          <a:endParaRPr lang="tr-TR" sz="3600" b="1">
            <a:solidFill>
              <a:schemeClr val="bg1"/>
            </a:solidFill>
          </a:endParaRPr>
        </a:p>
      </dgm:t>
    </dgm:pt>
    <dgm:pt modelId="{41E6C74F-DA89-4710-936E-47C450ED9F66}">
      <dgm:prSet phldrT="[Metin]" custT="1"/>
      <dgm:spPr/>
      <dgm:t>
        <a:bodyPr/>
        <a:lstStyle/>
        <a:p>
          <a:r>
            <a:rPr lang="tr-TR" sz="1400" b="1" dirty="0" smtClean="0">
              <a:solidFill>
                <a:schemeClr val="bg1"/>
              </a:solidFill>
            </a:rPr>
            <a:t>İş Sürelerine İlişkin</a:t>
          </a:r>
          <a:endParaRPr lang="tr-TR" sz="1400" b="1" dirty="0">
            <a:solidFill>
              <a:schemeClr val="bg1"/>
            </a:solidFill>
          </a:endParaRPr>
        </a:p>
      </dgm:t>
    </dgm:pt>
    <dgm:pt modelId="{E8CFF6C4-7AF6-43F7-8D48-87D9D3FAB6A9}" type="parTrans" cxnId="{AB511B37-9C97-4AA3-A2B8-67720EEAC415}">
      <dgm:prSet custT="1"/>
      <dgm:spPr/>
      <dgm:t>
        <a:bodyPr/>
        <a:lstStyle/>
        <a:p>
          <a:endParaRPr lang="tr-TR" sz="3600" b="1">
            <a:solidFill>
              <a:schemeClr val="bg1"/>
            </a:solidFill>
          </a:endParaRPr>
        </a:p>
      </dgm:t>
    </dgm:pt>
    <dgm:pt modelId="{3032E78F-4C17-4319-9E79-3784456EE54E}" type="sibTrans" cxnId="{AB511B37-9C97-4AA3-A2B8-67720EEAC415}">
      <dgm:prSet/>
      <dgm:spPr/>
      <dgm:t>
        <a:bodyPr/>
        <a:lstStyle/>
        <a:p>
          <a:endParaRPr lang="tr-TR" sz="3600" b="1">
            <a:solidFill>
              <a:schemeClr val="bg1"/>
            </a:solidFill>
          </a:endParaRPr>
        </a:p>
      </dgm:t>
    </dgm:pt>
    <dgm:pt modelId="{70749815-4505-4FB1-8104-0E1E3421C179}" type="pres">
      <dgm:prSet presAssocID="{3E19FA21-27E2-492E-9BDA-0C34FF976642}" presName="diagram" presStyleCnt="0">
        <dgm:presLayoutVars>
          <dgm:chPref val="1"/>
          <dgm:dir/>
          <dgm:animOne val="branch"/>
          <dgm:animLvl val="lvl"/>
          <dgm:resizeHandles val="exact"/>
        </dgm:presLayoutVars>
      </dgm:prSet>
      <dgm:spPr/>
      <dgm:t>
        <a:bodyPr/>
        <a:lstStyle/>
        <a:p>
          <a:endParaRPr lang="tr-TR"/>
        </a:p>
      </dgm:t>
    </dgm:pt>
    <dgm:pt modelId="{DF55CE30-F1B5-4245-9F95-E4129ECD4943}" type="pres">
      <dgm:prSet presAssocID="{5F01EA64-7034-4BA0-B7B3-1E015E5DC71A}" presName="root1" presStyleCnt="0"/>
      <dgm:spPr/>
    </dgm:pt>
    <dgm:pt modelId="{159789DB-9531-4C60-86A8-E5CB6A7E42E5}" type="pres">
      <dgm:prSet presAssocID="{5F01EA64-7034-4BA0-B7B3-1E015E5DC71A}" presName="LevelOneTextNode" presStyleLbl="node0" presStyleIdx="0" presStyleCnt="1">
        <dgm:presLayoutVars>
          <dgm:chPref val="3"/>
        </dgm:presLayoutVars>
      </dgm:prSet>
      <dgm:spPr/>
      <dgm:t>
        <a:bodyPr/>
        <a:lstStyle/>
        <a:p>
          <a:endParaRPr lang="tr-TR"/>
        </a:p>
      </dgm:t>
    </dgm:pt>
    <dgm:pt modelId="{9F95FD31-36FB-438B-AF5C-70B08ED46CBC}" type="pres">
      <dgm:prSet presAssocID="{5F01EA64-7034-4BA0-B7B3-1E015E5DC71A}" presName="level2hierChild" presStyleCnt="0"/>
      <dgm:spPr/>
    </dgm:pt>
    <dgm:pt modelId="{88E66803-EAC5-4775-9F10-B6519D7FEB75}" type="pres">
      <dgm:prSet presAssocID="{19A618CD-DE25-4BFC-B02D-109C6F39096D}" presName="conn2-1" presStyleLbl="parChTrans1D2" presStyleIdx="0" presStyleCnt="2"/>
      <dgm:spPr/>
      <dgm:t>
        <a:bodyPr/>
        <a:lstStyle/>
        <a:p>
          <a:endParaRPr lang="tr-TR"/>
        </a:p>
      </dgm:t>
    </dgm:pt>
    <dgm:pt modelId="{064079FB-CDA2-4AE9-ADCD-46AE16120DC5}" type="pres">
      <dgm:prSet presAssocID="{19A618CD-DE25-4BFC-B02D-109C6F39096D}" presName="connTx" presStyleLbl="parChTrans1D2" presStyleIdx="0" presStyleCnt="2"/>
      <dgm:spPr/>
      <dgm:t>
        <a:bodyPr/>
        <a:lstStyle/>
        <a:p>
          <a:endParaRPr lang="tr-TR"/>
        </a:p>
      </dgm:t>
    </dgm:pt>
    <dgm:pt modelId="{957DE5E2-6827-4EAA-BFE9-7D4BA18AF52C}" type="pres">
      <dgm:prSet presAssocID="{1CB6E00A-5B6E-4A14-9A52-3F6311B4DF1A}" presName="root2" presStyleCnt="0"/>
      <dgm:spPr/>
    </dgm:pt>
    <dgm:pt modelId="{05A742C2-DCBD-4A20-B969-4C39D7935285}" type="pres">
      <dgm:prSet presAssocID="{1CB6E00A-5B6E-4A14-9A52-3F6311B4DF1A}" presName="LevelTwoTextNode" presStyleLbl="node2" presStyleIdx="0" presStyleCnt="2">
        <dgm:presLayoutVars>
          <dgm:chPref val="3"/>
        </dgm:presLayoutVars>
      </dgm:prSet>
      <dgm:spPr/>
      <dgm:t>
        <a:bodyPr/>
        <a:lstStyle/>
        <a:p>
          <a:endParaRPr lang="tr-TR"/>
        </a:p>
      </dgm:t>
    </dgm:pt>
    <dgm:pt modelId="{EC05BA55-14BF-4C81-B8F0-55D43627BC17}" type="pres">
      <dgm:prSet presAssocID="{1CB6E00A-5B6E-4A14-9A52-3F6311B4DF1A}" presName="level3hierChild" presStyleCnt="0"/>
      <dgm:spPr/>
    </dgm:pt>
    <dgm:pt modelId="{D38CDEDB-B76E-4368-AC78-5E46DB98F194}" type="pres">
      <dgm:prSet presAssocID="{2DD2EF6D-1555-40C2-B138-61ADB308A6A2}" presName="conn2-1" presStyleLbl="parChTrans1D2" presStyleIdx="1" presStyleCnt="2"/>
      <dgm:spPr/>
      <dgm:t>
        <a:bodyPr/>
        <a:lstStyle/>
        <a:p>
          <a:endParaRPr lang="tr-TR"/>
        </a:p>
      </dgm:t>
    </dgm:pt>
    <dgm:pt modelId="{7B98FB2C-32F1-45A5-B132-92F5D9440FA8}" type="pres">
      <dgm:prSet presAssocID="{2DD2EF6D-1555-40C2-B138-61ADB308A6A2}" presName="connTx" presStyleLbl="parChTrans1D2" presStyleIdx="1" presStyleCnt="2"/>
      <dgm:spPr/>
      <dgm:t>
        <a:bodyPr/>
        <a:lstStyle/>
        <a:p>
          <a:endParaRPr lang="tr-TR"/>
        </a:p>
      </dgm:t>
    </dgm:pt>
    <dgm:pt modelId="{11A9509B-2156-46F0-86AB-2BD20383900C}" type="pres">
      <dgm:prSet presAssocID="{2D978242-CC34-4CD7-8CDD-A752A09076A3}" presName="root2" presStyleCnt="0"/>
      <dgm:spPr/>
    </dgm:pt>
    <dgm:pt modelId="{1996E7C2-AFD4-424D-B2A8-341A1EC6BB1E}" type="pres">
      <dgm:prSet presAssocID="{2D978242-CC34-4CD7-8CDD-A752A09076A3}" presName="LevelTwoTextNode" presStyleLbl="node2" presStyleIdx="1" presStyleCnt="2">
        <dgm:presLayoutVars>
          <dgm:chPref val="3"/>
        </dgm:presLayoutVars>
      </dgm:prSet>
      <dgm:spPr/>
      <dgm:t>
        <a:bodyPr/>
        <a:lstStyle/>
        <a:p>
          <a:endParaRPr lang="tr-TR"/>
        </a:p>
      </dgm:t>
    </dgm:pt>
    <dgm:pt modelId="{F4E0D4AA-9B09-406F-8595-49C0E17E108C}" type="pres">
      <dgm:prSet presAssocID="{2D978242-CC34-4CD7-8CDD-A752A09076A3}" presName="level3hierChild" presStyleCnt="0"/>
      <dgm:spPr/>
    </dgm:pt>
    <dgm:pt modelId="{67DD6E8C-1B51-4106-BEBA-43751BFEA44C}" type="pres">
      <dgm:prSet presAssocID="{15B1E97F-B371-4466-BC74-10500CC7EDFE}" presName="conn2-1" presStyleLbl="parChTrans1D3" presStyleIdx="0" presStyleCnt="3"/>
      <dgm:spPr/>
      <dgm:t>
        <a:bodyPr/>
        <a:lstStyle/>
        <a:p>
          <a:endParaRPr lang="tr-TR"/>
        </a:p>
      </dgm:t>
    </dgm:pt>
    <dgm:pt modelId="{0DD94FCD-54A0-4D2E-B634-4B767E142C34}" type="pres">
      <dgm:prSet presAssocID="{15B1E97F-B371-4466-BC74-10500CC7EDFE}" presName="connTx" presStyleLbl="parChTrans1D3" presStyleIdx="0" presStyleCnt="3"/>
      <dgm:spPr/>
      <dgm:t>
        <a:bodyPr/>
        <a:lstStyle/>
        <a:p>
          <a:endParaRPr lang="tr-TR"/>
        </a:p>
      </dgm:t>
    </dgm:pt>
    <dgm:pt modelId="{4FEFD612-8469-4F85-9471-382FD566F28D}" type="pres">
      <dgm:prSet presAssocID="{BAC1E61A-1BD0-4539-B94C-6D2EAD456CBB}" presName="root2" presStyleCnt="0"/>
      <dgm:spPr/>
    </dgm:pt>
    <dgm:pt modelId="{449EBC5F-72FD-425C-8E0C-A4CCE4527474}" type="pres">
      <dgm:prSet presAssocID="{BAC1E61A-1BD0-4539-B94C-6D2EAD456CBB}" presName="LevelTwoTextNode" presStyleLbl="node3" presStyleIdx="0" presStyleCnt="3">
        <dgm:presLayoutVars>
          <dgm:chPref val="3"/>
        </dgm:presLayoutVars>
      </dgm:prSet>
      <dgm:spPr/>
      <dgm:t>
        <a:bodyPr/>
        <a:lstStyle/>
        <a:p>
          <a:endParaRPr lang="tr-TR"/>
        </a:p>
      </dgm:t>
    </dgm:pt>
    <dgm:pt modelId="{C1401DD5-B83A-4030-BD91-45289832EC1D}" type="pres">
      <dgm:prSet presAssocID="{BAC1E61A-1BD0-4539-B94C-6D2EAD456CBB}" presName="level3hierChild" presStyleCnt="0"/>
      <dgm:spPr/>
    </dgm:pt>
    <dgm:pt modelId="{5F01F5CF-9F7D-43BF-A172-A7D8CE316135}" type="pres">
      <dgm:prSet presAssocID="{0AC863D3-98DE-4A13-99C3-98CFB0E03A6A}" presName="conn2-1" presStyleLbl="parChTrans1D3" presStyleIdx="1" presStyleCnt="3"/>
      <dgm:spPr/>
      <dgm:t>
        <a:bodyPr/>
        <a:lstStyle/>
        <a:p>
          <a:endParaRPr lang="tr-TR"/>
        </a:p>
      </dgm:t>
    </dgm:pt>
    <dgm:pt modelId="{D8AC59AC-558D-4E30-A5EC-DC4B0CE5663A}" type="pres">
      <dgm:prSet presAssocID="{0AC863D3-98DE-4A13-99C3-98CFB0E03A6A}" presName="connTx" presStyleLbl="parChTrans1D3" presStyleIdx="1" presStyleCnt="3"/>
      <dgm:spPr/>
      <dgm:t>
        <a:bodyPr/>
        <a:lstStyle/>
        <a:p>
          <a:endParaRPr lang="tr-TR"/>
        </a:p>
      </dgm:t>
    </dgm:pt>
    <dgm:pt modelId="{EBE33B75-B900-4296-BD6E-6FE048AB6BFF}" type="pres">
      <dgm:prSet presAssocID="{768417A8-BF10-4927-9621-3C7BA6E9BDFD}" presName="root2" presStyleCnt="0"/>
      <dgm:spPr/>
    </dgm:pt>
    <dgm:pt modelId="{AB15A3F9-23C6-4E7E-84D3-591B07891A38}" type="pres">
      <dgm:prSet presAssocID="{768417A8-BF10-4927-9621-3C7BA6E9BDFD}" presName="LevelTwoTextNode" presStyleLbl="node3" presStyleIdx="1" presStyleCnt="3">
        <dgm:presLayoutVars>
          <dgm:chPref val="3"/>
        </dgm:presLayoutVars>
      </dgm:prSet>
      <dgm:spPr/>
      <dgm:t>
        <a:bodyPr/>
        <a:lstStyle/>
        <a:p>
          <a:endParaRPr lang="tr-TR"/>
        </a:p>
      </dgm:t>
    </dgm:pt>
    <dgm:pt modelId="{2FCE230C-7BE1-4714-9BE3-54F8A8A7C37F}" type="pres">
      <dgm:prSet presAssocID="{768417A8-BF10-4927-9621-3C7BA6E9BDFD}" presName="level3hierChild" presStyleCnt="0"/>
      <dgm:spPr/>
    </dgm:pt>
    <dgm:pt modelId="{684AA174-3A6E-4717-B7CA-A350A33F7203}" type="pres">
      <dgm:prSet presAssocID="{C99916D2-BBF2-4C4F-8190-143E14E7A124}" presName="conn2-1" presStyleLbl="parChTrans1D3" presStyleIdx="2" presStyleCnt="3"/>
      <dgm:spPr/>
      <dgm:t>
        <a:bodyPr/>
        <a:lstStyle/>
        <a:p>
          <a:endParaRPr lang="tr-TR"/>
        </a:p>
      </dgm:t>
    </dgm:pt>
    <dgm:pt modelId="{025C3F0F-446C-4E82-B83A-4D9D3C1319A4}" type="pres">
      <dgm:prSet presAssocID="{C99916D2-BBF2-4C4F-8190-143E14E7A124}" presName="connTx" presStyleLbl="parChTrans1D3" presStyleIdx="2" presStyleCnt="3"/>
      <dgm:spPr/>
      <dgm:t>
        <a:bodyPr/>
        <a:lstStyle/>
        <a:p>
          <a:endParaRPr lang="tr-TR"/>
        </a:p>
      </dgm:t>
    </dgm:pt>
    <dgm:pt modelId="{1D6EF406-D653-4095-B844-964C8CE866E3}" type="pres">
      <dgm:prSet presAssocID="{C472C4CC-54E3-4BC2-BEAC-D4207756AEF0}" presName="root2" presStyleCnt="0"/>
      <dgm:spPr/>
    </dgm:pt>
    <dgm:pt modelId="{82180B90-FC65-428B-A3F4-075E0FE3D617}" type="pres">
      <dgm:prSet presAssocID="{C472C4CC-54E3-4BC2-BEAC-D4207756AEF0}" presName="LevelTwoTextNode" presStyleLbl="node3" presStyleIdx="2" presStyleCnt="3">
        <dgm:presLayoutVars>
          <dgm:chPref val="3"/>
        </dgm:presLayoutVars>
      </dgm:prSet>
      <dgm:spPr/>
      <dgm:t>
        <a:bodyPr/>
        <a:lstStyle/>
        <a:p>
          <a:endParaRPr lang="tr-TR"/>
        </a:p>
      </dgm:t>
    </dgm:pt>
    <dgm:pt modelId="{4AB8D58E-D890-424C-827C-3B9F8D9948A1}" type="pres">
      <dgm:prSet presAssocID="{C472C4CC-54E3-4BC2-BEAC-D4207756AEF0}" presName="level3hierChild" presStyleCnt="0"/>
      <dgm:spPr/>
    </dgm:pt>
    <dgm:pt modelId="{3DB9C947-843B-4C04-8BB5-1272FB28EE7B}" type="pres">
      <dgm:prSet presAssocID="{5F8C11F6-E422-4747-978C-BE36B838B313}" presName="conn2-1" presStyleLbl="parChTrans1D4" presStyleIdx="0" presStyleCnt="2"/>
      <dgm:spPr/>
      <dgm:t>
        <a:bodyPr/>
        <a:lstStyle/>
        <a:p>
          <a:endParaRPr lang="tr-TR"/>
        </a:p>
      </dgm:t>
    </dgm:pt>
    <dgm:pt modelId="{8F6780D0-3E1D-410D-BB0E-160455B59B97}" type="pres">
      <dgm:prSet presAssocID="{5F8C11F6-E422-4747-978C-BE36B838B313}" presName="connTx" presStyleLbl="parChTrans1D4" presStyleIdx="0" presStyleCnt="2"/>
      <dgm:spPr/>
      <dgm:t>
        <a:bodyPr/>
        <a:lstStyle/>
        <a:p>
          <a:endParaRPr lang="tr-TR"/>
        </a:p>
      </dgm:t>
    </dgm:pt>
    <dgm:pt modelId="{CD1510B3-024C-48CC-B214-5DA063EC6CEB}" type="pres">
      <dgm:prSet presAssocID="{2D6E97EE-57B6-4EE0-AEBA-BA22FE40ECC2}" presName="root2" presStyleCnt="0"/>
      <dgm:spPr/>
    </dgm:pt>
    <dgm:pt modelId="{A698539E-EB49-4CBD-84E7-E1FD6AB4044D}" type="pres">
      <dgm:prSet presAssocID="{2D6E97EE-57B6-4EE0-AEBA-BA22FE40ECC2}" presName="LevelTwoTextNode" presStyleLbl="node4" presStyleIdx="0" presStyleCnt="2">
        <dgm:presLayoutVars>
          <dgm:chPref val="3"/>
        </dgm:presLayoutVars>
      </dgm:prSet>
      <dgm:spPr/>
      <dgm:t>
        <a:bodyPr/>
        <a:lstStyle/>
        <a:p>
          <a:endParaRPr lang="tr-TR"/>
        </a:p>
      </dgm:t>
    </dgm:pt>
    <dgm:pt modelId="{1389D271-4CD9-473B-8FAF-C6BDFCC16EAC}" type="pres">
      <dgm:prSet presAssocID="{2D6E97EE-57B6-4EE0-AEBA-BA22FE40ECC2}" presName="level3hierChild" presStyleCnt="0"/>
      <dgm:spPr/>
    </dgm:pt>
    <dgm:pt modelId="{52602835-318B-465B-8C0E-EACA639E443B}" type="pres">
      <dgm:prSet presAssocID="{E8CFF6C4-7AF6-43F7-8D48-87D9D3FAB6A9}" presName="conn2-1" presStyleLbl="parChTrans1D4" presStyleIdx="1" presStyleCnt="2"/>
      <dgm:spPr/>
      <dgm:t>
        <a:bodyPr/>
        <a:lstStyle/>
        <a:p>
          <a:endParaRPr lang="tr-TR"/>
        </a:p>
      </dgm:t>
    </dgm:pt>
    <dgm:pt modelId="{9FF5023C-63D2-48A0-8671-C0310D59199C}" type="pres">
      <dgm:prSet presAssocID="{E8CFF6C4-7AF6-43F7-8D48-87D9D3FAB6A9}" presName="connTx" presStyleLbl="parChTrans1D4" presStyleIdx="1" presStyleCnt="2"/>
      <dgm:spPr/>
      <dgm:t>
        <a:bodyPr/>
        <a:lstStyle/>
        <a:p>
          <a:endParaRPr lang="tr-TR"/>
        </a:p>
      </dgm:t>
    </dgm:pt>
    <dgm:pt modelId="{A9B65F15-D8A1-420E-B21C-D35EF4189761}" type="pres">
      <dgm:prSet presAssocID="{41E6C74F-DA89-4710-936E-47C450ED9F66}" presName="root2" presStyleCnt="0"/>
      <dgm:spPr/>
    </dgm:pt>
    <dgm:pt modelId="{3710D8B9-9E06-4534-985C-A12C4072CC5A}" type="pres">
      <dgm:prSet presAssocID="{41E6C74F-DA89-4710-936E-47C450ED9F66}" presName="LevelTwoTextNode" presStyleLbl="node4" presStyleIdx="1" presStyleCnt="2">
        <dgm:presLayoutVars>
          <dgm:chPref val="3"/>
        </dgm:presLayoutVars>
      </dgm:prSet>
      <dgm:spPr/>
      <dgm:t>
        <a:bodyPr/>
        <a:lstStyle/>
        <a:p>
          <a:endParaRPr lang="tr-TR"/>
        </a:p>
      </dgm:t>
    </dgm:pt>
    <dgm:pt modelId="{0FE87C7A-AA45-49C4-BEB7-7AC5FB2C76F5}" type="pres">
      <dgm:prSet presAssocID="{41E6C74F-DA89-4710-936E-47C450ED9F66}" presName="level3hierChild" presStyleCnt="0"/>
      <dgm:spPr/>
    </dgm:pt>
  </dgm:ptLst>
  <dgm:cxnLst>
    <dgm:cxn modelId="{AB511B37-9C97-4AA3-A2B8-67720EEAC415}" srcId="{C472C4CC-54E3-4BC2-BEAC-D4207756AEF0}" destId="{41E6C74F-DA89-4710-936E-47C450ED9F66}" srcOrd="1" destOrd="0" parTransId="{E8CFF6C4-7AF6-43F7-8D48-87D9D3FAB6A9}" sibTransId="{3032E78F-4C17-4319-9E79-3784456EE54E}"/>
    <dgm:cxn modelId="{FABB1C59-6133-445E-B45D-66284D7E2566}" srcId="{5F01EA64-7034-4BA0-B7B3-1E015E5DC71A}" destId="{2D978242-CC34-4CD7-8CDD-A752A09076A3}" srcOrd="1" destOrd="0" parTransId="{2DD2EF6D-1555-40C2-B138-61ADB308A6A2}" sibTransId="{9C7F7AB1-82C0-4B4E-83A4-3743D1B463E1}"/>
    <dgm:cxn modelId="{FAE83DCC-A4BB-43E2-A757-9F8FA52319CB}" type="presOf" srcId="{15B1E97F-B371-4466-BC74-10500CC7EDFE}" destId="{67DD6E8C-1B51-4106-BEBA-43751BFEA44C}" srcOrd="0" destOrd="0" presId="urn:microsoft.com/office/officeart/2005/8/layout/hierarchy2"/>
    <dgm:cxn modelId="{83607E1F-8BB0-4EBE-97FD-1BE347B6C14E}" srcId="{2D978242-CC34-4CD7-8CDD-A752A09076A3}" destId="{BAC1E61A-1BD0-4539-B94C-6D2EAD456CBB}" srcOrd="0" destOrd="0" parTransId="{15B1E97F-B371-4466-BC74-10500CC7EDFE}" sibTransId="{FFDF3D52-0B0F-4F6C-8510-F987978F86AE}"/>
    <dgm:cxn modelId="{93261088-658D-4026-AC71-CD0489A3212B}" type="presOf" srcId="{2D978242-CC34-4CD7-8CDD-A752A09076A3}" destId="{1996E7C2-AFD4-424D-B2A8-341A1EC6BB1E}" srcOrd="0" destOrd="0" presId="urn:microsoft.com/office/officeart/2005/8/layout/hierarchy2"/>
    <dgm:cxn modelId="{B728AC28-5B85-4745-B285-12F0ECEE516A}" type="presOf" srcId="{19A618CD-DE25-4BFC-B02D-109C6F39096D}" destId="{88E66803-EAC5-4775-9F10-B6519D7FEB75}" srcOrd="0" destOrd="0" presId="urn:microsoft.com/office/officeart/2005/8/layout/hierarchy2"/>
    <dgm:cxn modelId="{05169CA5-E3B8-4952-9F86-A7529596A1EE}" type="presOf" srcId="{0AC863D3-98DE-4A13-99C3-98CFB0E03A6A}" destId="{5F01F5CF-9F7D-43BF-A172-A7D8CE316135}" srcOrd="0" destOrd="0" presId="urn:microsoft.com/office/officeart/2005/8/layout/hierarchy2"/>
    <dgm:cxn modelId="{BEF9A975-577A-4583-8CE6-942909D720B9}" type="presOf" srcId="{1CB6E00A-5B6E-4A14-9A52-3F6311B4DF1A}" destId="{05A742C2-DCBD-4A20-B969-4C39D7935285}" srcOrd="0" destOrd="0" presId="urn:microsoft.com/office/officeart/2005/8/layout/hierarchy2"/>
    <dgm:cxn modelId="{0423E54F-989E-4B31-86B0-BD2DA16DFF26}" type="presOf" srcId="{15B1E97F-B371-4466-BC74-10500CC7EDFE}" destId="{0DD94FCD-54A0-4D2E-B634-4B767E142C34}" srcOrd="1" destOrd="0" presId="urn:microsoft.com/office/officeart/2005/8/layout/hierarchy2"/>
    <dgm:cxn modelId="{AAAC8E1E-660D-40B6-9F16-3CBFEAFC90DB}" type="presOf" srcId="{2DD2EF6D-1555-40C2-B138-61ADB308A6A2}" destId="{7B98FB2C-32F1-45A5-B132-92F5D9440FA8}" srcOrd="1" destOrd="0" presId="urn:microsoft.com/office/officeart/2005/8/layout/hierarchy2"/>
    <dgm:cxn modelId="{7567389C-4717-4B7F-881F-F02BA2975E9E}" srcId="{C472C4CC-54E3-4BC2-BEAC-D4207756AEF0}" destId="{2D6E97EE-57B6-4EE0-AEBA-BA22FE40ECC2}" srcOrd="0" destOrd="0" parTransId="{5F8C11F6-E422-4747-978C-BE36B838B313}" sibTransId="{021856E9-6F95-410F-BBA6-24CA4E2EDBC8}"/>
    <dgm:cxn modelId="{1A9987BC-E645-48C9-801D-982B726BC5D1}" srcId="{2D978242-CC34-4CD7-8CDD-A752A09076A3}" destId="{768417A8-BF10-4927-9621-3C7BA6E9BDFD}" srcOrd="1" destOrd="0" parTransId="{0AC863D3-98DE-4A13-99C3-98CFB0E03A6A}" sibTransId="{DA32D8DF-11C3-4525-AA5C-0B51218EC7D3}"/>
    <dgm:cxn modelId="{FA9958BF-3D53-4AF5-B23B-B1D85D9A2CA4}" srcId="{3E19FA21-27E2-492E-9BDA-0C34FF976642}" destId="{5F01EA64-7034-4BA0-B7B3-1E015E5DC71A}" srcOrd="0" destOrd="0" parTransId="{7A1539EA-17F2-4430-AEE1-A9AC49EC9FFC}" sibTransId="{10A6107F-3088-4497-A2C0-BBFC249E8B49}"/>
    <dgm:cxn modelId="{8462D541-367D-41D1-A265-A1363DEEE60E}" type="presOf" srcId="{41E6C74F-DA89-4710-936E-47C450ED9F66}" destId="{3710D8B9-9E06-4534-985C-A12C4072CC5A}" srcOrd="0" destOrd="0" presId="urn:microsoft.com/office/officeart/2005/8/layout/hierarchy2"/>
    <dgm:cxn modelId="{5AF81A49-2306-415A-B4B4-0B9EF4F7BADE}" type="presOf" srcId="{768417A8-BF10-4927-9621-3C7BA6E9BDFD}" destId="{AB15A3F9-23C6-4E7E-84D3-591B07891A38}" srcOrd="0" destOrd="0" presId="urn:microsoft.com/office/officeart/2005/8/layout/hierarchy2"/>
    <dgm:cxn modelId="{22017B70-056B-4D83-9AF0-0A6869351E4C}" type="presOf" srcId="{0AC863D3-98DE-4A13-99C3-98CFB0E03A6A}" destId="{D8AC59AC-558D-4E30-A5EC-DC4B0CE5663A}" srcOrd="1" destOrd="0" presId="urn:microsoft.com/office/officeart/2005/8/layout/hierarchy2"/>
    <dgm:cxn modelId="{02299F6A-9DF9-4F87-89E8-6F68138083D1}" type="presOf" srcId="{C472C4CC-54E3-4BC2-BEAC-D4207756AEF0}" destId="{82180B90-FC65-428B-A3F4-075E0FE3D617}" srcOrd="0" destOrd="0" presId="urn:microsoft.com/office/officeart/2005/8/layout/hierarchy2"/>
    <dgm:cxn modelId="{6B118D4B-0BBE-40ED-8A1B-109247FD435D}" type="presOf" srcId="{3E19FA21-27E2-492E-9BDA-0C34FF976642}" destId="{70749815-4505-4FB1-8104-0E1E3421C179}" srcOrd="0" destOrd="0" presId="urn:microsoft.com/office/officeart/2005/8/layout/hierarchy2"/>
    <dgm:cxn modelId="{0AC77638-8F68-4E0C-9A55-BF60E7DC6C21}" type="presOf" srcId="{19A618CD-DE25-4BFC-B02D-109C6F39096D}" destId="{064079FB-CDA2-4AE9-ADCD-46AE16120DC5}" srcOrd="1" destOrd="0" presId="urn:microsoft.com/office/officeart/2005/8/layout/hierarchy2"/>
    <dgm:cxn modelId="{BD1182B2-AB3E-443F-ABB9-3D21C1C22F62}" type="presOf" srcId="{E8CFF6C4-7AF6-43F7-8D48-87D9D3FAB6A9}" destId="{9FF5023C-63D2-48A0-8671-C0310D59199C}" srcOrd="1" destOrd="0" presId="urn:microsoft.com/office/officeart/2005/8/layout/hierarchy2"/>
    <dgm:cxn modelId="{F454C3FF-FCF2-4844-A3E1-CAB893109FFD}" srcId="{5F01EA64-7034-4BA0-B7B3-1E015E5DC71A}" destId="{1CB6E00A-5B6E-4A14-9A52-3F6311B4DF1A}" srcOrd="0" destOrd="0" parTransId="{19A618CD-DE25-4BFC-B02D-109C6F39096D}" sibTransId="{8078429B-8555-40FA-88B8-015C22791DDD}"/>
    <dgm:cxn modelId="{1635FF59-CB9E-4A4B-8999-D1104C5C4B3C}" type="presOf" srcId="{BAC1E61A-1BD0-4539-B94C-6D2EAD456CBB}" destId="{449EBC5F-72FD-425C-8E0C-A4CCE4527474}" srcOrd="0" destOrd="0" presId="urn:microsoft.com/office/officeart/2005/8/layout/hierarchy2"/>
    <dgm:cxn modelId="{DD88D69E-0364-4E83-8857-C6F5E8AD32BD}" type="presOf" srcId="{5F8C11F6-E422-4747-978C-BE36B838B313}" destId="{8F6780D0-3E1D-410D-BB0E-160455B59B97}" srcOrd="1" destOrd="0" presId="urn:microsoft.com/office/officeart/2005/8/layout/hierarchy2"/>
    <dgm:cxn modelId="{404E4EEB-A1E4-4481-B302-C3E89D52949F}" type="presOf" srcId="{2DD2EF6D-1555-40C2-B138-61ADB308A6A2}" destId="{D38CDEDB-B76E-4368-AC78-5E46DB98F194}" srcOrd="0" destOrd="0" presId="urn:microsoft.com/office/officeart/2005/8/layout/hierarchy2"/>
    <dgm:cxn modelId="{037A4BDF-A98F-4C5B-959F-1F01326FDA69}" type="presOf" srcId="{5F01EA64-7034-4BA0-B7B3-1E015E5DC71A}" destId="{159789DB-9531-4C60-86A8-E5CB6A7E42E5}" srcOrd="0" destOrd="0" presId="urn:microsoft.com/office/officeart/2005/8/layout/hierarchy2"/>
    <dgm:cxn modelId="{7EDDBD91-31D9-4AE7-8DA9-F013EAE42E49}" type="presOf" srcId="{C99916D2-BBF2-4C4F-8190-143E14E7A124}" destId="{025C3F0F-446C-4E82-B83A-4D9D3C1319A4}" srcOrd="1" destOrd="0" presId="urn:microsoft.com/office/officeart/2005/8/layout/hierarchy2"/>
    <dgm:cxn modelId="{A8582FB0-CD2B-49FD-AD37-624F81AB5B3C}" srcId="{2D978242-CC34-4CD7-8CDD-A752A09076A3}" destId="{C472C4CC-54E3-4BC2-BEAC-D4207756AEF0}" srcOrd="2" destOrd="0" parTransId="{C99916D2-BBF2-4C4F-8190-143E14E7A124}" sibTransId="{DEF7BF7E-BA86-47FA-B23B-5996E02455BB}"/>
    <dgm:cxn modelId="{51574068-2A9F-47E2-89F5-599136566297}" type="presOf" srcId="{5F8C11F6-E422-4747-978C-BE36B838B313}" destId="{3DB9C947-843B-4C04-8BB5-1272FB28EE7B}" srcOrd="0" destOrd="0" presId="urn:microsoft.com/office/officeart/2005/8/layout/hierarchy2"/>
    <dgm:cxn modelId="{ABEF9A53-8B0B-449F-9720-288647391227}" type="presOf" srcId="{2D6E97EE-57B6-4EE0-AEBA-BA22FE40ECC2}" destId="{A698539E-EB49-4CBD-84E7-E1FD6AB4044D}" srcOrd="0" destOrd="0" presId="urn:microsoft.com/office/officeart/2005/8/layout/hierarchy2"/>
    <dgm:cxn modelId="{08C04BEA-A00C-4A68-9B2E-8FB531BC74BB}" type="presOf" srcId="{E8CFF6C4-7AF6-43F7-8D48-87D9D3FAB6A9}" destId="{52602835-318B-465B-8C0E-EACA639E443B}" srcOrd="0" destOrd="0" presId="urn:microsoft.com/office/officeart/2005/8/layout/hierarchy2"/>
    <dgm:cxn modelId="{57691B57-966D-4B3F-898E-37E10D5904D3}" type="presOf" srcId="{C99916D2-BBF2-4C4F-8190-143E14E7A124}" destId="{684AA174-3A6E-4717-B7CA-A350A33F7203}" srcOrd="0" destOrd="0" presId="urn:microsoft.com/office/officeart/2005/8/layout/hierarchy2"/>
    <dgm:cxn modelId="{EC91C44F-0944-4FEA-A86F-A08E07F73BCF}" type="presParOf" srcId="{70749815-4505-4FB1-8104-0E1E3421C179}" destId="{DF55CE30-F1B5-4245-9F95-E4129ECD4943}" srcOrd="0" destOrd="0" presId="urn:microsoft.com/office/officeart/2005/8/layout/hierarchy2"/>
    <dgm:cxn modelId="{B74C7FDB-00A3-4BFB-B606-BABE7D13E03C}" type="presParOf" srcId="{DF55CE30-F1B5-4245-9F95-E4129ECD4943}" destId="{159789DB-9531-4C60-86A8-E5CB6A7E42E5}" srcOrd="0" destOrd="0" presId="urn:microsoft.com/office/officeart/2005/8/layout/hierarchy2"/>
    <dgm:cxn modelId="{17D5A5ED-420E-43E2-9E01-9D75DD2656A7}" type="presParOf" srcId="{DF55CE30-F1B5-4245-9F95-E4129ECD4943}" destId="{9F95FD31-36FB-438B-AF5C-70B08ED46CBC}" srcOrd="1" destOrd="0" presId="urn:microsoft.com/office/officeart/2005/8/layout/hierarchy2"/>
    <dgm:cxn modelId="{C0FEDAB3-41F1-48F8-8859-27521361251E}" type="presParOf" srcId="{9F95FD31-36FB-438B-AF5C-70B08ED46CBC}" destId="{88E66803-EAC5-4775-9F10-B6519D7FEB75}" srcOrd="0" destOrd="0" presId="urn:microsoft.com/office/officeart/2005/8/layout/hierarchy2"/>
    <dgm:cxn modelId="{E0088EDD-3F7A-45E8-876A-AED7B4668A75}" type="presParOf" srcId="{88E66803-EAC5-4775-9F10-B6519D7FEB75}" destId="{064079FB-CDA2-4AE9-ADCD-46AE16120DC5}" srcOrd="0" destOrd="0" presId="urn:microsoft.com/office/officeart/2005/8/layout/hierarchy2"/>
    <dgm:cxn modelId="{29A808B6-5AF0-4B98-84C0-53D342BF66DB}" type="presParOf" srcId="{9F95FD31-36FB-438B-AF5C-70B08ED46CBC}" destId="{957DE5E2-6827-4EAA-BFE9-7D4BA18AF52C}" srcOrd="1" destOrd="0" presId="urn:microsoft.com/office/officeart/2005/8/layout/hierarchy2"/>
    <dgm:cxn modelId="{895BC392-B2D7-494D-AC12-7D9D9C1CD409}" type="presParOf" srcId="{957DE5E2-6827-4EAA-BFE9-7D4BA18AF52C}" destId="{05A742C2-DCBD-4A20-B969-4C39D7935285}" srcOrd="0" destOrd="0" presId="urn:microsoft.com/office/officeart/2005/8/layout/hierarchy2"/>
    <dgm:cxn modelId="{3AEFC11B-C745-4B6E-A360-FAA0A0BA9B28}" type="presParOf" srcId="{957DE5E2-6827-4EAA-BFE9-7D4BA18AF52C}" destId="{EC05BA55-14BF-4C81-B8F0-55D43627BC17}" srcOrd="1" destOrd="0" presId="urn:microsoft.com/office/officeart/2005/8/layout/hierarchy2"/>
    <dgm:cxn modelId="{F67DB89A-E4E2-4249-9BE5-90335A23094D}" type="presParOf" srcId="{9F95FD31-36FB-438B-AF5C-70B08ED46CBC}" destId="{D38CDEDB-B76E-4368-AC78-5E46DB98F194}" srcOrd="2" destOrd="0" presId="urn:microsoft.com/office/officeart/2005/8/layout/hierarchy2"/>
    <dgm:cxn modelId="{DABE966D-AC46-495D-8ABD-56061ECE099A}" type="presParOf" srcId="{D38CDEDB-B76E-4368-AC78-5E46DB98F194}" destId="{7B98FB2C-32F1-45A5-B132-92F5D9440FA8}" srcOrd="0" destOrd="0" presId="urn:microsoft.com/office/officeart/2005/8/layout/hierarchy2"/>
    <dgm:cxn modelId="{52DD1ADB-2081-4BE1-B668-97F6941378D4}" type="presParOf" srcId="{9F95FD31-36FB-438B-AF5C-70B08ED46CBC}" destId="{11A9509B-2156-46F0-86AB-2BD20383900C}" srcOrd="3" destOrd="0" presId="urn:microsoft.com/office/officeart/2005/8/layout/hierarchy2"/>
    <dgm:cxn modelId="{D2B4D0E7-CC42-4184-A05A-CD87A01086A2}" type="presParOf" srcId="{11A9509B-2156-46F0-86AB-2BD20383900C}" destId="{1996E7C2-AFD4-424D-B2A8-341A1EC6BB1E}" srcOrd="0" destOrd="0" presId="urn:microsoft.com/office/officeart/2005/8/layout/hierarchy2"/>
    <dgm:cxn modelId="{A1A57173-ADA2-4368-AF1B-AE416A0AE9AC}" type="presParOf" srcId="{11A9509B-2156-46F0-86AB-2BD20383900C}" destId="{F4E0D4AA-9B09-406F-8595-49C0E17E108C}" srcOrd="1" destOrd="0" presId="urn:microsoft.com/office/officeart/2005/8/layout/hierarchy2"/>
    <dgm:cxn modelId="{9279ECA3-ECC7-4C53-800D-2A874A217FDB}" type="presParOf" srcId="{F4E0D4AA-9B09-406F-8595-49C0E17E108C}" destId="{67DD6E8C-1B51-4106-BEBA-43751BFEA44C}" srcOrd="0" destOrd="0" presId="urn:microsoft.com/office/officeart/2005/8/layout/hierarchy2"/>
    <dgm:cxn modelId="{DE9B0CCD-9B78-4851-BC45-FE8B1EB0E618}" type="presParOf" srcId="{67DD6E8C-1B51-4106-BEBA-43751BFEA44C}" destId="{0DD94FCD-54A0-4D2E-B634-4B767E142C34}" srcOrd="0" destOrd="0" presId="urn:microsoft.com/office/officeart/2005/8/layout/hierarchy2"/>
    <dgm:cxn modelId="{C55FD3E5-D1B0-478B-8769-B11E1B8EFE82}" type="presParOf" srcId="{F4E0D4AA-9B09-406F-8595-49C0E17E108C}" destId="{4FEFD612-8469-4F85-9471-382FD566F28D}" srcOrd="1" destOrd="0" presId="urn:microsoft.com/office/officeart/2005/8/layout/hierarchy2"/>
    <dgm:cxn modelId="{6C27E647-0371-41A5-8070-40AF6A2EFC8A}" type="presParOf" srcId="{4FEFD612-8469-4F85-9471-382FD566F28D}" destId="{449EBC5F-72FD-425C-8E0C-A4CCE4527474}" srcOrd="0" destOrd="0" presId="urn:microsoft.com/office/officeart/2005/8/layout/hierarchy2"/>
    <dgm:cxn modelId="{44BA2CF4-2725-48C2-A611-51305339501C}" type="presParOf" srcId="{4FEFD612-8469-4F85-9471-382FD566F28D}" destId="{C1401DD5-B83A-4030-BD91-45289832EC1D}" srcOrd="1" destOrd="0" presId="urn:microsoft.com/office/officeart/2005/8/layout/hierarchy2"/>
    <dgm:cxn modelId="{F01F4678-F614-4CF8-A2E3-53F03CC01A93}" type="presParOf" srcId="{F4E0D4AA-9B09-406F-8595-49C0E17E108C}" destId="{5F01F5CF-9F7D-43BF-A172-A7D8CE316135}" srcOrd="2" destOrd="0" presId="urn:microsoft.com/office/officeart/2005/8/layout/hierarchy2"/>
    <dgm:cxn modelId="{2C2A6CEF-6E46-482A-BD9D-92855C826447}" type="presParOf" srcId="{5F01F5CF-9F7D-43BF-A172-A7D8CE316135}" destId="{D8AC59AC-558D-4E30-A5EC-DC4B0CE5663A}" srcOrd="0" destOrd="0" presId="urn:microsoft.com/office/officeart/2005/8/layout/hierarchy2"/>
    <dgm:cxn modelId="{202B98AC-4E3D-494E-9993-F14797DF076C}" type="presParOf" srcId="{F4E0D4AA-9B09-406F-8595-49C0E17E108C}" destId="{EBE33B75-B900-4296-BD6E-6FE048AB6BFF}" srcOrd="3" destOrd="0" presId="urn:microsoft.com/office/officeart/2005/8/layout/hierarchy2"/>
    <dgm:cxn modelId="{F19D0F71-2957-4616-83DF-6D02BD68572D}" type="presParOf" srcId="{EBE33B75-B900-4296-BD6E-6FE048AB6BFF}" destId="{AB15A3F9-23C6-4E7E-84D3-591B07891A38}" srcOrd="0" destOrd="0" presId="urn:microsoft.com/office/officeart/2005/8/layout/hierarchy2"/>
    <dgm:cxn modelId="{BD9CE752-A60F-47DD-BF89-A3EC205C5874}" type="presParOf" srcId="{EBE33B75-B900-4296-BD6E-6FE048AB6BFF}" destId="{2FCE230C-7BE1-4714-9BE3-54F8A8A7C37F}" srcOrd="1" destOrd="0" presId="urn:microsoft.com/office/officeart/2005/8/layout/hierarchy2"/>
    <dgm:cxn modelId="{AAB23CA0-002C-434E-9952-4A382E2FB2B9}" type="presParOf" srcId="{F4E0D4AA-9B09-406F-8595-49C0E17E108C}" destId="{684AA174-3A6E-4717-B7CA-A350A33F7203}" srcOrd="4" destOrd="0" presId="urn:microsoft.com/office/officeart/2005/8/layout/hierarchy2"/>
    <dgm:cxn modelId="{4E6120DD-E386-4394-97C5-4FAC4F6222FD}" type="presParOf" srcId="{684AA174-3A6E-4717-B7CA-A350A33F7203}" destId="{025C3F0F-446C-4E82-B83A-4D9D3C1319A4}" srcOrd="0" destOrd="0" presId="urn:microsoft.com/office/officeart/2005/8/layout/hierarchy2"/>
    <dgm:cxn modelId="{DFDB6365-ABDF-4EFB-A4AF-53F999500326}" type="presParOf" srcId="{F4E0D4AA-9B09-406F-8595-49C0E17E108C}" destId="{1D6EF406-D653-4095-B844-964C8CE866E3}" srcOrd="5" destOrd="0" presId="urn:microsoft.com/office/officeart/2005/8/layout/hierarchy2"/>
    <dgm:cxn modelId="{0BB1C53E-E4F1-4B0C-8E9B-62FE30BABEB6}" type="presParOf" srcId="{1D6EF406-D653-4095-B844-964C8CE866E3}" destId="{82180B90-FC65-428B-A3F4-075E0FE3D617}" srcOrd="0" destOrd="0" presId="urn:microsoft.com/office/officeart/2005/8/layout/hierarchy2"/>
    <dgm:cxn modelId="{B998C395-3303-4F3C-A0EF-D652F2C0B22A}" type="presParOf" srcId="{1D6EF406-D653-4095-B844-964C8CE866E3}" destId="{4AB8D58E-D890-424C-827C-3B9F8D9948A1}" srcOrd="1" destOrd="0" presId="urn:microsoft.com/office/officeart/2005/8/layout/hierarchy2"/>
    <dgm:cxn modelId="{FBB915A1-6E35-4855-A52D-E63969F56E45}" type="presParOf" srcId="{4AB8D58E-D890-424C-827C-3B9F8D9948A1}" destId="{3DB9C947-843B-4C04-8BB5-1272FB28EE7B}" srcOrd="0" destOrd="0" presId="urn:microsoft.com/office/officeart/2005/8/layout/hierarchy2"/>
    <dgm:cxn modelId="{BBEAB95A-35CD-4EE4-9D51-BDEE942D0231}" type="presParOf" srcId="{3DB9C947-843B-4C04-8BB5-1272FB28EE7B}" destId="{8F6780D0-3E1D-410D-BB0E-160455B59B97}" srcOrd="0" destOrd="0" presId="urn:microsoft.com/office/officeart/2005/8/layout/hierarchy2"/>
    <dgm:cxn modelId="{9BA2C982-711E-4E6B-B996-95B3365FA65A}" type="presParOf" srcId="{4AB8D58E-D890-424C-827C-3B9F8D9948A1}" destId="{CD1510B3-024C-48CC-B214-5DA063EC6CEB}" srcOrd="1" destOrd="0" presId="urn:microsoft.com/office/officeart/2005/8/layout/hierarchy2"/>
    <dgm:cxn modelId="{5835B17B-9692-4435-B959-7C498383C3CC}" type="presParOf" srcId="{CD1510B3-024C-48CC-B214-5DA063EC6CEB}" destId="{A698539E-EB49-4CBD-84E7-E1FD6AB4044D}" srcOrd="0" destOrd="0" presId="urn:microsoft.com/office/officeart/2005/8/layout/hierarchy2"/>
    <dgm:cxn modelId="{ABD81267-B458-4B85-99D8-778EFD910F71}" type="presParOf" srcId="{CD1510B3-024C-48CC-B214-5DA063EC6CEB}" destId="{1389D271-4CD9-473B-8FAF-C6BDFCC16EAC}" srcOrd="1" destOrd="0" presId="urn:microsoft.com/office/officeart/2005/8/layout/hierarchy2"/>
    <dgm:cxn modelId="{5DD13743-F31A-441E-B6FB-2192AA09BAC5}" type="presParOf" srcId="{4AB8D58E-D890-424C-827C-3B9F8D9948A1}" destId="{52602835-318B-465B-8C0E-EACA639E443B}" srcOrd="2" destOrd="0" presId="urn:microsoft.com/office/officeart/2005/8/layout/hierarchy2"/>
    <dgm:cxn modelId="{6C2DCAFE-1CBA-47AE-B749-FA6C21631A12}" type="presParOf" srcId="{52602835-318B-465B-8C0E-EACA639E443B}" destId="{9FF5023C-63D2-48A0-8671-C0310D59199C}" srcOrd="0" destOrd="0" presId="urn:microsoft.com/office/officeart/2005/8/layout/hierarchy2"/>
    <dgm:cxn modelId="{E5E16978-83C8-4E83-9F86-0AC129903A2B}" type="presParOf" srcId="{4AB8D58E-D890-424C-827C-3B9F8D9948A1}" destId="{A9B65F15-D8A1-420E-B21C-D35EF4189761}" srcOrd="3" destOrd="0" presId="urn:microsoft.com/office/officeart/2005/8/layout/hierarchy2"/>
    <dgm:cxn modelId="{3A8CEB99-6A9C-4C7F-BE78-481A57AE8CFD}" type="presParOf" srcId="{A9B65F15-D8A1-420E-B21C-D35EF4189761}" destId="{3710D8B9-9E06-4534-985C-A12C4072CC5A}" srcOrd="0" destOrd="0" presId="urn:microsoft.com/office/officeart/2005/8/layout/hierarchy2"/>
    <dgm:cxn modelId="{9E631C6A-03CA-42B8-8088-3B58CEB40F31}" type="presParOf" srcId="{A9B65F15-D8A1-420E-B21C-D35EF4189761}" destId="{0FE87C7A-AA45-49C4-BEB7-7AC5FB2C76F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94D2F0-729E-47C1-8924-4DABD09A4A9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A499110B-98BF-4236-8AB9-82F057D33100}">
      <dgm:prSet phldrT="[Metin]"/>
      <dgm:spPr/>
      <dgm:t>
        <a:bodyPr/>
        <a:lstStyle/>
        <a:p>
          <a:r>
            <a:rPr lang="tr-TR" dirty="0" smtClean="0"/>
            <a:t>A Sınıfı Uzman</a:t>
          </a:r>
          <a:endParaRPr lang="tr-TR" dirty="0"/>
        </a:p>
      </dgm:t>
    </dgm:pt>
    <dgm:pt modelId="{991F5A7D-614D-400A-BA48-A70A665890BB}" type="parTrans" cxnId="{005480B5-D7D9-4118-945F-A8E21327B8BB}">
      <dgm:prSet/>
      <dgm:spPr/>
      <dgm:t>
        <a:bodyPr/>
        <a:lstStyle/>
        <a:p>
          <a:endParaRPr lang="tr-TR"/>
        </a:p>
      </dgm:t>
    </dgm:pt>
    <dgm:pt modelId="{600F622D-E14F-42B8-8619-1FC25331CB5D}" type="sibTrans" cxnId="{005480B5-D7D9-4118-945F-A8E21327B8BB}">
      <dgm:prSet/>
      <dgm:spPr/>
      <dgm:t>
        <a:bodyPr/>
        <a:lstStyle/>
        <a:p>
          <a:endParaRPr lang="tr-TR"/>
        </a:p>
      </dgm:t>
    </dgm:pt>
    <dgm:pt modelId="{5CB73AA9-7019-47F5-B116-92F2435C17CD}">
      <dgm:prSet phldrT="[Metin]"/>
      <dgm:spPr/>
      <dgm:t>
        <a:bodyPr/>
        <a:lstStyle/>
        <a:p>
          <a:r>
            <a:rPr lang="tr-TR" dirty="0" smtClean="0"/>
            <a:t>Çok Tehlikeli</a:t>
          </a:r>
          <a:endParaRPr lang="tr-TR" dirty="0"/>
        </a:p>
      </dgm:t>
    </dgm:pt>
    <dgm:pt modelId="{CDD5F1E8-1884-4015-A7C8-F63269328D0C}" type="parTrans" cxnId="{E71ECCA2-D91C-4F1E-8AB2-ED8D95FC6D87}">
      <dgm:prSet/>
      <dgm:spPr/>
      <dgm:t>
        <a:bodyPr/>
        <a:lstStyle/>
        <a:p>
          <a:endParaRPr lang="tr-TR"/>
        </a:p>
      </dgm:t>
    </dgm:pt>
    <dgm:pt modelId="{990171C2-559E-4B45-87E0-5D08D785FD3F}" type="sibTrans" cxnId="{E71ECCA2-D91C-4F1E-8AB2-ED8D95FC6D87}">
      <dgm:prSet/>
      <dgm:spPr/>
      <dgm:t>
        <a:bodyPr/>
        <a:lstStyle/>
        <a:p>
          <a:endParaRPr lang="tr-TR"/>
        </a:p>
      </dgm:t>
    </dgm:pt>
    <dgm:pt modelId="{7B267FD7-9929-4D6D-AAA8-6492D679FD8E}">
      <dgm:prSet phldrT="[Metin]"/>
      <dgm:spPr/>
      <dgm:t>
        <a:bodyPr/>
        <a:lstStyle/>
        <a:p>
          <a:r>
            <a:rPr lang="tr-TR" dirty="0" smtClean="0"/>
            <a:t>B Sınıfı Uzman</a:t>
          </a:r>
          <a:endParaRPr lang="tr-TR" dirty="0"/>
        </a:p>
      </dgm:t>
    </dgm:pt>
    <dgm:pt modelId="{2BCD00BA-9FC1-496B-87D8-4F82051E481F}" type="parTrans" cxnId="{2B303561-487F-4F99-93FE-891BEC0517B4}">
      <dgm:prSet/>
      <dgm:spPr/>
      <dgm:t>
        <a:bodyPr/>
        <a:lstStyle/>
        <a:p>
          <a:endParaRPr lang="tr-TR"/>
        </a:p>
      </dgm:t>
    </dgm:pt>
    <dgm:pt modelId="{E4CD98FF-DD15-4DEA-BFB0-27F6ED01A464}" type="sibTrans" cxnId="{2B303561-487F-4F99-93FE-891BEC0517B4}">
      <dgm:prSet/>
      <dgm:spPr/>
      <dgm:t>
        <a:bodyPr/>
        <a:lstStyle/>
        <a:p>
          <a:endParaRPr lang="tr-TR"/>
        </a:p>
      </dgm:t>
    </dgm:pt>
    <dgm:pt modelId="{EC80A21D-6AAA-49B7-8870-39730BA1DE8D}">
      <dgm:prSet phldrT="[Metin]"/>
      <dgm:spPr/>
      <dgm:t>
        <a:bodyPr/>
        <a:lstStyle/>
        <a:p>
          <a:r>
            <a:rPr lang="tr-TR" dirty="0" smtClean="0"/>
            <a:t>Tehlikeli</a:t>
          </a:r>
          <a:endParaRPr lang="tr-TR" dirty="0"/>
        </a:p>
      </dgm:t>
    </dgm:pt>
    <dgm:pt modelId="{D015727E-24FC-4F65-816F-6C2F37457835}" type="parTrans" cxnId="{D7131182-2C9E-4C75-968C-766A8A1EA178}">
      <dgm:prSet/>
      <dgm:spPr/>
      <dgm:t>
        <a:bodyPr/>
        <a:lstStyle/>
        <a:p>
          <a:endParaRPr lang="tr-TR"/>
        </a:p>
      </dgm:t>
    </dgm:pt>
    <dgm:pt modelId="{3CC7296E-F3BA-4014-B105-B69CA37B442F}" type="sibTrans" cxnId="{D7131182-2C9E-4C75-968C-766A8A1EA178}">
      <dgm:prSet/>
      <dgm:spPr/>
      <dgm:t>
        <a:bodyPr/>
        <a:lstStyle/>
        <a:p>
          <a:endParaRPr lang="tr-TR"/>
        </a:p>
      </dgm:t>
    </dgm:pt>
    <dgm:pt modelId="{C41E09EB-FA9E-4DD4-96E8-EBB14BDC7A76}">
      <dgm:prSet phldrT="[Metin]"/>
      <dgm:spPr/>
      <dgm:t>
        <a:bodyPr/>
        <a:lstStyle/>
        <a:p>
          <a:r>
            <a:rPr lang="tr-TR" dirty="0" smtClean="0"/>
            <a:t>C Sınıfı Uzman</a:t>
          </a:r>
          <a:endParaRPr lang="tr-TR" dirty="0"/>
        </a:p>
      </dgm:t>
    </dgm:pt>
    <dgm:pt modelId="{526834D5-F737-4E16-BA45-10FCCE97636A}" type="parTrans" cxnId="{D181D309-0DC3-4B5B-BFD4-7F7A4D4A0EDC}">
      <dgm:prSet/>
      <dgm:spPr/>
      <dgm:t>
        <a:bodyPr/>
        <a:lstStyle/>
        <a:p>
          <a:endParaRPr lang="tr-TR"/>
        </a:p>
      </dgm:t>
    </dgm:pt>
    <dgm:pt modelId="{FB52F1E5-45B5-40E1-854A-50D8A37E91C2}" type="sibTrans" cxnId="{D181D309-0DC3-4B5B-BFD4-7F7A4D4A0EDC}">
      <dgm:prSet/>
      <dgm:spPr/>
      <dgm:t>
        <a:bodyPr/>
        <a:lstStyle/>
        <a:p>
          <a:endParaRPr lang="tr-TR"/>
        </a:p>
      </dgm:t>
    </dgm:pt>
    <dgm:pt modelId="{D96D432D-6ACB-4AE4-A351-50C72F05F899}">
      <dgm:prSet phldrT="[Metin]"/>
      <dgm:spPr/>
      <dgm:t>
        <a:bodyPr/>
        <a:lstStyle/>
        <a:p>
          <a:r>
            <a:rPr lang="tr-TR" dirty="0" smtClean="0"/>
            <a:t>Az Tehlikeli</a:t>
          </a:r>
          <a:endParaRPr lang="tr-TR" dirty="0"/>
        </a:p>
      </dgm:t>
    </dgm:pt>
    <dgm:pt modelId="{A2799473-1123-46DA-94D2-42317FA0B57B}" type="parTrans" cxnId="{4FA7B887-C153-4E0D-8813-205CA2B026C1}">
      <dgm:prSet/>
      <dgm:spPr/>
      <dgm:t>
        <a:bodyPr/>
        <a:lstStyle/>
        <a:p>
          <a:endParaRPr lang="tr-TR"/>
        </a:p>
      </dgm:t>
    </dgm:pt>
    <dgm:pt modelId="{500323A8-D905-493C-95FB-6B5241F35BC1}" type="sibTrans" cxnId="{4FA7B887-C153-4E0D-8813-205CA2B026C1}">
      <dgm:prSet/>
      <dgm:spPr/>
      <dgm:t>
        <a:bodyPr/>
        <a:lstStyle/>
        <a:p>
          <a:endParaRPr lang="tr-TR"/>
        </a:p>
      </dgm:t>
    </dgm:pt>
    <dgm:pt modelId="{D253C06B-F2EC-4FE9-9F2A-43EBF55DDDE5}" type="pres">
      <dgm:prSet presAssocID="{5E94D2F0-729E-47C1-8924-4DABD09A4A92}" presName="Name0" presStyleCnt="0">
        <dgm:presLayoutVars>
          <dgm:dir/>
          <dgm:animLvl val="lvl"/>
          <dgm:resizeHandles val="exact"/>
        </dgm:presLayoutVars>
      </dgm:prSet>
      <dgm:spPr/>
      <dgm:t>
        <a:bodyPr/>
        <a:lstStyle/>
        <a:p>
          <a:endParaRPr lang="tr-TR"/>
        </a:p>
      </dgm:t>
    </dgm:pt>
    <dgm:pt modelId="{EC229E8B-77D3-489F-BF7A-46A060BEE8B7}" type="pres">
      <dgm:prSet presAssocID="{A499110B-98BF-4236-8AB9-82F057D33100}" presName="linNode" presStyleCnt="0"/>
      <dgm:spPr/>
    </dgm:pt>
    <dgm:pt modelId="{07C28693-5DD7-42A6-8908-B29C861C679B}" type="pres">
      <dgm:prSet presAssocID="{A499110B-98BF-4236-8AB9-82F057D33100}" presName="parentText" presStyleLbl="node1" presStyleIdx="0" presStyleCnt="3">
        <dgm:presLayoutVars>
          <dgm:chMax val="1"/>
          <dgm:bulletEnabled val="1"/>
        </dgm:presLayoutVars>
      </dgm:prSet>
      <dgm:spPr/>
      <dgm:t>
        <a:bodyPr/>
        <a:lstStyle/>
        <a:p>
          <a:endParaRPr lang="tr-TR"/>
        </a:p>
      </dgm:t>
    </dgm:pt>
    <dgm:pt modelId="{0D00C616-B45D-4E67-9752-70FE378A63D1}" type="pres">
      <dgm:prSet presAssocID="{A499110B-98BF-4236-8AB9-82F057D33100}" presName="descendantText" presStyleLbl="alignAccFollowNode1" presStyleIdx="0" presStyleCnt="3">
        <dgm:presLayoutVars>
          <dgm:bulletEnabled val="1"/>
        </dgm:presLayoutVars>
      </dgm:prSet>
      <dgm:spPr/>
      <dgm:t>
        <a:bodyPr/>
        <a:lstStyle/>
        <a:p>
          <a:endParaRPr lang="tr-TR"/>
        </a:p>
      </dgm:t>
    </dgm:pt>
    <dgm:pt modelId="{70962D2A-451A-407B-8861-C026456EB493}" type="pres">
      <dgm:prSet presAssocID="{600F622D-E14F-42B8-8619-1FC25331CB5D}" presName="sp" presStyleCnt="0"/>
      <dgm:spPr/>
    </dgm:pt>
    <dgm:pt modelId="{B9E7378E-C2C3-4B26-A900-BFE80AC5B28B}" type="pres">
      <dgm:prSet presAssocID="{7B267FD7-9929-4D6D-AAA8-6492D679FD8E}" presName="linNode" presStyleCnt="0"/>
      <dgm:spPr/>
    </dgm:pt>
    <dgm:pt modelId="{17575BE8-4C54-433A-8D8A-3603CC476907}" type="pres">
      <dgm:prSet presAssocID="{7B267FD7-9929-4D6D-AAA8-6492D679FD8E}" presName="parentText" presStyleLbl="node1" presStyleIdx="1" presStyleCnt="3">
        <dgm:presLayoutVars>
          <dgm:chMax val="1"/>
          <dgm:bulletEnabled val="1"/>
        </dgm:presLayoutVars>
      </dgm:prSet>
      <dgm:spPr/>
      <dgm:t>
        <a:bodyPr/>
        <a:lstStyle/>
        <a:p>
          <a:endParaRPr lang="tr-TR"/>
        </a:p>
      </dgm:t>
    </dgm:pt>
    <dgm:pt modelId="{BED2808D-E504-40F0-8205-6C31C042DF95}" type="pres">
      <dgm:prSet presAssocID="{7B267FD7-9929-4D6D-AAA8-6492D679FD8E}" presName="descendantText" presStyleLbl="alignAccFollowNode1" presStyleIdx="1" presStyleCnt="3">
        <dgm:presLayoutVars>
          <dgm:bulletEnabled val="1"/>
        </dgm:presLayoutVars>
      </dgm:prSet>
      <dgm:spPr/>
      <dgm:t>
        <a:bodyPr/>
        <a:lstStyle/>
        <a:p>
          <a:endParaRPr lang="tr-TR"/>
        </a:p>
      </dgm:t>
    </dgm:pt>
    <dgm:pt modelId="{9EAA3566-7B9C-45FD-961C-86C0ACED4B85}" type="pres">
      <dgm:prSet presAssocID="{E4CD98FF-DD15-4DEA-BFB0-27F6ED01A464}" presName="sp" presStyleCnt="0"/>
      <dgm:spPr/>
    </dgm:pt>
    <dgm:pt modelId="{797C6CBC-627E-4ED6-9A17-7314ECDA9EFF}" type="pres">
      <dgm:prSet presAssocID="{C41E09EB-FA9E-4DD4-96E8-EBB14BDC7A76}" presName="linNode" presStyleCnt="0"/>
      <dgm:spPr/>
    </dgm:pt>
    <dgm:pt modelId="{115EEB05-9F8D-4CCA-BA72-11ED4F553B9A}" type="pres">
      <dgm:prSet presAssocID="{C41E09EB-FA9E-4DD4-96E8-EBB14BDC7A76}" presName="parentText" presStyleLbl="node1" presStyleIdx="2" presStyleCnt="3">
        <dgm:presLayoutVars>
          <dgm:chMax val="1"/>
          <dgm:bulletEnabled val="1"/>
        </dgm:presLayoutVars>
      </dgm:prSet>
      <dgm:spPr/>
      <dgm:t>
        <a:bodyPr/>
        <a:lstStyle/>
        <a:p>
          <a:endParaRPr lang="tr-TR"/>
        </a:p>
      </dgm:t>
    </dgm:pt>
    <dgm:pt modelId="{E21D28F7-BDE6-4DB7-A62F-0008E009A2DF}" type="pres">
      <dgm:prSet presAssocID="{C41E09EB-FA9E-4DD4-96E8-EBB14BDC7A76}" presName="descendantText" presStyleLbl="alignAccFollowNode1" presStyleIdx="2" presStyleCnt="3">
        <dgm:presLayoutVars>
          <dgm:bulletEnabled val="1"/>
        </dgm:presLayoutVars>
      </dgm:prSet>
      <dgm:spPr/>
      <dgm:t>
        <a:bodyPr/>
        <a:lstStyle/>
        <a:p>
          <a:endParaRPr lang="tr-TR"/>
        </a:p>
      </dgm:t>
    </dgm:pt>
  </dgm:ptLst>
  <dgm:cxnLst>
    <dgm:cxn modelId="{C5A64502-6F92-4724-87CF-D65BBE074919}" type="presOf" srcId="{EC80A21D-6AAA-49B7-8870-39730BA1DE8D}" destId="{BED2808D-E504-40F0-8205-6C31C042DF95}" srcOrd="0" destOrd="0" presId="urn:microsoft.com/office/officeart/2005/8/layout/vList5"/>
    <dgm:cxn modelId="{D7131182-2C9E-4C75-968C-766A8A1EA178}" srcId="{7B267FD7-9929-4D6D-AAA8-6492D679FD8E}" destId="{EC80A21D-6AAA-49B7-8870-39730BA1DE8D}" srcOrd="0" destOrd="0" parTransId="{D015727E-24FC-4F65-816F-6C2F37457835}" sibTransId="{3CC7296E-F3BA-4014-B105-B69CA37B442F}"/>
    <dgm:cxn modelId="{2B303561-487F-4F99-93FE-891BEC0517B4}" srcId="{5E94D2F0-729E-47C1-8924-4DABD09A4A92}" destId="{7B267FD7-9929-4D6D-AAA8-6492D679FD8E}" srcOrd="1" destOrd="0" parTransId="{2BCD00BA-9FC1-496B-87D8-4F82051E481F}" sibTransId="{E4CD98FF-DD15-4DEA-BFB0-27F6ED01A464}"/>
    <dgm:cxn modelId="{6D1D539C-D517-455D-BD99-AD24B6809D35}" type="presOf" srcId="{5E94D2F0-729E-47C1-8924-4DABD09A4A92}" destId="{D253C06B-F2EC-4FE9-9F2A-43EBF55DDDE5}" srcOrd="0" destOrd="0" presId="urn:microsoft.com/office/officeart/2005/8/layout/vList5"/>
    <dgm:cxn modelId="{C6BFBCD9-A6D2-4CFE-8FEE-F60676D9A683}" type="presOf" srcId="{D96D432D-6ACB-4AE4-A351-50C72F05F899}" destId="{E21D28F7-BDE6-4DB7-A62F-0008E009A2DF}" srcOrd="0" destOrd="0" presId="urn:microsoft.com/office/officeart/2005/8/layout/vList5"/>
    <dgm:cxn modelId="{D181D309-0DC3-4B5B-BFD4-7F7A4D4A0EDC}" srcId="{5E94D2F0-729E-47C1-8924-4DABD09A4A92}" destId="{C41E09EB-FA9E-4DD4-96E8-EBB14BDC7A76}" srcOrd="2" destOrd="0" parTransId="{526834D5-F737-4E16-BA45-10FCCE97636A}" sibTransId="{FB52F1E5-45B5-40E1-854A-50D8A37E91C2}"/>
    <dgm:cxn modelId="{6AF73F3E-A92B-4FD1-8C8B-219CAC2F05B0}" type="presOf" srcId="{5CB73AA9-7019-47F5-B116-92F2435C17CD}" destId="{0D00C616-B45D-4E67-9752-70FE378A63D1}" srcOrd="0" destOrd="0" presId="urn:microsoft.com/office/officeart/2005/8/layout/vList5"/>
    <dgm:cxn modelId="{9024F523-AD21-4EB6-A4F0-1B7D5D413B0F}" type="presOf" srcId="{A499110B-98BF-4236-8AB9-82F057D33100}" destId="{07C28693-5DD7-42A6-8908-B29C861C679B}" srcOrd="0" destOrd="0" presId="urn:microsoft.com/office/officeart/2005/8/layout/vList5"/>
    <dgm:cxn modelId="{4FA7B887-C153-4E0D-8813-205CA2B026C1}" srcId="{C41E09EB-FA9E-4DD4-96E8-EBB14BDC7A76}" destId="{D96D432D-6ACB-4AE4-A351-50C72F05F899}" srcOrd="0" destOrd="0" parTransId="{A2799473-1123-46DA-94D2-42317FA0B57B}" sibTransId="{500323A8-D905-493C-95FB-6B5241F35BC1}"/>
    <dgm:cxn modelId="{005480B5-D7D9-4118-945F-A8E21327B8BB}" srcId="{5E94D2F0-729E-47C1-8924-4DABD09A4A92}" destId="{A499110B-98BF-4236-8AB9-82F057D33100}" srcOrd="0" destOrd="0" parTransId="{991F5A7D-614D-400A-BA48-A70A665890BB}" sibTransId="{600F622D-E14F-42B8-8619-1FC25331CB5D}"/>
    <dgm:cxn modelId="{E71ECCA2-D91C-4F1E-8AB2-ED8D95FC6D87}" srcId="{A499110B-98BF-4236-8AB9-82F057D33100}" destId="{5CB73AA9-7019-47F5-B116-92F2435C17CD}" srcOrd="0" destOrd="0" parTransId="{CDD5F1E8-1884-4015-A7C8-F63269328D0C}" sibTransId="{990171C2-559E-4B45-87E0-5D08D785FD3F}"/>
    <dgm:cxn modelId="{DB9628F0-3005-4E23-814E-45AE6C1A12EF}" type="presOf" srcId="{C41E09EB-FA9E-4DD4-96E8-EBB14BDC7A76}" destId="{115EEB05-9F8D-4CCA-BA72-11ED4F553B9A}" srcOrd="0" destOrd="0" presId="urn:microsoft.com/office/officeart/2005/8/layout/vList5"/>
    <dgm:cxn modelId="{3FB42F7B-445D-4DEF-A6A2-AA54460D7B06}" type="presOf" srcId="{7B267FD7-9929-4D6D-AAA8-6492D679FD8E}" destId="{17575BE8-4C54-433A-8D8A-3603CC476907}" srcOrd="0" destOrd="0" presId="urn:microsoft.com/office/officeart/2005/8/layout/vList5"/>
    <dgm:cxn modelId="{EE5DBDC5-FBAA-4488-86F3-04A960261031}" type="presParOf" srcId="{D253C06B-F2EC-4FE9-9F2A-43EBF55DDDE5}" destId="{EC229E8B-77D3-489F-BF7A-46A060BEE8B7}" srcOrd="0" destOrd="0" presId="urn:microsoft.com/office/officeart/2005/8/layout/vList5"/>
    <dgm:cxn modelId="{504FF010-6A90-4DBD-92C0-1AF3020DB652}" type="presParOf" srcId="{EC229E8B-77D3-489F-BF7A-46A060BEE8B7}" destId="{07C28693-5DD7-42A6-8908-B29C861C679B}" srcOrd="0" destOrd="0" presId="urn:microsoft.com/office/officeart/2005/8/layout/vList5"/>
    <dgm:cxn modelId="{9A62F0B8-1D31-4385-9F55-A8CD0FFC0CA4}" type="presParOf" srcId="{EC229E8B-77D3-489F-BF7A-46A060BEE8B7}" destId="{0D00C616-B45D-4E67-9752-70FE378A63D1}" srcOrd="1" destOrd="0" presId="urn:microsoft.com/office/officeart/2005/8/layout/vList5"/>
    <dgm:cxn modelId="{883A6A86-7455-4372-8201-2A6E1E768579}" type="presParOf" srcId="{D253C06B-F2EC-4FE9-9F2A-43EBF55DDDE5}" destId="{70962D2A-451A-407B-8861-C026456EB493}" srcOrd="1" destOrd="0" presId="urn:microsoft.com/office/officeart/2005/8/layout/vList5"/>
    <dgm:cxn modelId="{E0C2E1B8-8878-49A4-91A5-D0D4E9C2BDEB}" type="presParOf" srcId="{D253C06B-F2EC-4FE9-9F2A-43EBF55DDDE5}" destId="{B9E7378E-C2C3-4B26-A900-BFE80AC5B28B}" srcOrd="2" destOrd="0" presId="urn:microsoft.com/office/officeart/2005/8/layout/vList5"/>
    <dgm:cxn modelId="{577F79D0-8F2C-462F-88F2-6A51E417E6D5}" type="presParOf" srcId="{B9E7378E-C2C3-4B26-A900-BFE80AC5B28B}" destId="{17575BE8-4C54-433A-8D8A-3603CC476907}" srcOrd="0" destOrd="0" presId="urn:microsoft.com/office/officeart/2005/8/layout/vList5"/>
    <dgm:cxn modelId="{FF5ABF67-5097-4AD6-ABB4-0C5F9B98B1E1}" type="presParOf" srcId="{B9E7378E-C2C3-4B26-A900-BFE80AC5B28B}" destId="{BED2808D-E504-40F0-8205-6C31C042DF95}" srcOrd="1" destOrd="0" presId="urn:microsoft.com/office/officeart/2005/8/layout/vList5"/>
    <dgm:cxn modelId="{45BF80A0-A4B8-4BDD-9FE0-C750B106517F}" type="presParOf" srcId="{D253C06B-F2EC-4FE9-9F2A-43EBF55DDDE5}" destId="{9EAA3566-7B9C-45FD-961C-86C0ACED4B85}" srcOrd="3" destOrd="0" presId="urn:microsoft.com/office/officeart/2005/8/layout/vList5"/>
    <dgm:cxn modelId="{99939452-BFDF-4EE2-86B2-A365630AE49A}" type="presParOf" srcId="{D253C06B-F2EC-4FE9-9F2A-43EBF55DDDE5}" destId="{797C6CBC-627E-4ED6-9A17-7314ECDA9EFF}" srcOrd="4" destOrd="0" presId="urn:microsoft.com/office/officeart/2005/8/layout/vList5"/>
    <dgm:cxn modelId="{9905840F-A287-4AE6-933D-1C9F57D3630C}" type="presParOf" srcId="{797C6CBC-627E-4ED6-9A17-7314ECDA9EFF}" destId="{115EEB05-9F8D-4CCA-BA72-11ED4F553B9A}" srcOrd="0" destOrd="0" presId="urn:microsoft.com/office/officeart/2005/8/layout/vList5"/>
    <dgm:cxn modelId="{6E931149-929B-42F1-9242-969FBBEC8C56}" type="presParOf" srcId="{797C6CBC-627E-4ED6-9A17-7314ECDA9EFF}" destId="{E21D28F7-BDE6-4DB7-A62F-0008E009A2DF}"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10</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Risk Değerlendirilmesi, Kontrol Ölçüm ve Araştırma</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75A997C5-BCDD-4862-8609-0710E8700018}" type="presOf" srcId="{E48900A5-04CC-4264-B88C-F59D4D5A274E}" destId="{A363DAEA-C9A9-441E-908C-043AC7878042}" srcOrd="0" destOrd="0" presId="urn:microsoft.com/office/officeart/2005/8/layout/chevron2"/>
    <dgm:cxn modelId="{197EBCD5-9DB7-4A1E-B702-D6A4DF36572D}" type="presOf" srcId="{5C7F318B-AD6F-404F-9CFB-43165252744E}" destId="{7DC5BD71-E180-4C72-88FF-B3E12C60E552}"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6E662F32-AAA9-49CC-BCD2-2ABF02659A13}" type="presOf" srcId="{F5C8493F-C876-4BE3-AB39-0C0815110EC2}" destId="{53DA4764-B2EC-4FE9-8F7D-A8DA11D950A1}" srcOrd="0" destOrd="0" presId="urn:microsoft.com/office/officeart/2005/8/layout/chevron2"/>
    <dgm:cxn modelId="{39B4B9CF-FB5A-4783-A303-A549F4126AC0}" type="presParOf" srcId="{53DA4764-B2EC-4FE9-8F7D-A8DA11D950A1}" destId="{258EF682-7DAE-42DF-9117-6A0CB51A0C4A}" srcOrd="0" destOrd="0" presId="urn:microsoft.com/office/officeart/2005/8/layout/chevron2"/>
    <dgm:cxn modelId="{C562FF28-277B-4D96-B24D-E4DE99400EDF}" type="presParOf" srcId="{258EF682-7DAE-42DF-9117-6A0CB51A0C4A}" destId="{A363DAEA-C9A9-441E-908C-043AC7878042}" srcOrd="0" destOrd="0" presId="urn:microsoft.com/office/officeart/2005/8/layout/chevron2"/>
    <dgm:cxn modelId="{0D1FDE2C-1095-4228-9CD7-FEE34D621E53}"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11</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Acil Durum planları, yangınla mücadele ve ilkyardım çalışmalarının yapılması</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1FDF865F-40AD-4153-8241-E3EB58AC75C5}" type="presOf" srcId="{E48900A5-04CC-4264-B88C-F59D4D5A274E}" destId="{A363DAEA-C9A9-441E-908C-043AC7878042}" srcOrd="0" destOrd="0" presId="urn:microsoft.com/office/officeart/2005/8/layout/chevron2"/>
    <dgm:cxn modelId="{A67455BD-7346-4873-A60B-80EC149C395E}" type="presOf" srcId="{5C7F318B-AD6F-404F-9CFB-43165252744E}" destId="{7DC5BD71-E180-4C72-88FF-B3E12C60E552}"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6F3EDFB5-93F9-4CA8-9EC9-B58E501C39C4}" type="presOf" srcId="{F5C8493F-C876-4BE3-AB39-0C0815110EC2}" destId="{53DA4764-B2EC-4FE9-8F7D-A8DA11D950A1}" srcOrd="0" destOrd="0" presId="urn:microsoft.com/office/officeart/2005/8/layout/chevron2"/>
    <dgm:cxn modelId="{9840E4C4-2B05-4C10-992F-C8E0143DB0BA}" type="presParOf" srcId="{53DA4764-B2EC-4FE9-8F7D-A8DA11D950A1}" destId="{258EF682-7DAE-42DF-9117-6A0CB51A0C4A}" srcOrd="0" destOrd="0" presId="urn:microsoft.com/office/officeart/2005/8/layout/chevron2"/>
    <dgm:cxn modelId="{717A249C-63D0-475E-BE84-6F2955561F3D}" type="presParOf" srcId="{258EF682-7DAE-42DF-9117-6A0CB51A0C4A}" destId="{A363DAEA-C9A9-441E-908C-043AC7878042}" srcOrd="0" destOrd="0" presId="urn:microsoft.com/office/officeart/2005/8/layout/chevron2"/>
    <dgm:cxn modelId="{45F505C3-1498-4EFF-9A3A-65F0D2121761}"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12</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Tahliye planının hazırlanması</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FB90B727-8B67-4822-9407-064B510642A9}" type="presOf" srcId="{5C7F318B-AD6F-404F-9CFB-43165252744E}" destId="{7DC5BD71-E180-4C72-88FF-B3E12C60E552}" srcOrd="0" destOrd="0" presId="urn:microsoft.com/office/officeart/2005/8/layout/chevron2"/>
    <dgm:cxn modelId="{3B171055-FEE1-4068-8346-4CB45A3A782C}" type="presOf" srcId="{E48900A5-04CC-4264-B88C-F59D4D5A274E}" destId="{A363DAEA-C9A9-441E-908C-043AC7878042}"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7B0EA9EA-3340-4851-9FAB-6EFC150BEAC5}" type="presOf" srcId="{F5C8493F-C876-4BE3-AB39-0C0815110EC2}" destId="{53DA4764-B2EC-4FE9-8F7D-A8DA11D950A1}" srcOrd="0" destOrd="0" presId="urn:microsoft.com/office/officeart/2005/8/layout/chevron2"/>
    <dgm:cxn modelId="{8779C477-69DD-44B5-9A28-D36571F5F8CF}" type="presParOf" srcId="{53DA4764-B2EC-4FE9-8F7D-A8DA11D950A1}" destId="{258EF682-7DAE-42DF-9117-6A0CB51A0C4A}" srcOrd="0" destOrd="0" presId="urn:microsoft.com/office/officeart/2005/8/layout/chevron2"/>
    <dgm:cxn modelId="{9DAD2700-BBD4-4744-82B4-8D594917A885}" type="presParOf" srcId="{258EF682-7DAE-42DF-9117-6A0CB51A0C4A}" destId="{A363DAEA-C9A9-441E-908C-043AC7878042}" srcOrd="0" destOrd="0" presId="urn:microsoft.com/office/officeart/2005/8/layout/chevron2"/>
    <dgm:cxn modelId="{93B7A69A-5034-4700-B6AB-470F72050D80}"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13</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Çalışmaktan kaçınma hakkı</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D6EEE9B9-8DA0-4617-984E-2C0F2224028D}" type="presOf" srcId="{5C7F318B-AD6F-404F-9CFB-43165252744E}" destId="{7DC5BD71-E180-4C72-88FF-B3E12C60E552}" srcOrd="0" destOrd="0" presId="urn:microsoft.com/office/officeart/2005/8/layout/chevron2"/>
    <dgm:cxn modelId="{E9D6A2D4-C69C-48BA-AA6B-6976FA316804}" type="presOf" srcId="{E48900A5-04CC-4264-B88C-F59D4D5A274E}" destId="{A363DAEA-C9A9-441E-908C-043AC7878042}"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3AE04767-9BA0-4409-9060-2DA7D8EB0B91}" type="presOf" srcId="{F5C8493F-C876-4BE3-AB39-0C0815110EC2}" destId="{53DA4764-B2EC-4FE9-8F7D-A8DA11D950A1}" srcOrd="0" destOrd="0" presId="urn:microsoft.com/office/officeart/2005/8/layout/chevron2"/>
    <dgm:cxn modelId="{CD3D4902-A08E-4EA2-8771-D038E078F447}" type="presParOf" srcId="{53DA4764-B2EC-4FE9-8F7D-A8DA11D950A1}" destId="{258EF682-7DAE-42DF-9117-6A0CB51A0C4A}" srcOrd="0" destOrd="0" presId="urn:microsoft.com/office/officeart/2005/8/layout/chevron2"/>
    <dgm:cxn modelId="{E00DB291-360E-44EB-875F-240E2A67DCD8}" type="presParOf" srcId="{258EF682-7DAE-42DF-9117-6A0CB51A0C4A}" destId="{A363DAEA-C9A9-441E-908C-043AC7878042}" srcOrd="0" destOrd="0" presId="urn:microsoft.com/office/officeart/2005/8/layout/chevron2"/>
    <dgm:cxn modelId="{71418B23-0E26-4CDF-8DD3-8A4328F19263}"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14</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İş kazası ve meslek hastalıklarının kayıt ve bildirimlerinin yapılması</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5F3DE366-4EB1-49BF-B15C-59E53B532A9B}" type="presOf" srcId="{F5C8493F-C876-4BE3-AB39-0C0815110EC2}" destId="{53DA4764-B2EC-4FE9-8F7D-A8DA11D950A1}" srcOrd="0" destOrd="0" presId="urn:microsoft.com/office/officeart/2005/8/layout/chevron2"/>
    <dgm:cxn modelId="{0B5DC552-32A8-40B1-932D-54BF36A817E7}" type="presOf" srcId="{5C7F318B-AD6F-404F-9CFB-43165252744E}" destId="{7DC5BD71-E180-4C72-88FF-B3E12C60E552}"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1A09164D-F278-44E6-8A95-8B6413BE2FAA}" type="presOf" srcId="{E48900A5-04CC-4264-B88C-F59D4D5A274E}" destId="{A363DAEA-C9A9-441E-908C-043AC7878042}" srcOrd="0" destOrd="0" presId="urn:microsoft.com/office/officeart/2005/8/layout/chevron2"/>
    <dgm:cxn modelId="{69AE1538-5C06-43B7-9DDC-34E20DB3350F}" type="presParOf" srcId="{53DA4764-B2EC-4FE9-8F7D-A8DA11D950A1}" destId="{258EF682-7DAE-42DF-9117-6A0CB51A0C4A}" srcOrd="0" destOrd="0" presId="urn:microsoft.com/office/officeart/2005/8/layout/chevron2"/>
    <dgm:cxn modelId="{4123A45A-8766-4C38-8B16-77E8AD8C7096}" type="presParOf" srcId="{258EF682-7DAE-42DF-9117-6A0CB51A0C4A}" destId="{A363DAEA-C9A9-441E-908C-043AC7878042}" srcOrd="0" destOrd="0" presId="urn:microsoft.com/office/officeart/2005/8/layout/chevron2"/>
    <dgm:cxn modelId="{3D86E33E-71CE-49B3-88CE-DF384EE4BCD5}"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15</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Sağlık Gözetimi</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679074A8-AF93-4B4C-8F95-49F1C5B864B2}" type="presOf" srcId="{F5C8493F-C876-4BE3-AB39-0C0815110EC2}" destId="{53DA4764-B2EC-4FE9-8F7D-A8DA11D950A1}" srcOrd="0" destOrd="0" presId="urn:microsoft.com/office/officeart/2005/8/layout/chevron2"/>
    <dgm:cxn modelId="{8BA0F39A-8D16-4E66-92F5-2B2712A6EFC1}" type="presOf" srcId="{E48900A5-04CC-4264-B88C-F59D4D5A274E}" destId="{A363DAEA-C9A9-441E-908C-043AC7878042}" srcOrd="0" destOrd="0" presId="urn:microsoft.com/office/officeart/2005/8/layout/chevron2"/>
    <dgm:cxn modelId="{177AD8F4-1F0E-4FAC-A111-43FB6E7FFA23}" type="presOf" srcId="{5C7F318B-AD6F-404F-9CFB-43165252744E}" destId="{7DC5BD71-E180-4C72-88FF-B3E12C60E552}"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BAC91A7C-489F-47FD-AD9B-D4E87D874B06}" type="presParOf" srcId="{53DA4764-B2EC-4FE9-8F7D-A8DA11D950A1}" destId="{258EF682-7DAE-42DF-9117-6A0CB51A0C4A}" srcOrd="0" destOrd="0" presId="urn:microsoft.com/office/officeart/2005/8/layout/chevron2"/>
    <dgm:cxn modelId="{B176926C-F187-4F81-BF95-6B0D04CD35F1}" type="presParOf" srcId="{258EF682-7DAE-42DF-9117-6A0CB51A0C4A}" destId="{A363DAEA-C9A9-441E-908C-043AC7878042}" srcOrd="0" destOrd="0" presId="urn:microsoft.com/office/officeart/2005/8/layout/chevron2"/>
    <dgm:cxn modelId="{BC9D84B6-833D-4E89-8A00-ECBC640E70A2}"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16-17</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Çalışanların bilgilendirilmesi ve eğitimi</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ADA923E2-34DD-4F0F-A0C0-0ECDE7CB2043}" type="presOf" srcId="{5C7F318B-AD6F-404F-9CFB-43165252744E}" destId="{7DC5BD71-E180-4C72-88FF-B3E12C60E552}" srcOrd="0" destOrd="0" presId="urn:microsoft.com/office/officeart/2005/8/layout/chevron2"/>
    <dgm:cxn modelId="{C13CD562-B0D2-4063-84F3-74DAB18E395B}" type="presOf" srcId="{E48900A5-04CC-4264-B88C-F59D4D5A274E}" destId="{A363DAEA-C9A9-441E-908C-043AC7878042}"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3FD3538D-C80E-4E5C-9A6C-1E5969D23E8C}" type="presOf" srcId="{F5C8493F-C876-4BE3-AB39-0C0815110EC2}" destId="{53DA4764-B2EC-4FE9-8F7D-A8DA11D950A1}" srcOrd="0" destOrd="0" presId="urn:microsoft.com/office/officeart/2005/8/layout/chevron2"/>
    <dgm:cxn modelId="{676696AF-7F88-4B6D-9A9C-67AD07687721}" type="presParOf" srcId="{53DA4764-B2EC-4FE9-8F7D-A8DA11D950A1}" destId="{258EF682-7DAE-42DF-9117-6A0CB51A0C4A}" srcOrd="0" destOrd="0" presId="urn:microsoft.com/office/officeart/2005/8/layout/chevron2"/>
    <dgm:cxn modelId="{EEF23DEB-FD3B-48E7-9725-19F4DEEE2DD9}" type="presParOf" srcId="{258EF682-7DAE-42DF-9117-6A0CB51A0C4A}" destId="{A363DAEA-C9A9-441E-908C-043AC7878042}" srcOrd="0" destOrd="0" presId="urn:microsoft.com/office/officeart/2005/8/layout/chevron2"/>
    <dgm:cxn modelId="{8CCA8114-C7AB-4363-A51D-9A1B876E3C92}"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18</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Çalışanların görüşlerinin alınması ve katılımın sağlanması</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8B08189C-5053-476F-8B09-72020FB98237}" type="presOf" srcId="{E48900A5-04CC-4264-B88C-F59D4D5A274E}" destId="{A363DAEA-C9A9-441E-908C-043AC7878042}" srcOrd="0" destOrd="0" presId="urn:microsoft.com/office/officeart/2005/8/layout/chevron2"/>
    <dgm:cxn modelId="{15BFC6F8-9AEF-4C9D-9BF6-A2AB3155100E}" type="presOf" srcId="{5C7F318B-AD6F-404F-9CFB-43165252744E}" destId="{7DC5BD71-E180-4C72-88FF-B3E12C60E552}" srcOrd="0" destOrd="0" presId="urn:microsoft.com/office/officeart/2005/8/layout/chevron2"/>
    <dgm:cxn modelId="{0277D1EC-1CED-4D97-A9B2-9AAD90829818}" type="presOf" srcId="{F5C8493F-C876-4BE3-AB39-0C0815110EC2}" destId="{53DA4764-B2EC-4FE9-8F7D-A8DA11D950A1}"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99F8F86C-6361-473F-AB04-7CFC722711BF}" type="presParOf" srcId="{53DA4764-B2EC-4FE9-8F7D-A8DA11D950A1}" destId="{258EF682-7DAE-42DF-9117-6A0CB51A0C4A}" srcOrd="0" destOrd="0" presId="urn:microsoft.com/office/officeart/2005/8/layout/chevron2"/>
    <dgm:cxn modelId="{C7F3B57F-14C4-4F02-99D7-629742EC8B5E}" type="presParOf" srcId="{258EF682-7DAE-42DF-9117-6A0CB51A0C4A}" destId="{A363DAEA-C9A9-441E-908C-043AC7878042}" srcOrd="0" destOrd="0" presId="urn:microsoft.com/office/officeart/2005/8/layout/chevron2"/>
    <dgm:cxn modelId="{5D0FC67D-4F0D-4B38-9D65-1ABF05BE7375}"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19</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Çalışanların yükümlülükleri</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40D7ACB2-83A2-4352-AE4E-C3FE361DC5E7}" type="presOf" srcId="{E48900A5-04CC-4264-B88C-F59D4D5A274E}" destId="{A363DAEA-C9A9-441E-908C-043AC7878042}" srcOrd="0" destOrd="0" presId="urn:microsoft.com/office/officeart/2005/8/layout/chevron2"/>
    <dgm:cxn modelId="{44386C6F-B62B-416A-B107-8073B62FC699}" type="presOf" srcId="{5C7F318B-AD6F-404F-9CFB-43165252744E}" destId="{7DC5BD71-E180-4C72-88FF-B3E12C60E552}" srcOrd="0" destOrd="0" presId="urn:microsoft.com/office/officeart/2005/8/layout/chevron2"/>
    <dgm:cxn modelId="{1BEE21D7-FAA5-477D-8E5D-E237491DFBB9}" type="presOf" srcId="{F5C8493F-C876-4BE3-AB39-0C0815110EC2}" destId="{53DA4764-B2EC-4FE9-8F7D-A8DA11D950A1}"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506871EF-E316-4D50-B01E-3EC42A8B0FBD}" type="presParOf" srcId="{53DA4764-B2EC-4FE9-8F7D-A8DA11D950A1}" destId="{258EF682-7DAE-42DF-9117-6A0CB51A0C4A}" srcOrd="0" destOrd="0" presId="urn:microsoft.com/office/officeart/2005/8/layout/chevron2"/>
    <dgm:cxn modelId="{BDBE60A7-83FC-49F6-8196-B235EE84E8CA}" type="presParOf" srcId="{258EF682-7DAE-42DF-9117-6A0CB51A0C4A}" destId="{A363DAEA-C9A9-441E-908C-043AC7878042}" srcOrd="0" destOrd="0" presId="urn:microsoft.com/office/officeart/2005/8/layout/chevron2"/>
    <dgm:cxn modelId="{8704CF04-E3CF-4667-82AB-F5462F44C59C}"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1-2</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Kamu ve özel sektör gözetmeksizin tüm çalışanlar kanun kapsamına alındı.</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D333752D-DCC3-4493-A5BB-8E65358A4C30}" type="presOf" srcId="{F5C8493F-C876-4BE3-AB39-0C0815110EC2}" destId="{53DA4764-B2EC-4FE9-8F7D-A8DA11D950A1}"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6DA7EF07-8049-4DF4-AD1E-158F358B28E4}" type="presOf" srcId="{5C7F318B-AD6F-404F-9CFB-43165252744E}" destId="{7DC5BD71-E180-4C72-88FF-B3E12C60E552}" srcOrd="0" destOrd="0" presId="urn:microsoft.com/office/officeart/2005/8/layout/chevron2"/>
    <dgm:cxn modelId="{797E930B-D60C-4920-B47B-69A1321E45A4}" type="presOf" srcId="{E48900A5-04CC-4264-B88C-F59D4D5A274E}" destId="{A363DAEA-C9A9-441E-908C-043AC7878042}" srcOrd="0" destOrd="0" presId="urn:microsoft.com/office/officeart/2005/8/layout/chevron2"/>
    <dgm:cxn modelId="{E7A961E2-4D37-4C4B-A019-2844F969B4CE}" type="presParOf" srcId="{53DA4764-B2EC-4FE9-8F7D-A8DA11D950A1}" destId="{258EF682-7DAE-42DF-9117-6A0CB51A0C4A}" srcOrd="0" destOrd="0" presId="urn:microsoft.com/office/officeart/2005/8/layout/chevron2"/>
    <dgm:cxn modelId="{6B82D34F-2D5B-4EEB-A935-42720C8243D6}" type="presParOf" srcId="{258EF682-7DAE-42DF-9117-6A0CB51A0C4A}" destId="{A363DAEA-C9A9-441E-908C-043AC7878042}" srcOrd="0" destOrd="0" presId="urn:microsoft.com/office/officeart/2005/8/layout/chevron2"/>
    <dgm:cxn modelId="{FEC215E6-820D-464F-845E-9B78B87D31F6}"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20</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Çalışan temsilcilerinin belirlenmesi </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7E631A1B-B04B-4B5B-A542-82C8C6B8343B}" type="presOf" srcId="{E48900A5-04CC-4264-B88C-F59D4D5A274E}" destId="{A363DAEA-C9A9-441E-908C-043AC7878042}" srcOrd="0" destOrd="0" presId="urn:microsoft.com/office/officeart/2005/8/layout/chevron2"/>
    <dgm:cxn modelId="{827EECE4-849B-481B-87D5-27D385537901}" type="presOf" srcId="{5C7F318B-AD6F-404F-9CFB-43165252744E}" destId="{7DC5BD71-E180-4C72-88FF-B3E12C60E552}" srcOrd="0" destOrd="0" presId="urn:microsoft.com/office/officeart/2005/8/layout/chevron2"/>
    <dgm:cxn modelId="{13F466D4-1500-443F-9E40-14C04A59FDF1}" type="presOf" srcId="{F5C8493F-C876-4BE3-AB39-0C0815110EC2}" destId="{53DA4764-B2EC-4FE9-8F7D-A8DA11D950A1}"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617FFC24-C77C-4018-A8F1-92FA72991E99}" type="presParOf" srcId="{53DA4764-B2EC-4FE9-8F7D-A8DA11D950A1}" destId="{258EF682-7DAE-42DF-9117-6A0CB51A0C4A}" srcOrd="0" destOrd="0" presId="urn:microsoft.com/office/officeart/2005/8/layout/chevron2"/>
    <dgm:cxn modelId="{8FF1D307-FB82-449F-BF0B-19DB40D612FF}" type="presParOf" srcId="{258EF682-7DAE-42DF-9117-6A0CB51A0C4A}" destId="{A363DAEA-C9A9-441E-908C-043AC7878042}" srcOrd="0" destOrd="0" presId="urn:microsoft.com/office/officeart/2005/8/layout/chevron2"/>
    <dgm:cxn modelId="{DC2C1198-E771-444D-AE5F-5A6EDC713E80}"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22</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İş Sağlığı güvenliği kurulunun oluşturulması</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F24E3BB9-D8E5-4B89-8EE7-400DAD8F6125}" type="presOf" srcId="{E48900A5-04CC-4264-B88C-F59D4D5A274E}" destId="{A363DAEA-C9A9-441E-908C-043AC7878042}"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19E06461-3FA0-4693-9CFA-D5BC16C779E0}" type="presOf" srcId="{F5C8493F-C876-4BE3-AB39-0C0815110EC2}" destId="{53DA4764-B2EC-4FE9-8F7D-A8DA11D950A1}" srcOrd="0" destOrd="0" presId="urn:microsoft.com/office/officeart/2005/8/layout/chevron2"/>
    <dgm:cxn modelId="{1571153C-5B8C-448E-91BD-847B42EEF315}" type="presOf" srcId="{5C7F318B-AD6F-404F-9CFB-43165252744E}" destId="{7DC5BD71-E180-4C72-88FF-B3E12C60E552}" srcOrd="0" destOrd="0" presId="urn:microsoft.com/office/officeart/2005/8/layout/chevron2"/>
    <dgm:cxn modelId="{F69969D8-802E-4517-B410-E60D3B8FD10E}" type="presParOf" srcId="{53DA4764-B2EC-4FE9-8F7D-A8DA11D950A1}" destId="{258EF682-7DAE-42DF-9117-6A0CB51A0C4A}" srcOrd="0" destOrd="0" presId="urn:microsoft.com/office/officeart/2005/8/layout/chevron2"/>
    <dgm:cxn modelId="{2396832E-013D-49D8-A86F-996639A6A814}" type="presParOf" srcId="{258EF682-7DAE-42DF-9117-6A0CB51A0C4A}" destId="{A363DAEA-C9A9-441E-908C-043AC7878042}" srcOrd="0" destOrd="0" presId="urn:microsoft.com/office/officeart/2005/8/layout/chevron2"/>
    <dgm:cxn modelId="{81651032-C274-4DE6-9DE2-D38BD3EC699A}"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23</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İş Sağlığı güvenliğinin koordinasyonu</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C5F7004F-F69B-4313-975D-E78404957D97}" type="presOf" srcId="{5C7F318B-AD6F-404F-9CFB-43165252744E}" destId="{7DC5BD71-E180-4C72-88FF-B3E12C60E552}" srcOrd="0" destOrd="0" presId="urn:microsoft.com/office/officeart/2005/8/layout/chevron2"/>
    <dgm:cxn modelId="{EBECD788-8C6F-4C35-97AE-EEEDDDBBE55D}" type="presOf" srcId="{E48900A5-04CC-4264-B88C-F59D4D5A274E}" destId="{A363DAEA-C9A9-441E-908C-043AC7878042}"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F7B75E79-CF25-4874-BC68-B377D520CE6E}" type="presOf" srcId="{F5C8493F-C876-4BE3-AB39-0C0815110EC2}" destId="{53DA4764-B2EC-4FE9-8F7D-A8DA11D950A1}" srcOrd="0" destOrd="0" presId="urn:microsoft.com/office/officeart/2005/8/layout/chevron2"/>
    <dgm:cxn modelId="{4C46B419-5B7A-4E5B-9331-8726CFFE6A52}" type="presParOf" srcId="{53DA4764-B2EC-4FE9-8F7D-A8DA11D950A1}" destId="{258EF682-7DAE-42DF-9117-6A0CB51A0C4A}" srcOrd="0" destOrd="0" presId="urn:microsoft.com/office/officeart/2005/8/layout/chevron2"/>
    <dgm:cxn modelId="{86FBC766-4A05-4DDB-AB4D-C9930BFDC6D8}" type="presParOf" srcId="{258EF682-7DAE-42DF-9117-6A0CB51A0C4A}" destId="{A363DAEA-C9A9-441E-908C-043AC7878042}" srcOrd="0" destOrd="0" presId="urn:microsoft.com/office/officeart/2005/8/layout/chevron2"/>
    <dgm:cxn modelId="{D150182D-1149-4728-A83A-EC00F34357C1}"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25</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İşin durdurulması</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0033051A-B546-4F02-A98B-B42A097DAD08}" type="presOf" srcId="{F5C8493F-C876-4BE3-AB39-0C0815110EC2}" destId="{53DA4764-B2EC-4FE9-8F7D-A8DA11D950A1}" srcOrd="0" destOrd="0" presId="urn:microsoft.com/office/officeart/2005/8/layout/chevron2"/>
    <dgm:cxn modelId="{7F565DDC-A1DA-4BCB-AFA4-6F0942D07DD9}" type="presOf" srcId="{5C7F318B-AD6F-404F-9CFB-43165252744E}" destId="{7DC5BD71-E180-4C72-88FF-B3E12C60E552}" srcOrd="0" destOrd="0" presId="urn:microsoft.com/office/officeart/2005/8/layout/chevron2"/>
    <dgm:cxn modelId="{7FD2FE78-1C7C-4486-B51F-AA1ECD7214A3}" type="presOf" srcId="{E48900A5-04CC-4264-B88C-F59D4D5A274E}" destId="{A363DAEA-C9A9-441E-908C-043AC7878042}"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D63F0025-4708-45BA-A092-BA4F19311B60}" type="presParOf" srcId="{53DA4764-B2EC-4FE9-8F7D-A8DA11D950A1}" destId="{258EF682-7DAE-42DF-9117-6A0CB51A0C4A}" srcOrd="0" destOrd="0" presId="urn:microsoft.com/office/officeart/2005/8/layout/chevron2"/>
    <dgm:cxn modelId="{E7FBDD43-C60E-49A8-A452-4AC5495AA135}" type="presParOf" srcId="{258EF682-7DAE-42DF-9117-6A0CB51A0C4A}" destId="{A363DAEA-C9A9-441E-908C-043AC7878042}" srcOrd="0" destOrd="0" presId="urn:microsoft.com/office/officeart/2005/8/layout/chevron2"/>
    <dgm:cxn modelId="{19EEF3E0-5821-4034-AC33-72540E98FA4B}"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26</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Caydırıcı para cezaları</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E49C8698-D968-46FB-8257-723507284A9B}" type="presOf" srcId="{5C7F318B-AD6F-404F-9CFB-43165252744E}" destId="{7DC5BD71-E180-4C72-88FF-B3E12C60E552}"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A79AA224-A2F8-4456-823E-15193EFC019D}" type="presOf" srcId="{F5C8493F-C876-4BE3-AB39-0C0815110EC2}" destId="{53DA4764-B2EC-4FE9-8F7D-A8DA11D950A1}" srcOrd="0" destOrd="0" presId="urn:microsoft.com/office/officeart/2005/8/layout/chevron2"/>
    <dgm:cxn modelId="{00A7E372-B5BA-48ED-A5AB-F451603BB593}" type="presOf" srcId="{E48900A5-04CC-4264-B88C-F59D4D5A274E}" destId="{A363DAEA-C9A9-441E-908C-043AC7878042}" srcOrd="0" destOrd="0" presId="urn:microsoft.com/office/officeart/2005/8/layout/chevron2"/>
    <dgm:cxn modelId="{FF01B54D-0F87-4AAE-AFDE-1A6E843100B3}" type="presParOf" srcId="{53DA4764-B2EC-4FE9-8F7D-A8DA11D950A1}" destId="{258EF682-7DAE-42DF-9117-6A0CB51A0C4A}" srcOrd="0" destOrd="0" presId="urn:microsoft.com/office/officeart/2005/8/layout/chevron2"/>
    <dgm:cxn modelId="{D83FF681-2CE7-40E1-A891-26190FD08B4B}" type="presParOf" srcId="{258EF682-7DAE-42DF-9117-6A0CB51A0C4A}" destId="{A363DAEA-C9A9-441E-908C-043AC7878042}" srcOrd="0" destOrd="0" presId="urn:microsoft.com/office/officeart/2005/8/layout/chevron2"/>
    <dgm:cxn modelId="{54D76DD2-5834-4E03-B1E6-03460F9B4309}"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59D706A-8266-4176-A472-0D9FB56A52A5}" type="doc">
      <dgm:prSet loTypeId="urn:microsoft.com/office/officeart/2005/8/layout/vList5" loCatId="list" qsTypeId="urn:microsoft.com/office/officeart/2005/8/quickstyle/3d3" qsCatId="3D" csTypeId="urn:microsoft.com/office/officeart/2005/8/colors/colorful5" csCatId="colorful" phldr="1"/>
      <dgm:spPr/>
      <dgm:t>
        <a:bodyPr/>
        <a:lstStyle/>
        <a:p>
          <a:endParaRPr lang="tr-TR"/>
        </a:p>
      </dgm:t>
    </dgm:pt>
    <dgm:pt modelId="{8EC8E28F-C25B-4BEE-BC3D-A4B1A7A1B3B0}">
      <dgm:prSet phldrT="[Metin]"/>
      <dgm:spPr/>
      <dgm:t>
        <a:bodyPr/>
        <a:lstStyle/>
        <a:p>
          <a:r>
            <a:rPr lang="tr-TR" dirty="0" smtClean="0"/>
            <a:t>1.000 TL</a:t>
          </a:r>
          <a:endParaRPr lang="tr-TR" dirty="0"/>
        </a:p>
      </dgm:t>
    </dgm:pt>
    <dgm:pt modelId="{097ED3B8-A2FA-40A7-87D7-D9F6F689F9E9}" type="parTrans" cxnId="{AC1FA3B1-D393-438B-8A28-79EBC4F1AB75}">
      <dgm:prSet/>
      <dgm:spPr/>
      <dgm:t>
        <a:bodyPr/>
        <a:lstStyle/>
        <a:p>
          <a:endParaRPr lang="tr-TR"/>
        </a:p>
      </dgm:t>
    </dgm:pt>
    <dgm:pt modelId="{B496DBAE-337F-424E-A247-549E22DD2182}" type="sibTrans" cxnId="{AC1FA3B1-D393-438B-8A28-79EBC4F1AB75}">
      <dgm:prSet/>
      <dgm:spPr/>
      <dgm:t>
        <a:bodyPr/>
        <a:lstStyle/>
        <a:p>
          <a:endParaRPr lang="tr-TR"/>
        </a:p>
      </dgm:t>
    </dgm:pt>
    <dgm:pt modelId="{B72065D4-EE49-4375-AD32-380CD5169634}">
      <dgm:prSet phldrT="[Metin]"/>
      <dgm:spPr/>
      <dgm:t>
        <a:bodyPr/>
        <a:lstStyle/>
        <a:p>
          <a:r>
            <a:rPr lang="tr-TR" b="1" smtClean="0">
              <a:latin typeface="Verdana" pitchFamily="34" charset="0"/>
            </a:rPr>
            <a:t>Acil durum eylem planları, yangınla mücadele, ilk yardım ve tahliye </a:t>
          </a:r>
          <a:r>
            <a:rPr lang="tr-TR" b="0" smtClean="0">
              <a:latin typeface="Verdana" pitchFamily="34" charset="0"/>
            </a:rPr>
            <a:t>(H</a:t>
          </a:r>
          <a:r>
            <a:rPr lang="tr-TR" smtClean="0">
              <a:latin typeface="Verdana" pitchFamily="34" charset="0"/>
            </a:rPr>
            <a:t>er yükümlülük için ve her ay) </a:t>
          </a:r>
          <a:r>
            <a:rPr lang="tr-TR" b="1" smtClean="0">
              <a:latin typeface="Verdana" pitchFamily="34" charset="0"/>
            </a:rPr>
            <a:t>(Madde 11 ve 12) </a:t>
          </a:r>
          <a:r>
            <a:rPr lang="tr-TR" smtClean="0">
              <a:latin typeface="Verdana" pitchFamily="34" charset="0"/>
            </a:rPr>
            <a:t> </a:t>
          </a:r>
          <a:endParaRPr lang="tr-TR" dirty="0"/>
        </a:p>
      </dgm:t>
    </dgm:pt>
    <dgm:pt modelId="{ADFB4A16-1165-485F-9563-41869A83E436}" type="parTrans" cxnId="{F3CB82A8-01AA-4FEE-B3D0-E200AE75C213}">
      <dgm:prSet/>
      <dgm:spPr/>
      <dgm:t>
        <a:bodyPr/>
        <a:lstStyle/>
        <a:p>
          <a:endParaRPr lang="tr-TR"/>
        </a:p>
      </dgm:t>
    </dgm:pt>
    <dgm:pt modelId="{59490DA6-B7E7-4610-B99D-E8A10AC15EC5}" type="sibTrans" cxnId="{F3CB82A8-01AA-4FEE-B3D0-E200AE75C213}">
      <dgm:prSet/>
      <dgm:spPr/>
      <dgm:t>
        <a:bodyPr/>
        <a:lstStyle/>
        <a:p>
          <a:endParaRPr lang="tr-TR"/>
        </a:p>
      </dgm:t>
    </dgm:pt>
    <dgm:pt modelId="{D365212D-7747-47F3-90B2-4A75CE11E9FB}">
      <dgm:prSet phldrT="[Metin]"/>
      <dgm:spPr/>
      <dgm:t>
        <a:bodyPr/>
        <a:lstStyle/>
        <a:p>
          <a:r>
            <a:rPr lang="tr-TR" b="1" smtClean="0">
              <a:latin typeface="Verdana" pitchFamily="34" charset="0"/>
            </a:rPr>
            <a:t>Çalışanların bilgilendirilmesi ve mesleki eğitimleri gibi konulardaki eksiklikler </a:t>
          </a:r>
          <a:r>
            <a:rPr lang="tr-TR" b="0" smtClean="0">
              <a:latin typeface="Verdana" pitchFamily="34" charset="0"/>
            </a:rPr>
            <a:t>(Her  çalışan için)</a:t>
          </a:r>
          <a:r>
            <a:rPr lang="tr-TR" b="1" smtClean="0">
              <a:latin typeface="Verdana" pitchFamily="34" charset="0"/>
            </a:rPr>
            <a:t> (Madde 16, Madde 17/1,7)</a:t>
          </a:r>
          <a:endParaRPr lang="tr-TR" dirty="0"/>
        </a:p>
      </dgm:t>
    </dgm:pt>
    <dgm:pt modelId="{C519656D-DBD8-4425-95BC-B05B1B0E55A1}" type="parTrans" cxnId="{329CB951-9D32-473D-8D27-E608F8C8819C}">
      <dgm:prSet/>
      <dgm:spPr/>
      <dgm:t>
        <a:bodyPr/>
        <a:lstStyle/>
        <a:p>
          <a:endParaRPr lang="tr-TR"/>
        </a:p>
      </dgm:t>
    </dgm:pt>
    <dgm:pt modelId="{3E86051C-CC10-45A0-BCEE-C99D645EBD7F}" type="sibTrans" cxnId="{329CB951-9D32-473D-8D27-E608F8C8819C}">
      <dgm:prSet/>
      <dgm:spPr/>
      <dgm:t>
        <a:bodyPr/>
        <a:lstStyle/>
        <a:p>
          <a:endParaRPr lang="tr-TR"/>
        </a:p>
      </dgm:t>
    </dgm:pt>
    <dgm:pt modelId="{5F0F5375-2C7E-48C2-B68A-FE0E3DB09AA1}">
      <dgm:prSet phldrT="[Metin]"/>
      <dgm:spPr/>
      <dgm:t>
        <a:bodyPr/>
        <a:lstStyle/>
        <a:p>
          <a:r>
            <a:rPr lang="tr-TR" dirty="0" smtClean="0"/>
            <a:t>1.500 TL</a:t>
          </a:r>
          <a:endParaRPr lang="tr-TR" dirty="0"/>
        </a:p>
      </dgm:t>
    </dgm:pt>
    <dgm:pt modelId="{7734E2AB-8462-46A1-8D0D-5437EEA7391B}" type="parTrans" cxnId="{4B560CBB-F13A-4F16-9355-D90AC349B7F6}">
      <dgm:prSet/>
      <dgm:spPr/>
      <dgm:t>
        <a:bodyPr/>
        <a:lstStyle/>
        <a:p>
          <a:endParaRPr lang="tr-TR"/>
        </a:p>
      </dgm:t>
    </dgm:pt>
    <dgm:pt modelId="{122B11B5-05C4-40E5-8A11-81700ADA6CD8}" type="sibTrans" cxnId="{4B560CBB-F13A-4F16-9355-D90AC349B7F6}">
      <dgm:prSet/>
      <dgm:spPr/>
      <dgm:t>
        <a:bodyPr/>
        <a:lstStyle/>
        <a:p>
          <a:endParaRPr lang="tr-TR"/>
        </a:p>
      </dgm:t>
    </dgm:pt>
    <dgm:pt modelId="{E3251772-AA3D-4EC9-9185-87F74C41CA54}">
      <dgm:prSet phldrT="[Metin]"/>
      <dgm:spPr/>
      <dgm:t>
        <a:bodyPr/>
        <a:lstStyle/>
        <a:p>
          <a:r>
            <a:rPr lang="tr-TR" dirty="0" smtClean="0"/>
            <a:t>2.000 TL</a:t>
          </a:r>
          <a:endParaRPr lang="tr-TR" dirty="0"/>
        </a:p>
      </dgm:t>
    </dgm:pt>
    <dgm:pt modelId="{DBFC4DE6-83D0-4A7C-B4E9-16B25316C829}" type="parTrans" cxnId="{CB48C774-5B38-4870-971C-266FB2ECE9D8}">
      <dgm:prSet/>
      <dgm:spPr/>
      <dgm:t>
        <a:bodyPr/>
        <a:lstStyle/>
        <a:p>
          <a:endParaRPr lang="tr-TR"/>
        </a:p>
      </dgm:t>
    </dgm:pt>
    <dgm:pt modelId="{78FBF270-C72C-4170-8691-86502DD53ECC}" type="sibTrans" cxnId="{CB48C774-5B38-4870-971C-266FB2ECE9D8}">
      <dgm:prSet/>
      <dgm:spPr/>
      <dgm:t>
        <a:bodyPr/>
        <a:lstStyle/>
        <a:p>
          <a:endParaRPr lang="tr-TR"/>
        </a:p>
      </dgm:t>
    </dgm:pt>
    <dgm:pt modelId="{337F6806-7BE4-474C-9C68-7213775BBFA7}">
      <dgm:prSet phldrT="[Metin]"/>
      <dgm:spPr/>
      <dgm:t>
        <a:bodyPr/>
        <a:lstStyle/>
        <a:p>
          <a:r>
            <a:rPr lang="tr-TR" dirty="0" smtClean="0"/>
            <a:t>2.500 TL</a:t>
          </a:r>
          <a:endParaRPr lang="tr-TR" dirty="0"/>
        </a:p>
      </dgm:t>
    </dgm:pt>
    <dgm:pt modelId="{4EC25BA7-EDA0-4201-9A8D-80D44AA25A38}" type="parTrans" cxnId="{BE57A665-1C00-49BD-BE6A-B2C6D0FB93C0}">
      <dgm:prSet/>
      <dgm:spPr/>
      <dgm:t>
        <a:bodyPr/>
        <a:lstStyle/>
        <a:p>
          <a:endParaRPr lang="tr-TR"/>
        </a:p>
      </dgm:t>
    </dgm:pt>
    <dgm:pt modelId="{1E5711FE-8A17-4637-83C6-CF752E24FDB8}" type="sibTrans" cxnId="{BE57A665-1C00-49BD-BE6A-B2C6D0FB93C0}">
      <dgm:prSet/>
      <dgm:spPr/>
      <dgm:t>
        <a:bodyPr/>
        <a:lstStyle/>
        <a:p>
          <a:endParaRPr lang="tr-TR"/>
        </a:p>
      </dgm:t>
    </dgm:pt>
    <dgm:pt modelId="{DADF9D42-6120-4455-964C-A81F033443BF}">
      <dgm:prSet phldrT="[Metin]"/>
      <dgm:spPr/>
      <dgm:t>
        <a:bodyPr/>
        <a:lstStyle/>
        <a:p>
          <a:r>
            <a:rPr lang="tr-TR" b="1" smtClean="0">
              <a:latin typeface="Verdana" pitchFamily="34" charset="0"/>
            </a:rPr>
            <a:t>İş sağlığı ve güvenliği hizmetleri -  Diğer sağlık personeli çalıştırmamak </a:t>
          </a:r>
          <a:r>
            <a:rPr lang="tr-TR" b="0" smtClean="0">
              <a:latin typeface="Verdana" pitchFamily="34" charset="0"/>
            </a:rPr>
            <a:t>(Her ay) </a:t>
          </a:r>
          <a:r>
            <a:rPr lang="tr-TR" b="1" smtClean="0">
              <a:latin typeface="Verdana" pitchFamily="34" charset="0"/>
            </a:rPr>
            <a:t>(Madde 6/1/a)</a:t>
          </a:r>
          <a:endParaRPr lang="tr-TR" b="1" dirty="0"/>
        </a:p>
      </dgm:t>
    </dgm:pt>
    <dgm:pt modelId="{1BAF81D3-A6D5-4D0A-AE26-51044E545CC2}" type="parTrans" cxnId="{56BBF393-EB50-468F-82F5-3EE54A46D5FF}">
      <dgm:prSet/>
      <dgm:spPr/>
      <dgm:t>
        <a:bodyPr/>
        <a:lstStyle/>
        <a:p>
          <a:endParaRPr lang="tr-TR"/>
        </a:p>
      </dgm:t>
    </dgm:pt>
    <dgm:pt modelId="{6DDB8FFC-DBE8-445E-864A-F08FCBB917D6}" type="sibTrans" cxnId="{56BBF393-EB50-468F-82F5-3EE54A46D5FF}">
      <dgm:prSet/>
      <dgm:spPr/>
      <dgm:t>
        <a:bodyPr/>
        <a:lstStyle/>
        <a:p>
          <a:endParaRPr lang="tr-TR"/>
        </a:p>
      </dgm:t>
    </dgm:pt>
    <dgm:pt modelId="{D1331422-7451-4D25-AD29-706CCC234D6B}">
      <dgm:prSet phldrT="[Metin]"/>
      <dgm:spPr/>
      <dgm:t>
        <a:bodyPr/>
        <a:lstStyle/>
        <a:p>
          <a:r>
            <a:rPr lang="tr-TR" dirty="0" smtClean="0"/>
            <a:t>3.000 TL</a:t>
          </a:r>
          <a:endParaRPr lang="tr-TR" dirty="0"/>
        </a:p>
      </dgm:t>
    </dgm:pt>
    <dgm:pt modelId="{F34D735F-583D-415D-AFFC-D77AF82CBAC9}" type="parTrans" cxnId="{A972864C-980D-4324-9E5D-391470584D68}">
      <dgm:prSet/>
      <dgm:spPr/>
      <dgm:t>
        <a:bodyPr/>
        <a:lstStyle/>
        <a:p>
          <a:endParaRPr lang="tr-TR"/>
        </a:p>
      </dgm:t>
    </dgm:pt>
    <dgm:pt modelId="{1B757C9C-913A-45E7-987B-95157B5DBC69}" type="sibTrans" cxnId="{A972864C-980D-4324-9E5D-391470584D68}">
      <dgm:prSet/>
      <dgm:spPr/>
      <dgm:t>
        <a:bodyPr/>
        <a:lstStyle/>
        <a:p>
          <a:endParaRPr lang="tr-TR"/>
        </a:p>
      </dgm:t>
    </dgm:pt>
    <dgm:pt modelId="{A01EFE58-6609-4F99-B8F4-3EE9A86BEBE5}">
      <dgm:prSet/>
      <dgm:spPr/>
      <dgm:t>
        <a:bodyPr/>
        <a:lstStyle/>
        <a:p>
          <a:r>
            <a:rPr lang="tr-TR" b="1" smtClean="0">
              <a:latin typeface="Verdana" pitchFamily="34" charset="0"/>
            </a:rPr>
            <a:t>İş kazası veya meslek hastalığını bildirmemek (Madde 14/2) </a:t>
          </a:r>
          <a:endParaRPr lang="tr-TR" dirty="0"/>
        </a:p>
      </dgm:t>
    </dgm:pt>
    <dgm:pt modelId="{CC5BE805-93E5-43E3-9D8D-C59D3F2918A8}" type="parTrans" cxnId="{7F940A5E-3C83-4B67-877A-D0F705113D33}">
      <dgm:prSet/>
      <dgm:spPr/>
      <dgm:t>
        <a:bodyPr/>
        <a:lstStyle/>
        <a:p>
          <a:endParaRPr lang="tr-TR"/>
        </a:p>
      </dgm:t>
    </dgm:pt>
    <dgm:pt modelId="{4DCD609D-2F9C-4074-9F68-32D52091FEE8}" type="sibTrans" cxnId="{7F940A5E-3C83-4B67-877A-D0F705113D33}">
      <dgm:prSet/>
      <dgm:spPr/>
      <dgm:t>
        <a:bodyPr/>
        <a:lstStyle/>
        <a:p>
          <a:endParaRPr lang="tr-TR"/>
        </a:p>
      </dgm:t>
    </dgm:pt>
    <dgm:pt modelId="{C8CEEBF1-0FEB-41BD-BDC0-33F4A3A7BC7D}">
      <dgm:prSet/>
      <dgm:spPr/>
      <dgm:t>
        <a:bodyPr/>
        <a:lstStyle/>
        <a:p>
          <a:r>
            <a:rPr lang="tr-TR" b="1" smtClean="0">
              <a:latin typeface="Verdana" pitchFamily="34" charset="0"/>
            </a:rPr>
            <a:t>İşverenin genel yükümlülüğü – Mevcut durumun iyileştirilmesi ve uygunsuzlukların giderilmesi konularındaki ihmaller (</a:t>
          </a:r>
          <a:r>
            <a:rPr lang="tr-TR" b="0" smtClean="0">
              <a:latin typeface="Verdana" pitchFamily="34" charset="0"/>
            </a:rPr>
            <a:t>Her yükümlülük için ayrı ayrı) </a:t>
          </a:r>
          <a:r>
            <a:rPr lang="tr-TR" b="1" smtClean="0">
              <a:latin typeface="Verdana" pitchFamily="34" charset="0"/>
            </a:rPr>
            <a:t>(Madde 4/1/a-b) </a:t>
          </a:r>
          <a:endParaRPr lang="tr-TR" dirty="0"/>
        </a:p>
      </dgm:t>
    </dgm:pt>
    <dgm:pt modelId="{8AAD263E-CBD4-40F0-AA20-6069107238B1}" type="parTrans" cxnId="{CB6B1BBF-5CA1-43A3-855C-8C4F8E5376B4}">
      <dgm:prSet/>
      <dgm:spPr/>
      <dgm:t>
        <a:bodyPr/>
        <a:lstStyle/>
        <a:p>
          <a:endParaRPr lang="tr-TR"/>
        </a:p>
      </dgm:t>
    </dgm:pt>
    <dgm:pt modelId="{C47FA2F1-D230-4FD0-B171-59E057A63C59}" type="sibTrans" cxnId="{CB6B1BBF-5CA1-43A3-855C-8C4F8E5376B4}">
      <dgm:prSet/>
      <dgm:spPr/>
      <dgm:t>
        <a:bodyPr/>
        <a:lstStyle/>
        <a:p>
          <a:endParaRPr lang="tr-TR"/>
        </a:p>
      </dgm:t>
    </dgm:pt>
    <dgm:pt modelId="{D1146CCB-3313-44CB-9551-B0BD27E3A797}">
      <dgm:prSet/>
      <dgm:spPr/>
      <dgm:t>
        <a:bodyPr/>
        <a:lstStyle/>
        <a:p>
          <a:r>
            <a:rPr lang="tr-TR" b="1" smtClean="0">
              <a:latin typeface="Verdana" pitchFamily="34" charset="0"/>
            </a:rPr>
            <a:t>İş sağlığı ve güvenliği kurulu oluşturmamak </a:t>
          </a:r>
          <a:r>
            <a:rPr lang="tr-TR" b="0" smtClean="0">
              <a:latin typeface="Verdana" pitchFamily="34" charset="0"/>
            </a:rPr>
            <a:t>(Her aykırılık için ayrı ayrı)  </a:t>
          </a:r>
          <a:r>
            <a:rPr lang="tr-TR" b="1" smtClean="0">
              <a:latin typeface="Verdana" pitchFamily="34" charset="0"/>
            </a:rPr>
            <a:t>(Madde 22)  </a:t>
          </a:r>
          <a:endParaRPr lang="tr-TR" b="1" dirty="0"/>
        </a:p>
      </dgm:t>
    </dgm:pt>
    <dgm:pt modelId="{76D4ED4F-AAC5-49C7-939C-053638819EE7}" type="parTrans" cxnId="{ECC07E62-25A6-4244-8C52-5759753E1648}">
      <dgm:prSet/>
      <dgm:spPr/>
      <dgm:t>
        <a:bodyPr/>
        <a:lstStyle/>
        <a:p>
          <a:endParaRPr lang="tr-TR"/>
        </a:p>
      </dgm:t>
    </dgm:pt>
    <dgm:pt modelId="{3BCCDE22-180A-495C-86AD-71EC9571FAC1}" type="sibTrans" cxnId="{ECC07E62-25A6-4244-8C52-5759753E1648}">
      <dgm:prSet/>
      <dgm:spPr/>
      <dgm:t>
        <a:bodyPr/>
        <a:lstStyle/>
        <a:p>
          <a:endParaRPr lang="tr-TR"/>
        </a:p>
      </dgm:t>
    </dgm:pt>
    <dgm:pt modelId="{BD286E09-8052-4CF0-8DAF-65B509865C71}">
      <dgm:prSet/>
      <dgm:spPr/>
      <dgm:t>
        <a:bodyPr/>
        <a:lstStyle/>
        <a:p>
          <a:r>
            <a:rPr lang="tr-TR" b="1" smtClean="0">
              <a:latin typeface="Verdana" pitchFamily="34" charset="0"/>
            </a:rPr>
            <a:t>İşyeri hekiminin ve iş güvenliği uzmanının mesleki bağımsızlıklarını engellemek</a:t>
          </a:r>
          <a:r>
            <a:rPr lang="tr-TR" b="0" smtClean="0">
              <a:latin typeface="Verdana" pitchFamily="34" charset="0"/>
            </a:rPr>
            <a:t> (Her ihlal için ayrı ayrı) </a:t>
          </a:r>
          <a:r>
            <a:rPr lang="tr-TR" b="1" smtClean="0">
              <a:latin typeface="Verdana" pitchFamily="34" charset="0"/>
            </a:rPr>
            <a:t>(Madde 8/1,6)</a:t>
          </a:r>
          <a:endParaRPr lang="tr-TR" b="1" dirty="0"/>
        </a:p>
      </dgm:t>
    </dgm:pt>
    <dgm:pt modelId="{0BF699CB-DDD8-4718-A8A6-83C2F69E4236}" type="parTrans" cxnId="{8E3F085B-C6F3-4131-B15B-AE3E21853EF5}">
      <dgm:prSet/>
      <dgm:spPr/>
      <dgm:t>
        <a:bodyPr/>
        <a:lstStyle/>
        <a:p>
          <a:endParaRPr lang="tr-TR"/>
        </a:p>
      </dgm:t>
    </dgm:pt>
    <dgm:pt modelId="{55E20FF7-BFA4-4AE7-A731-AA9F0C7488F2}" type="sibTrans" cxnId="{8E3F085B-C6F3-4131-B15B-AE3E21853EF5}">
      <dgm:prSet/>
      <dgm:spPr/>
      <dgm:t>
        <a:bodyPr/>
        <a:lstStyle/>
        <a:p>
          <a:endParaRPr lang="tr-TR"/>
        </a:p>
      </dgm:t>
    </dgm:pt>
    <dgm:pt modelId="{C1248015-2C60-4328-B44C-E718ECB3BDAE}">
      <dgm:prSet/>
      <dgm:spPr/>
      <dgm:t>
        <a:bodyPr/>
        <a:lstStyle/>
        <a:p>
          <a:r>
            <a:rPr lang="tr-TR" b="1" smtClean="0">
              <a:latin typeface="Verdana" pitchFamily="34" charset="0"/>
            </a:rPr>
            <a:t>Risk değerlendirmesi yapmamak/yaptırmamak </a:t>
          </a:r>
          <a:r>
            <a:rPr lang="tr-TR" smtClean="0">
              <a:latin typeface="Verdana" pitchFamily="34" charset="0"/>
            </a:rPr>
            <a:t>(Devamında her ay 4.500 TL) </a:t>
          </a:r>
          <a:r>
            <a:rPr lang="tr-TR" b="1" smtClean="0">
              <a:latin typeface="Verdana" pitchFamily="34" charset="0"/>
            </a:rPr>
            <a:t>(Madde 10/1)</a:t>
          </a:r>
          <a:endParaRPr lang="tr-TR" b="1" dirty="0">
            <a:latin typeface="Verdana" pitchFamily="34" charset="0"/>
          </a:endParaRPr>
        </a:p>
      </dgm:t>
    </dgm:pt>
    <dgm:pt modelId="{E589DA69-4249-482D-9A47-75283085D939}" type="parTrans" cxnId="{CE3E4694-6143-47BA-A20D-A6AE6DD35230}">
      <dgm:prSet/>
      <dgm:spPr/>
      <dgm:t>
        <a:bodyPr/>
        <a:lstStyle/>
        <a:p>
          <a:endParaRPr lang="tr-TR"/>
        </a:p>
      </dgm:t>
    </dgm:pt>
    <dgm:pt modelId="{66F5659D-E0F6-4DA1-9081-335E7FFD0221}" type="sibTrans" cxnId="{CE3E4694-6143-47BA-A20D-A6AE6DD35230}">
      <dgm:prSet/>
      <dgm:spPr/>
      <dgm:t>
        <a:bodyPr/>
        <a:lstStyle/>
        <a:p>
          <a:endParaRPr lang="tr-TR"/>
        </a:p>
      </dgm:t>
    </dgm:pt>
    <dgm:pt modelId="{19C9179C-3FB6-45AC-85A4-4192F7A1743A}" type="pres">
      <dgm:prSet presAssocID="{459D706A-8266-4176-A472-0D9FB56A52A5}" presName="Name0" presStyleCnt="0">
        <dgm:presLayoutVars>
          <dgm:dir/>
          <dgm:animLvl val="lvl"/>
          <dgm:resizeHandles val="exact"/>
        </dgm:presLayoutVars>
      </dgm:prSet>
      <dgm:spPr/>
      <dgm:t>
        <a:bodyPr/>
        <a:lstStyle/>
        <a:p>
          <a:endParaRPr lang="tr-TR"/>
        </a:p>
      </dgm:t>
    </dgm:pt>
    <dgm:pt modelId="{0C81C1DD-6253-459C-A669-EAFBA2C42263}" type="pres">
      <dgm:prSet presAssocID="{8EC8E28F-C25B-4BEE-BC3D-A4B1A7A1B3B0}" presName="linNode" presStyleCnt="0"/>
      <dgm:spPr/>
      <dgm:t>
        <a:bodyPr/>
        <a:lstStyle/>
        <a:p>
          <a:endParaRPr lang="tr-TR"/>
        </a:p>
      </dgm:t>
    </dgm:pt>
    <dgm:pt modelId="{3F8371E3-7BE9-4169-9FC7-BCC7514CF0C2}" type="pres">
      <dgm:prSet presAssocID="{8EC8E28F-C25B-4BEE-BC3D-A4B1A7A1B3B0}" presName="parentText" presStyleLbl="node1" presStyleIdx="0" presStyleCnt="5" custScaleX="29961" custScaleY="73976" custLinFactNeighborX="-496">
        <dgm:presLayoutVars>
          <dgm:chMax val="1"/>
          <dgm:bulletEnabled val="1"/>
        </dgm:presLayoutVars>
      </dgm:prSet>
      <dgm:spPr/>
      <dgm:t>
        <a:bodyPr/>
        <a:lstStyle/>
        <a:p>
          <a:endParaRPr lang="tr-TR"/>
        </a:p>
      </dgm:t>
    </dgm:pt>
    <dgm:pt modelId="{8FD6DB70-52F5-43AC-9A6B-BDCAB7AA0E1E}" type="pres">
      <dgm:prSet presAssocID="{8EC8E28F-C25B-4BEE-BC3D-A4B1A7A1B3B0}" presName="descendantText" presStyleLbl="alignAccFollowNode1" presStyleIdx="0" presStyleCnt="5" custScaleX="146410" custScaleY="146410">
        <dgm:presLayoutVars>
          <dgm:bulletEnabled val="1"/>
        </dgm:presLayoutVars>
      </dgm:prSet>
      <dgm:spPr/>
      <dgm:t>
        <a:bodyPr/>
        <a:lstStyle/>
        <a:p>
          <a:endParaRPr lang="tr-TR"/>
        </a:p>
      </dgm:t>
    </dgm:pt>
    <dgm:pt modelId="{BE1AF41F-8AC0-4DDB-9ADF-450B2D46E8ED}" type="pres">
      <dgm:prSet presAssocID="{B496DBAE-337F-424E-A247-549E22DD2182}" presName="sp" presStyleCnt="0"/>
      <dgm:spPr/>
      <dgm:t>
        <a:bodyPr/>
        <a:lstStyle/>
        <a:p>
          <a:endParaRPr lang="tr-TR"/>
        </a:p>
      </dgm:t>
    </dgm:pt>
    <dgm:pt modelId="{6F399203-DEAC-4226-A2DB-44D7BEA4063C}" type="pres">
      <dgm:prSet presAssocID="{5F0F5375-2C7E-48C2-B68A-FE0E3DB09AA1}" presName="linNode" presStyleCnt="0"/>
      <dgm:spPr/>
      <dgm:t>
        <a:bodyPr/>
        <a:lstStyle/>
        <a:p>
          <a:endParaRPr lang="tr-TR"/>
        </a:p>
      </dgm:t>
    </dgm:pt>
    <dgm:pt modelId="{030CAD34-A2EE-4121-B396-9704AC6E209F}" type="pres">
      <dgm:prSet presAssocID="{5F0F5375-2C7E-48C2-B68A-FE0E3DB09AA1}" presName="parentText" presStyleLbl="node1" presStyleIdx="1" presStyleCnt="5" custScaleX="29961" custScaleY="89511" custLinFactNeighborX="-496">
        <dgm:presLayoutVars>
          <dgm:chMax val="1"/>
          <dgm:bulletEnabled val="1"/>
        </dgm:presLayoutVars>
      </dgm:prSet>
      <dgm:spPr/>
      <dgm:t>
        <a:bodyPr/>
        <a:lstStyle/>
        <a:p>
          <a:endParaRPr lang="tr-TR"/>
        </a:p>
      </dgm:t>
    </dgm:pt>
    <dgm:pt modelId="{A7358B36-7679-4D1C-9647-7D6CBCE7F351}" type="pres">
      <dgm:prSet presAssocID="{5F0F5375-2C7E-48C2-B68A-FE0E3DB09AA1}" presName="descendantText" presStyleLbl="alignAccFollowNode1" presStyleIdx="1" presStyleCnt="5" custScaleX="146410" custScaleY="146410">
        <dgm:presLayoutVars>
          <dgm:bulletEnabled val="1"/>
        </dgm:presLayoutVars>
      </dgm:prSet>
      <dgm:spPr/>
      <dgm:t>
        <a:bodyPr/>
        <a:lstStyle/>
        <a:p>
          <a:endParaRPr lang="tr-TR"/>
        </a:p>
      </dgm:t>
    </dgm:pt>
    <dgm:pt modelId="{BE1C267A-9ACF-4880-9565-80D3EEE52232}" type="pres">
      <dgm:prSet presAssocID="{122B11B5-05C4-40E5-8A11-81700ADA6CD8}" presName="sp" presStyleCnt="0"/>
      <dgm:spPr/>
      <dgm:t>
        <a:bodyPr/>
        <a:lstStyle/>
        <a:p>
          <a:endParaRPr lang="tr-TR"/>
        </a:p>
      </dgm:t>
    </dgm:pt>
    <dgm:pt modelId="{58D5429E-CB88-462E-9021-936BF2DA4EB8}" type="pres">
      <dgm:prSet presAssocID="{E3251772-AA3D-4EC9-9185-87F74C41CA54}" presName="linNode" presStyleCnt="0"/>
      <dgm:spPr/>
      <dgm:t>
        <a:bodyPr/>
        <a:lstStyle/>
        <a:p>
          <a:endParaRPr lang="tr-TR"/>
        </a:p>
      </dgm:t>
    </dgm:pt>
    <dgm:pt modelId="{BDCDB579-4D73-4D00-AAC8-7C586C4969E8}" type="pres">
      <dgm:prSet presAssocID="{E3251772-AA3D-4EC9-9185-87F74C41CA54}" presName="parentText" presStyleLbl="node1" presStyleIdx="2" presStyleCnt="5" custScaleX="29961" custScaleY="89511" custLinFactNeighborX="-496">
        <dgm:presLayoutVars>
          <dgm:chMax val="1"/>
          <dgm:bulletEnabled val="1"/>
        </dgm:presLayoutVars>
      </dgm:prSet>
      <dgm:spPr/>
      <dgm:t>
        <a:bodyPr/>
        <a:lstStyle/>
        <a:p>
          <a:endParaRPr lang="tr-TR"/>
        </a:p>
      </dgm:t>
    </dgm:pt>
    <dgm:pt modelId="{138BF3C6-2822-44D4-A820-802AA85F66B2}" type="pres">
      <dgm:prSet presAssocID="{E3251772-AA3D-4EC9-9185-87F74C41CA54}" presName="descendantText" presStyleLbl="alignAccFollowNode1" presStyleIdx="2" presStyleCnt="5" custScaleX="146410" custScaleY="146410">
        <dgm:presLayoutVars>
          <dgm:bulletEnabled val="1"/>
        </dgm:presLayoutVars>
      </dgm:prSet>
      <dgm:spPr/>
      <dgm:t>
        <a:bodyPr/>
        <a:lstStyle/>
        <a:p>
          <a:endParaRPr lang="tr-TR"/>
        </a:p>
      </dgm:t>
    </dgm:pt>
    <dgm:pt modelId="{CBF4438C-1FB2-4171-BD85-541EE7811132}" type="pres">
      <dgm:prSet presAssocID="{78FBF270-C72C-4170-8691-86502DD53ECC}" presName="sp" presStyleCnt="0"/>
      <dgm:spPr/>
      <dgm:t>
        <a:bodyPr/>
        <a:lstStyle/>
        <a:p>
          <a:endParaRPr lang="tr-TR"/>
        </a:p>
      </dgm:t>
    </dgm:pt>
    <dgm:pt modelId="{5E42A112-861D-48F4-A900-23BF6BD007BD}" type="pres">
      <dgm:prSet presAssocID="{337F6806-7BE4-474C-9C68-7213775BBFA7}" presName="linNode" presStyleCnt="0"/>
      <dgm:spPr/>
      <dgm:t>
        <a:bodyPr/>
        <a:lstStyle/>
        <a:p>
          <a:endParaRPr lang="tr-TR"/>
        </a:p>
      </dgm:t>
    </dgm:pt>
    <dgm:pt modelId="{DD1E69AD-59D2-4C8A-9E46-EF108ED2BF6B}" type="pres">
      <dgm:prSet presAssocID="{337F6806-7BE4-474C-9C68-7213775BBFA7}" presName="parentText" presStyleLbl="node1" presStyleIdx="3" presStyleCnt="5" custScaleX="29961" custScaleY="89511" custLinFactNeighborX="-496">
        <dgm:presLayoutVars>
          <dgm:chMax val="1"/>
          <dgm:bulletEnabled val="1"/>
        </dgm:presLayoutVars>
      </dgm:prSet>
      <dgm:spPr/>
      <dgm:t>
        <a:bodyPr/>
        <a:lstStyle/>
        <a:p>
          <a:endParaRPr lang="tr-TR"/>
        </a:p>
      </dgm:t>
    </dgm:pt>
    <dgm:pt modelId="{CEEF25CC-3D9F-44F3-9120-2090C522DE7E}" type="pres">
      <dgm:prSet presAssocID="{337F6806-7BE4-474C-9C68-7213775BBFA7}" presName="descendantText" presStyleLbl="alignAccFollowNode1" presStyleIdx="3" presStyleCnt="5" custScaleX="146410" custScaleY="146410">
        <dgm:presLayoutVars>
          <dgm:bulletEnabled val="1"/>
        </dgm:presLayoutVars>
      </dgm:prSet>
      <dgm:spPr/>
      <dgm:t>
        <a:bodyPr/>
        <a:lstStyle/>
        <a:p>
          <a:endParaRPr lang="tr-TR"/>
        </a:p>
      </dgm:t>
    </dgm:pt>
    <dgm:pt modelId="{2DEB7343-5426-4986-98F2-6F9702B94CA0}" type="pres">
      <dgm:prSet presAssocID="{1E5711FE-8A17-4637-83C6-CF752E24FDB8}" presName="sp" presStyleCnt="0"/>
      <dgm:spPr/>
      <dgm:t>
        <a:bodyPr/>
        <a:lstStyle/>
        <a:p>
          <a:endParaRPr lang="tr-TR"/>
        </a:p>
      </dgm:t>
    </dgm:pt>
    <dgm:pt modelId="{F8AD6BFC-4BDA-4931-B9F6-2986696FD8C9}" type="pres">
      <dgm:prSet presAssocID="{D1331422-7451-4D25-AD29-706CCC234D6B}" presName="linNode" presStyleCnt="0"/>
      <dgm:spPr/>
      <dgm:t>
        <a:bodyPr/>
        <a:lstStyle/>
        <a:p>
          <a:endParaRPr lang="tr-TR"/>
        </a:p>
      </dgm:t>
    </dgm:pt>
    <dgm:pt modelId="{1EA2DA1D-E65E-40EA-8EEC-1BF0EEDF5ED4}" type="pres">
      <dgm:prSet presAssocID="{D1331422-7451-4D25-AD29-706CCC234D6B}" presName="parentText" presStyleLbl="node1" presStyleIdx="4" presStyleCnt="5" custScaleX="29961" custScaleY="89511" custLinFactNeighborX="-496">
        <dgm:presLayoutVars>
          <dgm:chMax val="1"/>
          <dgm:bulletEnabled val="1"/>
        </dgm:presLayoutVars>
      </dgm:prSet>
      <dgm:spPr/>
      <dgm:t>
        <a:bodyPr/>
        <a:lstStyle/>
        <a:p>
          <a:endParaRPr lang="tr-TR"/>
        </a:p>
      </dgm:t>
    </dgm:pt>
    <dgm:pt modelId="{FA188D6C-21FC-4519-97C7-35DFAC24E176}" type="pres">
      <dgm:prSet presAssocID="{D1331422-7451-4D25-AD29-706CCC234D6B}" presName="descendantText" presStyleLbl="alignAccFollowNode1" presStyleIdx="4" presStyleCnt="5" custScaleX="146410" custScaleY="146410">
        <dgm:presLayoutVars>
          <dgm:bulletEnabled val="1"/>
        </dgm:presLayoutVars>
      </dgm:prSet>
      <dgm:spPr/>
      <dgm:t>
        <a:bodyPr/>
        <a:lstStyle/>
        <a:p>
          <a:endParaRPr lang="tr-TR"/>
        </a:p>
      </dgm:t>
    </dgm:pt>
  </dgm:ptLst>
  <dgm:cxnLst>
    <dgm:cxn modelId="{B0EF7198-C0FA-47FE-9A77-A05417F37E07}" type="presOf" srcId="{D365212D-7747-47F3-90B2-4A75CE11E9FB}" destId="{8FD6DB70-52F5-43AC-9A6B-BDCAB7AA0E1E}" srcOrd="0" destOrd="1" presId="urn:microsoft.com/office/officeart/2005/8/layout/vList5"/>
    <dgm:cxn modelId="{BE57A665-1C00-49BD-BE6A-B2C6D0FB93C0}" srcId="{459D706A-8266-4176-A472-0D9FB56A52A5}" destId="{337F6806-7BE4-474C-9C68-7213775BBFA7}" srcOrd="3" destOrd="0" parTransId="{4EC25BA7-EDA0-4201-9A8D-80D44AA25A38}" sibTransId="{1E5711FE-8A17-4637-83C6-CF752E24FDB8}"/>
    <dgm:cxn modelId="{ECC07E62-25A6-4244-8C52-5759753E1648}" srcId="{E3251772-AA3D-4EC9-9185-87F74C41CA54}" destId="{D1146CCB-3313-44CB-9551-B0BD27E3A797}" srcOrd="2" destOrd="0" parTransId="{76D4ED4F-AAC5-49C7-939C-053638819EE7}" sibTransId="{3BCCDE22-180A-495C-86AD-71EC9571FAC1}"/>
    <dgm:cxn modelId="{52AF9784-778F-4941-828C-33A67D34A16D}" type="presOf" srcId="{C1248015-2C60-4328-B44C-E718ECB3BDAE}" destId="{FA188D6C-21FC-4519-97C7-35DFAC24E176}" srcOrd="0" destOrd="0" presId="urn:microsoft.com/office/officeart/2005/8/layout/vList5"/>
    <dgm:cxn modelId="{A972864C-980D-4324-9E5D-391470584D68}" srcId="{459D706A-8266-4176-A472-0D9FB56A52A5}" destId="{D1331422-7451-4D25-AD29-706CCC234D6B}" srcOrd="4" destOrd="0" parTransId="{F34D735F-583D-415D-AFFC-D77AF82CBAC9}" sibTransId="{1B757C9C-913A-45E7-987B-95157B5DBC69}"/>
    <dgm:cxn modelId="{AE9B1223-573E-47F9-8AD7-AC817099A4E1}" type="presOf" srcId="{BD286E09-8052-4CF0-8DAF-65B509865C71}" destId="{A7358B36-7679-4D1C-9647-7D6CBCE7F351}" srcOrd="0" destOrd="0" presId="urn:microsoft.com/office/officeart/2005/8/layout/vList5"/>
    <dgm:cxn modelId="{3E778170-BC1C-4761-BFA8-BF90EE6FA6EC}" type="presOf" srcId="{8EC8E28F-C25B-4BEE-BC3D-A4B1A7A1B3B0}" destId="{3F8371E3-7BE9-4169-9FC7-BCC7514CF0C2}" srcOrd="0" destOrd="0" presId="urn:microsoft.com/office/officeart/2005/8/layout/vList5"/>
    <dgm:cxn modelId="{CB48C774-5B38-4870-971C-266FB2ECE9D8}" srcId="{459D706A-8266-4176-A472-0D9FB56A52A5}" destId="{E3251772-AA3D-4EC9-9185-87F74C41CA54}" srcOrd="2" destOrd="0" parTransId="{DBFC4DE6-83D0-4A7C-B4E9-16B25316C829}" sibTransId="{78FBF270-C72C-4170-8691-86502DD53ECC}"/>
    <dgm:cxn modelId="{7F940A5E-3C83-4B67-877A-D0F705113D33}" srcId="{E3251772-AA3D-4EC9-9185-87F74C41CA54}" destId="{A01EFE58-6609-4F99-B8F4-3EE9A86BEBE5}" srcOrd="0" destOrd="0" parTransId="{CC5BE805-93E5-43E3-9D8D-C59D3F2918A8}" sibTransId="{4DCD609D-2F9C-4074-9F68-32D52091FEE8}"/>
    <dgm:cxn modelId="{1757F951-F65B-48A7-9FCE-5EDF7254E9DE}" type="presOf" srcId="{B72065D4-EE49-4375-AD32-380CD5169634}" destId="{8FD6DB70-52F5-43AC-9A6B-BDCAB7AA0E1E}" srcOrd="0" destOrd="0" presId="urn:microsoft.com/office/officeart/2005/8/layout/vList5"/>
    <dgm:cxn modelId="{D1F3B978-6ED7-4A94-97F7-8879D482BC5C}" type="presOf" srcId="{D1331422-7451-4D25-AD29-706CCC234D6B}" destId="{1EA2DA1D-E65E-40EA-8EEC-1BF0EEDF5ED4}" srcOrd="0" destOrd="0" presId="urn:microsoft.com/office/officeart/2005/8/layout/vList5"/>
    <dgm:cxn modelId="{03A9E9D2-7795-4963-961E-73CDB47F7125}" type="presOf" srcId="{E3251772-AA3D-4EC9-9185-87F74C41CA54}" destId="{BDCDB579-4D73-4D00-AAC8-7C586C4969E8}" srcOrd="0" destOrd="0" presId="urn:microsoft.com/office/officeart/2005/8/layout/vList5"/>
    <dgm:cxn modelId="{8BC8D5EB-03B7-48E7-9DDD-17F9D4AFF6BF}" type="presOf" srcId="{5F0F5375-2C7E-48C2-B68A-FE0E3DB09AA1}" destId="{030CAD34-A2EE-4121-B396-9704AC6E209F}" srcOrd="0" destOrd="0" presId="urn:microsoft.com/office/officeart/2005/8/layout/vList5"/>
    <dgm:cxn modelId="{CE3E4694-6143-47BA-A20D-A6AE6DD35230}" srcId="{D1331422-7451-4D25-AD29-706CCC234D6B}" destId="{C1248015-2C60-4328-B44C-E718ECB3BDAE}" srcOrd="0" destOrd="0" parTransId="{E589DA69-4249-482D-9A47-75283085D939}" sibTransId="{66F5659D-E0F6-4DA1-9081-335E7FFD0221}"/>
    <dgm:cxn modelId="{329CB951-9D32-473D-8D27-E608F8C8819C}" srcId="{8EC8E28F-C25B-4BEE-BC3D-A4B1A7A1B3B0}" destId="{D365212D-7747-47F3-90B2-4A75CE11E9FB}" srcOrd="1" destOrd="0" parTransId="{C519656D-DBD8-4425-95BC-B05B1B0E55A1}" sibTransId="{3E86051C-CC10-45A0-BCEE-C99D645EBD7F}"/>
    <dgm:cxn modelId="{56BBF393-EB50-468F-82F5-3EE54A46D5FF}" srcId="{337F6806-7BE4-474C-9C68-7213775BBFA7}" destId="{DADF9D42-6120-4455-964C-A81F033443BF}" srcOrd="0" destOrd="0" parTransId="{1BAF81D3-A6D5-4D0A-AE26-51044E545CC2}" sibTransId="{6DDB8FFC-DBE8-445E-864A-F08FCBB917D6}"/>
    <dgm:cxn modelId="{AC1FA3B1-D393-438B-8A28-79EBC4F1AB75}" srcId="{459D706A-8266-4176-A472-0D9FB56A52A5}" destId="{8EC8E28F-C25B-4BEE-BC3D-A4B1A7A1B3B0}" srcOrd="0" destOrd="0" parTransId="{097ED3B8-A2FA-40A7-87D7-D9F6F689F9E9}" sibTransId="{B496DBAE-337F-424E-A247-549E22DD2182}"/>
    <dgm:cxn modelId="{B20D1D93-1F63-4111-9151-2CBE5A3526EA}" type="presOf" srcId="{DADF9D42-6120-4455-964C-A81F033443BF}" destId="{CEEF25CC-3D9F-44F3-9120-2090C522DE7E}" srcOrd="0" destOrd="0" presId="urn:microsoft.com/office/officeart/2005/8/layout/vList5"/>
    <dgm:cxn modelId="{838AA70F-09CC-4909-8E0E-5A074DE581B6}" type="presOf" srcId="{459D706A-8266-4176-A472-0D9FB56A52A5}" destId="{19C9179C-3FB6-45AC-85A4-4192F7A1743A}" srcOrd="0" destOrd="0" presId="urn:microsoft.com/office/officeart/2005/8/layout/vList5"/>
    <dgm:cxn modelId="{4CEDB135-E921-44B1-8BC1-DECC31A31831}" type="presOf" srcId="{A01EFE58-6609-4F99-B8F4-3EE9A86BEBE5}" destId="{138BF3C6-2822-44D4-A820-802AA85F66B2}" srcOrd="0" destOrd="0" presId="urn:microsoft.com/office/officeart/2005/8/layout/vList5"/>
    <dgm:cxn modelId="{8C4D940B-63D2-4728-BA8A-B36CB8D603AE}" type="presOf" srcId="{337F6806-7BE4-474C-9C68-7213775BBFA7}" destId="{DD1E69AD-59D2-4C8A-9E46-EF108ED2BF6B}" srcOrd="0" destOrd="0" presId="urn:microsoft.com/office/officeart/2005/8/layout/vList5"/>
    <dgm:cxn modelId="{8E3F085B-C6F3-4131-B15B-AE3E21853EF5}" srcId="{5F0F5375-2C7E-48C2-B68A-FE0E3DB09AA1}" destId="{BD286E09-8052-4CF0-8DAF-65B509865C71}" srcOrd="0" destOrd="0" parTransId="{0BF699CB-DDD8-4718-A8A6-83C2F69E4236}" sibTransId="{55E20FF7-BFA4-4AE7-A731-AA9F0C7488F2}"/>
    <dgm:cxn modelId="{7C136CF0-BF29-4BAD-B1C8-83A1532B5276}" type="presOf" srcId="{C8CEEBF1-0FEB-41BD-BDC0-33F4A3A7BC7D}" destId="{138BF3C6-2822-44D4-A820-802AA85F66B2}" srcOrd="0" destOrd="1" presId="urn:microsoft.com/office/officeart/2005/8/layout/vList5"/>
    <dgm:cxn modelId="{08C9ABD4-99D1-4F39-A4ED-A2A767F56D54}" type="presOf" srcId="{D1146CCB-3313-44CB-9551-B0BD27E3A797}" destId="{138BF3C6-2822-44D4-A820-802AA85F66B2}" srcOrd="0" destOrd="2" presId="urn:microsoft.com/office/officeart/2005/8/layout/vList5"/>
    <dgm:cxn modelId="{CB6B1BBF-5CA1-43A3-855C-8C4F8E5376B4}" srcId="{E3251772-AA3D-4EC9-9185-87F74C41CA54}" destId="{C8CEEBF1-0FEB-41BD-BDC0-33F4A3A7BC7D}" srcOrd="1" destOrd="0" parTransId="{8AAD263E-CBD4-40F0-AA20-6069107238B1}" sibTransId="{C47FA2F1-D230-4FD0-B171-59E057A63C59}"/>
    <dgm:cxn modelId="{4B560CBB-F13A-4F16-9355-D90AC349B7F6}" srcId="{459D706A-8266-4176-A472-0D9FB56A52A5}" destId="{5F0F5375-2C7E-48C2-B68A-FE0E3DB09AA1}" srcOrd="1" destOrd="0" parTransId="{7734E2AB-8462-46A1-8D0D-5437EEA7391B}" sibTransId="{122B11B5-05C4-40E5-8A11-81700ADA6CD8}"/>
    <dgm:cxn modelId="{F3CB82A8-01AA-4FEE-B3D0-E200AE75C213}" srcId="{8EC8E28F-C25B-4BEE-BC3D-A4B1A7A1B3B0}" destId="{B72065D4-EE49-4375-AD32-380CD5169634}" srcOrd="0" destOrd="0" parTransId="{ADFB4A16-1165-485F-9563-41869A83E436}" sibTransId="{59490DA6-B7E7-4610-B99D-E8A10AC15EC5}"/>
    <dgm:cxn modelId="{FCB8D5A4-4442-427E-8F24-6B076769FCCF}" type="presParOf" srcId="{19C9179C-3FB6-45AC-85A4-4192F7A1743A}" destId="{0C81C1DD-6253-459C-A669-EAFBA2C42263}" srcOrd="0" destOrd="0" presId="urn:microsoft.com/office/officeart/2005/8/layout/vList5"/>
    <dgm:cxn modelId="{7A32FDFD-BA36-4099-84B2-6345A0533D80}" type="presParOf" srcId="{0C81C1DD-6253-459C-A669-EAFBA2C42263}" destId="{3F8371E3-7BE9-4169-9FC7-BCC7514CF0C2}" srcOrd="0" destOrd="0" presId="urn:microsoft.com/office/officeart/2005/8/layout/vList5"/>
    <dgm:cxn modelId="{8961F81B-17D8-44D1-9AAE-213AC1894BA5}" type="presParOf" srcId="{0C81C1DD-6253-459C-A669-EAFBA2C42263}" destId="{8FD6DB70-52F5-43AC-9A6B-BDCAB7AA0E1E}" srcOrd="1" destOrd="0" presId="urn:microsoft.com/office/officeart/2005/8/layout/vList5"/>
    <dgm:cxn modelId="{656B54D0-EDD2-4349-B789-FCB8B1F61A2C}" type="presParOf" srcId="{19C9179C-3FB6-45AC-85A4-4192F7A1743A}" destId="{BE1AF41F-8AC0-4DDB-9ADF-450B2D46E8ED}" srcOrd="1" destOrd="0" presId="urn:microsoft.com/office/officeart/2005/8/layout/vList5"/>
    <dgm:cxn modelId="{A4CE3AFA-3735-4E0D-8B7E-FBE8EA7253F6}" type="presParOf" srcId="{19C9179C-3FB6-45AC-85A4-4192F7A1743A}" destId="{6F399203-DEAC-4226-A2DB-44D7BEA4063C}" srcOrd="2" destOrd="0" presId="urn:microsoft.com/office/officeart/2005/8/layout/vList5"/>
    <dgm:cxn modelId="{55CECB91-D98A-45AD-AB6D-26827064D10D}" type="presParOf" srcId="{6F399203-DEAC-4226-A2DB-44D7BEA4063C}" destId="{030CAD34-A2EE-4121-B396-9704AC6E209F}" srcOrd="0" destOrd="0" presId="urn:microsoft.com/office/officeart/2005/8/layout/vList5"/>
    <dgm:cxn modelId="{CB70D703-49C5-4933-A440-BC6374F6F92F}" type="presParOf" srcId="{6F399203-DEAC-4226-A2DB-44D7BEA4063C}" destId="{A7358B36-7679-4D1C-9647-7D6CBCE7F351}" srcOrd="1" destOrd="0" presId="urn:microsoft.com/office/officeart/2005/8/layout/vList5"/>
    <dgm:cxn modelId="{0175F368-0218-4CBB-8D78-9207BA9FBEEE}" type="presParOf" srcId="{19C9179C-3FB6-45AC-85A4-4192F7A1743A}" destId="{BE1C267A-9ACF-4880-9565-80D3EEE52232}" srcOrd="3" destOrd="0" presId="urn:microsoft.com/office/officeart/2005/8/layout/vList5"/>
    <dgm:cxn modelId="{B9FA7B46-FDE2-4058-BE48-FA85648A25EC}" type="presParOf" srcId="{19C9179C-3FB6-45AC-85A4-4192F7A1743A}" destId="{58D5429E-CB88-462E-9021-936BF2DA4EB8}" srcOrd="4" destOrd="0" presId="urn:microsoft.com/office/officeart/2005/8/layout/vList5"/>
    <dgm:cxn modelId="{79E1E758-F5F3-4E08-95D6-67CA8EE56CF6}" type="presParOf" srcId="{58D5429E-CB88-462E-9021-936BF2DA4EB8}" destId="{BDCDB579-4D73-4D00-AAC8-7C586C4969E8}" srcOrd="0" destOrd="0" presId="urn:microsoft.com/office/officeart/2005/8/layout/vList5"/>
    <dgm:cxn modelId="{AB02F7FE-7822-4E6B-A3A8-35F8E7249930}" type="presParOf" srcId="{58D5429E-CB88-462E-9021-936BF2DA4EB8}" destId="{138BF3C6-2822-44D4-A820-802AA85F66B2}" srcOrd="1" destOrd="0" presId="urn:microsoft.com/office/officeart/2005/8/layout/vList5"/>
    <dgm:cxn modelId="{264B497D-4A7E-4E82-A277-99E5A176ACB2}" type="presParOf" srcId="{19C9179C-3FB6-45AC-85A4-4192F7A1743A}" destId="{CBF4438C-1FB2-4171-BD85-541EE7811132}" srcOrd="5" destOrd="0" presId="urn:microsoft.com/office/officeart/2005/8/layout/vList5"/>
    <dgm:cxn modelId="{318968AF-C038-4C4F-B9B4-73F60C3B4020}" type="presParOf" srcId="{19C9179C-3FB6-45AC-85A4-4192F7A1743A}" destId="{5E42A112-861D-48F4-A900-23BF6BD007BD}" srcOrd="6" destOrd="0" presId="urn:microsoft.com/office/officeart/2005/8/layout/vList5"/>
    <dgm:cxn modelId="{7829E756-D1A5-4E55-8E12-629A4955C8EC}" type="presParOf" srcId="{5E42A112-861D-48F4-A900-23BF6BD007BD}" destId="{DD1E69AD-59D2-4C8A-9E46-EF108ED2BF6B}" srcOrd="0" destOrd="0" presId="urn:microsoft.com/office/officeart/2005/8/layout/vList5"/>
    <dgm:cxn modelId="{D07859EB-E750-4303-9C1D-3126B7DA119C}" type="presParOf" srcId="{5E42A112-861D-48F4-A900-23BF6BD007BD}" destId="{CEEF25CC-3D9F-44F3-9120-2090C522DE7E}" srcOrd="1" destOrd="0" presId="urn:microsoft.com/office/officeart/2005/8/layout/vList5"/>
    <dgm:cxn modelId="{5C76FFAC-BCE1-4E84-A927-F05675AE8F14}" type="presParOf" srcId="{19C9179C-3FB6-45AC-85A4-4192F7A1743A}" destId="{2DEB7343-5426-4986-98F2-6F9702B94CA0}" srcOrd="7" destOrd="0" presId="urn:microsoft.com/office/officeart/2005/8/layout/vList5"/>
    <dgm:cxn modelId="{C4B7BCA8-6F41-431B-A7F2-F56D8F51EC12}" type="presParOf" srcId="{19C9179C-3FB6-45AC-85A4-4192F7A1743A}" destId="{F8AD6BFC-4BDA-4931-B9F6-2986696FD8C9}" srcOrd="8" destOrd="0" presId="urn:microsoft.com/office/officeart/2005/8/layout/vList5"/>
    <dgm:cxn modelId="{A0C10734-689A-4E1E-9003-DBA4DE9B5F5D}" type="presParOf" srcId="{F8AD6BFC-4BDA-4931-B9F6-2986696FD8C9}" destId="{1EA2DA1D-E65E-40EA-8EEC-1BF0EEDF5ED4}" srcOrd="0" destOrd="0" presId="urn:microsoft.com/office/officeart/2005/8/layout/vList5"/>
    <dgm:cxn modelId="{83F88946-0154-4CC1-9FEA-B683A8EDFA56}" type="presParOf" srcId="{F8AD6BFC-4BDA-4931-B9F6-2986696FD8C9}" destId="{FA188D6C-21FC-4519-97C7-35DFAC24E176}"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smtClean="0"/>
            <a:t>26</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Caydırıcı para cezaları</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C15EFB19-5082-4642-9048-637CF3C1A0EA}" type="presOf" srcId="{5C7F318B-AD6F-404F-9CFB-43165252744E}" destId="{7DC5BD71-E180-4C72-88FF-B3E12C60E552}"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750495EB-3C36-4C97-8A5D-74C03871A7E2}" type="presOf" srcId="{F5C8493F-C876-4BE3-AB39-0C0815110EC2}" destId="{53DA4764-B2EC-4FE9-8F7D-A8DA11D950A1}" srcOrd="0" destOrd="0" presId="urn:microsoft.com/office/officeart/2005/8/layout/chevron2"/>
    <dgm:cxn modelId="{399D35AA-FBE6-4BD7-9C6D-E99972472DAD}" type="presOf" srcId="{E48900A5-04CC-4264-B88C-F59D4D5A274E}" destId="{A363DAEA-C9A9-441E-908C-043AC7878042}" srcOrd="0" destOrd="0" presId="urn:microsoft.com/office/officeart/2005/8/layout/chevron2"/>
    <dgm:cxn modelId="{0F0FF703-D31B-4BBC-9EE1-1468E2AC58E7}" type="presParOf" srcId="{53DA4764-B2EC-4FE9-8F7D-A8DA11D950A1}" destId="{258EF682-7DAE-42DF-9117-6A0CB51A0C4A}" srcOrd="0" destOrd="0" presId="urn:microsoft.com/office/officeart/2005/8/layout/chevron2"/>
    <dgm:cxn modelId="{0B286701-94CC-4373-9439-02F3366AA8A4}" type="presParOf" srcId="{258EF682-7DAE-42DF-9117-6A0CB51A0C4A}" destId="{A363DAEA-C9A9-441E-908C-043AC7878042}" srcOrd="0" destOrd="0" presId="urn:microsoft.com/office/officeart/2005/8/layout/chevron2"/>
    <dgm:cxn modelId="{DBB4FEF9-0391-42AF-8B47-7C18E26FDA6E}"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59D706A-8266-4176-A472-0D9FB56A52A5}" type="doc">
      <dgm:prSet loTypeId="urn:microsoft.com/office/officeart/2005/8/layout/vList5" loCatId="list" qsTypeId="urn:microsoft.com/office/officeart/2005/8/quickstyle/3d3" qsCatId="3D" csTypeId="urn:microsoft.com/office/officeart/2005/8/colors/colorful5" csCatId="colorful" phldr="1"/>
      <dgm:spPr/>
      <dgm:t>
        <a:bodyPr/>
        <a:lstStyle/>
        <a:p>
          <a:endParaRPr lang="tr-TR"/>
        </a:p>
      </dgm:t>
    </dgm:pt>
    <dgm:pt modelId="{4B509359-87E7-4A88-808F-D3803D3FF616}">
      <dgm:prSet phldrT="[Metin]"/>
      <dgm:spPr/>
      <dgm:t>
        <a:bodyPr/>
        <a:lstStyle/>
        <a:p>
          <a:r>
            <a:rPr lang="tr-TR" dirty="0" smtClean="0"/>
            <a:t>5.000 TL</a:t>
          </a:r>
          <a:endParaRPr lang="tr-TR" dirty="0"/>
        </a:p>
      </dgm:t>
    </dgm:pt>
    <dgm:pt modelId="{4396F2CF-A783-4995-9B5C-5D3219B4B30C}" type="parTrans" cxnId="{15E28367-5F13-4127-93B7-A507B6157F67}">
      <dgm:prSet/>
      <dgm:spPr/>
      <dgm:t>
        <a:bodyPr/>
        <a:lstStyle/>
        <a:p>
          <a:endParaRPr lang="tr-TR"/>
        </a:p>
      </dgm:t>
    </dgm:pt>
    <dgm:pt modelId="{EB6FD1EB-8315-4FFD-8306-3E9FF3B416B5}" type="sibTrans" cxnId="{15E28367-5F13-4127-93B7-A507B6157F67}">
      <dgm:prSet/>
      <dgm:spPr/>
      <dgm:t>
        <a:bodyPr/>
        <a:lstStyle/>
        <a:p>
          <a:endParaRPr lang="tr-TR"/>
        </a:p>
      </dgm:t>
    </dgm:pt>
    <dgm:pt modelId="{EB1DAB5F-85B8-48F5-AFC4-4282F9CC8FC4}">
      <dgm:prSet/>
      <dgm:spPr/>
      <dgm:t>
        <a:bodyPr/>
        <a:lstStyle/>
        <a:p>
          <a:r>
            <a:rPr lang="tr-TR" b="1" smtClean="0">
              <a:latin typeface="Verdana" pitchFamily="34" charset="0"/>
            </a:rPr>
            <a:t>İş sağlığı ve güvenliği hizmetleri - İş yeri hekimi ve iş güvenliği uzmanı çalıştırmamak </a:t>
          </a:r>
          <a:r>
            <a:rPr lang="tr-TR" b="0" smtClean="0">
              <a:latin typeface="Verdana" pitchFamily="34" charset="0"/>
            </a:rPr>
            <a:t>(Her biri için ve her ay) </a:t>
          </a:r>
          <a:r>
            <a:rPr lang="tr-TR" b="1" smtClean="0">
              <a:latin typeface="Verdana" pitchFamily="34" charset="0"/>
            </a:rPr>
            <a:t>(Madde 6/1/a)</a:t>
          </a:r>
          <a:endParaRPr lang="tr-TR" b="1" dirty="0">
            <a:latin typeface="Verdana" pitchFamily="34" charset="0"/>
          </a:endParaRPr>
        </a:p>
      </dgm:t>
    </dgm:pt>
    <dgm:pt modelId="{B1FC6E92-26F6-4DC7-8F58-09F002050359}" type="parTrans" cxnId="{3C328AE1-0F14-4A89-AAB2-853BB699992F}">
      <dgm:prSet/>
      <dgm:spPr/>
      <dgm:t>
        <a:bodyPr/>
        <a:lstStyle/>
        <a:p>
          <a:endParaRPr lang="tr-TR"/>
        </a:p>
      </dgm:t>
    </dgm:pt>
    <dgm:pt modelId="{D8A0937F-37E0-4EBF-865B-1347A1BD5FAD}" type="sibTrans" cxnId="{3C328AE1-0F14-4A89-AAB2-853BB699992F}">
      <dgm:prSet/>
      <dgm:spPr/>
      <dgm:t>
        <a:bodyPr/>
        <a:lstStyle/>
        <a:p>
          <a:endParaRPr lang="tr-TR"/>
        </a:p>
      </dgm:t>
    </dgm:pt>
    <dgm:pt modelId="{8D9283D3-9D3E-4D5D-988C-572BD3B5ED90}">
      <dgm:prSet phldrT="[Metin]"/>
      <dgm:spPr/>
      <dgm:t>
        <a:bodyPr/>
        <a:lstStyle/>
        <a:p>
          <a:r>
            <a:rPr lang="tr-TR" dirty="0" smtClean="0"/>
            <a:t>10.000 TL</a:t>
          </a:r>
          <a:endParaRPr lang="tr-TR" dirty="0"/>
        </a:p>
      </dgm:t>
    </dgm:pt>
    <dgm:pt modelId="{1EA54009-5728-4644-93CF-A703797F92AC}" type="parTrans" cxnId="{16910EC4-13C9-4E26-B449-C6BA3E857B31}">
      <dgm:prSet/>
      <dgm:spPr/>
      <dgm:t>
        <a:bodyPr/>
        <a:lstStyle/>
        <a:p>
          <a:endParaRPr lang="tr-TR"/>
        </a:p>
      </dgm:t>
    </dgm:pt>
    <dgm:pt modelId="{8B6F7D30-722D-4CC0-BE40-9E2DDEF1DEDE}" type="sibTrans" cxnId="{16910EC4-13C9-4E26-B449-C6BA3E857B31}">
      <dgm:prSet/>
      <dgm:spPr/>
      <dgm:t>
        <a:bodyPr/>
        <a:lstStyle/>
        <a:p>
          <a:endParaRPr lang="tr-TR"/>
        </a:p>
      </dgm:t>
    </dgm:pt>
    <dgm:pt modelId="{1232F6CF-07BF-4D24-A8C2-B0BBCA22230C}">
      <dgm:prSet phldrT="[Metin]"/>
      <dgm:spPr/>
      <dgm:t>
        <a:bodyPr/>
        <a:lstStyle/>
        <a:p>
          <a:r>
            <a:rPr lang="tr-TR" b="1" smtClean="0">
              <a:latin typeface="Verdana" pitchFamily="34" charset="0"/>
            </a:rPr>
            <a:t>İşin durdurulmasından sonra durdurma şartlarını düzeltmeden işe devam etmek  (Madde 25)</a:t>
          </a:r>
          <a:endParaRPr lang="tr-TR" b="1" dirty="0"/>
        </a:p>
      </dgm:t>
    </dgm:pt>
    <dgm:pt modelId="{60F50282-CAFF-4E3C-BF77-AD2A82D7F091}" type="parTrans" cxnId="{4869B491-5608-49CA-B133-ECAEE3D346A6}">
      <dgm:prSet/>
      <dgm:spPr/>
      <dgm:t>
        <a:bodyPr/>
        <a:lstStyle/>
        <a:p>
          <a:endParaRPr lang="tr-TR"/>
        </a:p>
      </dgm:t>
    </dgm:pt>
    <dgm:pt modelId="{773FB5F4-CDD4-4AA2-852A-7C5B5639EA49}" type="sibTrans" cxnId="{4869B491-5608-49CA-B133-ECAEE3D346A6}">
      <dgm:prSet/>
      <dgm:spPr/>
      <dgm:t>
        <a:bodyPr/>
        <a:lstStyle/>
        <a:p>
          <a:endParaRPr lang="tr-TR"/>
        </a:p>
      </dgm:t>
    </dgm:pt>
    <dgm:pt modelId="{FF863B45-3BB1-4E53-BC94-A17978F52712}">
      <dgm:prSet phldrT="[Metin]"/>
      <dgm:spPr/>
      <dgm:t>
        <a:bodyPr/>
        <a:lstStyle/>
        <a:p>
          <a:r>
            <a:rPr lang="tr-TR" dirty="0" smtClean="0"/>
            <a:t>50.000 TL </a:t>
          </a:r>
          <a:endParaRPr lang="tr-TR" dirty="0"/>
        </a:p>
      </dgm:t>
    </dgm:pt>
    <dgm:pt modelId="{FF825D67-13AD-4719-B054-872DFD71A07D}" type="parTrans" cxnId="{8A4071BD-87E2-4925-A48F-38AD2EE78615}">
      <dgm:prSet/>
      <dgm:spPr/>
      <dgm:t>
        <a:bodyPr/>
        <a:lstStyle/>
        <a:p>
          <a:endParaRPr lang="tr-TR"/>
        </a:p>
      </dgm:t>
    </dgm:pt>
    <dgm:pt modelId="{5ED4C0DF-3F54-4D6B-8246-A7B3560C1678}" type="sibTrans" cxnId="{8A4071BD-87E2-4925-A48F-38AD2EE78615}">
      <dgm:prSet/>
      <dgm:spPr/>
      <dgm:t>
        <a:bodyPr/>
        <a:lstStyle/>
        <a:p>
          <a:endParaRPr lang="tr-TR"/>
        </a:p>
      </dgm:t>
    </dgm:pt>
    <dgm:pt modelId="{9B0916AC-8EE1-42BB-9369-8439806CA072}">
      <dgm:prSet/>
      <dgm:spPr/>
      <dgm:t>
        <a:bodyPr/>
        <a:lstStyle/>
        <a:p>
          <a:r>
            <a:rPr lang="tr-TR" b="1" smtClean="0">
              <a:latin typeface="Verdana" pitchFamily="34" charset="0"/>
            </a:rPr>
            <a:t>Büyük kaza önleme politika belgesi veya güvenlik raporu hazırlamamak (Madde 29) </a:t>
          </a:r>
          <a:endParaRPr lang="tr-TR" dirty="0">
            <a:latin typeface="Verdana" pitchFamily="34" charset="0"/>
          </a:endParaRPr>
        </a:p>
      </dgm:t>
    </dgm:pt>
    <dgm:pt modelId="{8727E7CC-59E1-4D87-8779-49B386484395}" type="parTrans" cxnId="{5A31EBFD-E688-4F24-894D-375EA3649211}">
      <dgm:prSet/>
      <dgm:spPr/>
      <dgm:t>
        <a:bodyPr/>
        <a:lstStyle/>
        <a:p>
          <a:endParaRPr lang="tr-TR"/>
        </a:p>
      </dgm:t>
    </dgm:pt>
    <dgm:pt modelId="{EB3B58B7-BBEE-4931-B1FC-692465549A29}" type="sibTrans" cxnId="{5A31EBFD-E688-4F24-894D-375EA3649211}">
      <dgm:prSet/>
      <dgm:spPr/>
      <dgm:t>
        <a:bodyPr/>
        <a:lstStyle/>
        <a:p>
          <a:endParaRPr lang="tr-TR"/>
        </a:p>
      </dgm:t>
    </dgm:pt>
    <dgm:pt modelId="{59A9C801-04EC-4B03-BD7A-C334DBD19A53}">
      <dgm:prSet/>
      <dgm:spPr/>
      <dgm:t>
        <a:bodyPr/>
        <a:lstStyle/>
        <a:p>
          <a:r>
            <a:rPr lang="tr-TR" b="1" smtClean="0">
              <a:latin typeface="Verdana" pitchFamily="34" charset="0"/>
            </a:rPr>
            <a:t>Toplu işyerlerinde yönetimin koordinasyonu sağlamaması</a:t>
          </a:r>
          <a:r>
            <a:rPr lang="tr-TR" b="0" smtClean="0">
              <a:latin typeface="Verdana" pitchFamily="34" charset="0"/>
            </a:rPr>
            <a:t> </a:t>
          </a:r>
          <a:r>
            <a:rPr lang="tr-TR" b="1" smtClean="0">
              <a:latin typeface="Verdana" pitchFamily="34" charset="0"/>
            </a:rPr>
            <a:t>(Madde 23/2)</a:t>
          </a:r>
          <a:endParaRPr lang="tr-TR" b="1" dirty="0">
            <a:latin typeface="Verdana" pitchFamily="34" charset="0"/>
          </a:endParaRPr>
        </a:p>
      </dgm:t>
    </dgm:pt>
    <dgm:pt modelId="{CAAF3255-20C1-4465-8BF5-1EA365063501}" type="parTrans" cxnId="{CC54A080-1474-4B03-ABE2-560BBAC29E2A}">
      <dgm:prSet/>
      <dgm:spPr/>
      <dgm:t>
        <a:bodyPr/>
        <a:lstStyle/>
        <a:p>
          <a:endParaRPr lang="tr-TR"/>
        </a:p>
      </dgm:t>
    </dgm:pt>
    <dgm:pt modelId="{F5DF025F-2508-4B73-AACD-05148F9151CA}" type="sibTrans" cxnId="{CC54A080-1474-4B03-ABE2-560BBAC29E2A}">
      <dgm:prSet/>
      <dgm:spPr/>
      <dgm:t>
        <a:bodyPr/>
        <a:lstStyle/>
        <a:p>
          <a:endParaRPr lang="tr-TR"/>
        </a:p>
      </dgm:t>
    </dgm:pt>
    <dgm:pt modelId="{E269B721-8A36-492F-BA8C-BD2424F56555}">
      <dgm:prSet phldrT="[Metin]"/>
      <dgm:spPr/>
      <dgm:t>
        <a:bodyPr/>
        <a:lstStyle/>
        <a:p>
          <a:endParaRPr lang="tr-TR" dirty="0">
            <a:solidFill>
              <a:schemeClr val="bg1"/>
            </a:solidFill>
          </a:endParaRPr>
        </a:p>
      </dgm:t>
    </dgm:pt>
    <dgm:pt modelId="{BA1B156A-5B6C-434B-99BB-02A54015B5A5}" type="sibTrans" cxnId="{C38B8771-6A7A-438C-8EAD-7BA3BA9D6D54}">
      <dgm:prSet/>
      <dgm:spPr/>
      <dgm:t>
        <a:bodyPr/>
        <a:lstStyle/>
        <a:p>
          <a:endParaRPr lang="tr-TR"/>
        </a:p>
      </dgm:t>
    </dgm:pt>
    <dgm:pt modelId="{5F9CE8F9-782B-49B8-84F1-7438F18C5C4A}" type="parTrans" cxnId="{C38B8771-6A7A-438C-8EAD-7BA3BA9D6D54}">
      <dgm:prSet/>
      <dgm:spPr/>
      <dgm:t>
        <a:bodyPr/>
        <a:lstStyle/>
        <a:p>
          <a:endParaRPr lang="tr-TR"/>
        </a:p>
      </dgm:t>
    </dgm:pt>
    <dgm:pt modelId="{5533E149-6C32-4C8B-8F16-EC0ADBDF380C}">
      <dgm:prSet phldrT="[Metin]"/>
      <dgm:spPr/>
      <dgm:t>
        <a:bodyPr/>
        <a:lstStyle/>
        <a:p>
          <a:r>
            <a:rPr lang="tr-TR" dirty="0" smtClean="0"/>
            <a:t>80.000 TL</a:t>
          </a:r>
          <a:endParaRPr lang="tr-TR" dirty="0"/>
        </a:p>
      </dgm:t>
    </dgm:pt>
    <dgm:pt modelId="{26F4E896-B999-43DD-9FA2-56AE0057240A}" type="parTrans" cxnId="{E4A639BE-7E90-4DBD-815E-7EF3F3197F69}">
      <dgm:prSet/>
      <dgm:spPr/>
      <dgm:t>
        <a:bodyPr/>
        <a:lstStyle/>
        <a:p>
          <a:endParaRPr lang="tr-TR"/>
        </a:p>
      </dgm:t>
    </dgm:pt>
    <dgm:pt modelId="{5EE6CB4C-A2CF-4740-860A-A5B675393F28}" type="sibTrans" cxnId="{E4A639BE-7E90-4DBD-815E-7EF3F3197F69}">
      <dgm:prSet/>
      <dgm:spPr/>
      <dgm:t>
        <a:bodyPr/>
        <a:lstStyle/>
        <a:p>
          <a:endParaRPr lang="tr-TR"/>
        </a:p>
      </dgm:t>
    </dgm:pt>
    <dgm:pt modelId="{C6B36DD1-AAF1-4B5D-9A23-D3284D06FBBA}">
      <dgm:prSet/>
      <dgm:spPr/>
      <dgm:t>
        <a:bodyPr/>
        <a:lstStyle/>
        <a:p>
          <a:r>
            <a:rPr lang="tr-TR" b="1" smtClean="0">
              <a:latin typeface="Verdana" pitchFamily="34" charset="0"/>
            </a:rPr>
            <a:t>Güvenlik raporunun Bakanlıktan onayını almadan işyerini faaliyete geçirmek, işletilmesine izin verilmeyen işyerini açmak ve durdurulan işyerinde faaliyete devam etmek (Madde 29) </a:t>
          </a:r>
          <a:endParaRPr lang="tr-TR" dirty="0">
            <a:latin typeface="Verdana" pitchFamily="34" charset="0"/>
          </a:endParaRPr>
        </a:p>
      </dgm:t>
    </dgm:pt>
    <dgm:pt modelId="{7A459F9E-80B3-4A5F-B276-673A6D41DB25}" type="parTrans" cxnId="{551C3E63-A77F-419C-801B-6BBF9BE5A3E3}">
      <dgm:prSet/>
      <dgm:spPr/>
      <dgm:t>
        <a:bodyPr/>
        <a:lstStyle/>
        <a:p>
          <a:endParaRPr lang="tr-TR"/>
        </a:p>
      </dgm:t>
    </dgm:pt>
    <dgm:pt modelId="{3A8098CD-8258-42C5-A37A-5DA5C68A7289}" type="sibTrans" cxnId="{551C3E63-A77F-419C-801B-6BBF9BE5A3E3}">
      <dgm:prSet/>
      <dgm:spPr/>
      <dgm:t>
        <a:bodyPr/>
        <a:lstStyle/>
        <a:p>
          <a:endParaRPr lang="tr-TR"/>
        </a:p>
      </dgm:t>
    </dgm:pt>
    <dgm:pt modelId="{D1CE765F-EBC4-4BA0-85F2-C43CF4268947}">
      <dgm:prSet phldrT="[Metin]"/>
      <dgm:spPr/>
      <dgm:t>
        <a:bodyPr/>
        <a:lstStyle/>
        <a:p>
          <a:endParaRPr lang="tr-TR" dirty="0">
            <a:solidFill>
              <a:schemeClr val="bg1"/>
            </a:solidFill>
          </a:endParaRPr>
        </a:p>
      </dgm:t>
    </dgm:pt>
    <dgm:pt modelId="{1349B885-D94E-4DF2-8B7B-09193C4676E3}" type="parTrans" cxnId="{30ACD60E-34F0-4DC8-A2B4-7D32051694FB}">
      <dgm:prSet/>
      <dgm:spPr/>
      <dgm:t>
        <a:bodyPr/>
        <a:lstStyle/>
        <a:p>
          <a:endParaRPr lang="tr-TR"/>
        </a:p>
      </dgm:t>
    </dgm:pt>
    <dgm:pt modelId="{81FB112D-5A73-49D5-B30F-CFAABF3987F1}" type="sibTrans" cxnId="{30ACD60E-34F0-4DC8-A2B4-7D32051694FB}">
      <dgm:prSet/>
      <dgm:spPr/>
      <dgm:t>
        <a:bodyPr/>
        <a:lstStyle/>
        <a:p>
          <a:endParaRPr lang="tr-TR"/>
        </a:p>
      </dgm:t>
    </dgm:pt>
    <dgm:pt modelId="{19C9179C-3FB6-45AC-85A4-4192F7A1743A}" type="pres">
      <dgm:prSet presAssocID="{459D706A-8266-4176-A472-0D9FB56A52A5}" presName="Name0" presStyleCnt="0">
        <dgm:presLayoutVars>
          <dgm:dir/>
          <dgm:animLvl val="lvl"/>
          <dgm:resizeHandles val="exact"/>
        </dgm:presLayoutVars>
      </dgm:prSet>
      <dgm:spPr/>
      <dgm:t>
        <a:bodyPr/>
        <a:lstStyle/>
        <a:p>
          <a:endParaRPr lang="tr-TR"/>
        </a:p>
      </dgm:t>
    </dgm:pt>
    <dgm:pt modelId="{51194DF7-9F72-4365-AA59-D96911A828BC}" type="pres">
      <dgm:prSet presAssocID="{4B509359-87E7-4A88-808F-D3803D3FF616}" presName="linNode" presStyleCnt="0"/>
      <dgm:spPr/>
      <dgm:t>
        <a:bodyPr/>
        <a:lstStyle/>
        <a:p>
          <a:endParaRPr lang="tr-TR"/>
        </a:p>
      </dgm:t>
    </dgm:pt>
    <dgm:pt modelId="{FE53C4B0-6AAA-45B8-8EE3-C09CA65EC73F}" type="pres">
      <dgm:prSet presAssocID="{4B509359-87E7-4A88-808F-D3803D3FF616}" presName="parentText" presStyleLbl="node1" presStyleIdx="0" presStyleCnt="4" custScaleX="29961" custScaleY="89511" custLinFactNeighborX="-496">
        <dgm:presLayoutVars>
          <dgm:chMax val="1"/>
          <dgm:bulletEnabled val="1"/>
        </dgm:presLayoutVars>
      </dgm:prSet>
      <dgm:spPr/>
      <dgm:t>
        <a:bodyPr/>
        <a:lstStyle/>
        <a:p>
          <a:endParaRPr lang="tr-TR"/>
        </a:p>
      </dgm:t>
    </dgm:pt>
    <dgm:pt modelId="{A05A3E7E-B7E1-4907-BFAE-D13C5650DE96}" type="pres">
      <dgm:prSet presAssocID="{4B509359-87E7-4A88-808F-D3803D3FF616}" presName="descendantText" presStyleLbl="alignAccFollowNode1" presStyleIdx="0" presStyleCnt="4" custScaleX="146410" custScaleY="146410">
        <dgm:presLayoutVars>
          <dgm:bulletEnabled val="1"/>
        </dgm:presLayoutVars>
      </dgm:prSet>
      <dgm:spPr/>
      <dgm:t>
        <a:bodyPr/>
        <a:lstStyle/>
        <a:p>
          <a:endParaRPr lang="tr-TR"/>
        </a:p>
      </dgm:t>
    </dgm:pt>
    <dgm:pt modelId="{3D4E896D-3CBA-4A7E-A790-84C0DD402693}" type="pres">
      <dgm:prSet presAssocID="{EB6FD1EB-8315-4FFD-8306-3E9FF3B416B5}" presName="sp" presStyleCnt="0"/>
      <dgm:spPr/>
      <dgm:t>
        <a:bodyPr/>
        <a:lstStyle/>
        <a:p>
          <a:endParaRPr lang="tr-TR"/>
        </a:p>
      </dgm:t>
    </dgm:pt>
    <dgm:pt modelId="{4237A682-3979-4ED7-BFA9-594A517BE2F0}" type="pres">
      <dgm:prSet presAssocID="{8D9283D3-9D3E-4D5D-988C-572BD3B5ED90}" presName="linNode" presStyleCnt="0"/>
      <dgm:spPr/>
      <dgm:t>
        <a:bodyPr/>
        <a:lstStyle/>
        <a:p>
          <a:endParaRPr lang="tr-TR"/>
        </a:p>
      </dgm:t>
    </dgm:pt>
    <dgm:pt modelId="{4769900E-859F-42B8-9323-E18A1A2E3A49}" type="pres">
      <dgm:prSet presAssocID="{8D9283D3-9D3E-4D5D-988C-572BD3B5ED90}" presName="parentText" presStyleLbl="node1" presStyleIdx="1" presStyleCnt="4" custScaleX="29961" custScaleY="89511" custLinFactNeighborX="-496">
        <dgm:presLayoutVars>
          <dgm:chMax val="1"/>
          <dgm:bulletEnabled val="1"/>
        </dgm:presLayoutVars>
      </dgm:prSet>
      <dgm:spPr/>
      <dgm:t>
        <a:bodyPr/>
        <a:lstStyle/>
        <a:p>
          <a:endParaRPr lang="tr-TR"/>
        </a:p>
      </dgm:t>
    </dgm:pt>
    <dgm:pt modelId="{D017F018-5A5E-4B9A-99F3-49C5C746DECA}" type="pres">
      <dgm:prSet presAssocID="{8D9283D3-9D3E-4D5D-988C-572BD3B5ED90}" presName="descendantText" presStyleLbl="alignAccFollowNode1" presStyleIdx="1" presStyleCnt="4" custScaleX="146410" custScaleY="146410">
        <dgm:presLayoutVars>
          <dgm:bulletEnabled val="1"/>
        </dgm:presLayoutVars>
      </dgm:prSet>
      <dgm:spPr/>
      <dgm:t>
        <a:bodyPr/>
        <a:lstStyle/>
        <a:p>
          <a:endParaRPr lang="tr-TR"/>
        </a:p>
      </dgm:t>
    </dgm:pt>
    <dgm:pt modelId="{B4348CF6-2D85-4FD6-839D-0CD602EABF48}" type="pres">
      <dgm:prSet presAssocID="{8B6F7D30-722D-4CC0-BE40-9E2DDEF1DEDE}" presName="sp" presStyleCnt="0"/>
      <dgm:spPr/>
      <dgm:t>
        <a:bodyPr/>
        <a:lstStyle/>
        <a:p>
          <a:endParaRPr lang="tr-TR"/>
        </a:p>
      </dgm:t>
    </dgm:pt>
    <dgm:pt modelId="{DCED9CD9-C4C9-4552-AD12-A68D59896D45}" type="pres">
      <dgm:prSet presAssocID="{FF863B45-3BB1-4E53-BC94-A17978F52712}" presName="linNode" presStyleCnt="0"/>
      <dgm:spPr/>
      <dgm:t>
        <a:bodyPr/>
        <a:lstStyle/>
        <a:p>
          <a:endParaRPr lang="tr-TR"/>
        </a:p>
      </dgm:t>
    </dgm:pt>
    <dgm:pt modelId="{FDADD1C2-E08F-40EA-BDDB-C58577A53DA2}" type="pres">
      <dgm:prSet presAssocID="{FF863B45-3BB1-4E53-BC94-A17978F52712}" presName="parentText" presStyleLbl="node1" presStyleIdx="2" presStyleCnt="4" custScaleX="29961" custScaleY="89511" custLinFactNeighborX="-496">
        <dgm:presLayoutVars>
          <dgm:chMax val="1"/>
          <dgm:bulletEnabled val="1"/>
        </dgm:presLayoutVars>
      </dgm:prSet>
      <dgm:spPr/>
      <dgm:t>
        <a:bodyPr/>
        <a:lstStyle/>
        <a:p>
          <a:endParaRPr lang="tr-TR"/>
        </a:p>
      </dgm:t>
    </dgm:pt>
    <dgm:pt modelId="{25E2A019-C671-4863-955A-A83A648490B9}" type="pres">
      <dgm:prSet presAssocID="{FF863B45-3BB1-4E53-BC94-A17978F52712}" presName="descendantText" presStyleLbl="alignAccFollowNode1" presStyleIdx="2" presStyleCnt="4" custScaleX="146410" custScaleY="146410">
        <dgm:presLayoutVars>
          <dgm:bulletEnabled val="1"/>
        </dgm:presLayoutVars>
      </dgm:prSet>
      <dgm:spPr/>
      <dgm:t>
        <a:bodyPr/>
        <a:lstStyle/>
        <a:p>
          <a:endParaRPr lang="tr-TR"/>
        </a:p>
      </dgm:t>
    </dgm:pt>
    <dgm:pt modelId="{D513626D-E690-40B5-A6A6-DD82974E2B9A}" type="pres">
      <dgm:prSet presAssocID="{5ED4C0DF-3F54-4D6B-8246-A7B3560C1678}" presName="sp" presStyleCnt="0"/>
      <dgm:spPr/>
      <dgm:t>
        <a:bodyPr/>
        <a:lstStyle/>
        <a:p>
          <a:endParaRPr lang="tr-TR"/>
        </a:p>
      </dgm:t>
    </dgm:pt>
    <dgm:pt modelId="{0C4D148C-121E-44D4-872B-D216D1327AF8}" type="pres">
      <dgm:prSet presAssocID="{5533E149-6C32-4C8B-8F16-EC0ADBDF380C}" presName="linNode" presStyleCnt="0"/>
      <dgm:spPr/>
      <dgm:t>
        <a:bodyPr/>
        <a:lstStyle/>
        <a:p>
          <a:endParaRPr lang="tr-TR"/>
        </a:p>
      </dgm:t>
    </dgm:pt>
    <dgm:pt modelId="{A497AB45-03F5-4B15-98C7-4C24A9D3B55A}" type="pres">
      <dgm:prSet presAssocID="{5533E149-6C32-4C8B-8F16-EC0ADBDF380C}" presName="parentText" presStyleLbl="node1" presStyleIdx="3" presStyleCnt="4" custScaleX="29961" custScaleY="89511" custLinFactNeighborX="-496">
        <dgm:presLayoutVars>
          <dgm:chMax val="1"/>
          <dgm:bulletEnabled val="1"/>
        </dgm:presLayoutVars>
      </dgm:prSet>
      <dgm:spPr/>
      <dgm:t>
        <a:bodyPr/>
        <a:lstStyle/>
        <a:p>
          <a:endParaRPr lang="tr-TR"/>
        </a:p>
      </dgm:t>
    </dgm:pt>
    <dgm:pt modelId="{020FD388-1455-49FF-AFBD-B71C1AFCEF20}" type="pres">
      <dgm:prSet presAssocID="{5533E149-6C32-4C8B-8F16-EC0ADBDF380C}" presName="descendantText" presStyleLbl="alignAccFollowNode1" presStyleIdx="3" presStyleCnt="4" custScaleX="146410" custScaleY="146410">
        <dgm:presLayoutVars>
          <dgm:bulletEnabled val="1"/>
        </dgm:presLayoutVars>
      </dgm:prSet>
      <dgm:spPr/>
      <dgm:t>
        <a:bodyPr/>
        <a:lstStyle/>
        <a:p>
          <a:endParaRPr lang="tr-TR"/>
        </a:p>
      </dgm:t>
    </dgm:pt>
  </dgm:ptLst>
  <dgm:cxnLst>
    <dgm:cxn modelId="{C38B8771-6A7A-438C-8EAD-7BA3BA9D6D54}" srcId="{FF863B45-3BB1-4E53-BC94-A17978F52712}" destId="{E269B721-8A36-492F-BA8C-BD2424F56555}" srcOrd="1" destOrd="0" parTransId="{5F9CE8F9-782B-49B8-84F1-7438F18C5C4A}" sibTransId="{BA1B156A-5B6C-434B-99BB-02A54015B5A5}"/>
    <dgm:cxn modelId="{FE33A83E-7668-483A-855B-05DB5F9C14D6}" type="presOf" srcId="{EB1DAB5F-85B8-48F5-AFC4-4282F9CC8FC4}" destId="{A05A3E7E-B7E1-4907-BFAE-D13C5650DE96}" srcOrd="0" destOrd="0" presId="urn:microsoft.com/office/officeart/2005/8/layout/vList5"/>
    <dgm:cxn modelId="{EAAD7EC0-FE45-46D4-9CC5-FF32EC9FD484}" type="presOf" srcId="{D1CE765F-EBC4-4BA0-85F2-C43CF4268947}" destId="{020FD388-1455-49FF-AFBD-B71C1AFCEF20}" srcOrd="0" destOrd="1" presId="urn:microsoft.com/office/officeart/2005/8/layout/vList5"/>
    <dgm:cxn modelId="{551C3E63-A77F-419C-801B-6BBF9BE5A3E3}" srcId="{5533E149-6C32-4C8B-8F16-EC0ADBDF380C}" destId="{C6B36DD1-AAF1-4B5D-9A23-D3284D06FBBA}" srcOrd="0" destOrd="0" parTransId="{7A459F9E-80B3-4A5F-B276-673A6D41DB25}" sibTransId="{3A8098CD-8258-42C5-A37A-5DA5C68A7289}"/>
    <dgm:cxn modelId="{6D67BDA3-7F93-4EA3-9786-480058A150BD}" type="presOf" srcId="{459D706A-8266-4176-A472-0D9FB56A52A5}" destId="{19C9179C-3FB6-45AC-85A4-4192F7A1743A}" srcOrd="0" destOrd="0" presId="urn:microsoft.com/office/officeart/2005/8/layout/vList5"/>
    <dgm:cxn modelId="{16910EC4-13C9-4E26-B449-C6BA3E857B31}" srcId="{459D706A-8266-4176-A472-0D9FB56A52A5}" destId="{8D9283D3-9D3E-4D5D-988C-572BD3B5ED90}" srcOrd="1" destOrd="0" parTransId="{1EA54009-5728-4644-93CF-A703797F92AC}" sibTransId="{8B6F7D30-722D-4CC0-BE40-9E2DDEF1DEDE}"/>
    <dgm:cxn modelId="{3C328AE1-0F14-4A89-AAB2-853BB699992F}" srcId="{4B509359-87E7-4A88-808F-D3803D3FF616}" destId="{EB1DAB5F-85B8-48F5-AFC4-4282F9CC8FC4}" srcOrd="0" destOrd="0" parTransId="{B1FC6E92-26F6-4DC7-8F58-09F002050359}" sibTransId="{D8A0937F-37E0-4EBF-865B-1347A1BD5FAD}"/>
    <dgm:cxn modelId="{4869B491-5608-49CA-B133-ECAEE3D346A6}" srcId="{8D9283D3-9D3E-4D5D-988C-572BD3B5ED90}" destId="{1232F6CF-07BF-4D24-A8C2-B0BBCA22230C}" srcOrd="0" destOrd="0" parTransId="{60F50282-CAFF-4E3C-BF77-AD2A82D7F091}" sibTransId="{773FB5F4-CDD4-4AA2-852A-7C5B5639EA49}"/>
    <dgm:cxn modelId="{AA155D10-893B-48FA-B022-1F2A48568C1E}" type="presOf" srcId="{1232F6CF-07BF-4D24-A8C2-B0BBCA22230C}" destId="{D017F018-5A5E-4B9A-99F3-49C5C746DECA}" srcOrd="0" destOrd="0" presId="urn:microsoft.com/office/officeart/2005/8/layout/vList5"/>
    <dgm:cxn modelId="{F156C1E0-94A9-46CC-81EF-6CB87CF8B99B}" type="presOf" srcId="{9B0916AC-8EE1-42BB-9369-8439806CA072}" destId="{25E2A019-C671-4863-955A-A83A648490B9}" srcOrd="0" destOrd="0" presId="urn:microsoft.com/office/officeart/2005/8/layout/vList5"/>
    <dgm:cxn modelId="{CC54A080-1474-4B03-ABE2-560BBAC29E2A}" srcId="{4B509359-87E7-4A88-808F-D3803D3FF616}" destId="{59A9C801-04EC-4B03-BD7A-C334DBD19A53}" srcOrd="1" destOrd="0" parTransId="{CAAF3255-20C1-4465-8BF5-1EA365063501}" sibTransId="{F5DF025F-2508-4B73-AACD-05148F9151CA}"/>
    <dgm:cxn modelId="{15E28367-5F13-4127-93B7-A507B6157F67}" srcId="{459D706A-8266-4176-A472-0D9FB56A52A5}" destId="{4B509359-87E7-4A88-808F-D3803D3FF616}" srcOrd="0" destOrd="0" parTransId="{4396F2CF-A783-4995-9B5C-5D3219B4B30C}" sibTransId="{EB6FD1EB-8315-4FFD-8306-3E9FF3B416B5}"/>
    <dgm:cxn modelId="{5014A7B5-35C4-4555-A1EF-75018226B03E}" type="presOf" srcId="{C6B36DD1-AAF1-4B5D-9A23-D3284D06FBBA}" destId="{020FD388-1455-49FF-AFBD-B71C1AFCEF20}" srcOrd="0" destOrd="0" presId="urn:microsoft.com/office/officeart/2005/8/layout/vList5"/>
    <dgm:cxn modelId="{8A4071BD-87E2-4925-A48F-38AD2EE78615}" srcId="{459D706A-8266-4176-A472-0D9FB56A52A5}" destId="{FF863B45-3BB1-4E53-BC94-A17978F52712}" srcOrd="2" destOrd="0" parTransId="{FF825D67-13AD-4719-B054-872DFD71A07D}" sibTransId="{5ED4C0DF-3F54-4D6B-8246-A7B3560C1678}"/>
    <dgm:cxn modelId="{0E5F15B4-323B-4E73-95CE-2733D1E4336E}" type="presOf" srcId="{8D9283D3-9D3E-4D5D-988C-572BD3B5ED90}" destId="{4769900E-859F-42B8-9323-E18A1A2E3A49}" srcOrd="0" destOrd="0" presId="urn:microsoft.com/office/officeart/2005/8/layout/vList5"/>
    <dgm:cxn modelId="{30ACD60E-34F0-4DC8-A2B4-7D32051694FB}" srcId="{5533E149-6C32-4C8B-8F16-EC0ADBDF380C}" destId="{D1CE765F-EBC4-4BA0-85F2-C43CF4268947}" srcOrd="1" destOrd="0" parTransId="{1349B885-D94E-4DF2-8B7B-09193C4676E3}" sibTransId="{81FB112D-5A73-49D5-B30F-CFAABF3987F1}"/>
    <dgm:cxn modelId="{A1AB96EC-59C7-42EA-B242-CD1F228A8CFE}" type="presOf" srcId="{59A9C801-04EC-4B03-BD7A-C334DBD19A53}" destId="{A05A3E7E-B7E1-4907-BFAE-D13C5650DE96}" srcOrd="0" destOrd="1" presId="urn:microsoft.com/office/officeart/2005/8/layout/vList5"/>
    <dgm:cxn modelId="{93AA152C-AE86-4342-8505-2DA5BA596C92}" type="presOf" srcId="{E269B721-8A36-492F-BA8C-BD2424F56555}" destId="{25E2A019-C671-4863-955A-A83A648490B9}" srcOrd="0" destOrd="1" presId="urn:microsoft.com/office/officeart/2005/8/layout/vList5"/>
    <dgm:cxn modelId="{B0CC970E-B069-440B-A495-1E6FC5F0E8D2}" type="presOf" srcId="{FF863B45-3BB1-4E53-BC94-A17978F52712}" destId="{FDADD1C2-E08F-40EA-BDDB-C58577A53DA2}" srcOrd="0" destOrd="0" presId="urn:microsoft.com/office/officeart/2005/8/layout/vList5"/>
    <dgm:cxn modelId="{94DEB7B1-C74E-4856-BD58-B97975147129}" type="presOf" srcId="{5533E149-6C32-4C8B-8F16-EC0ADBDF380C}" destId="{A497AB45-03F5-4B15-98C7-4C24A9D3B55A}" srcOrd="0" destOrd="0" presId="urn:microsoft.com/office/officeart/2005/8/layout/vList5"/>
    <dgm:cxn modelId="{5A31EBFD-E688-4F24-894D-375EA3649211}" srcId="{FF863B45-3BB1-4E53-BC94-A17978F52712}" destId="{9B0916AC-8EE1-42BB-9369-8439806CA072}" srcOrd="0" destOrd="0" parTransId="{8727E7CC-59E1-4D87-8779-49B386484395}" sibTransId="{EB3B58B7-BBEE-4931-B1FC-692465549A29}"/>
    <dgm:cxn modelId="{E4A639BE-7E90-4DBD-815E-7EF3F3197F69}" srcId="{459D706A-8266-4176-A472-0D9FB56A52A5}" destId="{5533E149-6C32-4C8B-8F16-EC0ADBDF380C}" srcOrd="3" destOrd="0" parTransId="{26F4E896-B999-43DD-9FA2-56AE0057240A}" sibTransId="{5EE6CB4C-A2CF-4740-860A-A5B675393F28}"/>
    <dgm:cxn modelId="{73A97A8B-8DF2-4E67-B7D0-709F50643EA4}" type="presOf" srcId="{4B509359-87E7-4A88-808F-D3803D3FF616}" destId="{FE53C4B0-6AAA-45B8-8EE3-C09CA65EC73F}" srcOrd="0" destOrd="0" presId="urn:microsoft.com/office/officeart/2005/8/layout/vList5"/>
    <dgm:cxn modelId="{882D9676-1AB8-4D59-9AD9-78EF9DB8D11B}" type="presParOf" srcId="{19C9179C-3FB6-45AC-85A4-4192F7A1743A}" destId="{51194DF7-9F72-4365-AA59-D96911A828BC}" srcOrd="0" destOrd="0" presId="urn:microsoft.com/office/officeart/2005/8/layout/vList5"/>
    <dgm:cxn modelId="{E6119AC0-A3F2-4373-B5F7-F4D9B3655D47}" type="presParOf" srcId="{51194DF7-9F72-4365-AA59-D96911A828BC}" destId="{FE53C4B0-6AAA-45B8-8EE3-C09CA65EC73F}" srcOrd="0" destOrd="0" presId="urn:microsoft.com/office/officeart/2005/8/layout/vList5"/>
    <dgm:cxn modelId="{F2CA1767-3FB3-4543-AB80-372823F2E8B8}" type="presParOf" srcId="{51194DF7-9F72-4365-AA59-D96911A828BC}" destId="{A05A3E7E-B7E1-4907-BFAE-D13C5650DE96}" srcOrd="1" destOrd="0" presId="urn:microsoft.com/office/officeart/2005/8/layout/vList5"/>
    <dgm:cxn modelId="{D7B25661-2279-4916-8D14-A9DC06CFB9FA}" type="presParOf" srcId="{19C9179C-3FB6-45AC-85A4-4192F7A1743A}" destId="{3D4E896D-3CBA-4A7E-A790-84C0DD402693}" srcOrd="1" destOrd="0" presId="urn:microsoft.com/office/officeart/2005/8/layout/vList5"/>
    <dgm:cxn modelId="{FB6E19DF-1E60-485C-BB80-C1B1FDCAAD0A}" type="presParOf" srcId="{19C9179C-3FB6-45AC-85A4-4192F7A1743A}" destId="{4237A682-3979-4ED7-BFA9-594A517BE2F0}" srcOrd="2" destOrd="0" presId="urn:microsoft.com/office/officeart/2005/8/layout/vList5"/>
    <dgm:cxn modelId="{35AE6A68-D6D1-407F-9AEC-9AF2339A58DC}" type="presParOf" srcId="{4237A682-3979-4ED7-BFA9-594A517BE2F0}" destId="{4769900E-859F-42B8-9323-E18A1A2E3A49}" srcOrd="0" destOrd="0" presId="urn:microsoft.com/office/officeart/2005/8/layout/vList5"/>
    <dgm:cxn modelId="{BA295735-262B-4488-B9CE-8CD074D5434C}" type="presParOf" srcId="{4237A682-3979-4ED7-BFA9-594A517BE2F0}" destId="{D017F018-5A5E-4B9A-99F3-49C5C746DECA}" srcOrd="1" destOrd="0" presId="urn:microsoft.com/office/officeart/2005/8/layout/vList5"/>
    <dgm:cxn modelId="{31D89F95-EBF9-4112-A72B-0619D91C87EC}" type="presParOf" srcId="{19C9179C-3FB6-45AC-85A4-4192F7A1743A}" destId="{B4348CF6-2D85-4FD6-839D-0CD602EABF48}" srcOrd="3" destOrd="0" presId="urn:microsoft.com/office/officeart/2005/8/layout/vList5"/>
    <dgm:cxn modelId="{099D177A-02BF-49B9-98A2-4A72262315A9}" type="presParOf" srcId="{19C9179C-3FB6-45AC-85A4-4192F7A1743A}" destId="{DCED9CD9-C4C9-4552-AD12-A68D59896D45}" srcOrd="4" destOrd="0" presId="urn:microsoft.com/office/officeart/2005/8/layout/vList5"/>
    <dgm:cxn modelId="{25E4B278-1121-4BDA-9A67-7F2E855F0385}" type="presParOf" srcId="{DCED9CD9-C4C9-4552-AD12-A68D59896D45}" destId="{FDADD1C2-E08F-40EA-BDDB-C58577A53DA2}" srcOrd="0" destOrd="0" presId="urn:microsoft.com/office/officeart/2005/8/layout/vList5"/>
    <dgm:cxn modelId="{E4D60EF4-BC85-44EC-AD71-D3AA4F5D3605}" type="presParOf" srcId="{DCED9CD9-C4C9-4552-AD12-A68D59896D45}" destId="{25E2A019-C671-4863-955A-A83A648490B9}" srcOrd="1" destOrd="0" presId="urn:microsoft.com/office/officeart/2005/8/layout/vList5"/>
    <dgm:cxn modelId="{EC634033-397A-49C3-8A87-345102F5F6A0}" type="presParOf" srcId="{19C9179C-3FB6-45AC-85A4-4192F7A1743A}" destId="{D513626D-E690-40B5-A6A6-DD82974E2B9A}" srcOrd="5" destOrd="0" presId="urn:microsoft.com/office/officeart/2005/8/layout/vList5"/>
    <dgm:cxn modelId="{62F1BAD3-A972-4713-9451-4FA73CA6F156}" type="presParOf" srcId="{19C9179C-3FB6-45AC-85A4-4192F7A1743A}" destId="{0C4D148C-121E-44D4-872B-D216D1327AF8}" srcOrd="6" destOrd="0" presId="urn:microsoft.com/office/officeart/2005/8/layout/vList5"/>
    <dgm:cxn modelId="{9F3B3C33-4128-4750-95DB-E78720C8FC58}" type="presParOf" srcId="{0C4D148C-121E-44D4-872B-D216D1327AF8}" destId="{A497AB45-03F5-4B15-98C7-4C24A9D3B55A}" srcOrd="0" destOrd="0" presId="urn:microsoft.com/office/officeart/2005/8/layout/vList5"/>
    <dgm:cxn modelId="{B3B3CFC3-4DD9-4799-8C73-1DB1929B97A8}" type="presParOf" srcId="{0C4D148C-121E-44D4-872B-D216D1327AF8}" destId="{020FD388-1455-49FF-AFBD-B71C1AFCEF20}"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3</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Tanımlar.</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A08F1E34-186A-4EBB-B9C9-6371DA0F891B}" type="presOf" srcId="{E48900A5-04CC-4264-B88C-F59D4D5A274E}" destId="{A363DAEA-C9A9-441E-908C-043AC7878042}" srcOrd="0" destOrd="0" presId="urn:microsoft.com/office/officeart/2005/8/layout/chevron2"/>
    <dgm:cxn modelId="{EE8E1C9F-8D7B-4ECB-AEBC-E5B45CA28FB3}" type="presOf" srcId="{5C7F318B-AD6F-404F-9CFB-43165252744E}" destId="{7DC5BD71-E180-4C72-88FF-B3E12C60E552}"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FF60F1F6-8FD4-46D2-B6B4-7B746324FD32}" type="presOf" srcId="{F5C8493F-C876-4BE3-AB39-0C0815110EC2}" destId="{53DA4764-B2EC-4FE9-8F7D-A8DA11D950A1}" srcOrd="0" destOrd="0" presId="urn:microsoft.com/office/officeart/2005/8/layout/chevron2"/>
    <dgm:cxn modelId="{B30795C5-F223-49F5-AB97-358F3651B295}" type="presParOf" srcId="{53DA4764-B2EC-4FE9-8F7D-A8DA11D950A1}" destId="{258EF682-7DAE-42DF-9117-6A0CB51A0C4A}" srcOrd="0" destOrd="0" presId="urn:microsoft.com/office/officeart/2005/8/layout/chevron2"/>
    <dgm:cxn modelId="{79AA1DD4-9356-4E42-A6F8-D451BE758585}" type="presParOf" srcId="{258EF682-7DAE-42DF-9117-6A0CB51A0C4A}" destId="{A363DAEA-C9A9-441E-908C-043AC7878042}" srcOrd="0" destOrd="0" presId="urn:microsoft.com/office/officeart/2005/8/layout/chevron2"/>
    <dgm:cxn modelId="{5F51005F-9DED-4945-8846-0595545C9A5B}"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4-5</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İşverenin Genel Yükümlülükleri.</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4CE4BE9E-BEE6-4001-9624-ABA1255F418F}" type="presOf" srcId="{5C7F318B-AD6F-404F-9CFB-43165252744E}" destId="{7DC5BD71-E180-4C72-88FF-B3E12C60E552}"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9D535620-923D-4E4E-A2DB-F32B1246261F}" type="presOf" srcId="{F5C8493F-C876-4BE3-AB39-0C0815110EC2}" destId="{53DA4764-B2EC-4FE9-8F7D-A8DA11D950A1}" srcOrd="0" destOrd="0" presId="urn:microsoft.com/office/officeart/2005/8/layout/chevron2"/>
    <dgm:cxn modelId="{A6C33483-4037-46E6-89D2-5D16C2755BDB}" type="presOf" srcId="{E48900A5-04CC-4264-B88C-F59D4D5A274E}" destId="{A363DAEA-C9A9-441E-908C-043AC7878042}" srcOrd="0" destOrd="0" presId="urn:microsoft.com/office/officeart/2005/8/layout/chevron2"/>
    <dgm:cxn modelId="{3D5390E9-88AD-4377-8246-6FE1B0E09BAC}" type="presParOf" srcId="{53DA4764-B2EC-4FE9-8F7D-A8DA11D950A1}" destId="{258EF682-7DAE-42DF-9117-6A0CB51A0C4A}" srcOrd="0" destOrd="0" presId="urn:microsoft.com/office/officeart/2005/8/layout/chevron2"/>
    <dgm:cxn modelId="{79BABA40-1801-4401-AE68-0A8110802566}" type="presParOf" srcId="{258EF682-7DAE-42DF-9117-6A0CB51A0C4A}" destId="{A363DAEA-C9A9-441E-908C-043AC7878042}" srcOrd="0" destOrd="0" presId="urn:microsoft.com/office/officeart/2005/8/layout/chevron2"/>
    <dgm:cxn modelId="{AED1D2C5-07FB-4FB9-B5FE-D00839C03A82}"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4-5</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İşverenin Genel Yükümlülükleri.</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05929137-10A5-4E2E-9E43-907F6BC6E8B9}" type="presOf" srcId="{F5C8493F-C876-4BE3-AB39-0C0815110EC2}" destId="{53DA4764-B2EC-4FE9-8F7D-A8DA11D950A1}" srcOrd="0" destOrd="0" presId="urn:microsoft.com/office/officeart/2005/8/layout/chevron2"/>
    <dgm:cxn modelId="{DAB97A5F-EC9C-4DF3-A72F-22098EECF2F6}" type="presOf" srcId="{E48900A5-04CC-4264-B88C-F59D4D5A274E}" destId="{A363DAEA-C9A9-441E-908C-043AC7878042}"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F467CBE2-CE76-4872-A1C9-7D2832315B1D}" type="presOf" srcId="{5C7F318B-AD6F-404F-9CFB-43165252744E}" destId="{7DC5BD71-E180-4C72-88FF-B3E12C60E552}" srcOrd="0" destOrd="0" presId="urn:microsoft.com/office/officeart/2005/8/layout/chevron2"/>
    <dgm:cxn modelId="{76AC12D8-A0F9-4E2C-A80F-60C566FD897D}" type="presParOf" srcId="{53DA4764-B2EC-4FE9-8F7D-A8DA11D950A1}" destId="{258EF682-7DAE-42DF-9117-6A0CB51A0C4A}" srcOrd="0" destOrd="0" presId="urn:microsoft.com/office/officeart/2005/8/layout/chevron2"/>
    <dgm:cxn modelId="{456EFCE6-DE8F-454A-951C-4F751E0ECE40}" type="presParOf" srcId="{258EF682-7DAE-42DF-9117-6A0CB51A0C4A}" destId="{A363DAEA-C9A9-441E-908C-043AC7878042}" srcOrd="0" destOrd="0" presId="urn:microsoft.com/office/officeart/2005/8/layout/chevron2"/>
    <dgm:cxn modelId="{12FC97F4-92DB-4547-BA09-5093E3E679F7}"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6</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Bütün işyerlerinde iş güvenliği uzmanı, işyeri hekimi gibi profesyonellerin görev yapması sağlanacak.</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7B1E261D-4A38-4FDE-974E-A73C8AAD9990}" type="presOf" srcId="{E48900A5-04CC-4264-B88C-F59D4D5A274E}" destId="{A363DAEA-C9A9-441E-908C-043AC7878042}" srcOrd="0" destOrd="0" presId="urn:microsoft.com/office/officeart/2005/8/layout/chevron2"/>
    <dgm:cxn modelId="{E68E0E13-E18A-4D76-BBBE-A6C0437E4B17}" type="presOf" srcId="{5C7F318B-AD6F-404F-9CFB-43165252744E}" destId="{7DC5BD71-E180-4C72-88FF-B3E12C60E552}" srcOrd="0" destOrd="0" presId="urn:microsoft.com/office/officeart/2005/8/layout/chevron2"/>
    <dgm:cxn modelId="{D25C50E1-48B3-4352-BE21-3CAD00F3156F}" type="presOf" srcId="{F5C8493F-C876-4BE3-AB39-0C0815110EC2}" destId="{53DA4764-B2EC-4FE9-8F7D-A8DA11D950A1}"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07E02862-5F3A-4F28-9DD8-69C8443A897A}" type="presParOf" srcId="{53DA4764-B2EC-4FE9-8F7D-A8DA11D950A1}" destId="{258EF682-7DAE-42DF-9117-6A0CB51A0C4A}" srcOrd="0" destOrd="0" presId="urn:microsoft.com/office/officeart/2005/8/layout/chevron2"/>
    <dgm:cxn modelId="{E7204174-D5A3-4C14-9541-2197AD6C9C6A}" type="presParOf" srcId="{258EF682-7DAE-42DF-9117-6A0CB51A0C4A}" destId="{A363DAEA-C9A9-441E-908C-043AC7878042}" srcOrd="0" destOrd="0" presId="urn:microsoft.com/office/officeart/2005/8/layout/chevron2"/>
    <dgm:cxn modelId="{F4576925-40F0-4D16-A396-96CE231B8990}"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7</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İş sağlığı güvenliği hizmetlerinin desteklenmesi</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1C8BAC2A-5BDD-4040-A2E8-16A1AC54633A}" type="presOf" srcId="{F5C8493F-C876-4BE3-AB39-0C0815110EC2}" destId="{53DA4764-B2EC-4FE9-8F7D-A8DA11D950A1}" srcOrd="0" destOrd="0" presId="urn:microsoft.com/office/officeart/2005/8/layout/chevron2"/>
    <dgm:cxn modelId="{27189234-1248-4C3F-A8E2-4231BB338547}" type="presOf" srcId="{5C7F318B-AD6F-404F-9CFB-43165252744E}" destId="{7DC5BD71-E180-4C72-88FF-B3E12C60E552}"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AF732726-B185-4E5E-B8B4-36C59ED7FEEB}" type="presOf" srcId="{E48900A5-04CC-4264-B88C-F59D4D5A274E}" destId="{A363DAEA-C9A9-441E-908C-043AC7878042}" srcOrd="0" destOrd="0" presId="urn:microsoft.com/office/officeart/2005/8/layout/chevron2"/>
    <dgm:cxn modelId="{A4C1C5E5-B049-4470-9A38-8EDB4233C245}" type="presParOf" srcId="{53DA4764-B2EC-4FE9-8F7D-A8DA11D950A1}" destId="{258EF682-7DAE-42DF-9117-6A0CB51A0C4A}" srcOrd="0" destOrd="0" presId="urn:microsoft.com/office/officeart/2005/8/layout/chevron2"/>
    <dgm:cxn modelId="{E6686107-2295-42E1-A353-556107C97204}" type="presParOf" srcId="{258EF682-7DAE-42DF-9117-6A0CB51A0C4A}" destId="{A363DAEA-C9A9-441E-908C-043AC7878042}" srcOrd="0" destOrd="0" presId="urn:microsoft.com/office/officeart/2005/8/layout/chevron2"/>
    <dgm:cxn modelId="{49D5FC12-B462-4670-AFA3-5089CEBDA16C}"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8</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İş yeri hekimi ve İş güvenliği uzmanı görevlendirilme şartları ve sorumlulukları</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247BAEC7-02D1-44C4-9E25-89D50FE7795B}" type="presOf" srcId="{5C7F318B-AD6F-404F-9CFB-43165252744E}" destId="{7DC5BD71-E180-4C72-88FF-B3E12C60E552}"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8FD3DAFE-86EE-4DA9-A4AA-2B8F22C971C5}" type="presOf" srcId="{E48900A5-04CC-4264-B88C-F59D4D5A274E}" destId="{A363DAEA-C9A9-441E-908C-043AC7878042}" srcOrd="0" destOrd="0" presId="urn:microsoft.com/office/officeart/2005/8/layout/chevron2"/>
    <dgm:cxn modelId="{929E3215-95FE-4CFD-9237-16D9739E56AC}" type="presOf" srcId="{F5C8493F-C876-4BE3-AB39-0C0815110EC2}" destId="{53DA4764-B2EC-4FE9-8F7D-A8DA11D950A1}" srcOrd="0" destOrd="0" presId="urn:microsoft.com/office/officeart/2005/8/layout/chevron2"/>
    <dgm:cxn modelId="{B1162419-C1DC-48A4-A729-551DE6C30274}" type="presParOf" srcId="{53DA4764-B2EC-4FE9-8F7D-A8DA11D950A1}" destId="{258EF682-7DAE-42DF-9117-6A0CB51A0C4A}" srcOrd="0" destOrd="0" presId="urn:microsoft.com/office/officeart/2005/8/layout/chevron2"/>
    <dgm:cxn modelId="{0221FE09-2D5F-4971-8E30-D23852E40B03}" type="presParOf" srcId="{258EF682-7DAE-42DF-9117-6A0CB51A0C4A}" destId="{A363DAEA-C9A9-441E-908C-043AC7878042}" srcOrd="0" destOrd="0" presId="urn:microsoft.com/office/officeart/2005/8/layout/chevron2"/>
    <dgm:cxn modelId="{05F09FA7-7AC4-4908-A84C-8B661E33EAC4}"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C8493F-C876-4BE3-AB39-0C0815110EC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E48900A5-04CC-4264-B88C-F59D4D5A274E}">
      <dgm:prSet phldrT="[Metin]" custT="1"/>
      <dgm:spPr/>
      <dgm:t>
        <a:bodyPr/>
        <a:lstStyle/>
        <a:p>
          <a:endParaRPr lang="tr-TR" sz="1600" b="1" dirty="0" smtClean="0"/>
        </a:p>
        <a:p>
          <a:r>
            <a:rPr lang="tr-TR" sz="1600" b="1" dirty="0" smtClean="0"/>
            <a:t>Madde</a:t>
          </a:r>
        </a:p>
        <a:p>
          <a:r>
            <a:rPr lang="tr-TR" sz="1600" b="1" dirty="0" smtClean="0"/>
            <a:t>9</a:t>
          </a:r>
          <a:endParaRPr lang="tr-TR" sz="1600" b="1" dirty="0"/>
        </a:p>
      </dgm:t>
    </dgm:pt>
    <dgm:pt modelId="{8B1B6929-9C2A-42C6-B7B6-6694271B3DC6}" type="parTrans" cxnId="{15E44CD9-0FEF-40C8-AE65-C54FEA735F8B}">
      <dgm:prSet/>
      <dgm:spPr/>
      <dgm:t>
        <a:bodyPr/>
        <a:lstStyle/>
        <a:p>
          <a:endParaRPr lang="tr-TR"/>
        </a:p>
      </dgm:t>
    </dgm:pt>
    <dgm:pt modelId="{91D0EB80-1BA7-4ADB-9CBB-29CC81114E9E}" type="sibTrans" cxnId="{15E44CD9-0FEF-40C8-AE65-C54FEA735F8B}">
      <dgm:prSet/>
      <dgm:spPr/>
      <dgm:t>
        <a:bodyPr/>
        <a:lstStyle/>
        <a:p>
          <a:endParaRPr lang="tr-TR"/>
        </a:p>
      </dgm:t>
    </dgm:pt>
    <dgm:pt modelId="{5C7F318B-AD6F-404F-9CFB-43165252744E}">
      <dgm:prSet phldrT="[Metin]" custT="1"/>
      <dgm:spPr/>
      <dgm:t>
        <a:bodyPr/>
        <a:lstStyle/>
        <a:p>
          <a:r>
            <a:rPr lang="tr-TR" sz="1800" b="1" kern="1200" dirty="0" smtClean="0">
              <a:solidFill>
                <a:schemeClr val="tx1"/>
              </a:solidFill>
              <a:latin typeface="Arial Narrow" panose="020B0606020202030204" pitchFamily="34" charset="0"/>
              <a:ea typeface="+mj-ea"/>
              <a:cs typeface="+mj-cs"/>
            </a:rPr>
            <a:t>İş yeri tehlike sınıflarının belirlenmesi</a:t>
          </a:r>
          <a:endParaRPr lang="tr-TR" sz="1800" b="1" kern="1200" dirty="0">
            <a:solidFill>
              <a:schemeClr val="tx1"/>
            </a:solidFill>
            <a:latin typeface="Arial Narrow" panose="020B0606020202030204" pitchFamily="34" charset="0"/>
            <a:ea typeface="+mj-ea"/>
            <a:cs typeface="+mj-cs"/>
          </a:endParaRPr>
        </a:p>
      </dgm:t>
    </dgm:pt>
    <dgm:pt modelId="{9483B3D4-6473-46D0-B76F-595F6F1E89F5}" type="parTrans" cxnId="{A3E882FD-7032-4460-B1C7-CCE36E2B8F14}">
      <dgm:prSet/>
      <dgm:spPr/>
      <dgm:t>
        <a:bodyPr/>
        <a:lstStyle/>
        <a:p>
          <a:endParaRPr lang="tr-TR"/>
        </a:p>
      </dgm:t>
    </dgm:pt>
    <dgm:pt modelId="{B5EB151D-E677-4970-8D97-90507F330BC2}" type="sibTrans" cxnId="{A3E882FD-7032-4460-B1C7-CCE36E2B8F14}">
      <dgm:prSet/>
      <dgm:spPr/>
      <dgm:t>
        <a:bodyPr/>
        <a:lstStyle/>
        <a:p>
          <a:endParaRPr lang="tr-TR"/>
        </a:p>
      </dgm:t>
    </dgm:pt>
    <dgm:pt modelId="{53DA4764-B2EC-4FE9-8F7D-A8DA11D950A1}" type="pres">
      <dgm:prSet presAssocID="{F5C8493F-C876-4BE3-AB39-0C0815110EC2}" presName="linearFlow" presStyleCnt="0">
        <dgm:presLayoutVars>
          <dgm:dir/>
          <dgm:animLvl val="lvl"/>
          <dgm:resizeHandles val="exact"/>
        </dgm:presLayoutVars>
      </dgm:prSet>
      <dgm:spPr/>
      <dgm:t>
        <a:bodyPr/>
        <a:lstStyle/>
        <a:p>
          <a:endParaRPr lang="tr-TR"/>
        </a:p>
      </dgm:t>
    </dgm:pt>
    <dgm:pt modelId="{258EF682-7DAE-42DF-9117-6A0CB51A0C4A}" type="pres">
      <dgm:prSet presAssocID="{E48900A5-04CC-4264-B88C-F59D4D5A274E}" presName="composite" presStyleCnt="0"/>
      <dgm:spPr/>
    </dgm:pt>
    <dgm:pt modelId="{A363DAEA-C9A9-441E-908C-043AC7878042}" type="pres">
      <dgm:prSet presAssocID="{E48900A5-04CC-4264-B88C-F59D4D5A274E}" presName="parentText" presStyleLbl="alignNode1" presStyleIdx="0" presStyleCnt="1">
        <dgm:presLayoutVars>
          <dgm:chMax val="1"/>
          <dgm:bulletEnabled val="1"/>
        </dgm:presLayoutVars>
      </dgm:prSet>
      <dgm:spPr/>
      <dgm:t>
        <a:bodyPr/>
        <a:lstStyle/>
        <a:p>
          <a:endParaRPr lang="tr-TR"/>
        </a:p>
      </dgm:t>
    </dgm:pt>
    <dgm:pt modelId="{7DC5BD71-E180-4C72-88FF-B3E12C60E552}" type="pres">
      <dgm:prSet presAssocID="{E48900A5-04CC-4264-B88C-F59D4D5A274E}" presName="descendantText" presStyleLbl="alignAcc1" presStyleIdx="0" presStyleCnt="1">
        <dgm:presLayoutVars>
          <dgm:bulletEnabled val="1"/>
        </dgm:presLayoutVars>
      </dgm:prSet>
      <dgm:spPr/>
      <dgm:t>
        <a:bodyPr/>
        <a:lstStyle/>
        <a:p>
          <a:endParaRPr lang="tr-TR"/>
        </a:p>
      </dgm:t>
    </dgm:pt>
  </dgm:ptLst>
  <dgm:cxnLst>
    <dgm:cxn modelId="{A3E882FD-7032-4460-B1C7-CCE36E2B8F14}" srcId="{E48900A5-04CC-4264-B88C-F59D4D5A274E}" destId="{5C7F318B-AD6F-404F-9CFB-43165252744E}" srcOrd="0" destOrd="0" parTransId="{9483B3D4-6473-46D0-B76F-595F6F1E89F5}" sibTransId="{B5EB151D-E677-4970-8D97-90507F330BC2}"/>
    <dgm:cxn modelId="{4C8F5020-B649-461D-80B1-90C5927ED19F}" type="presOf" srcId="{F5C8493F-C876-4BE3-AB39-0C0815110EC2}" destId="{53DA4764-B2EC-4FE9-8F7D-A8DA11D950A1}" srcOrd="0" destOrd="0" presId="urn:microsoft.com/office/officeart/2005/8/layout/chevron2"/>
    <dgm:cxn modelId="{1995A56E-F007-465F-A2B4-EBD0BC2B1CB8}" type="presOf" srcId="{E48900A5-04CC-4264-B88C-F59D4D5A274E}" destId="{A363DAEA-C9A9-441E-908C-043AC7878042}" srcOrd="0" destOrd="0" presId="urn:microsoft.com/office/officeart/2005/8/layout/chevron2"/>
    <dgm:cxn modelId="{15E44CD9-0FEF-40C8-AE65-C54FEA735F8B}" srcId="{F5C8493F-C876-4BE3-AB39-0C0815110EC2}" destId="{E48900A5-04CC-4264-B88C-F59D4D5A274E}" srcOrd="0" destOrd="0" parTransId="{8B1B6929-9C2A-42C6-B7B6-6694271B3DC6}" sibTransId="{91D0EB80-1BA7-4ADB-9CBB-29CC81114E9E}"/>
    <dgm:cxn modelId="{F8743B79-EEBF-47BD-B2F8-18084576810B}" type="presOf" srcId="{5C7F318B-AD6F-404F-9CFB-43165252744E}" destId="{7DC5BD71-E180-4C72-88FF-B3E12C60E552}" srcOrd="0" destOrd="0" presId="urn:microsoft.com/office/officeart/2005/8/layout/chevron2"/>
    <dgm:cxn modelId="{FCA702A5-B144-45B0-B7A6-57AE3C29D208}" type="presParOf" srcId="{53DA4764-B2EC-4FE9-8F7D-A8DA11D950A1}" destId="{258EF682-7DAE-42DF-9117-6A0CB51A0C4A}" srcOrd="0" destOrd="0" presId="urn:microsoft.com/office/officeart/2005/8/layout/chevron2"/>
    <dgm:cxn modelId="{78D79402-D069-4DE9-A4BB-AD4A3136023D}" type="presParOf" srcId="{258EF682-7DAE-42DF-9117-6A0CB51A0C4A}" destId="{A363DAEA-C9A9-441E-908C-043AC7878042}" srcOrd="0" destOrd="0" presId="urn:microsoft.com/office/officeart/2005/8/layout/chevron2"/>
    <dgm:cxn modelId="{BFE06A70-98C3-474C-B2E0-67FBA86F34BE}" type="presParOf" srcId="{258EF682-7DAE-42DF-9117-6A0CB51A0C4A}" destId="{7DC5BD71-E180-4C72-88FF-B3E12C60E55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789DB-9531-4C60-86A8-E5CB6A7E42E5}">
      <dsp:nvSpPr>
        <dsp:cNvPr id="0" name=""/>
        <dsp:cNvSpPr/>
      </dsp:nvSpPr>
      <dsp:spPr>
        <a:xfrm>
          <a:off x="4635" y="1032113"/>
          <a:ext cx="2020447" cy="101022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bg1"/>
              </a:solidFill>
            </a:rPr>
            <a:t>İş Sağlığı ve Güvenliği Mevzuatı</a:t>
          </a:r>
          <a:endParaRPr lang="tr-TR" sz="1800" b="1" kern="1200" dirty="0">
            <a:solidFill>
              <a:schemeClr val="bg1"/>
            </a:solidFill>
          </a:endParaRPr>
        </a:p>
      </dsp:txBody>
      <dsp:txXfrm>
        <a:off x="34223" y="1061701"/>
        <a:ext cx="1961271" cy="951047"/>
      </dsp:txXfrm>
    </dsp:sp>
    <dsp:sp modelId="{88E66803-EAC5-4775-9F10-B6519D7FEB75}">
      <dsp:nvSpPr>
        <dsp:cNvPr id="0" name=""/>
        <dsp:cNvSpPr/>
      </dsp:nvSpPr>
      <dsp:spPr>
        <a:xfrm rot="19457599">
          <a:off x="1931535" y="1227911"/>
          <a:ext cx="995275" cy="37749"/>
        </a:xfrm>
        <a:custGeom>
          <a:avLst/>
          <a:gdLst/>
          <a:ahLst/>
          <a:cxnLst/>
          <a:rect l="0" t="0" r="0" b="0"/>
          <a:pathLst>
            <a:path>
              <a:moveTo>
                <a:pt x="0" y="18874"/>
              </a:moveTo>
              <a:lnTo>
                <a:pt x="995275" y="18874"/>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tr-TR" sz="3600" b="1" kern="1200">
            <a:solidFill>
              <a:schemeClr val="bg1"/>
            </a:solidFill>
          </a:endParaRPr>
        </a:p>
      </dsp:txBody>
      <dsp:txXfrm>
        <a:off x="2404291" y="1221903"/>
        <a:ext cx="49763" cy="49763"/>
      </dsp:txXfrm>
    </dsp:sp>
    <dsp:sp modelId="{05A742C2-DCBD-4A20-B969-4C39D7935285}">
      <dsp:nvSpPr>
        <dsp:cNvPr id="0" name=""/>
        <dsp:cNvSpPr/>
      </dsp:nvSpPr>
      <dsp:spPr>
        <a:xfrm>
          <a:off x="2833262" y="451234"/>
          <a:ext cx="2020447" cy="101022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Teşkilatlanma, Denetim ve Yaptırımlara ilişkin Düzenlemeler</a:t>
          </a:r>
          <a:endParaRPr lang="tr-TR" sz="1400" b="1" kern="1200" dirty="0">
            <a:solidFill>
              <a:schemeClr val="bg1"/>
            </a:solidFill>
          </a:endParaRPr>
        </a:p>
      </dsp:txBody>
      <dsp:txXfrm>
        <a:off x="2862850" y="480822"/>
        <a:ext cx="1961271" cy="951047"/>
      </dsp:txXfrm>
    </dsp:sp>
    <dsp:sp modelId="{D38CDEDB-B76E-4368-AC78-5E46DB98F194}">
      <dsp:nvSpPr>
        <dsp:cNvPr id="0" name=""/>
        <dsp:cNvSpPr/>
      </dsp:nvSpPr>
      <dsp:spPr>
        <a:xfrm rot="2142401">
          <a:off x="1931535" y="1808789"/>
          <a:ext cx="995275" cy="37749"/>
        </a:xfrm>
        <a:custGeom>
          <a:avLst/>
          <a:gdLst/>
          <a:ahLst/>
          <a:cxnLst/>
          <a:rect l="0" t="0" r="0" b="0"/>
          <a:pathLst>
            <a:path>
              <a:moveTo>
                <a:pt x="0" y="18874"/>
              </a:moveTo>
              <a:lnTo>
                <a:pt x="995275" y="18874"/>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tr-TR" sz="3600" b="1" kern="1200">
            <a:solidFill>
              <a:schemeClr val="bg1"/>
            </a:solidFill>
          </a:endParaRPr>
        </a:p>
      </dsp:txBody>
      <dsp:txXfrm>
        <a:off x="2404291" y="1802782"/>
        <a:ext cx="49763" cy="49763"/>
      </dsp:txXfrm>
    </dsp:sp>
    <dsp:sp modelId="{1996E7C2-AFD4-424D-B2A8-341A1EC6BB1E}">
      <dsp:nvSpPr>
        <dsp:cNvPr id="0" name=""/>
        <dsp:cNvSpPr/>
      </dsp:nvSpPr>
      <dsp:spPr>
        <a:xfrm>
          <a:off x="2833262" y="1612991"/>
          <a:ext cx="2020447" cy="101022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İşverenin İşçiyi Gözetme Borcuna İlişkin Düzenlemeler</a:t>
          </a:r>
          <a:endParaRPr lang="tr-TR" sz="1400" b="1" kern="1200" dirty="0">
            <a:solidFill>
              <a:schemeClr val="bg1"/>
            </a:solidFill>
          </a:endParaRPr>
        </a:p>
      </dsp:txBody>
      <dsp:txXfrm>
        <a:off x="2862850" y="1642579"/>
        <a:ext cx="1961271" cy="951047"/>
      </dsp:txXfrm>
    </dsp:sp>
    <dsp:sp modelId="{67DD6E8C-1B51-4106-BEBA-43751BFEA44C}">
      <dsp:nvSpPr>
        <dsp:cNvPr id="0" name=""/>
        <dsp:cNvSpPr/>
      </dsp:nvSpPr>
      <dsp:spPr>
        <a:xfrm rot="18289469">
          <a:off x="4550192" y="1518350"/>
          <a:ext cx="1415215" cy="37749"/>
        </a:xfrm>
        <a:custGeom>
          <a:avLst/>
          <a:gdLst/>
          <a:ahLst/>
          <a:cxnLst/>
          <a:rect l="0" t="0" r="0" b="0"/>
          <a:pathLst>
            <a:path>
              <a:moveTo>
                <a:pt x="0" y="18874"/>
              </a:moveTo>
              <a:lnTo>
                <a:pt x="1415215" y="18874"/>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tr-TR" sz="3600" b="1" kern="1200">
            <a:solidFill>
              <a:schemeClr val="bg1"/>
            </a:solidFill>
          </a:endParaRPr>
        </a:p>
      </dsp:txBody>
      <dsp:txXfrm>
        <a:off x="5222419" y="1501844"/>
        <a:ext cx="70760" cy="70760"/>
      </dsp:txXfrm>
    </dsp:sp>
    <dsp:sp modelId="{449EBC5F-72FD-425C-8E0C-A4CCE4527474}">
      <dsp:nvSpPr>
        <dsp:cNvPr id="0" name=""/>
        <dsp:cNvSpPr/>
      </dsp:nvSpPr>
      <dsp:spPr>
        <a:xfrm>
          <a:off x="5661889" y="451234"/>
          <a:ext cx="2020447" cy="101022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Teknik Önlemlere İlişkin</a:t>
          </a:r>
          <a:endParaRPr lang="tr-TR" sz="1400" b="1" kern="1200" dirty="0">
            <a:solidFill>
              <a:schemeClr val="bg1"/>
            </a:solidFill>
          </a:endParaRPr>
        </a:p>
      </dsp:txBody>
      <dsp:txXfrm>
        <a:off x="5691477" y="480822"/>
        <a:ext cx="1961271" cy="951047"/>
      </dsp:txXfrm>
    </dsp:sp>
    <dsp:sp modelId="{5F01F5CF-9F7D-43BF-A172-A7D8CE316135}">
      <dsp:nvSpPr>
        <dsp:cNvPr id="0" name=""/>
        <dsp:cNvSpPr/>
      </dsp:nvSpPr>
      <dsp:spPr>
        <a:xfrm>
          <a:off x="4853710" y="2099229"/>
          <a:ext cx="808179" cy="37749"/>
        </a:xfrm>
        <a:custGeom>
          <a:avLst/>
          <a:gdLst/>
          <a:ahLst/>
          <a:cxnLst/>
          <a:rect l="0" t="0" r="0" b="0"/>
          <a:pathLst>
            <a:path>
              <a:moveTo>
                <a:pt x="0" y="18874"/>
              </a:moveTo>
              <a:lnTo>
                <a:pt x="808179" y="18874"/>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tr-TR" sz="3600" b="1" kern="1200">
            <a:solidFill>
              <a:schemeClr val="bg1"/>
            </a:solidFill>
          </a:endParaRPr>
        </a:p>
      </dsp:txBody>
      <dsp:txXfrm>
        <a:off x="5237595" y="2097899"/>
        <a:ext cx="40408" cy="40408"/>
      </dsp:txXfrm>
    </dsp:sp>
    <dsp:sp modelId="{AB15A3F9-23C6-4E7E-84D3-591B07891A38}">
      <dsp:nvSpPr>
        <dsp:cNvPr id="0" name=""/>
        <dsp:cNvSpPr/>
      </dsp:nvSpPr>
      <dsp:spPr>
        <a:xfrm>
          <a:off x="5661889" y="1612991"/>
          <a:ext cx="2020447" cy="101022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Organizasyona İlişkin</a:t>
          </a:r>
          <a:endParaRPr lang="tr-TR" sz="1400" b="1" kern="1200" dirty="0">
            <a:solidFill>
              <a:schemeClr val="bg1"/>
            </a:solidFill>
          </a:endParaRPr>
        </a:p>
      </dsp:txBody>
      <dsp:txXfrm>
        <a:off x="5691477" y="1642579"/>
        <a:ext cx="1961271" cy="951047"/>
      </dsp:txXfrm>
    </dsp:sp>
    <dsp:sp modelId="{684AA174-3A6E-4717-B7CA-A350A33F7203}">
      <dsp:nvSpPr>
        <dsp:cNvPr id="0" name=""/>
        <dsp:cNvSpPr/>
      </dsp:nvSpPr>
      <dsp:spPr>
        <a:xfrm rot="3310531">
          <a:off x="4550192" y="2680107"/>
          <a:ext cx="1415215" cy="37749"/>
        </a:xfrm>
        <a:custGeom>
          <a:avLst/>
          <a:gdLst/>
          <a:ahLst/>
          <a:cxnLst/>
          <a:rect l="0" t="0" r="0" b="0"/>
          <a:pathLst>
            <a:path>
              <a:moveTo>
                <a:pt x="0" y="18874"/>
              </a:moveTo>
              <a:lnTo>
                <a:pt x="1415215" y="18874"/>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tr-TR" sz="3600" b="1" kern="1200">
            <a:solidFill>
              <a:schemeClr val="bg1"/>
            </a:solidFill>
          </a:endParaRPr>
        </a:p>
      </dsp:txBody>
      <dsp:txXfrm>
        <a:off x="5222419" y="2663601"/>
        <a:ext cx="70760" cy="70760"/>
      </dsp:txXfrm>
    </dsp:sp>
    <dsp:sp modelId="{82180B90-FC65-428B-A3F4-075E0FE3D617}">
      <dsp:nvSpPr>
        <dsp:cNvPr id="0" name=""/>
        <dsp:cNvSpPr/>
      </dsp:nvSpPr>
      <dsp:spPr>
        <a:xfrm>
          <a:off x="5661889" y="2774749"/>
          <a:ext cx="2020447" cy="101022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İşin Düzenlenmesine İlişkin</a:t>
          </a:r>
          <a:endParaRPr lang="tr-TR" sz="1400" b="1" kern="1200" dirty="0">
            <a:solidFill>
              <a:schemeClr val="bg1"/>
            </a:solidFill>
          </a:endParaRPr>
        </a:p>
      </dsp:txBody>
      <dsp:txXfrm>
        <a:off x="5691477" y="2804337"/>
        <a:ext cx="1961271" cy="951047"/>
      </dsp:txXfrm>
    </dsp:sp>
    <dsp:sp modelId="{3DB9C947-843B-4C04-8BB5-1272FB28EE7B}">
      <dsp:nvSpPr>
        <dsp:cNvPr id="0" name=""/>
        <dsp:cNvSpPr/>
      </dsp:nvSpPr>
      <dsp:spPr>
        <a:xfrm rot="19457599">
          <a:off x="7588788" y="2970547"/>
          <a:ext cx="995275" cy="37749"/>
        </a:xfrm>
        <a:custGeom>
          <a:avLst/>
          <a:gdLst/>
          <a:ahLst/>
          <a:cxnLst/>
          <a:rect l="0" t="0" r="0" b="0"/>
          <a:pathLst>
            <a:path>
              <a:moveTo>
                <a:pt x="0" y="18874"/>
              </a:moveTo>
              <a:lnTo>
                <a:pt x="995275" y="18874"/>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tr-TR" sz="3600" b="1" kern="1200">
            <a:solidFill>
              <a:schemeClr val="bg1"/>
            </a:solidFill>
          </a:endParaRPr>
        </a:p>
      </dsp:txBody>
      <dsp:txXfrm>
        <a:off x="8061544" y="2964539"/>
        <a:ext cx="49763" cy="49763"/>
      </dsp:txXfrm>
    </dsp:sp>
    <dsp:sp modelId="{A698539E-EB49-4CBD-84E7-E1FD6AB4044D}">
      <dsp:nvSpPr>
        <dsp:cNvPr id="0" name=""/>
        <dsp:cNvSpPr/>
      </dsp:nvSpPr>
      <dsp:spPr>
        <a:xfrm>
          <a:off x="8490516" y="2193870"/>
          <a:ext cx="2020447" cy="10102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Kadın ve Çocukların Korunmasına İlişkin</a:t>
          </a:r>
          <a:endParaRPr lang="tr-TR" sz="1400" b="1" kern="1200" dirty="0">
            <a:solidFill>
              <a:schemeClr val="bg1"/>
            </a:solidFill>
          </a:endParaRPr>
        </a:p>
      </dsp:txBody>
      <dsp:txXfrm>
        <a:off x="8520104" y="2223458"/>
        <a:ext cx="1961271" cy="951047"/>
      </dsp:txXfrm>
    </dsp:sp>
    <dsp:sp modelId="{52602835-318B-465B-8C0E-EACA639E443B}">
      <dsp:nvSpPr>
        <dsp:cNvPr id="0" name=""/>
        <dsp:cNvSpPr/>
      </dsp:nvSpPr>
      <dsp:spPr>
        <a:xfrm rot="2142401">
          <a:off x="7588788" y="3551425"/>
          <a:ext cx="995275" cy="37749"/>
        </a:xfrm>
        <a:custGeom>
          <a:avLst/>
          <a:gdLst/>
          <a:ahLst/>
          <a:cxnLst/>
          <a:rect l="0" t="0" r="0" b="0"/>
          <a:pathLst>
            <a:path>
              <a:moveTo>
                <a:pt x="0" y="18874"/>
              </a:moveTo>
              <a:lnTo>
                <a:pt x="995275" y="18874"/>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600200">
            <a:lnSpc>
              <a:spcPct val="90000"/>
            </a:lnSpc>
            <a:spcBef>
              <a:spcPct val="0"/>
            </a:spcBef>
            <a:spcAft>
              <a:spcPct val="35000"/>
            </a:spcAft>
          </a:pPr>
          <a:endParaRPr lang="tr-TR" sz="3600" b="1" kern="1200">
            <a:solidFill>
              <a:schemeClr val="bg1"/>
            </a:solidFill>
          </a:endParaRPr>
        </a:p>
      </dsp:txBody>
      <dsp:txXfrm>
        <a:off x="8061544" y="3545418"/>
        <a:ext cx="49763" cy="49763"/>
      </dsp:txXfrm>
    </dsp:sp>
    <dsp:sp modelId="{3710D8B9-9E06-4534-985C-A12C4072CC5A}">
      <dsp:nvSpPr>
        <dsp:cNvPr id="0" name=""/>
        <dsp:cNvSpPr/>
      </dsp:nvSpPr>
      <dsp:spPr>
        <a:xfrm>
          <a:off x="8490516" y="3355627"/>
          <a:ext cx="2020447" cy="10102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İş Sürelerine İlişkin</a:t>
          </a:r>
          <a:endParaRPr lang="tr-TR" sz="1400" b="1" kern="1200" dirty="0">
            <a:solidFill>
              <a:schemeClr val="bg1"/>
            </a:solidFill>
          </a:endParaRPr>
        </a:p>
      </dsp:txBody>
      <dsp:txXfrm>
        <a:off x="8520104" y="3385215"/>
        <a:ext cx="1961271" cy="9510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0C616-B45D-4E67-9752-70FE378A63D1}">
      <dsp:nvSpPr>
        <dsp:cNvPr id="0" name=""/>
        <dsp:cNvSpPr/>
      </dsp:nvSpPr>
      <dsp:spPr>
        <a:xfrm rot="5400000">
          <a:off x="4051764" y="-1604544"/>
          <a:ext cx="771624" cy="417654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tr-TR" sz="3900" kern="1200" dirty="0" smtClean="0"/>
            <a:t>Çok Tehlikeli</a:t>
          </a:r>
          <a:endParaRPr lang="tr-TR" sz="3900" kern="1200" dirty="0"/>
        </a:p>
      </dsp:txBody>
      <dsp:txXfrm rot="-5400000">
        <a:off x="2349305" y="135583"/>
        <a:ext cx="4138874" cy="696288"/>
      </dsp:txXfrm>
    </dsp:sp>
    <dsp:sp modelId="{07C28693-5DD7-42A6-8908-B29C861C679B}">
      <dsp:nvSpPr>
        <dsp:cNvPr id="0" name=""/>
        <dsp:cNvSpPr/>
      </dsp:nvSpPr>
      <dsp:spPr>
        <a:xfrm>
          <a:off x="0" y="1461"/>
          <a:ext cx="2349305" cy="9645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tr-TR" sz="2700" kern="1200" dirty="0" smtClean="0"/>
            <a:t>A Sınıfı Uzman</a:t>
          </a:r>
          <a:endParaRPr lang="tr-TR" sz="2700" kern="1200" dirty="0"/>
        </a:p>
      </dsp:txBody>
      <dsp:txXfrm>
        <a:off x="47084" y="48545"/>
        <a:ext cx="2255137" cy="870362"/>
      </dsp:txXfrm>
    </dsp:sp>
    <dsp:sp modelId="{BED2808D-E504-40F0-8205-6C31C042DF95}">
      <dsp:nvSpPr>
        <dsp:cNvPr id="0" name=""/>
        <dsp:cNvSpPr/>
      </dsp:nvSpPr>
      <dsp:spPr>
        <a:xfrm rot="5400000">
          <a:off x="4051764" y="-591788"/>
          <a:ext cx="771624" cy="417654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tr-TR" sz="3900" kern="1200" dirty="0" smtClean="0"/>
            <a:t>Tehlikeli</a:t>
          </a:r>
          <a:endParaRPr lang="tr-TR" sz="3900" kern="1200" dirty="0"/>
        </a:p>
      </dsp:txBody>
      <dsp:txXfrm rot="-5400000">
        <a:off x="2349305" y="1148339"/>
        <a:ext cx="4138874" cy="696288"/>
      </dsp:txXfrm>
    </dsp:sp>
    <dsp:sp modelId="{17575BE8-4C54-433A-8D8A-3603CC476907}">
      <dsp:nvSpPr>
        <dsp:cNvPr id="0" name=""/>
        <dsp:cNvSpPr/>
      </dsp:nvSpPr>
      <dsp:spPr>
        <a:xfrm>
          <a:off x="0" y="1014217"/>
          <a:ext cx="2349305" cy="9645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tr-TR" sz="2700" kern="1200" dirty="0" smtClean="0"/>
            <a:t>B Sınıfı Uzman</a:t>
          </a:r>
          <a:endParaRPr lang="tr-TR" sz="2700" kern="1200" dirty="0"/>
        </a:p>
      </dsp:txBody>
      <dsp:txXfrm>
        <a:off x="47084" y="1061301"/>
        <a:ext cx="2255137" cy="870362"/>
      </dsp:txXfrm>
    </dsp:sp>
    <dsp:sp modelId="{E21D28F7-BDE6-4DB7-A62F-0008E009A2DF}">
      <dsp:nvSpPr>
        <dsp:cNvPr id="0" name=""/>
        <dsp:cNvSpPr/>
      </dsp:nvSpPr>
      <dsp:spPr>
        <a:xfrm rot="5400000">
          <a:off x="4051764" y="420968"/>
          <a:ext cx="771624" cy="417654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tr-TR" sz="3900" kern="1200" dirty="0" smtClean="0"/>
            <a:t>Az Tehlikeli</a:t>
          </a:r>
          <a:endParaRPr lang="tr-TR" sz="3900" kern="1200" dirty="0"/>
        </a:p>
      </dsp:txBody>
      <dsp:txXfrm rot="-5400000">
        <a:off x="2349305" y="2161095"/>
        <a:ext cx="4138874" cy="696288"/>
      </dsp:txXfrm>
    </dsp:sp>
    <dsp:sp modelId="{115EEB05-9F8D-4CCA-BA72-11ED4F553B9A}">
      <dsp:nvSpPr>
        <dsp:cNvPr id="0" name=""/>
        <dsp:cNvSpPr/>
      </dsp:nvSpPr>
      <dsp:spPr>
        <a:xfrm>
          <a:off x="0" y="2026974"/>
          <a:ext cx="2349305" cy="9645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tr-TR" sz="2700" kern="1200" dirty="0" smtClean="0"/>
            <a:t>C Sınıfı Uzman</a:t>
          </a:r>
          <a:endParaRPr lang="tr-TR" sz="2700" kern="1200" dirty="0"/>
        </a:p>
      </dsp:txBody>
      <dsp:txXfrm>
        <a:off x="47084" y="2074058"/>
        <a:ext cx="2255137" cy="8703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10</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Risk Değerlendirilmesi, Kontrol Ölçüm ve Araştırma</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11</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Acil Durum planları, yangınla mücadele ve ilkyardım çalışmalarının yapılması</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12</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Tahliye planının hazırlanması</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13</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Çalışmaktan kaçınma hakkı</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14</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İş kazası ve meslek hastalıklarının kayıt ve bildirimlerinin yapılması</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15</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Sağlık Gözetimi</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16-17</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Çalışanların bilgilendirilmesi ve eğitimi</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18</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Çalışanların görüşlerinin alınması ve katılımın sağlanması</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19</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Çalışanların yükümlülükleri</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1-2</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Kamu ve özel sektör gözetmeksizin tüm çalışanlar kanun kapsamına alındı.</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20</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Çalışan temsilcilerinin belirlenmesi </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22</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İş Sağlığı güvenliği kurulunun oluşturulması</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23</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İş Sağlığı güvenliğinin koordinasyonu</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25</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İşin durdurulması</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26</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Caydırıcı para cezaları</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6DB70-52F5-43AC-9A6B-BDCAB7AA0E1E}">
      <dsp:nvSpPr>
        <dsp:cNvPr id="0" name=""/>
        <dsp:cNvSpPr/>
      </dsp:nvSpPr>
      <dsp:spPr>
        <a:xfrm rot="5400000">
          <a:off x="5013950" y="-4003461"/>
          <a:ext cx="761427" cy="8770152"/>
        </a:xfrm>
        <a:prstGeom prst="round2Same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tr-TR" sz="1000" b="1" kern="1200" smtClean="0">
              <a:latin typeface="Verdana" pitchFamily="34" charset="0"/>
            </a:rPr>
            <a:t>Acil durum eylem planları, yangınla mücadele, ilk yardım ve tahliye </a:t>
          </a:r>
          <a:r>
            <a:rPr lang="tr-TR" sz="1000" b="0" kern="1200" smtClean="0">
              <a:latin typeface="Verdana" pitchFamily="34" charset="0"/>
            </a:rPr>
            <a:t>(H</a:t>
          </a:r>
          <a:r>
            <a:rPr lang="tr-TR" sz="1000" kern="1200" smtClean="0">
              <a:latin typeface="Verdana" pitchFamily="34" charset="0"/>
            </a:rPr>
            <a:t>er yükümlülük için ve her ay) </a:t>
          </a:r>
          <a:r>
            <a:rPr lang="tr-TR" sz="1000" b="1" kern="1200" smtClean="0">
              <a:latin typeface="Verdana" pitchFamily="34" charset="0"/>
            </a:rPr>
            <a:t>(Madde 11 ve 12) </a:t>
          </a:r>
          <a:r>
            <a:rPr lang="tr-TR" sz="1000" kern="1200" smtClean="0">
              <a:latin typeface="Verdana" pitchFamily="34" charset="0"/>
            </a:rPr>
            <a:t> </a:t>
          </a:r>
          <a:endParaRPr lang="tr-TR" sz="1000" kern="1200" dirty="0"/>
        </a:p>
        <a:p>
          <a:pPr marL="57150" lvl="1" indent="-57150" algn="l" defTabSz="444500">
            <a:lnSpc>
              <a:spcPct val="90000"/>
            </a:lnSpc>
            <a:spcBef>
              <a:spcPct val="0"/>
            </a:spcBef>
            <a:spcAft>
              <a:spcPct val="15000"/>
            </a:spcAft>
            <a:buChar char="••"/>
          </a:pPr>
          <a:r>
            <a:rPr lang="tr-TR" sz="1000" b="1" kern="1200" smtClean="0">
              <a:latin typeface="Verdana" pitchFamily="34" charset="0"/>
            </a:rPr>
            <a:t>Çalışanların bilgilendirilmesi ve mesleki eğitimleri gibi konulardaki eksiklikler </a:t>
          </a:r>
          <a:r>
            <a:rPr lang="tr-TR" sz="1000" b="0" kern="1200" smtClean="0">
              <a:latin typeface="Verdana" pitchFamily="34" charset="0"/>
            </a:rPr>
            <a:t>(Her  çalışan için)</a:t>
          </a:r>
          <a:r>
            <a:rPr lang="tr-TR" sz="1000" b="1" kern="1200" smtClean="0">
              <a:latin typeface="Verdana" pitchFamily="34" charset="0"/>
            </a:rPr>
            <a:t> (Madde 16, Madde 17/1,7)</a:t>
          </a:r>
          <a:endParaRPr lang="tr-TR" sz="1000" kern="1200" dirty="0"/>
        </a:p>
      </dsp:txBody>
      <dsp:txXfrm rot="-5400000">
        <a:off x="1009588" y="38071"/>
        <a:ext cx="8732982" cy="687087"/>
      </dsp:txXfrm>
    </dsp:sp>
    <dsp:sp modelId="{3F8371E3-7BE9-4169-9FC7-BCC7514CF0C2}">
      <dsp:nvSpPr>
        <dsp:cNvPr id="0" name=""/>
        <dsp:cNvSpPr/>
      </dsp:nvSpPr>
      <dsp:spPr>
        <a:xfrm>
          <a:off x="0" y="141162"/>
          <a:ext cx="1009520" cy="480904"/>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kern="1200" dirty="0" smtClean="0"/>
            <a:t>1.000 TL</a:t>
          </a:r>
          <a:endParaRPr lang="tr-TR" sz="1800" kern="1200" dirty="0"/>
        </a:p>
      </dsp:txBody>
      <dsp:txXfrm>
        <a:off x="23476" y="164638"/>
        <a:ext cx="962568" cy="433952"/>
      </dsp:txXfrm>
    </dsp:sp>
    <dsp:sp modelId="{A7358B36-7679-4D1C-9647-7D6CBCE7F351}">
      <dsp:nvSpPr>
        <dsp:cNvPr id="0" name=""/>
        <dsp:cNvSpPr/>
      </dsp:nvSpPr>
      <dsp:spPr>
        <a:xfrm rot="5400000">
          <a:off x="5013950" y="-3209530"/>
          <a:ext cx="761427" cy="8770152"/>
        </a:xfrm>
        <a:prstGeom prst="round2SameRect">
          <a:avLst/>
        </a:prstGeom>
        <a:solidFill>
          <a:schemeClr val="accent5">
            <a:tint val="40000"/>
            <a:alpha val="90000"/>
            <a:hueOff val="-1847939"/>
            <a:satOff val="-3204"/>
            <a:lumOff val="-3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tr-TR" sz="1000" b="1" kern="1200" smtClean="0">
              <a:latin typeface="Verdana" pitchFamily="34" charset="0"/>
            </a:rPr>
            <a:t>İşyeri hekiminin ve iş güvenliği uzmanının mesleki bağımsızlıklarını engellemek</a:t>
          </a:r>
          <a:r>
            <a:rPr lang="tr-TR" sz="1000" b="0" kern="1200" smtClean="0">
              <a:latin typeface="Verdana" pitchFamily="34" charset="0"/>
            </a:rPr>
            <a:t> (Her ihlal için ayrı ayrı) </a:t>
          </a:r>
          <a:r>
            <a:rPr lang="tr-TR" sz="1000" b="1" kern="1200" smtClean="0">
              <a:latin typeface="Verdana" pitchFamily="34" charset="0"/>
            </a:rPr>
            <a:t>(Madde 8/1,6)</a:t>
          </a:r>
          <a:endParaRPr lang="tr-TR" sz="1000" b="1" kern="1200" dirty="0"/>
        </a:p>
      </dsp:txBody>
      <dsp:txXfrm rot="-5400000">
        <a:off x="1009588" y="832002"/>
        <a:ext cx="8732982" cy="687087"/>
      </dsp:txXfrm>
    </dsp:sp>
    <dsp:sp modelId="{030CAD34-A2EE-4121-B396-9704AC6E209F}">
      <dsp:nvSpPr>
        <dsp:cNvPr id="0" name=""/>
        <dsp:cNvSpPr/>
      </dsp:nvSpPr>
      <dsp:spPr>
        <a:xfrm>
          <a:off x="0" y="884598"/>
          <a:ext cx="1009520" cy="581894"/>
        </a:xfrm>
        <a:prstGeom prst="roundRect">
          <a:avLst/>
        </a:prstGeom>
        <a:solidFill>
          <a:schemeClr val="accent5">
            <a:hueOff val="-1838336"/>
            <a:satOff val="-2557"/>
            <a:lumOff val="-9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kern="1200" dirty="0" smtClean="0"/>
            <a:t>1.500 TL</a:t>
          </a:r>
          <a:endParaRPr lang="tr-TR" sz="1800" kern="1200" dirty="0"/>
        </a:p>
      </dsp:txBody>
      <dsp:txXfrm>
        <a:off x="28406" y="913004"/>
        <a:ext cx="952708" cy="525082"/>
      </dsp:txXfrm>
    </dsp:sp>
    <dsp:sp modelId="{138BF3C6-2822-44D4-A820-802AA85F66B2}">
      <dsp:nvSpPr>
        <dsp:cNvPr id="0" name=""/>
        <dsp:cNvSpPr/>
      </dsp:nvSpPr>
      <dsp:spPr>
        <a:xfrm rot="5400000">
          <a:off x="5019224" y="-2419885"/>
          <a:ext cx="761427" cy="8778725"/>
        </a:xfrm>
        <a:prstGeom prst="round2SameRect">
          <a:avLst/>
        </a:prstGeom>
        <a:solidFill>
          <a:schemeClr val="accent5">
            <a:tint val="40000"/>
            <a:alpha val="90000"/>
            <a:hueOff val="-3695877"/>
            <a:satOff val="-6408"/>
            <a:lumOff val="-64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tr-TR" sz="1000" b="1" kern="1200" smtClean="0">
              <a:latin typeface="Verdana" pitchFamily="34" charset="0"/>
            </a:rPr>
            <a:t>İş kazası veya meslek hastalığını bildirmemek (Madde 14/2) </a:t>
          </a:r>
          <a:endParaRPr lang="tr-TR" sz="1000" kern="1200" dirty="0"/>
        </a:p>
        <a:p>
          <a:pPr marL="57150" lvl="1" indent="-57150" algn="l" defTabSz="444500">
            <a:lnSpc>
              <a:spcPct val="90000"/>
            </a:lnSpc>
            <a:spcBef>
              <a:spcPct val="0"/>
            </a:spcBef>
            <a:spcAft>
              <a:spcPct val="15000"/>
            </a:spcAft>
            <a:buChar char="••"/>
          </a:pPr>
          <a:r>
            <a:rPr lang="tr-TR" sz="1000" b="1" kern="1200" smtClean="0">
              <a:latin typeface="Verdana" pitchFamily="34" charset="0"/>
            </a:rPr>
            <a:t>İşverenin genel yükümlülüğü – Mevcut durumun iyileştirilmesi ve uygunsuzlukların giderilmesi konularındaki ihmaller (</a:t>
          </a:r>
          <a:r>
            <a:rPr lang="tr-TR" sz="1000" b="0" kern="1200" smtClean="0">
              <a:latin typeface="Verdana" pitchFamily="34" charset="0"/>
            </a:rPr>
            <a:t>Her yükümlülük için ayrı ayrı) </a:t>
          </a:r>
          <a:r>
            <a:rPr lang="tr-TR" sz="1000" b="1" kern="1200" smtClean="0">
              <a:latin typeface="Verdana" pitchFamily="34" charset="0"/>
            </a:rPr>
            <a:t>(Madde 4/1/a-b) </a:t>
          </a:r>
          <a:endParaRPr lang="tr-TR" sz="1000" kern="1200" dirty="0"/>
        </a:p>
        <a:p>
          <a:pPr marL="57150" lvl="1" indent="-57150" algn="l" defTabSz="444500">
            <a:lnSpc>
              <a:spcPct val="90000"/>
            </a:lnSpc>
            <a:spcBef>
              <a:spcPct val="0"/>
            </a:spcBef>
            <a:spcAft>
              <a:spcPct val="15000"/>
            </a:spcAft>
            <a:buChar char="••"/>
          </a:pPr>
          <a:r>
            <a:rPr lang="tr-TR" sz="1000" b="1" kern="1200" smtClean="0">
              <a:latin typeface="Verdana" pitchFamily="34" charset="0"/>
            </a:rPr>
            <a:t>İş sağlığı ve güvenliği kurulu oluşturmamak </a:t>
          </a:r>
          <a:r>
            <a:rPr lang="tr-TR" sz="1000" b="0" kern="1200" smtClean="0">
              <a:latin typeface="Verdana" pitchFamily="34" charset="0"/>
            </a:rPr>
            <a:t>(Her aykırılık için ayrı ayrı)  </a:t>
          </a:r>
          <a:r>
            <a:rPr lang="tr-TR" sz="1000" b="1" kern="1200" smtClean="0">
              <a:latin typeface="Verdana" pitchFamily="34" charset="0"/>
            </a:rPr>
            <a:t>(Madde 22)  </a:t>
          </a:r>
          <a:endParaRPr lang="tr-TR" sz="1000" b="1" kern="1200" dirty="0"/>
        </a:p>
      </dsp:txBody>
      <dsp:txXfrm rot="-5400000">
        <a:off x="1010575" y="1625934"/>
        <a:ext cx="8741555" cy="687087"/>
      </dsp:txXfrm>
    </dsp:sp>
    <dsp:sp modelId="{BDCDB579-4D73-4D00-AAC8-7C586C4969E8}">
      <dsp:nvSpPr>
        <dsp:cNvPr id="0" name=""/>
        <dsp:cNvSpPr/>
      </dsp:nvSpPr>
      <dsp:spPr>
        <a:xfrm>
          <a:off x="0" y="1678529"/>
          <a:ext cx="1010507" cy="581894"/>
        </a:xfrm>
        <a:prstGeom prst="roundRect">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kern="1200" dirty="0" smtClean="0"/>
            <a:t>2.000 TL</a:t>
          </a:r>
          <a:endParaRPr lang="tr-TR" sz="1800" kern="1200" dirty="0"/>
        </a:p>
      </dsp:txBody>
      <dsp:txXfrm>
        <a:off x="28406" y="1706935"/>
        <a:ext cx="953695" cy="525082"/>
      </dsp:txXfrm>
    </dsp:sp>
    <dsp:sp modelId="{CEEF25CC-3D9F-44F3-9120-2090C522DE7E}">
      <dsp:nvSpPr>
        <dsp:cNvPr id="0" name=""/>
        <dsp:cNvSpPr/>
      </dsp:nvSpPr>
      <dsp:spPr>
        <a:xfrm rot="5400000">
          <a:off x="5019224" y="-1625954"/>
          <a:ext cx="761427" cy="8778725"/>
        </a:xfrm>
        <a:prstGeom prst="round2SameRect">
          <a:avLst/>
        </a:prstGeom>
        <a:solidFill>
          <a:schemeClr val="accent5">
            <a:tint val="40000"/>
            <a:alpha val="90000"/>
            <a:hueOff val="-5543816"/>
            <a:satOff val="-9612"/>
            <a:lumOff val="-96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tr-TR" sz="1000" b="1" kern="1200" smtClean="0">
              <a:latin typeface="Verdana" pitchFamily="34" charset="0"/>
            </a:rPr>
            <a:t>İş sağlığı ve güvenliği hizmetleri -  Diğer sağlık personeli çalıştırmamak </a:t>
          </a:r>
          <a:r>
            <a:rPr lang="tr-TR" sz="1000" b="0" kern="1200" smtClean="0">
              <a:latin typeface="Verdana" pitchFamily="34" charset="0"/>
            </a:rPr>
            <a:t>(Her ay) </a:t>
          </a:r>
          <a:r>
            <a:rPr lang="tr-TR" sz="1000" b="1" kern="1200" smtClean="0">
              <a:latin typeface="Verdana" pitchFamily="34" charset="0"/>
            </a:rPr>
            <a:t>(Madde 6/1/a)</a:t>
          </a:r>
          <a:endParaRPr lang="tr-TR" sz="1000" b="1" kern="1200" dirty="0"/>
        </a:p>
      </dsp:txBody>
      <dsp:txXfrm rot="-5400000">
        <a:off x="1010575" y="2419865"/>
        <a:ext cx="8741555" cy="687087"/>
      </dsp:txXfrm>
    </dsp:sp>
    <dsp:sp modelId="{DD1E69AD-59D2-4C8A-9E46-EF108ED2BF6B}">
      <dsp:nvSpPr>
        <dsp:cNvPr id="0" name=""/>
        <dsp:cNvSpPr/>
      </dsp:nvSpPr>
      <dsp:spPr>
        <a:xfrm>
          <a:off x="0" y="2472461"/>
          <a:ext cx="1010507" cy="581894"/>
        </a:xfrm>
        <a:prstGeom prst="roundRect">
          <a:avLst/>
        </a:prstGeom>
        <a:solidFill>
          <a:schemeClr val="accent5">
            <a:hueOff val="-5515009"/>
            <a:satOff val="-7671"/>
            <a:lumOff val="-294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kern="1200" dirty="0" smtClean="0"/>
            <a:t>2.500 TL</a:t>
          </a:r>
          <a:endParaRPr lang="tr-TR" sz="1800" kern="1200" dirty="0"/>
        </a:p>
      </dsp:txBody>
      <dsp:txXfrm>
        <a:off x="28406" y="2500867"/>
        <a:ext cx="953695" cy="525082"/>
      </dsp:txXfrm>
    </dsp:sp>
    <dsp:sp modelId="{FA188D6C-21FC-4519-97C7-35DFAC24E176}">
      <dsp:nvSpPr>
        <dsp:cNvPr id="0" name=""/>
        <dsp:cNvSpPr/>
      </dsp:nvSpPr>
      <dsp:spPr>
        <a:xfrm rot="5400000">
          <a:off x="5019224" y="-832023"/>
          <a:ext cx="761427" cy="8778725"/>
        </a:xfrm>
        <a:prstGeom prst="round2SameRect">
          <a:avLst/>
        </a:prstGeom>
        <a:solidFill>
          <a:schemeClr val="accent5">
            <a:tint val="40000"/>
            <a:alpha val="90000"/>
            <a:hueOff val="-7391755"/>
            <a:satOff val="-12816"/>
            <a:lumOff val="-128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tr-TR" sz="1000" b="1" kern="1200" smtClean="0">
              <a:latin typeface="Verdana" pitchFamily="34" charset="0"/>
            </a:rPr>
            <a:t>Risk değerlendirmesi yapmamak/yaptırmamak </a:t>
          </a:r>
          <a:r>
            <a:rPr lang="tr-TR" sz="1000" kern="1200" smtClean="0">
              <a:latin typeface="Verdana" pitchFamily="34" charset="0"/>
            </a:rPr>
            <a:t>(Devamında her ay 4.500 TL) </a:t>
          </a:r>
          <a:r>
            <a:rPr lang="tr-TR" sz="1000" b="1" kern="1200" smtClean="0">
              <a:latin typeface="Verdana" pitchFamily="34" charset="0"/>
            </a:rPr>
            <a:t>(Madde 10/1)</a:t>
          </a:r>
          <a:endParaRPr lang="tr-TR" sz="1000" b="1" kern="1200" dirty="0">
            <a:latin typeface="Verdana" pitchFamily="34" charset="0"/>
          </a:endParaRPr>
        </a:p>
      </dsp:txBody>
      <dsp:txXfrm rot="-5400000">
        <a:off x="1010575" y="3213796"/>
        <a:ext cx="8741555" cy="687087"/>
      </dsp:txXfrm>
    </dsp:sp>
    <dsp:sp modelId="{1EA2DA1D-E65E-40EA-8EEC-1BF0EEDF5ED4}">
      <dsp:nvSpPr>
        <dsp:cNvPr id="0" name=""/>
        <dsp:cNvSpPr/>
      </dsp:nvSpPr>
      <dsp:spPr>
        <a:xfrm>
          <a:off x="0" y="3266392"/>
          <a:ext cx="1010507" cy="581894"/>
        </a:xfrm>
        <a:prstGeom prst="roundRect">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kern="1200" dirty="0" smtClean="0"/>
            <a:t>3.000 TL</a:t>
          </a:r>
          <a:endParaRPr lang="tr-TR" sz="1800" kern="1200" dirty="0"/>
        </a:p>
      </dsp:txBody>
      <dsp:txXfrm>
        <a:off x="28406" y="3294798"/>
        <a:ext cx="953695" cy="52508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smtClean="0"/>
            <a:t>26</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Caydırıcı para cezaları</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A3E7E-B7E1-4907-BFAE-D13C5650DE96}">
      <dsp:nvSpPr>
        <dsp:cNvPr id="0" name=""/>
        <dsp:cNvSpPr/>
      </dsp:nvSpPr>
      <dsp:spPr>
        <a:xfrm rot="5400000">
          <a:off x="4984879" y="-3959267"/>
          <a:ext cx="945518" cy="8864675"/>
        </a:xfrm>
        <a:prstGeom prst="round2Same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tr-TR" sz="1300" b="1" kern="1200" smtClean="0">
              <a:latin typeface="Verdana" pitchFamily="34" charset="0"/>
            </a:rPr>
            <a:t>İş sağlığı ve güvenliği hizmetleri - İş yeri hekimi ve iş güvenliği uzmanı çalıştırmamak </a:t>
          </a:r>
          <a:r>
            <a:rPr lang="tr-TR" sz="1300" b="0" kern="1200" smtClean="0">
              <a:latin typeface="Verdana" pitchFamily="34" charset="0"/>
            </a:rPr>
            <a:t>(Her biri için ve her ay) </a:t>
          </a:r>
          <a:r>
            <a:rPr lang="tr-TR" sz="1300" b="1" kern="1200" smtClean="0">
              <a:latin typeface="Verdana" pitchFamily="34" charset="0"/>
            </a:rPr>
            <a:t>(Madde 6/1/a)</a:t>
          </a:r>
          <a:endParaRPr lang="tr-TR" sz="1300" b="1" kern="1200" dirty="0">
            <a:latin typeface="Verdana" pitchFamily="34" charset="0"/>
          </a:endParaRPr>
        </a:p>
        <a:p>
          <a:pPr marL="114300" lvl="1" indent="-114300" algn="l" defTabSz="577850">
            <a:lnSpc>
              <a:spcPct val="90000"/>
            </a:lnSpc>
            <a:spcBef>
              <a:spcPct val="0"/>
            </a:spcBef>
            <a:spcAft>
              <a:spcPct val="15000"/>
            </a:spcAft>
            <a:buChar char="••"/>
          </a:pPr>
          <a:r>
            <a:rPr lang="tr-TR" sz="1300" b="1" kern="1200" smtClean="0">
              <a:latin typeface="Verdana" pitchFamily="34" charset="0"/>
            </a:rPr>
            <a:t>Toplu işyerlerinde yönetimin koordinasyonu sağlamaması</a:t>
          </a:r>
          <a:r>
            <a:rPr lang="tr-TR" sz="1300" b="0" kern="1200" smtClean="0">
              <a:latin typeface="Verdana" pitchFamily="34" charset="0"/>
            </a:rPr>
            <a:t> </a:t>
          </a:r>
          <a:r>
            <a:rPr lang="tr-TR" sz="1300" b="1" kern="1200" smtClean="0">
              <a:latin typeface="Verdana" pitchFamily="34" charset="0"/>
            </a:rPr>
            <a:t>(Madde 23/2)</a:t>
          </a:r>
          <a:endParaRPr lang="tr-TR" sz="1300" b="1" kern="1200" dirty="0">
            <a:latin typeface="Verdana" pitchFamily="34" charset="0"/>
          </a:endParaRPr>
        </a:p>
      </dsp:txBody>
      <dsp:txXfrm rot="-5400000">
        <a:off x="1025301" y="46467"/>
        <a:ext cx="8818519" cy="853206"/>
      </dsp:txXfrm>
    </dsp:sp>
    <dsp:sp modelId="{FE53C4B0-6AAA-45B8-8EE3-C09CA65EC73F}">
      <dsp:nvSpPr>
        <dsp:cNvPr id="0" name=""/>
        <dsp:cNvSpPr/>
      </dsp:nvSpPr>
      <dsp:spPr>
        <a:xfrm>
          <a:off x="0" y="111780"/>
          <a:ext cx="1020401" cy="722579"/>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kern="1200" dirty="0" smtClean="0"/>
            <a:t>5.000 TL</a:t>
          </a:r>
          <a:endParaRPr lang="tr-TR" sz="2000" kern="1200" dirty="0"/>
        </a:p>
      </dsp:txBody>
      <dsp:txXfrm>
        <a:off x="35273" y="147053"/>
        <a:ext cx="949855" cy="652033"/>
      </dsp:txXfrm>
    </dsp:sp>
    <dsp:sp modelId="{D017F018-5A5E-4B9A-99F3-49C5C746DECA}">
      <dsp:nvSpPr>
        <dsp:cNvPr id="0" name=""/>
        <dsp:cNvSpPr/>
      </dsp:nvSpPr>
      <dsp:spPr>
        <a:xfrm rot="5400000">
          <a:off x="4984879" y="-2973386"/>
          <a:ext cx="945518" cy="8864675"/>
        </a:xfrm>
        <a:prstGeom prst="round2SameRect">
          <a:avLst/>
        </a:prstGeom>
        <a:solidFill>
          <a:schemeClr val="accent5">
            <a:tint val="40000"/>
            <a:alpha val="90000"/>
            <a:hueOff val="-2463918"/>
            <a:satOff val="-4272"/>
            <a:lumOff val="-43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tr-TR" sz="1300" b="1" kern="1200" smtClean="0">
              <a:latin typeface="Verdana" pitchFamily="34" charset="0"/>
            </a:rPr>
            <a:t>İşin durdurulmasından sonra durdurma şartlarını düzeltmeden işe devam etmek  (Madde 25)</a:t>
          </a:r>
          <a:endParaRPr lang="tr-TR" sz="1300" b="1" kern="1200" dirty="0"/>
        </a:p>
      </dsp:txBody>
      <dsp:txXfrm rot="-5400000">
        <a:off x="1025301" y="1032348"/>
        <a:ext cx="8818519" cy="853206"/>
      </dsp:txXfrm>
    </dsp:sp>
    <dsp:sp modelId="{4769900E-859F-42B8-9323-E18A1A2E3A49}">
      <dsp:nvSpPr>
        <dsp:cNvPr id="0" name=""/>
        <dsp:cNvSpPr/>
      </dsp:nvSpPr>
      <dsp:spPr>
        <a:xfrm>
          <a:off x="0" y="1097662"/>
          <a:ext cx="1020401" cy="722579"/>
        </a:xfrm>
        <a:prstGeom prst="roundRect">
          <a:avLst/>
        </a:prstGeom>
        <a:solidFill>
          <a:schemeClr val="accent5">
            <a:hueOff val="-2451115"/>
            <a:satOff val="-3409"/>
            <a:lumOff val="-1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kern="1200" dirty="0" smtClean="0"/>
            <a:t>10.000 TL</a:t>
          </a:r>
          <a:endParaRPr lang="tr-TR" sz="2000" kern="1200" dirty="0"/>
        </a:p>
      </dsp:txBody>
      <dsp:txXfrm>
        <a:off x="35273" y="1132935"/>
        <a:ext cx="949855" cy="652033"/>
      </dsp:txXfrm>
    </dsp:sp>
    <dsp:sp modelId="{25E2A019-C671-4863-955A-A83A648490B9}">
      <dsp:nvSpPr>
        <dsp:cNvPr id="0" name=""/>
        <dsp:cNvSpPr/>
      </dsp:nvSpPr>
      <dsp:spPr>
        <a:xfrm rot="5400000">
          <a:off x="4984879" y="-1987504"/>
          <a:ext cx="945518" cy="8864675"/>
        </a:xfrm>
        <a:prstGeom prst="round2SameRect">
          <a:avLst/>
        </a:prstGeom>
        <a:solidFill>
          <a:schemeClr val="accent5">
            <a:tint val="40000"/>
            <a:alpha val="90000"/>
            <a:hueOff val="-4927837"/>
            <a:satOff val="-8544"/>
            <a:lumOff val="-8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tr-TR" sz="1300" b="1" kern="1200" smtClean="0">
              <a:latin typeface="Verdana" pitchFamily="34" charset="0"/>
            </a:rPr>
            <a:t>Büyük kaza önleme politika belgesi veya güvenlik raporu hazırlamamak (Madde 29) </a:t>
          </a:r>
          <a:endParaRPr lang="tr-TR" sz="1300" kern="1200" dirty="0">
            <a:latin typeface="Verdana" pitchFamily="34" charset="0"/>
          </a:endParaRPr>
        </a:p>
        <a:p>
          <a:pPr marL="114300" lvl="1" indent="-114300" algn="l" defTabSz="577850">
            <a:lnSpc>
              <a:spcPct val="90000"/>
            </a:lnSpc>
            <a:spcBef>
              <a:spcPct val="0"/>
            </a:spcBef>
            <a:spcAft>
              <a:spcPct val="15000"/>
            </a:spcAft>
            <a:buChar char="••"/>
          </a:pPr>
          <a:endParaRPr lang="tr-TR" sz="1300" kern="1200" dirty="0">
            <a:solidFill>
              <a:schemeClr val="bg1"/>
            </a:solidFill>
          </a:endParaRPr>
        </a:p>
      </dsp:txBody>
      <dsp:txXfrm rot="-5400000">
        <a:off x="1025301" y="2018230"/>
        <a:ext cx="8818519" cy="853206"/>
      </dsp:txXfrm>
    </dsp:sp>
    <dsp:sp modelId="{FDADD1C2-E08F-40EA-BDDB-C58577A53DA2}">
      <dsp:nvSpPr>
        <dsp:cNvPr id="0" name=""/>
        <dsp:cNvSpPr/>
      </dsp:nvSpPr>
      <dsp:spPr>
        <a:xfrm>
          <a:off x="0" y="2083543"/>
          <a:ext cx="1020401" cy="722579"/>
        </a:xfrm>
        <a:prstGeom prst="roundRect">
          <a:avLst/>
        </a:prstGeom>
        <a:solidFill>
          <a:schemeClr val="accent5">
            <a:hueOff val="-4902230"/>
            <a:satOff val="-6819"/>
            <a:lumOff val="-26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kern="1200" dirty="0" smtClean="0"/>
            <a:t>50.000 TL </a:t>
          </a:r>
          <a:endParaRPr lang="tr-TR" sz="2000" kern="1200" dirty="0"/>
        </a:p>
      </dsp:txBody>
      <dsp:txXfrm>
        <a:off x="35273" y="2118816"/>
        <a:ext cx="949855" cy="652033"/>
      </dsp:txXfrm>
    </dsp:sp>
    <dsp:sp modelId="{020FD388-1455-49FF-AFBD-B71C1AFCEF20}">
      <dsp:nvSpPr>
        <dsp:cNvPr id="0" name=""/>
        <dsp:cNvSpPr/>
      </dsp:nvSpPr>
      <dsp:spPr>
        <a:xfrm rot="5400000">
          <a:off x="4984879" y="-1001623"/>
          <a:ext cx="945518" cy="8864675"/>
        </a:xfrm>
        <a:prstGeom prst="round2SameRect">
          <a:avLst/>
        </a:prstGeom>
        <a:solidFill>
          <a:schemeClr val="accent5">
            <a:tint val="40000"/>
            <a:alpha val="90000"/>
            <a:hueOff val="-7391755"/>
            <a:satOff val="-12816"/>
            <a:lumOff val="-128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tr-TR" sz="1300" b="1" kern="1200" smtClean="0">
              <a:latin typeface="Verdana" pitchFamily="34" charset="0"/>
            </a:rPr>
            <a:t>Güvenlik raporunun Bakanlıktan onayını almadan işyerini faaliyete geçirmek, işletilmesine izin verilmeyen işyerini açmak ve durdurulan işyerinde faaliyete devam etmek (Madde 29) </a:t>
          </a:r>
          <a:endParaRPr lang="tr-TR" sz="1300" kern="1200" dirty="0">
            <a:latin typeface="Verdana" pitchFamily="34" charset="0"/>
          </a:endParaRPr>
        </a:p>
        <a:p>
          <a:pPr marL="114300" lvl="1" indent="-114300" algn="l" defTabSz="577850">
            <a:lnSpc>
              <a:spcPct val="90000"/>
            </a:lnSpc>
            <a:spcBef>
              <a:spcPct val="0"/>
            </a:spcBef>
            <a:spcAft>
              <a:spcPct val="15000"/>
            </a:spcAft>
            <a:buChar char="••"/>
          </a:pPr>
          <a:endParaRPr lang="tr-TR" sz="1300" kern="1200" dirty="0">
            <a:solidFill>
              <a:schemeClr val="bg1"/>
            </a:solidFill>
          </a:endParaRPr>
        </a:p>
      </dsp:txBody>
      <dsp:txXfrm rot="-5400000">
        <a:off x="1025301" y="3004111"/>
        <a:ext cx="8818519" cy="853206"/>
      </dsp:txXfrm>
    </dsp:sp>
    <dsp:sp modelId="{A497AB45-03F5-4B15-98C7-4C24A9D3B55A}">
      <dsp:nvSpPr>
        <dsp:cNvPr id="0" name=""/>
        <dsp:cNvSpPr/>
      </dsp:nvSpPr>
      <dsp:spPr>
        <a:xfrm>
          <a:off x="0" y="3069424"/>
          <a:ext cx="1020401" cy="722579"/>
        </a:xfrm>
        <a:prstGeom prst="roundRect">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tr-TR" sz="2000" kern="1200" dirty="0" smtClean="0"/>
            <a:t>80.000 TL</a:t>
          </a:r>
          <a:endParaRPr lang="tr-TR" sz="2000" kern="1200" dirty="0"/>
        </a:p>
      </dsp:txBody>
      <dsp:txXfrm>
        <a:off x="35273" y="3104697"/>
        <a:ext cx="949855" cy="6520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3</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Tanımlar.</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4-5</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İşverenin Genel Yükümlülükleri.</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4-5</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İşverenin Genel Yükümlülükleri.</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6</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Bütün işyerlerinde iş güvenliği uzmanı, işyeri hekimi gibi profesyonellerin görev yapması sağlanacak.</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7</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İş sağlığı güvenliği hizmetlerinin desteklenmesi</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8</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İş yeri hekimi ve İş güvenliği uzmanı görevlendirilme şartları ve sorumlulukları</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3DAEA-C9A9-441E-908C-043AC7878042}">
      <dsp:nvSpPr>
        <dsp:cNvPr id="0" name=""/>
        <dsp:cNvSpPr/>
      </dsp:nvSpPr>
      <dsp:spPr>
        <a:xfrm rot="5400000">
          <a:off x="-147897" y="148861"/>
          <a:ext cx="985984" cy="6901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Madde</a:t>
          </a:r>
        </a:p>
        <a:p>
          <a:pPr lvl="0" algn="ctr" defTabSz="711200">
            <a:lnSpc>
              <a:spcPct val="90000"/>
            </a:lnSpc>
            <a:spcBef>
              <a:spcPct val="0"/>
            </a:spcBef>
            <a:spcAft>
              <a:spcPct val="35000"/>
            </a:spcAft>
          </a:pPr>
          <a:r>
            <a:rPr lang="tr-TR" sz="1600" b="1" kern="1200" dirty="0" smtClean="0"/>
            <a:t>9</a:t>
          </a:r>
          <a:endParaRPr lang="tr-TR" sz="1600" b="1" kern="1200" dirty="0"/>
        </a:p>
      </dsp:txBody>
      <dsp:txXfrm rot="-5400000">
        <a:off x="1" y="346059"/>
        <a:ext cx="690189" cy="295795"/>
      </dsp:txXfrm>
    </dsp:sp>
    <dsp:sp modelId="{7DC5BD71-E180-4C72-88FF-B3E12C60E552}">
      <dsp:nvSpPr>
        <dsp:cNvPr id="0" name=""/>
        <dsp:cNvSpPr/>
      </dsp:nvSpPr>
      <dsp:spPr>
        <a:xfrm rot="5400000">
          <a:off x="5282281" y="-4591127"/>
          <a:ext cx="641226" cy="982541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smtClean="0">
              <a:solidFill>
                <a:schemeClr val="tx1"/>
              </a:solidFill>
              <a:latin typeface="Arial Narrow" panose="020B0606020202030204" pitchFamily="34" charset="0"/>
              <a:ea typeface="+mj-ea"/>
              <a:cs typeface="+mj-cs"/>
            </a:rPr>
            <a:t>İş yeri tehlike sınıflarının belirlenmesi</a:t>
          </a:r>
          <a:endParaRPr lang="tr-TR" sz="1800" b="1" kern="1200" dirty="0">
            <a:solidFill>
              <a:schemeClr val="tx1"/>
            </a:solidFill>
            <a:latin typeface="Arial Narrow" panose="020B0606020202030204" pitchFamily="34" charset="0"/>
            <a:ea typeface="+mj-ea"/>
            <a:cs typeface="+mj-cs"/>
          </a:endParaRPr>
        </a:p>
      </dsp:txBody>
      <dsp:txXfrm rot="-5400000">
        <a:off x="690189" y="32267"/>
        <a:ext cx="9794108" cy="5786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8E91ED6-9D3E-4BAB-B336-E996545A2B25}" type="datetimeFigureOut">
              <a:rPr lang="tr-TR" smtClean="0"/>
              <a:t>29.12.2021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t>‹#›</a:t>
            </a:fld>
            <a:endParaRPr lang="tr-TR"/>
          </a:p>
        </p:txBody>
      </p:sp>
    </p:spTree>
    <p:extLst>
      <p:ext uri="{BB962C8B-B14F-4D97-AF65-F5344CB8AC3E}">
        <p14:creationId xmlns:p14="http://schemas.microsoft.com/office/powerpoint/2010/main" val="2376356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8E91ED6-9D3E-4BAB-B336-E996545A2B25}" type="datetimeFigureOut">
              <a:rPr lang="tr-TR" smtClean="0"/>
              <a:t>29.12.2021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t>‹#›</a:t>
            </a:fld>
            <a:endParaRPr lang="tr-TR"/>
          </a:p>
        </p:txBody>
      </p:sp>
    </p:spTree>
    <p:extLst>
      <p:ext uri="{BB962C8B-B14F-4D97-AF65-F5344CB8AC3E}">
        <p14:creationId xmlns:p14="http://schemas.microsoft.com/office/powerpoint/2010/main" val="1517424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8E91ED6-9D3E-4BAB-B336-E996545A2B25}" type="datetimeFigureOut">
              <a:rPr lang="tr-TR" smtClean="0"/>
              <a:t>29.12.2021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t>‹#›</a:t>
            </a:fld>
            <a:endParaRPr lang="tr-TR"/>
          </a:p>
        </p:txBody>
      </p:sp>
    </p:spTree>
    <p:extLst>
      <p:ext uri="{BB962C8B-B14F-4D97-AF65-F5344CB8AC3E}">
        <p14:creationId xmlns:p14="http://schemas.microsoft.com/office/powerpoint/2010/main" val="44118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8E91ED6-9D3E-4BAB-B336-E996545A2B25}" type="datetimeFigureOut">
              <a:rPr lang="tr-TR" smtClean="0"/>
              <a:t>29.12.2021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t>‹#›</a:t>
            </a:fld>
            <a:endParaRPr lang="tr-TR"/>
          </a:p>
        </p:txBody>
      </p:sp>
    </p:spTree>
    <p:extLst>
      <p:ext uri="{BB962C8B-B14F-4D97-AF65-F5344CB8AC3E}">
        <p14:creationId xmlns:p14="http://schemas.microsoft.com/office/powerpoint/2010/main" val="194437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8E91ED6-9D3E-4BAB-B336-E996545A2B25}" type="datetimeFigureOut">
              <a:rPr lang="tr-TR" smtClean="0"/>
              <a:t>29.12.2021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t>‹#›</a:t>
            </a:fld>
            <a:endParaRPr lang="tr-TR"/>
          </a:p>
        </p:txBody>
      </p:sp>
    </p:spTree>
    <p:extLst>
      <p:ext uri="{BB962C8B-B14F-4D97-AF65-F5344CB8AC3E}">
        <p14:creationId xmlns:p14="http://schemas.microsoft.com/office/powerpoint/2010/main" val="415053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8E91ED6-9D3E-4BAB-B336-E996545A2B25}" type="datetimeFigureOut">
              <a:rPr lang="tr-TR" smtClean="0"/>
              <a:t>29.12.2021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8EA5C-D8CC-4D07-B0C3-D20FDDFF5995}" type="slidenum">
              <a:rPr lang="tr-TR" smtClean="0"/>
              <a:t>‹#›</a:t>
            </a:fld>
            <a:endParaRPr lang="tr-TR"/>
          </a:p>
        </p:txBody>
      </p:sp>
    </p:spTree>
    <p:extLst>
      <p:ext uri="{BB962C8B-B14F-4D97-AF65-F5344CB8AC3E}">
        <p14:creationId xmlns:p14="http://schemas.microsoft.com/office/powerpoint/2010/main" val="3125981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8E91ED6-9D3E-4BAB-B336-E996545A2B25}" type="datetimeFigureOut">
              <a:rPr lang="tr-TR" smtClean="0"/>
              <a:t>29.12.2021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4B8EA5C-D8CC-4D07-B0C3-D20FDDFF5995}" type="slidenum">
              <a:rPr lang="tr-TR" smtClean="0"/>
              <a:t>‹#›</a:t>
            </a:fld>
            <a:endParaRPr lang="tr-TR"/>
          </a:p>
        </p:txBody>
      </p:sp>
    </p:spTree>
    <p:extLst>
      <p:ext uri="{BB962C8B-B14F-4D97-AF65-F5344CB8AC3E}">
        <p14:creationId xmlns:p14="http://schemas.microsoft.com/office/powerpoint/2010/main" val="154781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8E91ED6-9D3E-4BAB-B336-E996545A2B25}" type="datetimeFigureOut">
              <a:rPr lang="tr-TR" smtClean="0"/>
              <a:t>29.12.2021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4B8EA5C-D8CC-4D07-B0C3-D20FDDFF5995}" type="slidenum">
              <a:rPr lang="tr-TR" smtClean="0"/>
              <a:t>‹#›</a:t>
            </a:fld>
            <a:endParaRPr lang="tr-TR"/>
          </a:p>
        </p:txBody>
      </p:sp>
    </p:spTree>
    <p:extLst>
      <p:ext uri="{BB962C8B-B14F-4D97-AF65-F5344CB8AC3E}">
        <p14:creationId xmlns:p14="http://schemas.microsoft.com/office/powerpoint/2010/main" val="7341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8E91ED6-9D3E-4BAB-B336-E996545A2B25}" type="datetimeFigureOut">
              <a:rPr lang="tr-TR" smtClean="0"/>
              <a:t>29.12.2021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4B8EA5C-D8CC-4D07-B0C3-D20FDDFF5995}" type="slidenum">
              <a:rPr lang="tr-TR" smtClean="0"/>
              <a:t>‹#›</a:t>
            </a:fld>
            <a:endParaRPr lang="tr-TR"/>
          </a:p>
        </p:txBody>
      </p:sp>
    </p:spTree>
    <p:extLst>
      <p:ext uri="{BB962C8B-B14F-4D97-AF65-F5344CB8AC3E}">
        <p14:creationId xmlns:p14="http://schemas.microsoft.com/office/powerpoint/2010/main" val="234445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8E91ED6-9D3E-4BAB-B336-E996545A2B25}" type="datetimeFigureOut">
              <a:rPr lang="tr-TR" smtClean="0"/>
              <a:t>29.12.2021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8EA5C-D8CC-4D07-B0C3-D20FDDFF5995}" type="slidenum">
              <a:rPr lang="tr-TR" smtClean="0"/>
              <a:t>‹#›</a:t>
            </a:fld>
            <a:endParaRPr lang="tr-TR"/>
          </a:p>
        </p:txBody>
      </p:sp>
    </p:spTree>
    <p:extLst>
      <p:ext uri="{BB962C8B-B14F-4D97-AF65-F5344CB8AC3E}">
        <p14:creationId xmlns:p14="http://schemas.microsoft.com/office/powerpoint/2010/main" val="187062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8E91ED6-9D3E-4BAB-B336-E996545A2B25}" type="datetimeFigureOut">
              <a:rPr lang="tr-TR" smtClean="0"/>
              <a:t>29.12.2021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8EA5C-D8CC-4D07-B0C3-D20FDDFF5995}" type="slidenum">
              <a:rPr lang="tr-TR" smtClean="0"/>
              <a:t>‹#›</a:t>
            </a:fld>
            <a:endParaRPr lang="tr-TR"/>
          </a:p>
        </p:txBody>
      </p:sp>
    </p:spTree>
    <p:extLst>
      <p:ext uri="{BB962C8B-B14F-4D97-AF65-F5344CB8AC3E}">
        <p14:creationId xmlns:p14="http://schemas.microsoft.com/office/powerpoint/2010/main" val="94885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91ED6-9D3E-4BAB-B336-E996545A2B25}" type="datetimeFigureOut">
              <a:rPr lang="tr-TR" smtClean="0"/>
              <a:t>29.12.2021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8EA5C-D8CC-4D07-B0C3-D20FDDFF5995}" type="slidenum">
              <a:rPr lang="tr-TR" smtClean="0"/>
              <a:t>‹#›</a:t>
            </a:fld>
            <a:endParaRPr lang="tr-TR"/>
          </a:p>
        </p:txBody>
      </p:sp>
    </p:spTree>
    <p:extLst>
      <p:ext uri="{BB962C8B-B14F-4D97-AF65-F5344CB8AC3E}">
        <p14:creationId xmlns:p14="http://schemas.microsoft.com/office/powerpoint/2010/main" val="2620165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8.png"/><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0.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2.xml"/><Relationship Id="rId7" Type="http://schemas.openxmlformats.org/officeDocument/2006/relationships/image" Target="../media/image11.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4.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5.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3" Type="http://schemas.openxmlformats.org/officeDocument/2006/relationships/diagramLayout" Target="../diagrams/layout15.xml"/><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openxmlformats.org/officeDocument/2006/relationships/image" Target="../media/image19.png"/><Relationship Id="rId5" Type="http://schemas.openxmlformats.org/officeDocument/2006/relationships/diagramColors" Target="../diagrams/colors15.xml"/><Relationship Id="rId10" Type="http://schemas.openxmlformats.org/officeDocument/2006/relationships/image" Target="../media/image18.png"/><Relationship Id="rId4" Type="http://schemas.openxmlformats.org/officeDocument/2006/relationships/diagramQuickStyle" Target="../diagrams/quickStyle15.xm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1.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diagramLayout" Target="../diagrams/layout18.xml"/><Relationship Id="rId7" Type="http://schemas.openxmlformats.org/officeDocument/2006/relationships/image" Target="../media/image22.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5.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26.jpe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dirty="0" smtClean="0">
                <a:latin typeface="Arial Narrow" panose="020B0606020202030204" pitchFamily="34" charset="0"/>
              </a:rPr>
              <a:t>İŞ SAĞLIĞI VE GÜVENLİĞİ MEVZUATI İLE İLGİLİ BİLGİLER</a:t>
            </a:r>
            <a:endParaRPr lang="tr-TR" dirty="0">
              <a:latin typeface="Arial Narrow" panose="020B0606020202030204" pitchFamily="34" charset="0"/>
            </a:endParaRPr>
          </a:p>
        </p:txBody>
      </p:sp>
      <p:sp>
        <p:nvSpPr>
          <p:cNvPr id="3" name="Alt Başlık 2"/>
          <p:cNvSpPr>
            <a:spLocks noGrp="1"/>
          </p:cNvSpPr>
          <p:nvPr>
            <p:ph type="subTitle" idx="1"/>
          </p:nvPr>
        </p:nvSpPr>
        <p:spPr/>
        <p:txBody>
          <a:bodyPr>
            <a:normAutofit/>
          </a:bodyPr>
          <a:lstStyle/>
          <a:p>
            <a:endParaRPr lang="tr-TR" sz="3200" dirty="0">
              <a:latin typeface="Arial Narrow" panose="020B0606020202030204" pitchFamily="34" charset="0"/>
            </a:endParaRPr>
          </a:p>
        </p:txBody>
      </p:sp>
    </p:spTree>
    <p:extLst>
      <p:ext uri="{BB962C8B-B14F-4D97-AF65-F5344CB8AC3E}">
        <p14:creationId xmlns:p14="http://schemas.microsoft.com/office/powerpoint/2010/main" val="2878187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53243928"/>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1476" y="2352309"/>
            <a:ext cx="9655786"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949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68945804"/>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sp>
        <p:nvSpPr>
          <p:cNvPr id="6" name="İçerik Yer Tutucusu 2"/>
          <p:cNvSpPr txBox="1">
            <a:spLocks/>
          </p:cNvSpPr>
          <p:nvPr/>
        </p:nvSpPr>
        <p:spPr>
          <a:xfrm>
            <a:off x="990600" y="2332892"/>
            <a:ext cx="10515600" cy="371621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a:p>
            <a:pPr>
              <a:lnSpc>
                <a:spcPct val="200000"/>
              </a:lnSpc>
              <a:buFont typeface="Wingdings" panose="05000000000000000000" pitchFamily="2" charset="2"/>
              <a:buChar char="q"/>
            </a:pPr>
            <a:r>
              <a:rPr lang="tr-TR" sz="1600" b="1" dirty="0" smtClean="0">
                <a:latin typeface="Arial Narrow" panose="020B0606020202030204" pitchFamily="34" charset="0"/>
                <a:ea typeface="+mj-ea"/>
                <a:cs typeface="+mj-cs"/>
              </a:rPr>
              <a:t>İş Güvenliği Uzmanı </a:t>
            </a:r>
            <a:r>
              <a:rPr lang="tr-TR" sz="1600" dirty="0" smtClean="0">
                <a:latin typeface="Arial Narrow" panose="020B0606020202030204" pitchFamily="34" charset="0"/>
                <a:ea typeface="+mj-ea"/>
                <a:cs typeface="+mj-cs"/>
              </a:rPr>
              <a:t>10dk/20dk/40dk // 1000çalışan/500 çal/250 çalışan</a:t>
            </a:r>
          </a:p>
          <a:p>
            <a:pPr>
              <a:lnSpc>
                <a:spcPct val="200000"/>
              </a:lnSpc>
              <a:buFont typeface="Wingdings" panose="05000000000000000000" pitchFamily="2" charset="2"/>
              <a:buChar char="q"/>
            </a:pPr>
            <a:r>
              <a:rPr lang="tr-TR" altLang="tr-TR" sz="1600" b="1" dirty="0" smtClean="0">
                <a:latin typeface="Arial Narrow" panose="020B0606020202030204" pitchFamily="34" charset="0"/>
                <a:ea typeface="+mj-ea"/>
                <a:cs typeface="+mj-cs"/>
              </a:rPr>
              <a:t>İşyeri Hekimi  </a:t>
            </a:r>
            <a:r>
              <a:rPr lang="tr-TR" altLang="tr-TR" sz="1600" dirty="0" smtClean="0">
                <a:latin typeface="Arial Narrow" panose="020B0606020202030204" pitchFamily="34" charset="0"/>
                <a:ea typeface="+mj-ea"/>
                <a:cs typeface="+mj-cs"/>
              </a:rPr>
              <a:t>5dk/10dk/15dk //  2000 çal /1000 çal /750 çal</a:t>
            </a:r>
          </a:p>
          <a:p>
            <a:pPr>
              <a:lnSpc>
                <a:spcPct val="200000"/>
              </a:lnSpc>
              <a:buFont typeface="Wingdings" panose="05000000000000000000" pitchFamily="2" charset="2"/>
              <a:buChar char="q"/>
            </a:pPr>
            <a:r>
              <a:rPr lang="tr-TR" altLang="tr-TR" sz="1600" b="1" dirty="0" smtClean="0">
                <a:latin typeface="Arial Narrow" panose="020B0606020202030204" pitchFamily="34" charset="0"/>
                <a:ea typeface="+mj-ea"/>
                <a:cs typeface="+mj-cs"/>
              </a:rPr>
              <a:t>Diğer Sağlık Personeli (çok </a:t>
            </a:r>
            <a:r>
              <a:rPr lang="tr-TR" altLang="tr-TR" sz="1600" b="1" dirty="0" err="1" smtClean="0">
                <a:latin typeface="Arial Narrow" panose="020B0606020202030204" pitchFamily="34" charset="0"/>
                <a:ea typeface="+mj-ea"/>
                <a:cs typeface="+mj-cs"/>
              </a:rPr>
              <a:t>teh</a:t>
            </a:r>
            <a:r>
              <a:rPr lang="tr-TR" altLang="tr-TR" sz="1600" b="1" dirty="0" smtClean="0">
                <a:latin typeface="Arial Narrow" panose="020B0606020202030204" pitchFamily="34" charset="0"/>
                <a:ea typeface="+mj-ea"/>
                <a:cs typeface="+mj-cs"/>
              </a:rPr>
              <a:t> sınıf)</a:t>
            </a:r>
          </a:p>
          <a:p>
            <a:pPr lvl="1">
              <a:lnSpc>
                <a:spcPct val="200000"/>
              </a:lnSpc>
              <a:buFont typeface="Wingdings" panose="05000000000000000000" pitchFamily="2" charset="2"/>
              <a:buChar char="q"/>
            </a:pPr>
            <a:r>
              <a:rPr lang="tr-TR" altLang="tr-TR" sz="1200" b="1" dirty="0" smtClean="0">
                <a:latin typeface="Arial Narrow" panose="020B0606020202030204" pitchFamily="34" charset="0"/>
                <a:ea typeface="+mj-ea"/>
                <a:cs typeface="+mj-cs"/>
              </a:rPr>
              <a:t>10-49 </a:t>
            </a:r>
            <a:r>
              <a:rPr lang="tr-TR" altLang="tr-TR" sz="1200" b="1" dirty="0" smtClean="0">
                <a:latin typeface="Arial Narrow" panose="020B0606020202030204" pitchFamily="34" charset="0"/>
                <a:ea typeface="+mj-ea"/>
                <a:cs typeface="+mj-cs"/>
                <a:sym typeface="Wingdings" panose="05000000000000000000" pitchFamily="2" charset="2"/>
              </a:rPr>
              <a:t></a:t>
            </a:r>
            <a:r>
              <a:rPr lang="tr-TR" altLang="tr-TR" sz="1200" b="1" dirty="0" smtClean="0">
                <a:latin typeface="Arial Narrow" panose="020B0606020202030204" pitchFamily="34" charset="0"/>
                <a:ea typeface="+mj-ea"/>
                <a:cs typeface="+mj-cs"/>
              </a:rPr>
              <a:t> 5 </a:t>
            </a:r>
            <a:r>
              <a:rPr lang="tr-TR" altLang="tr-TR" sz="1200" b="1" dirty="0" err="1" smtClean="0">
                <a:latin typeface="Arial Narrow" panose="020B0606020202030204" pitchFamily="34" charset="0"/>
                <a:ea typeface="+mj-ea"/>
                <a:cs typeface="+mj-cs"/>
              </a:rPr>
              <a:t>dk</a:t>
            </a:r>
            <a:endParaRPr lang="tr-TR" altLang="tr-TR" sz="1200" b="1" dirty="0" smtClean="0">
              <a:latin typeface="Arial Narrow" panose="020B0606020202030204" pitchFamily="34" charset="0"/>
              <a:ea typeface="+mj-ea"/>
              <a:cs typeface="+mj-cs"/>
            </a:endParaRPr>
          </a:p>
          <a:p>
            <a:pPr lvl="1">
              <a:lnSpc>
                <a:spcPct val="200000"/>
              </a:lnSpc>
              <a:buFont typeface="Wingdings" panose="05000000000000000000" pitchFamily="2" charset="2"/>
              <a:buChar char="q"/>
            </a:pPr>
            <a:r>
              <a:rPr lang="tr-TR" altLang="tr-TR" sz="1200" b="1" dirty="0" smtClean="0">
                <a:latin typeface="Arial Narrow" panose="020B0606020202030204" pitchFamily="34" charset="0"/>
                <a:ea typeface="+mj-ea"/>
                <a:cs typeface="+mj-cs"/>
              </a:rPr>
              <a:t>50-249 </a:t>
            </a:r>
            <a:r>
              <a:rPr lang="tr-TR" altLang="tr-TR" sz="1200" b="1" dirty="0" smtClean="0">
                <a:latin typeface="Arial Narrow" panose="020B0606020202030204" pitchFamily="34" charset="0"/>
                <a:ea typeface="+mj-ea"/>
                <a:cs typeface="+mj-cs"/>
                <a:sym typeface="Wingdings" panose="05000000000000000000" pitchFamily="2" charset="2"/>
              </a:rPr>
              <a:t>15 </a:t>
            </a:r>
            <a:r>
              <a:rPr lang="tr-TR" altLang="tr-TR" sz="1200" b="1" dirty="0" err="1" smtClean="0">
                <a:latin typeface="Arial Narrow" panose="020B0606020202030204" pitchFamily="34" charset="0"/>
                <a:ea typeface="+mj-ea"/>
                <a:cs typeface="+mj-cs"/>
                <a:sym typeface="Wingdings" panose="05000000000000000000" pitchFamily="2" charset="2"/>
              </a:rPr>
              <a:t>dk</a:t>
            </a:r>
            <a:endParaRPr lang="tr-TR" altLang="tr-TR" sz="1200" b="1" dirty="0" smtClean="0">
              <a:latin typeface="Arial Narrow" panose="020B0606020202030204" pitchFamily="34" charset="0"/>
              <a:ea typeface="+mj-ea"/>
              <a:cs typeface="+mj-cs"/>
              <a:sym typeface="Wingdings" panose="05000000000000000000" pitchFamily="2" charset="2"/>
            </a:endParaRPr>
          </a:p>
          <a:p>
            <a:pPr lvl="1">
              <a:lnSpc>
                <a:spcPct val="200000"/>
              </a:lnSpc>
              <a:buFont typeface="Wingdings" panose="05000000000000000000" pitchFamily="2" charset="2"/>
              <a:buChar char="q"/>
            </a:pPr>
            <a:r>
              <a:rPr lang="tr-TR" altLang="tr-TR" sz="1200" b="1" dirty="0" smtClean="0">
                <a:latin typeface="Arial Narrow" panose="020B0606020202030204" pitchFamily="34" charset="0"/>
                <a:ea typeface="+mj-ea"/>
                <a:cs typeface="+mj-cs"/>
                <a:sym typeface="Wingdings" panose="05000000000000000000" pitchFamily="2" charset="2"/>
              </a:rPr>
              <a:t>250- + 20 </a:t>
            </a:r>
            <a:r>
              <a:rPr lang="tr-TR" altLang="tr-TR" sz="1200" b="1" dirty="0" err="1" smtClean="0">
                <a:latin typeface="Arial Narrow" panose="020B0606020202030204" pitchFamily="34" charset="0"/>
                <a:ea typeface="+mj-ea"/>
                <a:cs typeface="+mj-cs"/>
                <a:sym typeface="Wingdings" panose="05000000000000000000" pitchFamily="2" charset="2"/>
              </a:rPr>
              <a:t>dk</a:t>
            </a:r>
            <a:endParaRPr lang="tr-TR" altLang="tr-TR" sz="1200" b="1" dirty="0" smtClean="0">
              <a:latin typeface="Arial Narrow" panose="020B0606020202030204" pitchFamily="34" charset="0"/>
              <a:ea typeface="+mj-ea"/>
              <a:cs typeface="+mj-cs"/>
            </a:endParaRPr>
          </a:p>
          <a:p>
            <a:pPr marL="0" indent="0">
              <a:lnSpc>
                <a:spcPct val="200000"/>
              </a:lnSpc>
              <a:buNone/>
            </a:pPr>
            <a:r>
              <a:rPr lang="tr-TR" altLang="tr-TR" sz="1600" dirty="0" smtClean="0">
                <a:solidFill>
                  <a:srgbClr val="FF0000"/>
                </a:solidFill>
                <a:latin typeface="Arial Narrow" panose="020B0606020202030204" pitchFamily="34" charset="0"/>
                <a:ea typeface="+mj-ea"/>
                <a:cs typeface="+mj-cs"/>
              </a:rPr>
              <a:t>Not: Bu madde Kamu kurumları için 1 Temmuz 2016 da yürürlüğe girecekti 2020 ye ertelendi.</a:t>
            </a:r>
            <a:endParaRPr lang="tr-TR" altLang="tr-TR" sz="1600" b="1" dirty="0">
              <a:solidFill>
                <a:srgbClr val="FF0000"/>
              </a:solidFill>
              <a:latin typeface="Arial Narrow" panose="020B0606020202030204" pitchFamily="34" charset="0"/>
              <a:ea typeface="+mj-ea"/>
              <a:cs typeface="+mj-cs"/>
            </a:endParaRPr>
          </a:p>
        </p:txBody>
      </p:sp>
      <p:pic>
        <p:nvPicPr>
          <p:cNvPr id="7" name="Picture 2" descr="C:\Users\atila.akkas\Downloads\1297497096_Us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8832" y="2403860"/>
            <a:ext cx="779968" cy="781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C:\Users\furkah\AppData\Local\Microsoft\Windows\Temporary Internet Files\Content.IE5\NDAHRW2T\MC90043393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6465" y="3185051"/>
            <a:ext cx="852367" cy="85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C:\Users\furkah\AppData\Local\Microsoft\Windows\Temporary Internet Files\Content.IE5\0THBENRJ\MC900433957[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7807" y="3909646"/>
            <a:ext cx="936747" cy="93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00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93605606"/>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sp>
        <p:nvSpPr>
          <p:cNvPr id="6" name="İçerik Yer Tutucusu 2"/>
          <p:cNvSpPr txBox="1">
            <a:spLocks/>
          </p:cNvSpPr>
          <p:nvPr/>
        </p:nvSpPr>
        <p:spPr>
          <a:xfrm>
            <a:off x="990600" y="23328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a:p>
            <a:pPr>
              <a:lnSpc>
                <a:spcPct val="200000"/>
              </a:lnSpc>
            </a:pPr>
            <a:r>
              <a:rPr lang="tr-TR" sz="1600" dirty="0">
                <a:latin typeface="Arial Narrow" panose="020B0606020202030204" pitchFamily="34" charset="0"/>
                <a:ea typeface="+mj-ea"/>
                <a:cs typeface="+mj-cs"/>
              </a:rPr>
              <a:t>Kamu kurum ve kuruluşları hariç </a:t>
            </a:r>
            <a:r>
              <a:rPr lang="tr-TR" sz="1600" b="1" dirty="0">
                <a:latin typeface="Arial Narrow" panose="020B0606020202030204" pitchFamily="34" charset="0"/>
                <a:ea typeface="+mj-ea"/>
                <a:cs typeface="+mj-cs"/>
              </a:rPr>
              <a:t>ondan az </a:t>
            </a:r>
            <a:r>
              <a:rPr lang="tr-TR" sz="1600" dirty="0">
                <a:latin typeface="Arial Narrow" panose="020B0606020202030204" pitchFamily="34" charset="0"/>
                <a:ea typeface="+mj-ea"/>
                <a:cs typeface="+mj-cs"/>
              </a:rPr>
              <a:t>çalışanı bulunanlardan, </a:t>
            </a:r>
            <a:r>
              <a:rPr lang="tr-TR" sz="1600" b="1" dirty="0">
                <a:latin typeface="Arial Narrow" panose="020B0606020202030204" pitchFamily="34" charset="0"/>
                <a:ea typeface="+mj-ea"/>
                <a:cs typeface="+mj-cs"/>
              </a:rPr>
              <a:t>çok tehlikeli </a:t>
            </a:r>
            <a:r>
              <a:rPr lang="tr-TR" sz="1600" dirty="0">
                <a:latin typeface="Arial Narrow" panose="020B0606020202030204" pitchFamily="34" charset="0"/>
                <a:ea typeface="+mj-ea"/>
                <a:cs typeface="+mj-cs"/>
              </a:rPr>
              <a:t>ve </a:t>
            </a:r>
            <a:r>
              <a:rPr lang="tr-TR" sz="1600" b="1" dirty="0">
                <a:latin typeface="Arial Narrow" panose="020B0606020202030204" pitchFamily="34" charset="0"/>
                <a:ea typeface="+mj-ea"/>
                <a:cs typeface="+mj-cs"/>
              </a:rPr>
              <a:t>tehlikeli sınıfta </a:t>
            </a:r>
            <a:r>
              <a:rPr lang="tr-TR" sz="1600" dirty="0">
                <a:latin typeface="Arial Narrow" panose="020B0606020202030204" pitchFamily="34" charset="0"/>
                <a:ea typeface="+mj-ea"/>
                <a:cs typeface="+mj-cs"/>
              </a:rPr>
              <a:t>yer alan işyerleri faydalanabilir. Ancak, Bakanlar Kurulu, ondan az çalışanı bulunanlardan az tehlikeli sınıfta yer alan işyerlerinin de faydalanmasına karar verebilir.</a:t>
            </a:r>
          </a:p>
          <a:p>
            <a:pPr>
              <a:lnSpc>
                <a:spcPct val="200000"/>
              </a:lnSpc>
            </a:pPr>
            <a:r>
              <a:rPr lang="tr-TR" sz="1600" dirty="0" smtClean="0">
                <a:latin typeface="Arial Narrow" panose="020B0606020202030204" pitchFamily="34" charset="0"/>
                <a:ea typeface="+mj-ea"/>
                <a:cs typeface="+mj-cs"/>
              </a:rPr>
              <a:t>Giderler</a:t>
            </a:r>
            <a:r>
              <a:rPr lang="tr-TR" sz="1600" dirty="0">
                <a:latin typeface="Arial Narrow" panose="020B0606020202030204" pitchFamily="34" charset="0"/>
                <a:ea typeface="+mj-ea"/>
                <a:cs typeface="+mj-cs"/>
              </a:rPr>
              <a:t>, iş kazası ve meslek hastalığı bakımından kısa vadeli sigorta kolları için toplanan primlerden kaynak aktarılmak suretiyle, </a:t>
            </a:r>
            <a:r>
              <a:rPr lang="tr-TR" sz="1600" b="1" dirty="0">
                <a:latin typeface="Arial Narrow" panose="020B0606020202030204" pitchFamily="34" charset="0"/>
                <a:ea typeface="+mj-ea"/>
                <a:cs typeface="+mj-cs"/>
              </a:rPr>
              <a:t>Sosyal Güvenlik Kurumu</a:t>
            </a:r>
            <a:r>
              <a:rPr lang="tr-TR" sz="1600" dirty="0">
                <a:latin typeface="Arial Narrow" panose="020B0606020202030204" pitchFamily="34" charset="0"/>
                <a:ea typeface="+mj-ea"/>
                <a:cs typeface="+mj-cs"/>
              </a:rPr>
              <a:t> tarafından finanse edilir.</a:t>
            </a:r>
          </a:p>
          <a:p>
            <a:pPr marL="0" indent="0">
              <a:lnSpc>
                <a:spcPct val="200000"/>
              </a:lnSpc>
              <a:buNone/>
            </a:pPr>
            <a:endParaRPr lang="tr-TR" altLang="tr-TR" sz="1600" dirty="0" smtClean="0">
              <a:latin typeface="Arial Narrow" panose="020B0606020202030204" pitchFamily="34" charset="0"/>
              <a:ea typeface="+mj-ea"/>
              <a:cs typeface="+mj-cs"/>
            </a:endParaRPr>
          </a:p>
        </p:txBody>
      </p:sp>
    </p:spTree>
    <p:extLst>
      <p:ext uri="{BB962C8B-B14F-4D97-AF65-F5344CB8AC3E}">
        <p14:creationId xmlns:p14="http://schemas.microsoft.com/office/powerpoint/2010/main" val="3531798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92763939"/>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sp>
        <p:nvSpPr>
          <p:cNvPr id="6" name="İçerik Yer Tutucusu 2"/>
          <p:cNvSpPr txBox="1">
            <a:spLocks/>
          </p:cNvSpPr>
          <p:nvPr/>
        </p:nvSpPr>
        <p:spPr>
          <a:xfrm>
            <a:off x="996462" y="2532184"/>
            <a:ext cx="10515600" cy="37162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tr-TR" sz="1600" dirty="0" smtClean="0">
                <a:latin typeface="Arial Narrow" panose="020B0606020202030204" pitchFamily="34" charset="0"/>
                <a:ea typeface="+mj-ea"/>
                <a:cs typeface="+mj-cs"/>
              </a:rPr>
              <a:t>İşyeri </a:t>
            </a:r>
            <a:r>
              <a:rPr lang="tr-TR" sz="1600" dirty="0">
                <a:latin typeface="Arial Narrow" panose="020B0606020202030204" pitchFamily="34" charset="0"/>
                <a:ea typeface="+mj-ea"/>
                <a:cs typeface="+mj-cs"/>
              </a:rPr>
              <a:t>hekimi ve iş güvenliği uzmanlarının hak ve yetkileri, </a:t>
            </a:r>
            <a:r>
              <a:rPr lang="tr-TR" sz="1600" b="1" dirty="0">
                <a:latin typeface="Arial Narrow" panose="020B0606020202030204" pitchFamily="34" charset="0"/>
                <a:ea typeface="+mj-ea"/>
                <a:cs typeface="+mj-cs"/>
              </a:rPr>
              <a:t>görevlerini yerine getirmeleri nedeniyle kısıtlanamaz</a:t>
            </a:r>
            <a:r>
              <a:rPr lang="tr-TR" sz="1600" dirty="0">
                <a:latin typeface="Arial Narrow" panose="020B0606020202030204" pitchFamily="34" charset="0"/>
                <a:ea typeface="+mj-ea"/>
                <a:cs typeface="+mj-cs"/>
              </a:rPr>
              <a:t>. Bu kişiler, görevlerini mesleğin gerektirdiği etik ilkeler ve mesleki bağımsızlık içerisinde yürütür.</a:t>
            </a:r>
          </a:p>
          <a:p>
            <a:pPr>
              <a:lnSpc>
                <a:spcPct val="160000"/>
              </a:lnSpc>
              <a:buFont typeface="Wingdings" panose="05000000000000000000" pitchFamily="2" charset="2"/>
              <a:buChar char="Ø"/>
            </a:pPr>
            <a:r>
              <a:rPr lang="tr-TR" sz="1600" dirty="0">
                <a:latin typeface="Arial Narrow" panose="020B0606020202030204" pitchFamily="34" charset="0"/>
                <a:ea typeface="+mj-ea"/>
                <a:cs typeface="+mj-cs"/>
              </a:rPr>
              <a:t>İşyeri hekimi ve iş güvenliği uzmanları; görevlendirildikleri işyerlerinde iş sağlığı ve güvenliğiyle ilgili alınması </a:t>
            </a:r>
            <a:r>
              <a:rPr lang="tr-TR" sz="1600" b="1" dirty="0">
                <a:latin typeface="Arial Narrow" panose="020B0606020202030204" pitchFamily="34" charset="0"/>
                <a:ea typeface="+mj-ea"/>
                <a:cs typeface="+mj-cs"/>
              </a:rPr>
              <a:t>gereken tedbirleri işverene yazılı olarak bildirir</a:t>
            </a:r>
            <a:r>
              <a:rPr lang="tr-TR" sz="1600" dirty="0">
                <a:latin typeface="Arial Narrow" panose="020B0606020202030204" pitchFamily="34" charset="0"/>
                <a:ea typeface="+mj-ea"/>
                <a:cs typeface="+mj-cs"/>
              </a:rPr>
              <a:t>; bildirilen hususlardan </a:t>
            </a:r>
            <a:r>
              <a:rPr lang="tr-TR" sz="1600" b="1" dirty="0">
                <a:latin typeface="Arial Narrow" panose="020B0606020202030204" pitchFamily="34" charset="0"/>
                <a:ea typeface="+mj-ea"/>
                <a:cs typeface="+mj-cs"/>
              </a:rPr>
              <a:t>hayati tehlike arz edenlerin </a:t>
            </a:r>
            <a:r>
              <a:rPr lang="tr-TR" sz="1600" dirty="0">
                <a:latin typeface="Arial Narrow" panose="020B0606020202030204" pitchFamily="34" charset="0"/>
                <a:ea typeface="+mj-ea"/>
                <a:cs typeface="+mj-cs"/>
              </a:rPr>
              <a:t>işveren tarafından yerine getirilmemesi hâlinde, bu hususu </a:t>
            </a:r>
            <a:r>
              <a:rPr lang="tr-TR" sz="1600" b="1" dirty="0">
                <a:latin typeface="Arial Narrow" panose="020B0606020202030204" pitchFamily="34" charset="0"/>
                <a:ea typeface="+mj-ea"/>
                <a:cs typeface="+mj-cs"/>
              </a:rPr>
              <a:t>Bakanlığın yetkili birimine </a:t>
            </a:r>
            <a:r>
              <a:rPr lang="tr-TR" sz="1600" dirty="0">
                <a:latin typeface="Arial Narrow" panose="020B0606020202030204" pitchFamily="34" charset="0"/>
                <a:ea typeface="+mj-ea"/>
                <a:cs typeface="+mj-cs"/>
              </a:rPr>
              <a:t>bildirir.</a:t>
            </a:r>
          </a:p>
          <a:p>
            <a:pPr>
              <a:lnSpc>
                <a:spcPct val="160000"/>
              </a:lnSpc>
              <a:buFont typeface="Wingdings" panose="05000000000000000000" pitchFamily="2" charset="2"/>
              <a:buChar char="Ø"/>
            </a:pPr>
            <a:r>
              <a:rPr lang="tr-TR" sz="1600" dirty="0">
                <a:latin typeface="Arial Narrow" panose="020B0606020202030204" pitchFamily="34" charset="0"/>
                <a:ea typeface="+mj-ea"/>
                <a:cs typeface="+mj-cs"/>
              </a:rPr>
              <a:t>Hizmet sunan kuruluşlar ile işyeri hekimi ve iş güvenliği uzmanları, iş sağlığı ve güvenliği hizmetlerinin yürütülmesindeki ihmallerinden dolayı, </a:t>
            </a:r>
            <a:r>
              <a:rPr lang="tr-TR" sz="1600" b="1" dirty="0">
                <a:latin typeface="Arial Narrow" panose="020B0606020202030204" pitchFamily="34" charset="0"/>
                <a:ea typeface="+mj-ea"/>
                <a:cs typeface="+mj-cs"/>
              </a:rPr>
              <a:t>hizmet sundukları işverene karşı sorumludur</a:t>
            </a:r>
            <a:r>
              <a:rPr lang="tr-TR" sz="1600" dirty="0">
                <a:latin typeface="Arial Narrow" panose="020B0606020202030204" pitchFamily="34" charset="0"/>
                <a:ea typeface="+mj-ea"/>
                <a:cs typeface="+mj-cs"/>
              </a:rPr>
              <a:t>.</a:t>
            </a:r>
          </a:p>
          <a:p>
            <a:pPr>
              <a:lnSpc>
                <a:spcPct val="160000"/>
              </a:lnSpc>
              <a:buFont typeface="Wingdings" panose="05000000000000000000" pitchFamily="2" charset="2"/>
              <a:buChar char="Ø"/>
            </a:pPr>
            <a:r>
              <a:rPr lang="tr-TR" sz="1600" dirty="0">
                <a:latin typeface="Arial Narrow" panose="020B0606020202030204" pitchFamily="34" charset="0"/>
                <a:ea typeface="+mj-ea"/>
                <a:cs typeface="+mj-cs"/>
              </a:rPr>
              <a:t>Çalışanın ölümü veya maluliyetiyle sonuçlanacak şekilde vücut bütünlüğünün bozulmasına neden olan iş kazası veya meslek hastalığının meydana gelmesinde </a:t>
            </a:r>
            <a:r>
              <a:rPr lang="tr-TR" sz="1600" b="1" dirty="0">
                <a:latin typeface="Arial Narrow" panose="020B0606020202030204" pitchFamily="34" charset="0"/>
                <a:ea typeface="+mj-ea"/>
                <a:cs typeface="+mj-cs"/>
              </a:rPr>
              <a:t>ihmali tespit edilen işyeri hekimi veya iş güvenliği uzmanının yetki belgesi askıya alınır</a:t>
            </a:r>
            <a:r>
              <a:rPr lang="tr-TR" sz="1600" dirty="0">
                <a:latin typeface="Arial Narrow" panose="020B0606020202030204" pitchFamily="34" charset="0"/>
                <a:ea typeface="+mj-ea"/>
                <a:cs typeface="+mj-cs"/>
              </a:rPr>
              <a:t>.</a:t>
            </a:r>
          </a:p>
        </p:txBody>
      </p:sp>
    </p:spTree>
    <p:extLst>
      <p:ext uri="{BB962C8B-B14F-4D97-AF65-F5344CB8AC3E}">
        <p14:creationId xmlns:p14="http://schemas.microsoft.com/office/powerpoint/2010/main" val="2291344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852875020"/>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sp>
        <p:nvSpPr>
          <p:cNvPr id="6" name="İçerik Yer Tutucusu 2"/>
          <p:cNvSpPr txBox="1">
            <a:spLocks/>
          </p:cNvSpPr>
          <p:nvPr/>
        </p:nvSpPr>
        <p:spPr>
          <a:xfrm>
            <a:off x="990600" y="23328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a:p>
            <a:pPr marL="0" indent="0">
              <a:lnSpc>
                <a:spcPct val="200000"/>
              </a:lnSpc>
              <a:buNone/>
            </a:pPr>
            <a:endParaRPr lang="tr-TR" altLang="tr-TR" sz="1600" dirty="0" smtClean="0">
              <a:latin typeface="Arial Narrow" panose="020B0606020202030204" pitchFamily="34" charset="0"/>
              <a:ea typeface="+mj-ea"/>
              <a:cs typeface="+mj-cs"/>
            </a:endParaRPr>
          </a:p>
        </p:txBody>
      </p:sp>
      <p:graphicFrame>
        <p:nvGraphicFramePr>
          <p:cNvPr id="3" name="Diyagram 2"/>
          <p:cNvGraphicFramePr/>
          <p:nvPr>
            <p:extLst>
              <p:ext uri="{D42A27DB-BD31-4B8C-83A1-F6EECF244321}">
                <p14:modId xmlns:p14="http://schemas.microsoft.com/office/powerpoint/2010/main" val="2207645600"/>
              </p:ext>
            </p:extLst>
          </p:nvPr>
        </p:nvGraphicFramePr>
        <p:xfrm>
          <a:off x="1246552" y="2567354"/>
          <a:ext cx="6525848" cy="29929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69738" y="2483462"/>
            <a:ext cx="41402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91963" y="3530600"/>
            <a:ext cx="408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14">
            <a:extLst>
              <a:ext uri="{28A0092B-C50C-407E-A947-70E740481C1C}">
                <a14:useLocalDpi xmlns:a14="http://schemas.microsoft.com/office/drawing/2010/main" val="0"/>
              </a:ext>
            </a:extLst>
          </a:blip>
          <a:srcRect r="39832" b="38680"/>
          <a:stretch>
            <a:fillRect/>
          </a:stretch>
        </p:blipFill>
        <p:spPr bwMode="auto">
          <a:xfrm>
            <a:off x="8014188" y="4646002"/>
            <a:ext cx="40449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95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2)">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21"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2)">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par>
                          <p:cTn id="22" fill="hold">
                            <p:stCondLst>
                              <p:cond delay="500"/>
                            </p:stCondLst>
                            <p:childTnLst>
                              <p:par>
                                <p:cTn id="23" presetID="21"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2)">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par>
                                <p:cTn id="38" presetID="22" presetClass="entr" presetSubtype="4"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33098937"/>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sp>
        <p:nvSpPr>
          <p:cNvPr id="6" name="İçerik Yer Tutucusu 2"/>
          <p:cNvSpPr txBox="1">
            <a:spLocks/>
          </p:cNvSpPr>
          <p:nvPr/>
        </p:nvSpPr>
        <p:spPr>
          <a:xfrm>
            <a:off x="990600" y="23328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a:p>
            <a:pPr marL="0" indent="0">
              <a:lnSpc>
                <a:spcPct val="150000"/>
              </a:lnSpc>
              <a:buNone/>
            </a:pPr>
            <a:r>
              <a:rPr lang="tr-TR" sz="1600" dirty="0" smtClean="0">
                <a:latin typeface="Arial Narrow" panose="020B0606020202030204" pitchFamily="34" charset="0"/>
                <a:ea typeface="+mj-ea"/>
                <a:cs typeface="+mj-cs"/>
              </a:rPr>
              <a:t>	İşveren</a:t>
            </a:r>
            <a:r>
              <a:rPr lang="tr-TR" sz="1600" dirty="0">
                <a:latin typeface="Arial Narrow" panose="020B0606020202030204" pitchFamily="34" charset="0"/>
                <a:ea typeface="+mj-ea"/>
                <a:cs typeface="+mj-cs"/>
              </a:rPr>
              <a:t>, iş sağlığı ve güvenliği yönünden risk değerlendirmesi yapmak veya yaptırmakla yükümlüdür. Risk değerlendirmesi yapılırken aşağıdaki hususlar dikkate alınır:</a:t>
            </a:r>
          </a:p>
          <a:p>
            <a:pPr marL="0" indent="0">
              <a:lnSpc>
                <a:spcPct val="150000"/>
              </a:lnSpc>
              <a:buNone/>
            </a:pPr>
            <a:r>
              <a:rPr lang="tr-TR" sz="1600" dirty="0">
                <a:latin typeface="Arial Narrow" panose="020B0606020202030204" pitchFamily="34" charset="0"/>
                <a:ea typeface="+mj-ea"/>
                <a:cs typeface="+mj-cs"/>
              </a:rPr>
              <a:t>a) Belirli risklerden etkilenecek çalışanların durumu.</a:t>
            </a:r>
          </a:p>
          <a:p>
            <a:pPr marL="0" indent="0">
              <a:lnSpc>
                <a:spcPct val="150000"/>
              </a:lnSpc>
              <a:buNone/>
            </a:pPr>
            <a:r>
              <a:rPr lang="tr-TR" sz="1600" dirty="0">
                <a:latin typeface="Arial Narrow" panose="020B0606020202030204" pitchFamily="34" charset="0"/>
                <a:ea typeface="+mj-ea"/>
                <a:cs typeface="+mj-cs"/>
              </a:rPr>
              <a:t>b) Kullanılacak iş ekipmanı ile kimyasal madde ve müstahzarların seçimi.</a:t>
            </a:r>
          </a:p>
          <a:p>
            <a:pPr marL="0" indent="0">
              <a:lnSpc>
                <a:spcPct val="150000"/>
              </a:lnSpc>
              <a:buNone/>
            </a:pPr>
            <a:r>
              <a:rPr lang="tr-TR" sz="1600" dirty="0">
                <a:latin typeface="Arial Narrow" panose="020B0606020202030204" pitchFamily="34" charset="0"/>
                <a:ea typeface="+mj-ea"/>
                <a:cs typeface="+mj-cs"/>
              </a:rPr>
              <a:t>c) İşyerinin tertip ve düzeni.</a:t>
            </a:r>
          </a:p>
          <a:p>
            <a:pPr marL="0" indent="0">
              <a:lnSpc>
                <a:spcPct val="150000"/>
              </a:lnSpc>
              <a:buNone/>
            </a:pPr>
            <a:r>
              <a:rPr lang="tr-TR" sz="1600" dirty="0">
                <a:latin typeface="Arial Narrow" panose="020B0606020202030204" pitchFamily="34" charset="0"/>
                <a:ea typeface="+mj-ea"/>
                <a:cs typeface="+mj-cs"/>
              </a:rPr>
              <a:t>ç) Genç, yaşlı, engelli, gebe veya emziren çalışanlar gibi özel politika gerektiren gruplar ile kadın çalışanların durumu</a:t>
            </a:r>
            <a:r>
              <a:rPr lang="tr-TR" sz="1600" dirty="0" smtClean="0">
                <a:latin typeface="Arial Narrow" panose="020B0606020202030204" pitchFamily="34" charset="0"/>
                <a:ea typeface="+mj-ea"/>
                <a:cs typeface="+mj-cs"/>
              </a:rPr>
              <a:t>.</a:t>
            </a:r>
            <a:endParaRPr lang="tr-TR" sz="1600" dirty="0">
              <a:latin typeface="Arial Narrow" panose="020B0606020202030204" pitchFamily="34" charset="0"/>
              <a:ea typeface="+mj-ea"/>
              <a:cs typeface="+mj-cs"/>
            </a:endParaRPr>
          </a:p>
        </p:txBody>
      </p:sp>
      <p:pic>
        <p:nvPicPr>
          <p:cNvPr id="7" name="Picture 7" descr="risk-yonetim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5011" y="3324860"/>
            <a:ext cx="1701189" cy="31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494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69295816"/>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sp>
        <p:nvSpPr>
          <p:cNvPr id="6" name="İçerik Yer Tutucusu 2"/>
          <p:cNvSpPr txBox="1">
            <a:spLocks/>
          </p:cNvSpPr>
          <p:nvPr/>
        </p:nvSpPr>
        <p:spPr>
          <a:xfrm>
            <a:off x="990600" y="23328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tr-TR" sz="1600" dirty="0">
                <a:latin typeface="Arial Narrow" panose="020B0606020202030204" pitchFamily="34" charset="0"/>
                <a:ea typeface="+mj-ea"/>
                <a:cs typeface="+mj-cs"/>
              </a:rPr>
              <a:t>Çalışma ortamı, kullanılan maddeler, iş ekipmanı ile çevre şartlarını dikkate alarak meydana gelebilecek acil durumları önceden değerlendirerek, çalışanları ve çalışma çevresini etkilemesi mümkün ve muhtemel acil durumları belirler ve bunların olumsuz etkilerini önleyici ve sınırlandırıcı tedbirleri alır</a:t>
            </a:r>
            <a:endParaRPr lang="tr-TR" altLang="tr-TR" sz="1600" dirty="0">
              <a:latin typeface="Arial Narrow" panose="020B0606020202030204" pitchFamily="34" charset="0"/>
              <a:ea typeface="+mj-ea"/>
              <a:cs typeface="+mj-cs"/>
            </a:endParaRPr>
          </a:p>
        </p:txBody>
      </p:sp>
      <p:pic>
        <p:nvPicPr>
          <p:cNvPr id="5122" name="Picture 2" descr="C:\Users\windows\Desktop\İŞ SAĞLIĞI VE GÜVENLİĞİ\MEHMET ALİ ZENGİN UZEM İSG 2 SUNUMLAR\Hafta 1 iş Sağlığı ve Güvenliği Mevzuatı İle İlgili Bilgiler\eski notlar\1untitl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4586" y="4226169"/>
            <a:ext cx="28765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windows\Desktop\İŞ SAĞLIĞI VE GÜVENLİĞİ\MEHMET ALİ ZENGİN UZEM İSG 2 SUNUMLAR\Hafta 1 iş Sağlığı ve Güvenliği Mevzuatı İle İlgili Bilgiler\eski notlar\untitled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9603" y="4200525"/>
            <a:ext cx="28956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windows\Desktop\İŞ SAĞLIĞI VE GÜVENLİĞİ\MEHMET ALİ ZENGİN UZEM İSG 2 SUNUMLAR\Hafta 1 iş Sağlığı ve Güvenliği Mevzuatı İle İlgili Bilgiler\eski notlar\imagesL4U1W9T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5812" y="4191000"/>
            <a:ext cx="300037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210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79628027"/>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sp>
        <p:nvSpPr>
          <p:cNvPr id="6" name="İçerik Yer Tutucusu 2"/>
          <p:cNvSpPr txBox="1">
            <a:spLocks/>
          </p:cNvSpPr>
          <p:nvPr/>
        </p:nvSpPr>
        <p:spPr>
          <a:xfrm>
            <a:off x="990600" y="23328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pic>
        <p:nvPicPr>
          <p:cNvPr id="6146" name="Picture 2" descr="C:\Users\windows\Desktop\İŞ SAĞLIĞI VE GÜVENLİĞİ\MEHMET ALİ ZENGİN UZEM İSG 2 SUNUMLAR\Hafta 1 iş Sağlığı ve Güvenliği Mevzuatı İle İlgili Bilgiler\eski notlar\69223a339f4bdd5cb2b806305f979dc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6930" y="2538412"/>
            <a:ext cx="8941778" cy="3510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876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07524557"/>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sp>
        <p:nvSpPr>
          <p:cNvPr id="6" name="İçerik Yer Tutucusu 2"/>
          <p:cNvSpPr txBox="1">
            <a:spLocks/>
          </p:cNvSpPr>
          <p:nvPr/>
        </p:nvSpPr>
        <p:spPr>
          <a:xfrm>
            <a:off x="990600" y="23328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a:p>
            <a:pPr>
              <a:lnSpc>
                <a:spcPct val="200000"/>
              </a:lnSpc>
            </a:pPr>
            <a:r>
              <a:rPr lang="tr-TR" sz="1600" dirty="0" smtClean="0">
                <a:latin typeface="Arial Narrow" panose="020B0606020202030204" pitchFamily="34" charset="0"/>
                <a:ea typeface="+mj-ea"/>
                <a:cs typeface="+mj-cs"/>
              </a:rPr>
              <a:t>Çalışan ciddi veya ciddiye yakın tehlike ile karşı karşıya kaldığında çalışmaktan kaçınma hakkını kullanabilir.</a:t>
            </a:r>
            <a:endParaRPr lang="tr-TR" altLang="tr-TR" sz="1600" dirty="0" smtClean="0">
              <a:latin typeface="Arial Narrow" panose="020B0606020202030204" pitchFamily="34" charset="0"/>
              <a:ea typeface="+mj-ea"/>
              <a:cs typeface="+mj-cs"/>
            </a:endParaRPr>
          </a:p>
        </p:txBody>
      </p:sp>
      <p:pic>
        <p:nvPicPr>
          <p:cNvPr id="7" name="Picture 3" descr="risk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4051" y="3562384"/>
            <a:ext cx="2100934" cy="258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241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458056876"/>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sp>
        <p:nvSpPr>
          <p:cNvPr id="6" name="İçerik Yer Tutucusu 2"/>
          <p:cNvSpPr txBox="1">
            <a:spLocks/>
          </p:cNvSpPr>
          <p:nvPr/>
        </p:nvSpPr>
        <p:spPr>
          <a:xfrm>
            <a:off x="990600" y="23328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grpSp>
        <p:nvGrpSpPr>
          <p:cNvPr id="8" name="Group 4"/>
          <p:cNvGrpSpPr>
            <a:grpSpLocks/>
          </p:cNvGrpSpPr>
          <p:nvPr/>
        </p:nvGrpSpPr>
        <p:grpSpPr bwMode="auto">
          <a:xfrm>
            <a:off x="1889212" y="2496192"/>
            <a:ext cx="7920037" cy="3313113"/>
            <a:chOff x="431" y="1706"/>
            <a:chExt cx="4989" cy="2087"/>
          </a:xfrm>
        </p:grpSpPr>
        <p:pic>
          <p:nvPicPr>
            <p:cNvPr id="9" name="Picture 2" descr="C:\Users\bor\Desktop\isgbs\coal-power-plant-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0" y="2251"/>
              <a:ext cx="680" cy="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atila.akkas\Downloads\1297497096_Us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 y="2205"/>
              <a:ext cx="637"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up 1"/>
            <p:cNvGrpSpPr>
              <a:grpSpLocks/>
            </p:cNvGrpSpPr>
            <p:nvPr/>
          </p:nvGrpSpPr>
          <p:grpSpPr bwMode="auto">
            <a:xfrm>
              <a:off x="3707" y="3113"/>
              <a:ext cx="681" cy="680"/>
              <a:chOff x="5884863" y="4941888"/>
              <a:chExt cx="1081087" cy="1079500"/>
            </a:xfrm>
          </p:grpSpPr>
          <p:pic>
            <p:nvPicPr>
              <p:cNvPr id="19" name="Picture 9" descr="C:\Users\atila.akkas\Downloads\1297524147_docto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84863" y="4941888"/>
                <a:ext cx="10810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2"/>
              <p:cNvSpPr>
                <a:spLocks noChangeArrowheads="1"/>
              </p:cNvSpPr>
              <p:nvPr/>
            </p:nvSpPr>
            <p:spPr bwMode="auto">
              <a:xfrm>
                <a:off x="6360336" y="4957763"/>
                <a:ext cx="144462" cy="142875"/>
              </a:xfrm>
              <a:prstGeom prst="ellipse">
                <a:avLst/>
              </a:prstGeom>
              <a:solidFill>
                <a:schemeClr val="bg2"/>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sp>
            <p:nvSpPr>
              <p:cNvPr id="21" name="Oval 13"/>
              <p:cNvSpPr>
                <a:spLocks noChangeArrowheads="1"/>
              </p:cNvSpPr>
              <p:nvPr/>
            </p:nvSpPr>
            <p:spPr bwMode="auto">
              <a:xfrm>
                <a:off x="6504796" y="5805488"/>
                <a:ext cx="144463" cy="142875"/>
              </a:xfrm>
              <a:prstGeom prst="ellipse">
                <a:avLst/>
              </a:prstGeom>
              <a:solidFill>
                <a:schemeClr val="tx2"/>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altLang="tr-TR"/>
              </a:p>
            </p:txBody>
          </p:sp>
        </p:grpSp>
        <p:pic>
          <p:nvPicPr>
            <p:cNvPr id="12" name="Picture 3" descr="C:\Users\bor\Desktop\isgbs\school-ico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4" y="3005"/>
              <a:ext cx="707"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D:\fatih\is sagligi ve guvenligi yonetimi\pano\panook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710554">
              <a:off x="1293" y="1870"/>
              <a:ext cx="804"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D:\fatih\is sagligi ve guvenligi yonetimi\pano\panook4.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9383653">
              <a:off x="2664" y="2815"/>
              <a:ext cx="488"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D:\fatih\is sagligi ve guvenligi yonetimi\pano\panook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6623204">
              <a:off x="1928" y="2477"/>
              <a:ext cx="631" cy="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D:\fatih\is sagligi ve guvenligi yonetimi\pano\panook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8563913">
              <a:off x="3379" y="2432"/>
              <a:ext cx="630" cy="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D:\fatih\is sagligi ve guvenligi yonetimi\pano\panook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7778679">
              <a:off x="3645" y="1713"/>
              <a:ext cx="794" cy="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C:\Users\borDell3\Downloads\hastan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8" y="1706"/>
              <a:ext cx="1400" cy="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21"/>
          <p:cNvSpPr>
            <a:spLocks noChangeArrowheads="1"/>
          </p:cNvSpPr>
          <p:nvPr/>
        </p:nvSpPr>
        <p:spPr bwMode="auto">
          <a:xfrm>
            <a:off x="1839436" y="4447718"/>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dirty="0">
                <a:solidFill>
                  <a:srgbClr val="013A81"/>
                </a:solidFill>
              </a:rPr>
              <a:t>İşveren</a:t>
            </a:r>
          </a:p>
        </p:txBody>
      </p:sp>
      <p:sp>
        <p:nvSpPr>
          <p:cNvPr id="23" name="Rectangle 24"/>
          <p:cNvSpPr>
            <a:spLocks noChangeArrowheads="1"/>
          </p:cNvSpPr>
          <p:nvPr/>
        </p:nvSpPr>
        <p:spPr bwMode="auto">
          <a:xfrm>
            <a:off x="2322319" y="5596001"/>
            <a:ext cx="24501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dirty="0">
                <a:solidFill>
                  <a:srgbClr val="013A81"/>
                </a:solidFill>
              </a:rPr>
              <a:t>Yetkili sağlık hizmeti sunucusu (Hastane)</a:t>
            </a:r>
          </a:p>
        </p:txBody>
      </p:sp>
      <p:sp>
        <p:nvSpPr>
          <p:cNvPr id="24" name="Rectangle 20"/>
          <p:cNvSpPr>
            <a:spLocks noChangeArrowheads="1"/>
          </p:cNvSpPr>
          <p:nvPr/>
        </p:nvSpPr>
        <p:spPr bwMode="auto">
          <a:xfrm>
            <a:off x="4666899" y="6234755"/>
            <a:ext cx="240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dirty="0">
                <a:solidFill>
                  <a:srgbClr val="013A81"/>
                </a:solidFill>
              </a:rPr>
              <a:t>Diğer sağlık personeli</a:t>
            </a:r>
          </a:p>
        </p:txBody>
      </p:sp>
      <p:pic>
        <p:nvPicPr>
          <p:cNvPr id="25" name="Picture 16" descr="C:\Users\furkah\AppData\Local\Microsoft\Windows\Temporary Internet Files\Content.IE5\0THBENRJ\MC900433957[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9024" y="5269555"/>
            <a:ext cx="9842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9"/>
          <p:cNvSpPr>
            <a:spLocks noChangeArrowheads="1"/>
          </p:cNvSpPr>
          <p:nvPr/>
        </p:nvSpPr>
        <p:spPr bwMode="auto">
          <a:xfrm>
            <a:off x="7233958" y="5811686"/>
            <a:ext cx="145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dirty="0">
                <a:solidFill>
                  <a:srgbClr val="013A81"/>
                </a:solidFill>
              </a:rPr>
              <a:t>İşyeri hekimi</a:t>
            </a:r>
          </a:p>
        </p:txBody>
      </p:sp>
      <p:sp>
        <p:nvSpPr>
          <p:cNvPr id="27" name="Rectangle 23"/>
          <p:cNvSpPr>
            <a:spLocks noChangeArrowheads="1"/>
          </p:cNvSpPr>
          <p:nvPr/>
        </p:nvSpPr>
        <p:spPr bwMode="auto">
          <a:xfrm>
            <a:off x="8965920" y="4392461"/>
            <a:ext cx="16986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a:solidFill>
                  <a:srgbClr val="013A81"/>
                </a:solidFill>
              </a:rPr>
              <a:t>Sağlık hizmeti sunucusu</a:t>
            </a:r>
          </a:p>
          <a:p>
            <a:pPr eaLnBrk="1" hangingPunct="1"/>
            <a:r>
              <a:rPr lang="tr-TR" altLang="tr-TR">
                <a:solidFill>
                  <a:srgbClr val="013A81"/>
                </a:solidFill>
              </a:rPr>
              <a:t>(Aile hekimi, Poliklinik, Tıp merkezi, Özel hastane)</a:t>
            </a:r>
          </a:p>
        </p:txBody>
      </p:sp>
    </p:spTree>
    <p:extLst>
      <p:ext uri="{BB962C8B-B14F-4D97-AF65-F5344CB8AC3E}">
        <p14:creationId xmlns:p14="http://schemas.microsoft.com/office/powerpoint/2010/main" val="167012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KONU BAŞLIKLARI</a:t>
            </a:r>
            <a:endParaRPr lang="tr-TR" sz="3600" dirty="0"/>
          </a:p>
        </p:txBody>
      </p:sp>
      <p:sp>
        <p:nvSpPr>
          <p:cNvPr id="3" name="İçerik Yer Tutucusu 2"/>
          <p:cNvSpPr>
            <a:spLocks noGrp="1"/>
          </p:cNvSpPr>
          <p:nvPr>
            <p:ph idx="1"/>
          </p:nvPr>
        </p:nvSpPr>
        <p:spPr/>
        <p:txBody>
          <a:bodyPr>
            <a:normAutofit/>
          </a:bodyPr>
          <a:lstStyle/>
          <a:p>
            <a:pPr marL="0" indent="0">
              <a:buNone/>
            </a:pPr>
            <a:r>
              <a:rPr lang="tr-TR" sz="2100" b="1" dirty="0">
                <a:latin typeface="Arial Narrow" panose="020B0606020202030204" pitchFamily="34" charset="0"/>
                <a:ea typeface="+mj-ea"/>
                <a:cs typeface="+mj-cs"/>
              </a:rPr>
              <a:t>1. </a:t>
            </a:r>
            <a:r>
              <a:rPr lang="tr-TR" sz="2100" b="1" dirty="0" smtClean="0">
                <a:latin typeface="Arial Narrow" panose="020B0606020202030204" pitchFamily="34" charset="0"/>
                <a:ea typeface="+mj-ea"/>
                <a:cs typeface="+mj-cs"/>
              </a:rPr>
              <a:t>İş sağlığı ve Güvenliği</a:t>
            </a:r>
            <a:endParaRPr lang="tr-TR" b="1" cap="all" dirty="0"/>
          </a:p>
          <a:p>
            <a:pPr marL="0" indent="0">
              <a:lnSpc>
                <a:spcPct val="110000"/>
              </a:lnSpc>
              <a:buNone/>
            </a:pPr>
            <a:r>
              <a:rPr lang="tr-TR" sz="2100" b="1" dirty="0">
                <a:latin typeface="Arial Narrow" panose="020B0606020202030204" pitchFamily="34" charset="0"/>
                <a:ea typeface="+mj-ea"/>
                <a:cs typeface="+mj-cs"/>
              </a:rPr>
              <a:t>2. </a:t>
            </a:r>
            <a:r>
              <a:rPr lang="tr-TR" sz="2100" b="1" dirty="0" smtClean="0">
                <a:latin typeface="Arial Narrow" panose="020B0606020202030204" pitchFamily="34" charset="0"/>
                <a:ea typeface="+mj-ea"/>
                <a:cs typeface="+mj-cs"/>
              </a:rPr>
              <a:t>İş Sağlığı Ve Güvenliği Mevzuatı</a:t>
            </a:r>
            <a:endParaRPr lang="tr-TR" sz="2100" b="1" dirty="0">
              <a:latin typeface="Arial Narrow" panose="020B0606020202030204" pitchFamily="34" charset="0"/>
              <a:ea typeface="+mj-ea"/>
              <a:cs typeface="+mj-cs"/>
            </a:endParaRPr>
          </a:p>
          <a:p>
            <a:pPr marL="0" indent="0">
              <a:lnSpc>
                <a:spcPct val="110000"/>
              </a:lnSpc>
              <a:buNone/>
            </a:pPr>
            <a:r>
              <a:rPr lang="tr-TR" sz="2100" b="1" dirty="0">
                <a:latin typeface="Arial Narrow" panose="020B0606020202030204" pitchFamily="34" charset="0"/>
                <a:ea typeface="+mj-ea"/>
                <a:cs typeface="+mj-cs"/>
              </a:rPr>
              <a:t>3. </a:t>
            </a:r>
            <a:r>
              <a:rPr lang="tr-TR" sz="2100" b="1" dirty="0" smtClean="0">
                <a:latin typeface="Arial Narrow" panose="020B0606020202030204" pitchFamily="34" charset="0"/>
                <a:ea typeface="+mj-ea"/>
                <a:cs typeface="+mj-cs"/>
              </a:rPr>
              <a:t>6331 Sayılı iş Sağlığı ve Güvenliği Kanunu </a:t>
            </a:r>
            <a:endParaRPr lang="tr-TR" b="1" cap="all" dirty="0"/>
          </a:p>
          <a:p>
            <a:pPr marL="0" indent="0">
              <a:buNone/>
            </a:pPr>
            <a:r>
              <a:rPr lang="tr-TR" dirty="0" smtClean="0"/>
              <a:t>	</a:t>
            </a:r>
            <a:r>
              <a:rPr lang="tr-TR" sz="2000" dirty="0"/>
              <a:t>3.1. Birimci Bölüm: Amaç, Kapsam ve </a:t>
            </a:r>
            <a:r>
              <a:rPr lang="tr-TR" sz="2000" dirty="0" smtClean="0"/>
              <a:t>Tanımlar</a:t>
            </a:r>
          </a:p>
          <a:p>
            <a:pPr marL="0" indent="0">
              <a:buNone/>
            </a:pPr>
            <a:r>
              <a:rPr lang="tr-TR" sz="2000" dirty="0" smtClean="0"/>
              <a:t>	3.2</a:t>
            </a:r>
            <a:r>
              <a:rPr lang="tr-TR" sz="2000" dirty="0"/>
              <a:t>. İkinci Bölüm: İşveren ile Çalışanların Görev, Yetki ve </a:t>
            </a:r>
            <a:r>
              <a:rPr lang="tr-TR" sz="2000" dirty="0" smtClean="0"/>
              <a:t>Yükümlülükleri</a:t>
            </a:r>
          </a:p>
          <a:p>
            <a:pPr marL="0" indent="0">
              <a:buNone/>
            </a:pPr>
            <a:r>
              <a:rPr lang="tr-TR" sz="2000" dirty="0" smtClean="0"/>
              <a:t>	3.3</a:t>
            </a:r>
            <a:r>
              <a:rPr lang="tr-TR" sz="2000" dirty="0"/>
              <a:t>. üçüncü Bölüm: Konsey, Kurul ve </a:t>
            </a:r>
            <a:r>
              <a:rPr lang="tr-TR" sz="2000" dirty="0" smtClean="0"/>
              <a:t>Koordinasyon</a:t>
            </a:r>
          </a:p>
          <a:p>
            <a:pPr marL="0" indent="0">
              <a:buNone/>
            </a:pPr>
            <a:r>
              <a:rPr lang="tr-TR" sz="2000" dirty="0" smtClean="0"/>
              <a:t>	3.4</a:t>
            </a:r>
            <a:r>
              <a:rPr lang="tr-TR" sz="2000" dirty="0"/>
              <a:t>. Dördüncü Bölüm : Teftiş ve İdari </a:t>
            </a:r>
            <a:r>
              <a:rPr lang="tr-TR" sz="2000" dirty="0" smtClean="0"/>
              <a:t>Yaptırımlar</a:t>
            </a:r>
          </a:p>
          <a:p>
            <a:pPr marL="0" indent="0">
              <a:buNone/>
            </a:pPr>
            <a:r>
              <a:rPr lang="tr-TR" sz="2000" dirty="0" smtClean="0"/>
              <a:t>	3.5</a:t>
            </a:r>
            <a:r>
              <a:rPr lang="tr-TR" sz="2000" dirty="0"/>
              <a:t>. Beşinci Bölüm: Çeşitli ve Geçici </a:t>
            </a:r>
            <a:r>
              <a:rPr lang="tr-TR" sz="2000" dirty="0" smtClean="0"/>
              <a:t>Hükümler</a:t>
            </a:r>
          </a:p>
          <a:p>
            <a:pPr marL="0" indent="0">
              <a:buNone/>
            </a:pPr>
            <a:r>
              <a:rPr lang="tr-TR" sz="2000" b="1" dirty="0">
                <a:latin typeface="Arial Narrow" panose="020B0606020202030204" pitchFamily="34" charset="0"/>
              </a:rPr>
              <a:t>4</a:t>
            </a:r>
            <a:r>
              <a:rPr lang="tr-TR" sz="2000" b="1" dirty="0" smtClean="0">
                <a:latin typeface="Arial Narrow" panose="020B0606020202030204" pitchFamily="34" charset="0"/>
              </a:rPr>
              <a:t>. Kaynakça</a:t>
            </a:r>
            <a:endParaRPr lang="tr-TR" sz="2000" b="1" cap="all" dirty="0"/>
          </a:p>
          <a:p>
            <a:pPr marL="0" indent="0">
              <a:buNone/>
            </a:pPr>
            <a:endParaRPr lang="tr-TR" sz="2000" dirty="0"/>
          </a:p>
        </p:txBody>
      </p:sp>
    </p:spTree>
    <p:extLst>
      <p:ext uri="{BB962C8B-B14F-4D97-AF65-F5344CB8AC3E}">
        <p14:creationId xmlns:p14="http://schemas.microsoft.com/office/powerpoint/2010/main" val="1175283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40243512"/>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sp>
        <p:nvSpPr>
          <p:cNvPr id="6" name="İçerik Yer Tutucusu 2"/>
          <p:cNvSpPr txBox="1">
            <a:spLocks/>
          </p:cNvSpPr>
          <p:nvPr/>
        </p:nvSpPr>
        <p:spPr>
          <a:xfrm>
            <a:off x="990600" y="2332892"/>
            <a:ext cx="10515600" cy="37162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a:p>
            <a:pPr>
              <a:lnSpc>
                <a:spcPct val="160000"/>
              </a:lnSpc>
            </a:pPr>
            <a:r>
              <a:rPr lang="tr-TR" sz="1600" dirty="0">
                <a:latin typeface="Arial Narrow" panose="020B0606020202030204" pitchFamily="34" charset="0"/>
                <a:ea typeface="+mj-ea"/>
                <a:cs typeface="+mj-cs"/>
              </a:rPr>
              <a:t>Çalışanların işyerinde maruz kalacakları sağlık ve güvenlik risklerini dikkate alarak sağlık gözetimine tabi tutulmalarını sağlar.</a:t>
            </a:r>
          </a:p>
          <a:p>
            <a:pPr>
              <a:lnSpc>
                <a:spcPct val="160000"/>
              </a:lnSpc>
            </a:pPr>
            <a:r>
              <a:rPr lang="tr-TR" sz="1600" dirty="0">
                <a:latin typeface="Arial Narrow" panose="020B0606020202030204" pitchFamily="34" charset="0"/>
                <a:ea typeface="+mj-ea"/>
                <a:cs typeface="+mj-cs"/>
              </a:rPr>
              <a:t>Aşağıdaki hallerde çalışanların sağlık muayenelerinin yapılmasını sağlamak zorundadır:</a:t>
            </a:r>
          </a:p>
          <a:p>
            <a:pPr marL="0" indent="0">
              <a:lnSpc>
                <a:spcPct val="160000"/>
              </a:lnSpc>
              <a:buNone/>
            </a:pPr>
            <a:r>
              <a:rPr lang="tr-TR" sz="1600" dirty="0" smtClean="0">
                <a:latin typeface="Arial Narrow" panose="020B0606020202030204" pitchFamily="34" charset="0"/>
                <a:ea typeface="+mj-ea"/>
                <a:cs typeface="+mj-cs"/>
              </a:rPr>
              <a:t>	1</a:t>
            </a:r>
            <a:r>
              <a:rPr lang="tr-TR" sz="1600" dirty="0">
                <a:latin typeface="Arial Narrow" panose="020B0606020202030204" pitchFamily="34" charset="0"/>
                <a:ea typeface="+mj-ea"/>
                <a:cs typeface="+mj-cs"/>
              </a:rPr>
              <a:t>) İşe girişlerinde.</a:t>
            </a:r>
          </a:p>
          <a:p>
            <a:pPr marL="0" indent="0">
              <a:lnSpc>
                <a:spcPct val="160000"/>
              </a:lnSpc>
              <a:buNone/>
            </a:pPr>
            <a:r>
              <a:rPr lang="tr-TR" sz="1600" dirty="0" smtClean="0">
                <a:latin typeface="Arial Narrow" panose="020B0606020202030204" pitchFamily="34" charset="0"/>
                <a:ea typeface="+mj-ea"/>
                <a:cs typeface="+mj-cs"/>
              </a:rPr>
              <a:t>	2</a:t>
            </a:r>
            <a:r>
              <a:rPr lang="tr-TR" sz="1600" dirty="0">
                <a:latin typeface="Arial Narrow" panose="020B0606020202030204" pitchFamily="34" charset="0"/>
                <a:ea typeface="+mj-ea"/>
                <a:cs typeface="+mj-cs"/>
              </a:rPr>
              <a:t>) İş değişikliğinde.</a:t>
            </a:r>
          </a:p>
          <a:p>
            <a:pPr marL="0" indent="0">
              <a:lnSpc>
                <a:spcPct val="160000"/>
              </a:lnSpc>
              <a:buNone/>
            </a:pPr>
            <a:r>
              <a:rPr lang="tr-TR" sz="1600" dirty="0" smtClean="0">
                <a:latin typeface="Arial Narrow" panose="020B0606020202030204" pitchFamily="34" charset="0"/>
                <a:ea typeface="+mj-ea"/>
                <a:cs typeface="+mj-cs"/>
              </a:rPr>
              <a:t>	3</a:t>
            </a:r>
            <a:r>
              <a:rPr lang="tr-TR" sz="1600" dirty="0">
                <a:latin typeface="Arial Narrow" panose="020B0606020202030204" pitchFamily="34" charset="0"/>
                <a:ea typeface="+mj-ea"/>
                <a:cs typeface="+mj-cs"/>
              </a:rPr>
              <a:t>) İş kazası, meslek hastalığı veya sağlık nedeniyle tekrarlanan işten uzaklaşmalarından sonra işe dönüşlerinde talep etmeleri hâlinde.</a:t>
            </a:r>
          </a:p>
          <a:p>
            <a:pPr marL="0" indent="0">
              <a:lnSpc>
                <a:spcPct val="160000"/>
              </a:lnSpc>
              <a:buNone/>
            </a:pPr>
            <a:r>
              <a:rPr lang="tr-TR" sz="1600" dirty="0" smtClean="0">
                <a:latin typeface="Arial Narrow" panose="020B0606020202030204" pitchFamily="34" charset="0"/>
                <a:ea typeface="+mj-ea"/>
                <a:cs typeface="+mj-cs"/>
              </a:rPr>
              <a:t>	4</a:t>
            </a:r>
            <a:r>
              <a:rPr lang="tr-TR" sz="1600" dirty="0">
                <a:latin typeface="Arial Narrow" panose="020B0606020202030204" pitchFamily="34" charset="0"/>
                <a:ea typeface="+mj-ea"/>
                <a:cs typeface="+mj-cs"/>
              </a:rPr>
              <a:t>) İşin devamı süresince, çalışanın ve işin niteliği ile işyerinin tehlike sınıfına göre Bakanlıkça belirlenen düzenli aralıklarla.</a:t>
            </a:r>
          </a:p>
        </p:txBody>
      </p:sp>
    </p:spTree>
    <p:extLst>
      <p:ext uri="{BB962C8B-B14F-4D97-AF65-F5344CB8AC3E}">
        <p14:creationId xmlns:p14="http://schemas.microsoft.com/office/powerpoint/2010/main" val="2665477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67695284"/>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sp>
        <p:nvSpPr>
          <p:cNvPr id="6" name="İçerik Yer Tutucusu 2"/>
          <p:cNvSpPr txBox="1">
            <a:spLocks/>
          </p:cNvSpPr>
          <p:nvPr/>
        </p:nvSpPr>
        <p:spPr>
          <a:xfrm>
            <a:off x="990600" y="23328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a:p>
            <a:pPr>
              <a:lnSpc>
                <a:spcPct val="160000"/>
              </a:lnSpc>
            </a:pPr>
            <a:r>
              <a:rPr lang="tr-TR" sz="1600" dirty="0" smtClean="0">
                <a:latin typeface="Arial Narrow" panose="020B0606020202030204" pitchFamily="34" charset="0"/>
                <a:ea typeface="+mj-ea"/>
                <a:cs typeface="+mj-cs"/>
              </a:rPr>
              <a:t>İşveren tüm çalışanlarını, iş sağlığı ve güvenliği ile çalışma hayatına dair hak ve sorunlulukları hakkında bilgilendirir</a:t>
            </a:r>
            <a:endParaRPr lang="tr-TR" sz="1600" dirty="0">
              <a:latin typeface="Arial Narrow" panose="020B0606020202030204" pitchFamily="34" charset="0"/>
              <a:ea typeface="+mj-ea"/>
              <a:cs typeface="+mj-cs"/>
            </a:endParaRPr>
          </a:p>
          <a:p>
            <a:pPr>
              <a:lnSpc>
                <a:spcPct val="160000"/>
              </a:lnSpc>
            </a:pPr>
            <a:r>
              <a:rPr lang="tr-TR" sz="1600" b="1" dirty="0" smtClean="0">
                <a:latin typeface="Arial Narrow" panose="020B0606020202030204" pitchFamily="34" charset="0"/>
                <a:ea typeface="+mj-ea"/>
                <a:cs typeface="+mj-cs"/>
              </a:rPr>
              <a:t>İşveren</a:t>
            </a:r>
            <a:r>
              <a:rPr lang="tr-TR" sz="1600" b="1" dirty="0">
                <a:latin typeface="Arial Narrow" panose="020B0606020202030204" pitchFamily="34" charset="0"/>
                <a:ea typeface="+mj-ea"/>
                <a:cs typeface="+mj-cs"/>
              </a:rPr>
              <a:t>, çalışanların iş sağlığı ve güvenliği eğitimlerini </a:t>
            </a:r>
            <a:r>
              <a:rPr lang="tr-TR" sz="1600" dirty="0">
                <a:latin typeface="Arial Narrow" panose="020B0606020202030204" pitchFamily="34" charset="0"/>
                <a:ea typeface="+mj-ea"/>
                <a:cs typeface="+mj-cs"/>
              </a:rPr>
              <a:t>almasını sağlar. Bu eğitim özellikle; işe başlamadan önce, çalışma yeri veya iş değişikliğinde, iş ekipmanının değişmesi hâlinde veya yeni teknoloji uygulanması hâlinde verilir. (Md. 17)</a:t>
            </a:r>
          </a:p>
          <a:p>
            <a:pPr marL="0" indent="0">
              <a:lnSpc>
                <a:spcPct val="160000"/>
              </a:lnSpc>
              <a:buNone/>
            </a:pPr>
            <a:endParaRPr lang="tr-TR" sz="1600" dirty="0">
              <a:latin typeface="Arial Narrow" panose="020B0606020202030204" pitchFamily="34" charset="0"/>
              <a:ea typeface="+mj-ea"/>
              <a:cs typeface="+mj-cs"/>
            </a:endParaRPr>
          </a:p>
        </p:txBody>
      </p:sp>
      <p:pic>
        <p:nvPicPr>
          <p:cNvPr id="7170" name="Picture 2" descr="C:\Users\windows\Desktop\İŞ SAĞLIĞI VE GÜVENLİĞİ\MEHMET ALİ ZENGİN UZEM İSG 2 SUNUMLAR\Hafta 1 iş Sağlığı ve Güvenliği Mevzuatı İle İlgili Bilgiler\eski notlar\untitlew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399" y="4189900"/>
            <a:ext cx="3675185"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218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94543596"/>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sp>
        <p:nvSpPr>
          <p:cNvPr id="6" name="İçerik Yer Tutucusu 2"/>
          <p:cNvSpPr txBox="1">
            <a:spLocks/>
          </p:cNvSpPr>
          <p:nvPr/>
        </p:nvSpPr>
        <p:spPr>
          <a:xfrm>
            <a:off x="990600" y="23328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a:p>
            <a:pPr>
              <a:lnSpc>
                <a:spcPct val="160000"/>
              </a:lnSpc>
            </a:pPr>
            <a:r>
              <a:rPr lang="tr-TR" sz="1600" dirty="0" smtClean="0">
                <a:latin typeface="Arial Narrow" panose="020B0606020202030204" pitchFamily="34" charset="0"/>
                <a:ea typeface="+mj-ea"/>
                <a:cs typeface="+mj-cs"/>
              </a:rPr>
              <a:t>İşveren çalışanların işyerindeki iş sağlığı ve güvenliği faaliyetlerine aktif katılım sağlayacak</a:t>
            </a:r>
            <a:endParaRPr lang="tr-TR" sz="1600" dirty="0">
              <a:latin typeface="Arial Narrow" panose="020B0606020202030204" pitchFamily="34" charset="0"/>
              <a:ea typeface="+mj-ea"/>
              <a:cs typeface="+mj-cs"/>
            </a:endParaRPr>
          </a:p>
          <a:p>
            <a:pPr marL="0" indent="0">
              <a:lnSpc>
                <a:spcPct val="160000"/>
              </a:lnSpc>
              <a:buNone/>
            </a:pPr>
            <a:endParaRPr lang="tr-TR" sz="1600" dirty="0">
              <a:latin typeface="Arial Narrow" panose="020B0606020202030204" pitchFamily="34" charset="0"/>
              <a:ea typeface="+mj-ea"/>
              <a:cs typeface="+mj-cs"/>
            </a:endParaRPr>
          </a:p>
        </p:txBody>
      </p:sp>
      <p:sp>
        <p:nvSpPr>
          <p:cNvPr id="7" name="Text Box 4"/>
          <p:cNvSpPr txBox="1">
            <a:spLocks noChangeArrowheads="1"/>
          </p:cNvSpPr>
          <p:nvPr/>
        </p:nvSpPr>
        <p:spPr bwMode="auto">
          <a:xfrm>
            <a:off x="1389185" y="3396456"/>
            <a:ext cx="2484438" cy="1446550"/>
          </a:xfrm>
          <a:prstGeom prst="rect">
            <a:avLst/>
          </a:prstGeom>
          <a:blipFill>
            <a:blip r:embed="rId7" cstate="print"/>
            <a:tile tx="0" ty="0" sx="100000" sy="100000" flip="none" algn="tl"/>
          </a:blipFill>
          <a:ln w="41275" cap="rnd" cmpd="tri">
            <a:solidFill>
              <a:srgbClr val="013A81"/>
            </a:solidFill>
            <a:prstDash val="sysDash"/>
            <a:bevel/>
            <a:headEnd/>
            <a:tailEnd/>
          </a:ln>
          <a:extLst/>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buFontTx/>
              <a:buBlip>
                <a:blip r:embed="rId8"/>
              </a:buBlip>
              <a:defRPr/>
            </a:pPr>
            <a:r>
              <a:rPr lang="tr-TR" sz="1600" dirty="0">
                <a:solidFill>
                  <a:schemeClr val="tx1"/>
                </a:solidFill>
                <a:latin typeface="Arial Narrow" panose="020B0606020202030204" pitchFamily="34" charset="0"/>
                <a:ea typeface="+mj-ea"/>
                <a:cs typeface="+mj-cs"/>
              </a:rPr>
              <a:t>Eğitim</a:t>
            </a:r>
          </a:p>
          <a:p>
            <a:pPr>
              <a:spcBef>
                <a:spcPct val="50000"/>
              </a:spcBef>
              <a:buFontTx/>
              <a:buBlip>
                <a:blip r:embed="rId8"/>
              </a:buBlip>
              <a:defRPr/>
            </a:pPr>
            <a:r>
              <a:rPr lang="tr-TR" sz="1600" dirty="0">
                <a:solidFill>
                  <a:schemeClr val="tx1"/>
                </a:solidFill>
                <a:latin typeface="Arial Narrow" panose="020B0606020202030204" pitchFamily="34" charset="0"/>
                <a:ea typeface="+mj-ea"/>
                <a:cs typeface="+mj-cs"/>
              </a:rPr>
              <a:t>Görüşlerin alınması</a:t>
            </a:r>
          </a:p>
          <a:p>
            <a:pPr>
              <a:spcBef>
                <a:spcPct val="50000"/>
              </a:spcBef>
              <a:buFontTx/>
              <a:buBlip>
                <a:blip r:embed="rId8"/>
              </a:buBlip>
              <a:defRPr/>
            </a:pPr>
            <a:r>
              <a:rPr lang="tr-TR" sz="1600" dirty="0">
                <a:solidFill>
                  <a:schemeClr val="tx1"/>
                </a:solidFill>
                <a:latin typeface="Arial Narrow" panose="020B0606020202030204" pitchFamily="34" charset="0"/>
                <a:ea typeface="+mj-ea"/>
                <a:cs typeface="+mj-cs"/>
              </a:rPr>
              <a:t>Katılımlarının sağlanması</a:t>
            </a:r>
          </a:p>
          <a:p>
            <a:pPr>
              <a:spcBef>
                <a:spcPct val="50000"/>
              </a:spcBef>
              <a:buFontTx/>
              <a:buBlip>
                <a:blip r:embed="rId8"/>
              </a:buBlip>
              <a:defRPr/>
            </a:pPr>
            <a:r>
              <a:rPr lang="tr-TR" sz="1600" dirty="0">
                <a:solidFill>
                  <a:schemeClr val="tx1"/>
                </a:solidFill>
                <a:latin typeface="Arial Narrow" panose="020B0606020202030204" pitchFamily="34" charset="0"/>
                <a:ea typeface="+mj-ea"/>
                <a:cs typeface="+mj-cs"/>
              </a:rPr>
              <a:t>Temsil edilme</a:t>
            </a:r>
          </a:p>
        </p:txBody>
      </p:sp>
      <p:pic>
        <p:nvPicPr>
          <p:cNvPr id="8194" name="Picture 2" descr="C:\Users\windows\Desktop\İŞ SAĞLIĞI VE GÜVENLİĞİ\MEHMET ALİ ZENGİN UZEM İSG 2 SUNUMLAR\Hafta 1 iş Sağlığı ve Güvenliği Mevzuatı İle İlgili Bilgiler\eski notlar\untitleww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8778" y="3305175"/>
            <a:ext cx="3975222" cy="167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42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41106864"/>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sp>
        <p:nvSpPr>
          <p:cNvPr id="6" name="İçerik Yer Tutucusu 2"/>
          <p:cNvSpPr txBox="1">
            <a:spLocks/>
          </p:cNvSpPr>
          <p:nvPr/>
        </p:nvSpPr>
        <p:spPr>
          <a:xfrm>
            <a:off x="1477107" y="3862754"/>
            <a:ext cx="9876693" cy="2538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tr-TR" sz="1600" b="1" dirty="0" smtClean="0">
                <a:latin typeface="Arial Narrow" panose="020B0606020202030204" pitchFamily="34" charset="0"/>
                <a:ea typeface="+mj-ea"/>
                <a:cs typeface="+mj-cs"/>
              </a:rPr>
              <a:t>İki </a:t>
            </a:r>
            <a:r>
              <a:rPr lang="tr-TR" sz="1600" b="1" dirty="0">
                <a:latin typeface="Arial Narrow" panose="020B0606020202030204" pitchFamily="34" charset="0"/>
                <a:ea typeface="+mj-ea"/>
                <a:cs typeface="+mj-cs"/>
              </a:rPr>
              <a:t>ile elli arasında</a:t>
            </a:r>
            <a:r>
              <a:rPr lang="tr-TR" sz="1600" dirty="0">
                <a:latin typeface="Arial Narrow" panose="020B0606020202030204" pitchFamily="34" charset="0"/>
                <a:ea typeface="+mj-ea"/>
                <a:cs typeface="+mj-cs"/>
              </a:rPr>
              <a:t> çalışanı bulunan işyerlerinde </a:t>
            </a:r>
            <a:r>
              <a:rPr lang="tr-TR" sz="1600" b="1" dirty="0">
                <a:latin typeface="Arial Narrow" panose="020B0606020202030204" pitchFamily="34" charset="0"/>
                <a:ea typeface="+mj-ea"/>
                <a:cs typeface="+mj-cs"/>
              </a:rPr>
              <a:t>bir</a:t>
            </a:r>
            <a:r>
              <a:rPr lang="tr-TR" sz="1600" dirty="0">
                <a:latin typeface="Arial Narrow" panose="020B0606020202030204" pitchFamily="34" charset="0"/>
                <a:ea typeface="+mj-ea"/>
                <a:cs typeface="+mj-cs"/>
              </a:rPr>
              <a:t>.</a:t>
            </a:r>
          </a:p>
          <a:p>
            <a:pPr>
              <a:buFont typeface="Wingdings" panose="05000000000000000000" pitchFamily="2" charset="2"/>
              <a:buChar char="Ø"/>
            </a:pPr>
            <a:r>
              <a:rPr lang="tr-TR" sz="1600" b="1" dirty="0" err="1" smtClean="0">
                <a:latin typeface="Arial Narrow" panose="020B0606020202030204" pitchFamily="34" charset="0"/>
                <a:ea typeface="+mj-ea"/>
                <a:cs typeface="+mj-cs"/>
              </a:rPr>
              <a:t>Ellibir</a:t>
            </a:r>
            <a:r>
              <a:rPr lang="tr-TR" sz="1600" b="1" dirty="0" smtClean="0">
                <a:latin typeface="Arial Narrow" panose="020B0606020202030204" pitchFamily="34" charset="0"/>
                <a:ea typeface="+mj-ea"/>
                <a:cs typeface="+mj-cs"/>
              </a:rPr>
              <a:t> </a:t>
            </a:r>
            <a:r>
              <a:rPr lang="tr-TR" sz="1600" b="1" dirty="0">
                <a:latin typeface="Arial Narrow" panose="020B0606020202030204" pitchFamily="34" charset="0"/>
                <a:ea typeface="+mj-ea"/>
                <a:cs typeface="+mj-cs"/>
              </a:rPr>
              <a:t>ile yüz arasında </a:t>
            </a:r>
            <a:r>
              <a:rPr lang="tr-TR" sz="1600" dirty="0">
                <a:latin typeface="Arial Narrow" panose="020B0606020202030204" pitchFamily="34" charset="0"/>
                <a:ea typeface="+mj-ea"/>
                <a:cs typeface="+mj-cs"/>
              </a:rPr>
              <a:t>çalışanı bulunan işyerlerinde </a:t>
            </a:r>
            <a:r>
              <a:rPr lang="tr-TR" sz="1600" b="1" dirty="0">
                <a:latin typeface="Arial Narrow" panose="020B0606020202030204" pitchFamily="34" charset="0"/>
                <a:ea typeface="+mj-ea"/>
                <a:cs typeface="+mj-cs"/>
              </a:rPr>
              <a:t>ik</a:t>
            </a:r>
            <a:r>
              <a:rPr lang="tr-TR" sz="1600" b="1" dirty="0" smtClean="0">
                <a:latin typeface="Arial Narrow" panose="020B0606020202030204" pitchFamily="34" charset="0"/>
                <a:ea typeface="+mj-ea"/>
                <a:cs typeface="+mj-cs"/>
              </a:rPr>
              <a:t>i</a:t>
            </a:r>
            <a:r>
              <a:rPr lang="tr-TR" sz="1600" dirty="0" smtClean="0">
                <a:latin typeface="Arial Narrow" panose="020B0606020202030204" pitchFamily="34" charset="0"/>
                <a:ea typeface="+mj-ea"/>
                <a:cs typeface="+mj-cs"/>
              </a:rPr>
              <a:t>.</a:t>
            </a:r>
          </a:p>
          <a:p>
            <a:pPr>
              <a:buFont typeface="Wingdings" panose="05000000000000000000" pitchFamily="2" charset="2"/>
              <a:buChar char="Ø"/>
            </a:pPr>
            <a:r>
              <a:rPr lang="tr-TR" sz="1600" b="1" dirty="0" err="1" smtClean="0">
                <a:latin typeface="Arial Narrow" panose="020B0606020202030204" pitchFamily="34" charset="0"/>
                <a:ea typeface="+mj-ea"/>
                <a:cs typeface="+mj-cs"/>
              </a:rPr>
              <a:t>Yüzbir</a:t>
            </a:r>
            <a:r>
              <a:rPr lang="tr-TR" sz="1600" b="1" dirty="0" smtClean="0">
                <a:latin typeface="Arial Narrow" panose="020B0606020202030204" pitchFamily="34" charset="0"/>
                <a:ea typeface="+mj-ea"/>
                <a:cs typeface="+mj-cs"/>
              </a:rPr>
              <a:t> </a:t>
            </a:r>
            <a:r>
              <a:rPr lang="tr-TR" sz="1600" b="1" dirty="0">
                <a:latin typeface="Arial Narrow" panose="020B0606020202030204" pitchFamily="34" charset="0"/>
                <a:ea typeface="+mj-ea"/>
                <a:cs typeface="+mj-cs"/>
              </a:rPr>
              <a:t>ile </a:t>
            </a:r>
            <a:r>
              <a:rPr lang="tr-TR" sz="1600" b="1" dirty="0" err="1">
                <a:latin typeface="Arial Narrow" panose="020B0606020202030204" pitchFamily="34" charset="0"/>
                <a:ea typeface="+mj-ea"/>
                <a:cs typeface="+mj-cs"/>
              </a:rPr>
              <a:t>beşyüz</a:t>
            </a:r>
            <a:r>
              <a:rPr lang="tr-TR" sz="1600" b="1" dirty="0">
                <a:latin typeface="Arial Narrow" panose="020B0606020202030204" pitchFamily="34" charset="0"/>
                <a:ea typeface="+mj-ea"/>
                <a:cs typeface="+mj-cs"/>
              </a:rPr>
              <a:t> arasında </a:t>
            </a:r>
            <a:r>
              <a:rPr lang="tr-TR" sz="1600" dirty="0">
                <a:latin typeface="Arial Narrow" panose="020B0606020202030204" pitchFamily="34" charset="0"/>
                <a:ea typeface="+mj-ea"/>
                <a:cs typeface="+mj-cs"/>
              </a:rPr>
              <a:t>çalışanı bulunan işyerlerinde </a:t>
            </a:r>
            <a:r>
              <a:rPr lang="tr-TR" sz="1600" b="1" dirty="0">
                <a:latin typeface="Arial Narrow" panose="020B0606020202030204" pitchFamily="34" charset="0"/>
                <a:ea typeface="+mj-ea"/>
                <a:cs typeface="+mj-cs"/>
              </a:rPr>
              <a:t>üç</a:t>
            </a:r>
            <a:r>
              <a:rPr lang="tr-TR" sz="1600" dirty="0" smtClean="0">
                <a:latin typeface="Arial Narrow" panose="020B0606020202030204" pitchFamily="34" charset="0"/>
                <a:ea typeface="+mj-ea"/>
                <a:cs typeface="+mj-cs"/>
              </a:rPr>
              <a:t>.</a:t>
            </a:r>
          </a:p>
          <a:p>
            <a:pPr>
              <a:buFont typeface="Wingdings" panose="05000000000000000000" pitchFamily="2" charset="2"/>
              <a:buChar char="Ø"/>
            </a:pPr>
            <a:r>
              <a:rPr lang="tr-TR" sz="1600" b="1" dirty="0" err="1">
                <a:latin typeface="Arial Narrow" panose="020B0606020202030204" pitchFamily="34" charset="0"/>
                <a:ea typeface="+mj-ea"/>
                <a:cs typeface="+mj-cs"/>
              </a:rPr>
              <a:t>Beşyüzbir</a:t>
            </a:r>
            <a:r>
              <a:rPr lang="tr-TR" sz="1600" b="1" dirty="0">
                <a:latin typeface="Arial Narrow" panose="020B0606020202030204" pitchFamily="34" charset="0"/>
                <a:ea typeface="+mj-ea"/>
                <a:cs typeface="+mj-cs"/>
              </a:rPr>
              <a:t> ile bin arasında </a:t>
            </a:r>
            <a:r>
              <a:rPr lang="tr-TR" sz="1600" dirty="0">
                <a:latin typeface="Arial Narrow" panose="020B0606020202030204" pitchFamily="34" charset="0"/>
                <a:ea typeface="+mj-ea"/>
                <a:cs typeface="+mj-cs"/>
              </a:rPr>
              <a:t>çalışanı bulunan işyerlerinde </a:t>
            </a:r>
            <a:r>
              <a:rPr lang="tr-TR" sz="1600" b="1" dirty="0">
                <a:latin typeface="Arial Narrow" panose="020B0606020202030204" pitchFamily="34" charset="0"/>
                <a:ea typeface="+mj-ea"/>
                <a:cs typeface="+mj-cs"/>
              </a:rPr>
              <a:t>dört</a:t>
            </a:r>
            <a:r>
              <a:rPr lang="tr-TR" sz="1600" dirty="0" smtClean="0">
                <a:latin typeface="Arial Narrow" panose="020B0606020202030204" pitchFamily="34" charset="0"/>
                <a:ea typeface="+mj-ea"/>
                <a:cs typeface="+mj-cs"/>
              </a:rPr>
              <a:t>.</a:t>
            </a:r>
          </a:p>
          <a:p>
            <a:pPr>
              <a:buFont typeface="Wingdings" panose="05000000000000000000" pitchFamily="2" charset="2"/>
              <a:buChar char="Ø"/>
            </a:pPr>
            <a:r>
              <a:rPr lang="tr-TR" sz="1600" b="1" dirty="0" err="1">
                <a:latin typeface="Arial Narrow" panose="020B0606020202030204" pitchFamily="34" charset="0"/>
                <a:ea typeface="+mj-ea"/>
                <a:cs typeface="+mj-cs"/>
              </a:rPr>
              <a:t>Binbir</a:t>
            </a:r>
            <a:r>
              <a:rPr lang="tr-TR" sz="1600" b="1" dirty="0">
                <a:latin typeface="Arial Narrow" panose="020B0606020202030204" pitchFamily="34" charset="0"/>
                <a:ea typeface="+mj-ea"/>
                <a:cs typeface="+mj-cs"/>
              </a:rPr>
              <a:t> ile </a:t>
            </a:r>
            <a:r>
              <a:rPr lang="tr-TR" sz="1600" b="1" dirty="0" err="1">
                <a:latin typeface="Arial Narrow" panose="020B0606020202030204" pitchFamily="34" charset="0"/>
                <a:ea typeface="+mj-ea"/>
                <a:cs typeface="+mj-cs"/>
              </a:rPr>
              <a:t>ikibin</a:t>
            </a:r>
            <a:r>
              <a:rPr lang="tr-TR" sz="1600" b="1" dirty="0">
                <a:latin typeface="Arial Narrow" panose="020B0606020202030204" pitchFamily="34" charset="0"/>
                <a:ea typeface="+mj-ea"/>
                <a:cs typeface="+mj-cs"/>
              </a:rPr>
              <a:t> arasında </a:t>
            </a:r>
            <a:r>
              <a:rPr lang="tr-TR" sz="1600" dirty="0">
                <a:latin typeface="Arial Narrow" panose="020B0606020202030204" pitchFamily="34" charset="0"/>
                <a:ea typeface="+mj-ea"/>
                <a:cs typeface="+mj-cs"/>
              </a:rPr>
              <a:t>çalışanı bulunan işyerlerinde </a:t>
            </a:r>
            <a:r>
              <a:rPr lang="tr-TR" sz="1600" b="1" dirty="0">
                <a:latin typeface="Arial Narrow" panose="020B0606020202030204" pitchFamily="34" charset="0"/>
                <a:ea typeface="+mj-ea"/>
                <a:cs typeface="+mj-cs"/>
              </a:rPr>
              <a:t>beş.</a:t>
            </a:r>
          </a:p>
          <a:p>
            <a:pPr>
              <a:buFont typeface="Wingdings" panose="05000000000000000000" pitchFamily="2" charset="2"/>
              <a:buChar char="Ø"/>
            </a:pPr>
            <a:r>
              <a:rPr lang="tr-TR" sz="1600" b="1" dirty="0" err="1">
                <a:latin typeface="Arial Narrow" panose="020B0606020202030204" pitchFamily="34" charset="0"/>
                <a:ea typeface="+mj-ea"/>
                <a:cs typeface="+mj-cs"/>
              </a:rPr>
              <a:t>İkibinbir</a:t>
            </a:r>
            <a:r>
              <a:rPr lang="tr-TR" sz="1600" b="1" dirty="0">
                <a:latin typeface="Arial Narrow" panose="020B0606020202030204" pitchFamily="34" charset="0"/>
                <a:ea typeface="+mj-ea"/>
                <a:cs typeface="+mj-cs"/>
              </a:rPr>
              <a:t> ve üzeri </a:t>
            </a:r>
            <a:r>
              <a:rPr lang="tr-TR" sz="1600" dirty="0">
                <a:latin typeface="Arial Narrow" panose="020B0606020202030204" pitchFamily="34" charset="0"/>
                <a:ea typeface="+mj-ea"/>
                <a:cs typeface="+mj-cs"/>
              </a:rPr>
              <a:t>çalışanı bulunan işyerlerinde </a:t>
            </a:r>
            <a:r>
              <a:rPr lang="tr-TR" sz="1600" b="1" dirty="0">
                <a:latin typeface="Arial Narrow" panose="020B0606020202030204" pitchFamily="34" charset="0"/>
                <a:ea typeface="+mj-ea"/>
                <a:cs typeface="+mj-cs"/>
              </a:rPr>
              <a:t>altı</a:t>
            </a:r>
            <a:r>
              <a:rPr lang="tr-TR" sz="1600" dirty="0">
                <a:latin typeface="Arial Narrow" panose="020B0606020202030204" pitchFamily="34" charset="0"/>
                <a:ea typeface="+mj-ea"/>
                <a:cs typeface="+mj-cs"/>
              </a:rPr>
              <a:t>.</a:t>
            </a:r>
          </a:p>
          <a:p>
            <a:pPr marL="0" indent="0">
              <a:lnSpc>
                <a:spcPct val="160000"/>
              </a:lnSpc>
              <a:buNone/>
            </a:pPr>
            <a:endParaRPr lang="tr-TR" sz="1600" dirty="0">
              <a:latin typeface="Arial Narrow" panose="020B0606020202030204" pitchFamily="34" charset="0"/>
              <a:ea typeface="+mj-ea"/>
              <a:cs typeface="+mj-cs"/>
            </a:endParaRPr>
          </a:p>
        </p:txBody>
      </p:sp>
      <p:graphicFrame>
        <p:nvGraphicFramePr>
          <p:cNvPr id="8" name="İçerik Yer Tutucusu 3"/>
          <p:cNvGraphicFramePr>
            <a:graphicFrameLocks/>
          </p:cNvGraphicFramePr>
          <p:nvPr>
            <p:extLst>
              <p:ext uri="{D42A27DB-BD31-4B8C-83A1-F6EECF244321}">
                <p14:modId xmlns:p14="http://schemas.microsoft.com/office/powerpoint/2010/main" val="1393124591"/>
              </p:ext>
            </p:extLst>
          </p:nvPr>
        </p:nvGraphicFramePr>
        <p:xfrm>
          <a:off x="838200" y="2945179"/>
          <a:ext cx="10515600" cy="9879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1356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65939761"/>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sp>
        <p:nvSpPr>
          <p:cNvPr id="6" name="İçerik Yer Tutucusu 2"/>
          <p:cNvSpPr txBox="1">
            <a:spLocks/>
          </p:cNvSpPr>
          <p:nvPr/>
        </p:nvSpPr>
        <p:spPr>
          <a:xfrm>
            <a:off x="990600" y="23328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a:p>
            <a:pPr>
              <a:lnSpc>
                <a:spcPct val="160000"/>
              </a:lnSpc>
            </a:pPr>
            <a:r>
              <a:rPr lang="tr-TR" altLang="tr-TR" sz="1600" dirty="0">
                <a:latin typeface="Arial Narrow" panose="020B0606020202030204" pitchFamily="34" charset="0"/>
                <a:ea typeface="+mj-ea"/>
                <a:cs typeface="+mj-cs"/>
              </a:rPr>
              <a:t>Elli ve daha fazla çalışanın bulunduğu altı aydan fazla süren işlerin yapıldığı tüm işyerlerinde, iş sağlığı ve güvenliği kurulu oluşturulacak</a:t>
            </a:r>
          </a:p>
          <a:p>
            <a:pPr>
              <a:lnSpc>
                <a:spcPct val="160000"/>
              </a:lnSpc>
              <a:defRPr/>
            </a:pPr>
            <a:r>
              <a:rPr lang="tr-TR" sz="1600" dirty="0">
                <a:latin typeface="Arial Narrow" panose="020B0606020202030204" pitchFamily="34" charset="0"/>
                <a:ea typeface="+mj-ea"/>
                <a:cs typeface="+mj-cs"/>
              </a:rPr>
              <a:t>İşverenin yükümlülükleri:</a:t>
            </a:r>
          </a:p>
          <a:p>
            <a:pPr lvl="1">
              <a:lnSpc>
                <a:spcPct val="160000"/>
              </a:lnSpc>
              <a:buFont typeface="Wingdings" panose="05000000000000000000" pitchFamily="2" charset="2"/>
              <a:buChar char="Ø"/>
              <a:defRPr/>
            </a:pPr>
            <a:r>
              <a:rPr lang="tr-TR" sz="1600" dirty="0">
                <a:latin typeface="Arial Narrow" panose="020B0606020202030204" pitchFamily="34" charset="0"/>
                <a:ea typeface="+mj-ea"/>
                <a:cs typeface="+mj-cs"/>
              </a:rPr>
              <a:t>Kurul kararlarının uygulanması,</a:t>
            </a:r>
          </a:p>
          <a:p>
            <a:pPr lvl="1">
              <a:lnSpc>
                <a:spcPct val="160000"/>
              </a:lnSpc>
              <a:buFont typeface="Wingdings" panose="05000000000000000000" pitchFamily="2" charset="2"/>
              <a:buChar char="Ø"/>
              <a:defRPr/>
            </a:pPr>
            <a:r>
              <a:rPr lang="tr-TR" sz="1600" dirty="0">
                <a:latin typeface="Arial Narrow" panose="020B0606020202030204" pitchFamily="34" charset="0"/>
                <a:ea typeface="+mj-ea"/>
                <a:cs typeface="+mj-cs"/>
              </a:rPr>
              <a:t>Aynı çalışma alanındaki diğer işverenlerin bilgilendirilmesi,</a:t>
            </a:r>
          </a:p>
          <a:p>
            <a:pPr lvl="1">
              <a:lnSpc>
                <a:spcPct val="160000"/>
              </a:lnSpc>
              <a:buFont typeface="Wingdings" panose="05000000000000000000" pitchFamily="2" charset="2"/>
              <a:buChar char="Ø"/>
              <a:defRPr/>
            </a:pPr>
            <a:r>
              <a:rPr lang="tr-TR" sz="1600" dirty="0">
                <a:latin typeface="Arial Narrow" panose="020B0606020202030204" pitchFamily="34" charset="0"/>
                <a:ea typeface="+mj-ea"/>
                <a:cs typeface="+mj-cs"/>
              </a:rPr>
              <a:t>Alt işverenin katılacağı kurulun koordine edilmesi.</a:t>
            </a:r>
          </a:p>
          <a:p>
            <a:pPr>
              <a:lnSpc>
                <a:spcPct val="200000"/>
              </a:lnSpc>
            </a:pPr>
            <a:endParaRPr lang="tr-TR" altLang="tr-TR" sz="1600" dirty="0" smtClean="0">
              <a:latin typeface="Arial Narrow" panose="020B0606020202030204" pitchFamily="34" charset="0"/>
              <a:ea typeface="+mj-ea"/>
              <a:cs typeface="+mj-cs"/>
            </a:endParaRPr>
          </a:p>
        </p:txBody>
      </p:sp>
      <p:pic>
        <p:nvPicPr>
          <p:cNvPr id="8" name="Picture 9" descr="http://www.connectiontour.com/media/11429/toplanti_08%20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4178" y="3210170"/>
            <a:ext cx="2844962" cy="296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9492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71060831"/>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sp>
        <p:nvSpPr>
          <p:cNvPr id="6" name="İçerik Yer Tutucusu 2"/>
          <p:cNvSpPr txBox="1">
            <a:spLocks/>
          </p:cNvSpPr>
          <p:nvPr/>
        </p:nvSpPr>
        <p:spPr>
          <a:xfrm>
            <a:off x="990600" y="23328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a:p>
            <a:pPr>
              <a:lnSpc>
                <a:spcPct val="160000"/>
              </a:lnSpc>
            </a:pPr>
            <a:r>
              <a:rPr lang="tr-TR" altLang="tr-TR" sz="1600" dirty="0">
                <a:latin typeface="Arial Narrow" panose="020B0606020202030204" pitchFamily="34" charset="0"/>
                <a:ea typeface="+mj-ea"/>
                <a:cs typeface="+mj-cs"/>
              </a:rPr>
              <a:t>Birden fazla işverenin olduğu yerlerde, iş sağlığı ve güvenliği konusunda koordinasyon sağlanacak </a:t>
            </a:r>
          </a:p>
          <a:p>
            <a:pPr>
              <a:lnSpc>
                <a:spcPct val="200000"/>
              </a:lnSpc>
            </a:pPr>
            <a:r>
              <a:rPr lang="tr-TR" altLang="tr-TR" sz="1600" dirty="0">
                <a:latin typeface="Arial Narrow" panose="020B0606020202030204" pitchFamily="34" charset="0"/>
                <a:ea typeface="+mj-ea"/>
                <a:cs typeface="+mj-cs"/>
              </a:rPr>
              <a:t>Aynı çalışma alanını paylaşan işyerlerinde işverenler tarafından</a:t>
            </a:r>
          </a:p>
          <a:p>
            <a:pPr>
              <a:lnSpc>
                <a:spcPct val="200000"/>
              </a:lnSpc>
            </a:pPr>
            <a:r>
              <a:rPr lang="tr-TR" altLang="tr-TR" sz="1600" dirty="0">
                <a:latin typeface="Arial Narrow" panose="020B0606020202030204" pitchFamily="34" charset="0"/>
                <a:ea typeface="+mj-ea"/>
                <a:cs typeface="+mj-cs"/>
              </a:rPr>
              <a:t>Birden fazla işyerinin bulunduğu iş merkezleri, iş hanları, sanayi bölgeleri veya siteleri gibi yerlerde, yönetim tarafından sağlanır.</a:t>
            </a:r>
          </a:p>
        </p:txBody>
      </p:sp>
      <p:pic>
        <p:nvPicPr>
          <p:cNvPr id="7" name="Picture 6" descr="http://static1.kadinlar.co/content/thumb/2/ruyada-el-ele-tutusma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1122" y="4491587"/>
            <a:ext cx="3145124" cy="174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407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702477403"/>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sp>
        <p:nvSpPr>
          <p:cNvPr id="6" name="İçerik Yer Tutucusu 2"/>
          <p:cNvSpPr txBox="1">
            <a:spLocks/>
          </p:cNvSpPr>
          <p:nvPr/>
        </p:nvSpPr>
        <p:spPr>
          <a:xfrm>
            <a:off x="990600" y="23328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a:p>
            <a:pPr>
              <a:lnSpc>
                <a:spcPct val="200000"/>
              </a:lnSpc>
            </a:pPr>
            <a:r>
              <a:rPr lang="tr-TR" sz="1600" dirty="0" smtClean="0">
                <a:latin typeface="Arial Narrow" panose="020B0606020202030204" pitchFamily="34" charset="0"/>
                <a:ea typeface="+mj-ea"/>
                <a:cs typeface="+mj-cs"/>
              </a:rPr>
              <a:t>İşyerindeki </a:t>
            </a:r>
            <a:r>
              <a:rPr lang="tr-TR" sz="1600" dirty="0">
                <a:latin typeface="Arial Narrow" panose="020B0606020202030204" pitchFamily="34" charset="0"/>
                <a:ea typeface="+mj-ea"/>
                <a:cs typeface="+mj-cs"/>
              </a:rPr>
              <a:t>bina ve eklentilerde, çalışma yöntem ve şekillerinde veya iş ekipmanlarında çalışanlar için hayati tehlike oluşturan bir husus tespit edildiğinde; bu tehlike giderilinceye kadar, hayati tehlikenin niteliği ve bu tehlikeden doğabilecek riskin etkileyebileceği alan ile çalışanlar dikkate alınarak, işyerinin bir bölümünde veya tamamında iş </a:t>
            </a:r>
            <a:r>
              <a:rPr lang="tr-TR" sz="1600" dirty="0" smtClean="0">
                <a:latin typeface="Arial Narrow" panose="020B0606020202030204" pitchFamily="34" charset="0"/>
                <a:ea typeface="+mj-ea"/>
                <a:cs typeface="+mj-cs"/>
              </a:rPr>
              <a:t>durdurulur.</a:t>
            </a:r>
          </a:p>
          <a:p>
            <a:pPr>
              <a:lnSpc>
                <a:spcPct val="200000"/>
              </a:lnSpc>
            </a:pPr>
            <a:r>
              <a:rPr lang="tr-TR" sz="1600" dirty="0" smtClean="0">
                <a:latin typeface="Arial Narrow" panose="020B0606020202030204" pitchFamily="34" charset="0"/>
                <a:ea typeface="+mj-ea"/>
                <a:cs typeface="+mj-cs"/>
              </a:rPr>
              <a:t>Ayrıca </a:t>
            </a:r>
            <a:r>
              <a:rPr lang="tr-TR" sz="1600" dirty="0">
                <a:latin typeface="Arial Narrow" panose="020B0606020202030204" pitchFamily="34" charset="0"/>
                <a:ea typeface="+mj-ea"/>
                <a:cs typeface="+mj-cs"/>
              </a:rPr>
              <a:t>çok tehlikeli sınıfta yer alan maden, metal ve yapı işleri ile tehlikeli kimyasallarla çalışılan işlerin yapıldığı veya büyük endüstriyel kazaların olabileceği işyerlerinde, risk değerlendirmesi yapılmamış olması durumunda iş durdurulur.</a:t>
            </a:r>
          </a:p>
          <a:p>
            <a:pPr>
              <a:lnSpc>
                <a:spcPct val="200000"/>
              </a:lnSpc>
            </a:pPr>
            <a:endParaRPr lang="tr-TR" altLang="tr-TR" sz="1600" dirty="0" smtClean="0">
              <a:latin typeface="Arial Narrow" panose="020B0606020202030204" pitchFamily="34" charset="0"/>
              <a:ea typeface="+mj-ea"/>
              <a:cs typeface="+mj-cs"/>
            </a:endParaRPr>
          </a:p>
        </p:txBody>
      </p:sp>
    </p:spTree>
    <p:extLst>
      <p:ext uri="{BB962C8B-B14F-4D97-AF65-F5344CB8AC3E}">
        <p14:creationId xmlns:p14="http://schemas.microsoft.com/office/powerpoint/2010/main" val="1274484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807738804"/>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graphicFrame>
        <p:nvGraphicFramePr>
          <p:cNvPr id="7" name="4 Diyagram"/>
          <p:cNvGraphicFramePr/>
          <p:nvPr>
            <p:extLst>
              <p:ext uri="{D42A27DB-BD31-4B8C-83A1-F6EECF244321}">
                <p14:modId xmlns:p14="http://schemas.microsoft.com/office/powerpoint/2010/main" val="795955009"/>
              </p:ext>
            </p:extLst>
          </p:nvPr>
        </p:nvGraphicFramePr>
        <p:xfrm>
          <a:off x="1564432" y="2438400"/>
          <a:ext cx="9789368" cy="39389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53651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96387779"/>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graphicFrame>
        <p:nvGraphicFramePr>
          <p:cNvPr id="7" name="4 Diyagram"/>
          <p:cNvGraphicFramePr/>
          <p:nvPr>
            <p:extLst>
              <p:ext uri="{D42A27DB-BD31-4B8C-83A1-F6EECF244321}">
                <p14:modId xmlns:p14="http://schemas.microsoft.com/office/powerpoint/2010/main" val="1898315710"/>
              </p:ext>
            </p:extLst>
          </p:nvPr>
        </p:nvGraphicFramePr>
        <p:xfrm>
          <a:off x="1458924" y="2543906"/>
          <a:ext cx="9894876" cy="39037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108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latin typeface="Arial Narrow" panose="020B0606020202030204" pitchFamily="34" charset="0"/>
              </a:rPr>
              <a:t>KAYNAKLAR</a:t>
            </a:r>
            <a:endParaRPr lang="tr-TR" sz="3600" b="1" dirty="0">
              <a:latin typeface="Arial Narrow" panose="020B0606020202030204" pitchFamily="34" charset="0"/>
            </a:endParaRPr>
          </a:p>
        </p:txBody>
      </p:sp>
      <p:sp>
        <p:nvSpPr>
          <p:cNvPr id="3" name="İçerik Yer Tutucusu 2"/>
          <p:cNvSpPr>
            <a:spLocks noGrp="1"/>
          </p:cNvSpPr>
          <p:nvPr>
            <p:ph idx="1"/>
          </p:nvPr>
        </p:nvSpPr>
        <p:spPr>
          <a:xfrm>
            <a:off x="838200" y="1825625"/>
            <a:ext cx="10515600" cy="4819874"/>
          </a:xfrm>
        </p:spPr>
        <p:txBody>
          <a:bodyPr>
            <a:normAutofit/>
          </a:bodyPr>
          <a:lstStyle/>
          <a:p>
            <a:pPr lvl="0">
              <a:buFont typeface="Wingdings" panose="05000000000000000000" pitchFamily="2" charset="2"/>
              <a:buChar char="Ø"/>
            </a:pPr>
            <a:r>
              <a:rPr lang="tr-TR" sz="1800" dirty="0"/>
              <a:t>http://www.mevzuat.gov.tr/ </a:t>
            </a:r>
          </a:p>
          <a:p>
            <a:pPr lvl="0">
              <a:buFont typeface="Wingdings" panose="05000000000000000000" pitchFamily="2" charset="2"/>
              <a:buChar char="Ø"/>
            </a:pPr>
            <a:r>
              <a:rPr lang="tr-TR" sz="1800" dirty="0"/>
              <a:t>http://www.csgb.gov.tr/csgbPortal/csgb.portal </a:t>
            </a:r>
          </a:p>
          <a:p>
            <a:pPr lvl="0">
              <a:buFont typeface="Wingdings" panose="05000000000000000000" pitchFamily="2" charset="2"/>
              <a:buChar char="Ø"/>
            </a:pPr>
            <a:r>
              <a:rPr lang="tr-TR" sz="1800" dirty="0"/>
              <a:t>http://www.csgb.gov.tr/csgbPortal/itkb.portal </a:t>
            </a:r>
          </a:p>
          <a:p>
            <a:pPr lvl="0">
              <a:buFont typeface="Wingdings" panose="05000000000000000000" pitchFamily="2" charset="2"/>
              <a:buChar char="Ø"/>
            </a:pPr>
            <a:r>
              <a:rPr lang="tr-TR" sz="1800" dirty="0"/>
              <a:t>http://www.csgb.gov.tr/csgbPortal/isggm.portal </a:t>
            </a:r>
          </a:p>
          <a:p>
            <a:pPr lvl="0">
              <a:buFont typeface="Wingdings" panose="05000000000000000000" pitchFamily="2" charset="2"/>
              <a:buChar char="Ø"/>
            </a:pPr>
            <a:r>
              <a:rPr lang="tr-TR" sz="1800" dirty="0"/>
              <a:t>http://www.isgum.gov.tr/ </a:t>
            </a:r>
          </a:p>
          <a:p>
            <a:pPr lvl="0">
              <a:buFont typeface="Wingdings" panose="05000000000000000000" pitchFamily="2" charset="2"/>
              <a:buChar char="Ø"/>
            </a:pPr>
            <a:r>
              <a:rPr lang="tr-TR" sz="1800" dirty="0"/>
              <a:t>http://www.casgem.gov.tr/ </a:t>
            </a:r>
          </a:p>
        </p:txBody>
      </p:sp>
    </p:spTree>
    <p:extLst>
      <p:ext uri="{BB962C8B-B14F-4D97-AF65-F5344CB8AC3E}">
        <p14:creationId xmlns:p14="http://schemas.microsoft.com/office/powerpoint/2010/main" val="931971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1. </a:t>
            </a:r>
            <a:r>
              <a:rPr lang="tr-TR" sz="3600" dirty="0" smtClean="0">
                <a:latin typeface="Arial Narrow" panose="020B0606020202030204" pitchFamily="34" charset="0"/>
              </a:rPr>
              <a:t>İş Sağlığı ve Güvenliği</a:t>
            </a:r>
            <a:endParaRPr lang="tr-TR" sz="3600" dirty="0">
              <a:latin typeface="Arial Narrow" panose="020B0606020202030204" pitchFamily="34" charset="0"/>
            </a:endParaRPr>
          </a:p>
        </p:txBody>
      </p:sp>
      <p:sp>
        <p:nvSpPr>
          <p:cNvPr id="3" name="İçerik Yer Tutucusu 2"/>
          <p:cNvSpPr>
            <a:spLocks noGrp="1"/>
          </p:cNvSpPr>
          <p:nvPr>
            <p:ph idx="1"/>
          </p:nvPr>
        </p:nvSpPr>
        <p:spPr/>
        <p:txBody>
          <a:bodyPr>
            <a:normAutofit/>
          </a:bodyPr>
          <a:lstStyle/>
          <a:p>
            <a:pPr marL="0" indent="0">
              <a:buNone/>
            </a:pPr>
            <a:endParaRPr lang="tr-TR" sz="1600" dirty="0" smtClean="0">
              <a:latin typeface="Arial Narrow" panose="020B0606020202030204" pitchFamily="34" charset="0"/>
              <a:ea typeface="+mj-ea"/>
              <a:cs typeface="+mj-cs"/>
            </a:endParaRPr>
          </a:p>
          <a:p>
            <a:pPr marL="0" indent="0">
              <a:buNone/>
            </a:pPr>
            <a:r>
              <a:rPr lang="tr-TR" sz="1600" dirty="0" smtClean="0">
                <a:latin typeface="Arial Narrow" panose="020B0606020202030204" pitchFamily="34" charset="0"/>
                <a:ea typeface="+mj-ea"/>
                <a:cs typeface="+mj-cs"/>
              </a:rPr>
              <a:t>	İşin yapılması sırasında çeşitli nedenlerden kaynaklanan sağlığı ve güvenliğe zarar verebilecek koşullardan korunmak amacı ile yapılan sistemli ve bilimsel çalışmalara </a:t>
            </a:r>
            <a:r>
              <a:rPr lang="tr-TR" sz="1600" b="1" dirty="0" smtClean="0">
                <a:latin typeface="Arial Narrow" panose="020B0606020202030204" pitchFamily="34" charset="0"/>
                <a:ea typeface="+mj-ea"/>
                <a:cs typeface="+mj-cs"/>
              </a:rPr>
              <a:t>İş Sağlığı ve Güvenliği</a:t>
            </a:r>
            <a:r>
              <a:rPr lang="tr-TR" sz="1600" dirty="0" smtClean="0">
                <a:latin typeface="Arial Narrow" panose="020B0606020202030204" pitchFamily="34" charset="0"/>
                <a:ea typeface="+mj-ea"/>
                <a:cs typeface="+mj-cs"/>
              </a:rPr>
              <a:t> diyoruz. </a:t>
            </a:r>
            <a:endParaRPr lang="tr-TR" sz="1600" dirty="0">
              <a:latin typeface="Arial Narrow" panose="020B0606020202030204" pitchFamily="34" charset="0"/>
              <a:ea typeface="+mj-ea"/>
              <a:cs typeface="+mj-cs"/>
            </a:endParaRPr>
          </a:p>
          <a:p>
            <a:pPr marL="0" indent="0">
              <a:lnSpc>
                <a:spcPct val="150000"/>
              </a:lnSpc>
              <a:buNone/>
            </a:pPr>
            <a:endParaRPr lang="tr-TR" sz="1600" dirty="0">
              <a:latin typeface="Arial Narrow" panose="020B0606020202030204" pitchFamily="34" charset="0"/>
              <a:ea typeface="+mj-ea"/>
              <a:cs typeface="+mj-cs"/>
            </a:endParaRPr>
          </a:p>
          <a:p>
            <a:pPr marL="0" indent="0">
              <a:buNone/>
            </a:pPr>
            <a:r>
              <a:rPr lang="tr-TR" sz="1600" dirty="0" smtClean="0">
                <a:latin typeface="Arial Narrow" panose="020B0606020202030204" pitchFamily="34" charset="0"/>
                <a:ea typeface="+mj-ea"/>
                <a:cs typeface="+mj-cs"/>
              </a:rPr>
              <a:t>İş Sağlığı ve güvenliği konusunda Devlet, İşçi, İşveren kesiminin birbirinden farklı ancak birbirini tamamlayan görevleri vardır.</a:t>
            </a:r>
          </a:p>
          <a:p>
            <a:pPr marL="0" indent="0">
              <a:buNone/>
            </a:pPr>
            <a:endParaRPr lang="tr-TR" sz="1600" dirty="0">
              <a:latin typeface="Arial Narrow" panose="020B0606020202030204" pitchFamily="34" charset="0"/>
              <a:ea typeface="+mj-ea"/>
              <a:cs typeface="+mj-cs"/>
            </a:endParaRPr>
          </a:p>
          <a:p>
            <a:pPr marL="0" indent="0">
              <a:buNone/>
            </a:pPr>
            <a:r>
              <a:rPr lang="tr-TR" sz="1600" b="1" dirty="0" smtClean="0">
                <a:latin typeface="Arial Narrow" panose="020B0606020202030204" pitchFamily="34" charset="0"/>
                <a:ea typeface="+mj-ea"/>
                <a:cs typeface="+mj-cs"/>
              </a:rPr>
              <a:t>Devlet : </a:t>
            </a:r>
            <a:r>
              <a:rPr lang="tr-TR" sz="1600" dirty="0" smtClean="0">
                <a:latin typeface="Arial Narrow" panose="020B0606020202030204" pitchFamily="34" charset="0"/>
                <a:ea typeface="+mj-ea"/>
                <a:cs typeface="+mj-cs"/>
              </a:rPr>
              <a:t>Mevzuat Yapma, Teşkilatlanma, Denetim, Yaptırım Uygulama</a:t>
            </a:r>
          </a:p>
          <a:p>
            <a:pPr marL="0" indent="0">
              <a:buNone/>
            </a:pPr>
            <a:r>
              <a:rPr lang="tr-TR" sz="1600" b="1" dirty="0" smtClean="0">
                <a:latin typeface="Arial Narrow" panose="020B0606020202030204" pitchFamily="34" charset="0"/>
                <a:ea typeface="+mj-ea"/>
                <a:cs typeface="+mj-cs"/>
              </a:rPr>
              <a:t>İşveren: </a:t>
            </a:r>
            <a:r>
              <a:rPr lang="tr-TR" sz="1600" dirty="0" smtClean="0">
                <a:latin typeface="Arial Narrow" panose="020B0606020202030204" pitchFamily="34" charset="0"/>
                <a:ea typeface="+mj-ea"/>
                <a:cs typeface="+mj-cs"/>
              </a:rPr>
              <a:t>Önlem alma </a:t>
            </a:r>
          </a:p>
          <a:p>
            <a:pPr marL="0" indent="0">
              <a:buNone/>
            </a:pPr>
            <a:r>
              <a:rPr lang="tr-TR" sz="1600" b="1" dirty="0" smtClean="0">
                <a:latin typeface="Arial Narrow" panose="020B0606020202030204" pitchFamily="34" charset="0"/>
                <a:ea typeface="+mj-ea"/>
                <a:cs typeface="+mj-cs"/>
              </a:rPr>
              <a:t>İşçi:</a:t>
            </a:r>
            <a:r>
              <a:rPr lang="tr-TR" sz="1600" dirty="0" smtClean="0">
                <a:latin typeface="Arial Narrow" panose="020B0606020202030204" pitchFamily="34" charset="0"/>
                <a:ea typeface="+mj-ea"/>
                <a:cs typeface="+mj-cs"/>
              </a:rPr>
              <a:t> Alınan önlemlere uyma</a:t>
            </a:r>
            <a:endParaRPr lang="tr-TR" sz="1600" dirty="0">
              <a:latin typeface="Arial Narrow" panose="020B0606020202030204" pitchFamily="34" charset="0"/>
              <a:ea typeface="+mj-ea"/>
              <a:cs typeface="+mj-cs"/>
            </a:endParaRPr>
          </a:p>
        </p:txBody>
      </p:sp>
    </p:spTree>
    <p:extLst>
      <p:ext uri="{BB962C8B-B14F-4D97-AF65-F5344CB8AC3E}">
        <p14:creationId xmlns:p14="http://schemas.microsoft.com/office/powerpoint/2010/main" val="789901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2</a:t>
            </a:r>
            <a:r>
              <a:rPr lang="tr-TR" sz="3600" dirty="0" smtClean="0">
                <a:latin typeface="Arial Narrow" panose="020B0606020202030204" pitchFamily="34" charset="0"/>
              </a:rPr>
              <a:t>. İş Sağlığı ve Güvenliği Mevzuatımız</a:t>
            </a:r>
            <a:endParaRPr lang="tr-TR" sz="3600" dirty="0">
              <a:latin typeface="Arial Narrow" panose="020B0606020202030204" pitchFamily="34" charset="0"/>
            </a:endParaRPr>
          </a:p>
        </p:txBody>
      </p:sp>
      <p:sp>
        <p:nvSpPr>
          <p:cNvPr id="3" name="İçerik Yer Tutucusu 2"/>
          <p:cNvSpPr>
            <a:spLocks noGrp="1"/>
          </p:cNvSpPr>
          <p:nvPr>
            <p:ph idx="1"/>
          </p:nvPr>
        </p:nvSpPr>
        <p:spPr/>
        <p:txBody>
          <a:bodyPr>
            <a:normAutofit/>
          </a:bodyPr>
          <a:lstStyle/>
          <a:p>
            <a:pPr marL="0" indent="0">
              <a:buNone/>
            </a:pPr>
            <a:endParaRPr lang="tr-TR" sz="1600" dirty="0" smtClean="0">
              <a:latin typeface="Arial Narrow" panose="020B0606020202030204" pitchFamily="34" charset="0"/>
              <a:ea typeface="+mj-ea"/>
              <a:cs typeface="+mj-cs"/>
            </a:endParaRPr>
          </a:p>
          <a:p>
            <a:pPr marL="0" indent="0">
              <a:buNone/>
            </a:pPr>
            <a:r>
              <a:rPr lang="tr-TR" sz="1600" dirty="0" smtClean="0">
                <a:latin typeface="Arial Narrow" panose="020B0606020202030204" pitchFamily="34" charset="0"/>
                <a:ea typeface="+mj-ea"/>
                <a:cs typeface="+mj-cs"/>
              </a:rPr>
              <a:t>	</a:t>
            </a:r>
            <a:endParaRPr lang="tr-TR" sz="1600" dirty="0">
              <a:latin typeface="Arial Narrow" panose="020B0606020202030204" pitchFamily="34" charset="0"/>
              <a:ea typeface="+mj-ea"/>
              <a:cs typeface="+mj-cs"/>
            </a:endParaRPr>
          </a:p>
        </p:txBody>
      </p:sp>
      <p:pic>
        <p:nvPicPr>
          <p:cNvPr id="1026" name="Picture 2" descr="C:\Users\windows\Desktop\İŞ SAĞLIĞI VE GÜVENLİĞİ\İSG 2\normlar hiyerarşis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976" y="1866900"/>
            <a:ext cx="8184638" cy="435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137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2</a:t>
            </a:r>
            <a:r>
              <a:rPr lang="tr-TR" sz="3600" dirty="0" smtClean="0">
                <a:latin typeface="Arial Narrow" panose="020B0606020202030204" pitchFamily="34" charset="0"/>
              </a:rPr>
              <a:t>. İş Sağlığı ve Güvenliği Mevzuatımız</a:t>
            </a:r>
            <a:endParaRPr lang="tr-TR" sz="3600" dirty="0">
              <a:latin typeface="Arial Narrow" panose="020B0606020202030204" pitchFamily="34" charset="0"/>
            </a:endParaRPr>
          </a:p>
        </p:txBody>
      </p:sp>
      <p:sp>
        <p:nvSpPr>
          <p:cNvPr id="3" name="İçerik Yer Tutucusu 2"/>
          <p:cNvSpPr>
            <a:spLocks noGrp="1"/>
          </p:cNvSpPr>
          <p:nvPr>
            <p:ph idx="1"/>
          </p:nvPr>
        </p:nvSpPr>
        <p:spPr/>
        <p:txBody>
          <a:bodyPr>
            <a:normAutofit/>
          </a:bodyPr>
          <a:lstStyle/>
          <a:p>
            <a:pPr marL="0" indent="0">
              <a:buNone/>
            </a:pPr>
            <a:endParaRPr lang="tr-TR" sz="1600" dirty="0" smtClean="0">
              <a:latin typeface="Arial Narrow" panose="020B0606020202030204" pitchFamily="34" charset="0"/>
              <a:ea typeface="+mj-ea"/>
              <a:cs typeface="+mj-cs"/>
            </a:endParaRPr>
          </a:p>
          <a:p>
            <a:pPr marL="0" indent="0">
              <a:buNone/>
            </a:pPr>
            <a:r>
              <a:rPr lang="tr-TR" sz="1600" dirty="0" smtClean="0">
                <a:latin typeface="Arial Narrow" panose="020B0606020202030204" pitchFamily="34" charset="0"/>
                <a:ea typeface="+mj-ea"/>
                <a:cs typeface="+mj-cs"/>
              </a:rPr>
              <a:t>	Devletin iş sağlığı ve güvenliğine ilişkin yükümlülüğü </a:t>
            </a:r>
            <a:r>
              <a:rPr lang="tr-TR" sz="1600" b="1" dirty="0" smtClean="0">
                <a:latin typeface="Arial Narrow" panose="020B0606020202030204" pitchFamily="34" charset="0"/>
                <a:ea typeface="+mj-ea"/>
                <a:cs typeface="+mj-cs"/>
              </a:rPr>
              <a:t>anayasadan</a:t>
            </a:r>
            <a:r>
              <a:rPr lang="tr-TR" sz="1600" dirty="0" smtClean="0">
                <a:latin typeface="Arial Narrow" panose="020B0606020202030204" pitchFamily="34" charset="0"/>
                <a:ea typeface="+mj-ea"/>
                <a:cs typeface="+mj-cs"/>
              </a:rPr>
              <a:t> kaynaklanmaktadır. </a:t>
            </a:r>
            <a:endParaRPr lang="tr-TR" sz="1600" dirty="0">
              <a:latin typeface="Arial Narrow" panose="020B0606020202030204" pitchFamily="34" charset="0"/>
              <a:ea typeface="+mj-ea"/>
              <a:cs typeface="+mj-cs"/>
            </a:endParaRPr>
          </a:p>
          <a:p>
            <a:pPr marL="0" indent="0">
              <a:lnSpc>
                <a:spcPct val="150000"/>
              </a:lnSpc>
              <a:buNone/>
            </a:pPr>
            <a:r>
              <a:rPr lang="tr-TR" sz="1600" dirty="0" smtClean="0">
                <a:latin typeface="Arial Narrow" panose="020B0606020202030204" pitchFamily="34" charset="0"/>
                <a:ea typeface="+mj-ea"/>
                <a:cs typeface="+mj-cs"/>
              </a:rPr>
              <a:t>1982 sayılı anayasada iş sağlığı ve güvenliğine ilişkin konular aşağıdaki maddelerde hükme bağlanmıştır:</a:t>
            </a:r>
          </a:p>
          <a:p>
            <a:pPr>
              <a:lnSpc>
                <a:spcPct val="150000"/>
              </a:lnSpc>
              <a:buFont typeface="Wingdings" panose="05000000000000000000" pitchFamily="2" charset="2"/>
              <a:buChar char="v"/>
            </a:pPr>
            <a:r>
              <a:rPr lang="tr-TR" sz="1600" dirty="0" smtClean="0">
                <a:latin typeface="Arial Narrow" panose="020B0606020202030204" pitchFamily="34" charset="0"/>
                <a:ea typeface="+mj-ea"/>
                <a:cs typeface="+mj-cs"/>
              </a:rPr>
              <a:t>Madde 2: Sosyal hukuk devleti</a:t>
            </a:r>
          </a:p>
          <a:p>
            <a:pPr>
              <a:lnSpc>
                <a:spcPct val="150000"/>
              </a:lnSpc>
              <a:buFont typeface="Wingdings" panose="05000000000000000000" pitchFamily="2" charset="2"/>
              <a:buChar char="v"/>
            </a:pPr>
            <a:r>
              <a:rPr lang="tr-TR" sz="1600" dirty="0" smtClean="0">
                <a:latin typeface="Arial Narrow" panose="020B0606020202030204" pitchFamily="34" charset="0"/>
                <a:ea typeface="+mj-ea"/>
                <a:cs typeface="+mj-cs"/>
              </a:rPr>
              <a:t>Madde 5: Kişinin temel hak ve hürriyeti</a:t>
            </a:r>
          </a:p>
          <a:p>
            <a:pPr>
              <a:lnSpc>
                <a:spcPct val="150000"/>
              </a:lnSpc>
              <a:buFont typeface="Wingdings" panose="05000000000000000000" pitchFamily="2" charset="2"/>
              <a:buChar char="v"/>
            </a:pPr>
            <a:r>
              <a:rPr lang="tr-TR" sz="1600" dirty="0" smtClean="0">
                <a:latin typeface="Arial Narrow" panose="020B0606020202030204" pitchFamily="34" charset="0"/>
                <a:ea typeface="+mj-ea"/>
                <a:cs typeface="+mj-cs"/>
              </a:rPr>
              <a:t>Madde 17: Yaşama, maddi ve manevi varlığını koruma ve geliştirme hakkı</a:t>
            </a:r>
          </a:p>
          <a:p>
            <a:pPr>
              <a:lnSpc>
                <a:spcPct val="150000"/>
              </a:lnSpc>
              <a:buFont typeface="Wingdings" panose="05000000000000000000" pitchFamily="2" charset="2"/>
              <a:buChar char="v"/>
            </a:pPr>
            <a:r>
              <a:rPr lang="tr-TR" sz="1600" dirty="0" smtClean="0">
                <a:latin typeface="Arial Narrow" panose="020B0606020202030204" pitchFamily="34" charset="0"/>
                <a:ea typeface="+mj-ea"/>
                <a:cs typeface="+mj-cs"/>
              </a:rPr>
              <a:t>Madde 50: Yaş, cinsiyet ve güce göre özel korunma</a:t>
            </a:r>
          </a:p>
          <a:p>
            <a:pPr>
              <a:lnSpc>
                <a:spcPct val="150000"/>
              </a:lnSpc>
              <a:buFont typeface="Wingdings" panose="05000000000000000000" pitchFamily="2" charset="2"/>
              <a:buChar char="v"/>
            </a:pPr>
            <a:r>
              <a:rPr lang="tr-TR" sz="1600" dirty="0" smtClean="0">
                <a:latin typeface="Arial Narrow" panose="020B0606020202030204" pitchFamily="34" charset="0"/>
                <a:ea typeface="+mj-ea"/>
                <a:cs typeface="+mj-cs"/>
              </a:rPr>
              <a:t>Madde 56: herkesin sağlıklı ve dengeli bir çerçevede yaşama hakkı </a:t>
            </a:r>
          </a:p>
          <a:p>
            <a:pPr>
              <a:lnSpc>
                <a:spcPct val="150000"/>
              </a:lnSpc>
              <a:buFont typeface="Wingdings" panose="05000000000000000000" pitchFamily="2" charset="2"/>
              <a:buChar char="v"/>
            </a:pPr>
            <a:r>
              <a:rPr lang="tr-TR" sz="1600" dirty="0" smtClean="0">
                <a:latin typeface="Arial Narrow" panose="020B0606020202030204" pitchFamily="34" charset="0"/>
                <a:ea typeface="+mj-ea"/>
                <a:cs typeface="+mj-cs"/>
              </a:rPr>
              <a:t>Madde 60: Sosyal güvenlik </a:t>
            </a:r>
            <a:endParaRPr lang="tr-TR" sz="1600" dirty="0">
              <a:latin typeface="Arial Narrow" panose="020B0606020202030204" pitchFamily="34" charset="0"/>
              <a:ea typeface="+mj-ea"/>
              <a:cs typeface="+mj-cs"/>
            </a:endParaRPr>
          </a:p>
        </p:txBody>
      </p:sp>
    </p:spTree>
    <p:extLst>
      <p:ext uri="{BB962C8B-B14F-4D97-AF65-F5344CB8AC3E}">
        <p14:creationId xmlns:p14="http://schemas.microsoft.com/office/powerpoint/2010/main" val="4185771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2</a:t>
            </a:r>
            <a:r>
              <a:rPr lang="tr-TR" sz="3600" dirty="0" smtClean="0">
                <a:latin typeface="Arial Narrow" panose="020B0606020202030204" pitchFamily="34" charset="0"/>
              </a:rPr>
              <a:t>. İş Sağlığı ve Güvenliği Mevzuatımız</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984544951"/>
              </p:ext>
            </p:extLst>
          </p:nvPr>
        </p:nvGraphicFramePr>
        <p:xfrm>
          <a:off x="838200" y="1359877"/>
          <a:ext cx="10515600" cy="4817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742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093756296"/>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a:p>
            <a:pPr marL="0" indent="0">
              <a:lnSpc>
                <a:spcPct val="160000"/>
              </a:lnSpc>
              <a:buNone/>
            </a:pPr>
            <a:r>
              <a:rPr lang="tr-TR" altLang="tr-TR" sz="1700" b="1" dirty="0">
                <a:latin typeface="Arial Narrow" panose="020B0606020202030204" pitchFamily="34" charset="0"/>
                <a:ea typeface="+mj-ea"/>
                <a:cs typeface="+mj-cs"/>
              </a:rPr>
              <a:t>Kapsam:</a:t>
            </a:r>
            <a:r>
              <a:rPr lang="tr-TR" altLang="tr-TR" sz="1700" dirty="0">
                <a:latin typeface="Arial Narrow" panose="020B0606020202030204" pitchFamily="34" charset="0"/>
                <a:ea typeface="+mj-ea"/>
                <a:cs typeface="+mj-cs"/>
              </a:rPr>
              <a:t> </a:t>
            </a:r>
          </a:p>
          <a:p>
            <a:pPr>
              <a:lnSpc>
                <a:spcPct val="160000"/>
              </a:lnSpc>
              <a:buFont typeface="Wingdings" panose="05000000000000000000" pitchFamily="2" charset="2"/>
              <a:buChar char="v"/>
            </a:pPr>
            <a:r>
              <a:rPr lang="tr-TR" altLang="tr-TR" sz="1700" dirty="0">
                <a:latin typeface="Arial Narrow" panose="020B0606020202030204" pitchFamily="34" charset="0"/>
                <a:ea typeface="+mj-ea"/>
                <a:cs typeface="+mj-cs"/>
              </a:rPr>
              <a:t>Sayı sınırı olmaksızın,</a:t>
            </a:r>
          </a:p>
          <a:p>
            <a:pPr>
              <a:lnSpc>
                <a:spcPct val="160000"/>
              </a:lnSpc>
              <a:buFont typeface="Wingdings" panose="05000000000000000000" pitchFamily="2" charset="2"/>
              <a:buChar char="v"/>
            </a:pPr>
            <a:r>
              <a:rPr lang="tr-TR" altLang="tr-TR" sz="1700" dirty="0">
                <a:latin typeface="Arial Narrow" panose="020B0606020202030204" pitchFamily="34" charset="0"/>
                <a:ea typeface="+mj-ea"/>
                <a:cs typeface="+mj-cs"/>
              </a:rPr>
              <a:t>Memur, işçi, işveren, çırak, stajyer tüm çalışanlar,</a:t>
            </a:r>
          </a:p>
          <a:p>
            <a:pPr>
              <a:lnSpc>
                <a:spcPct val="160000"/>
              </a:lnSpc>
              <a:buFont typeface="Wingdings" panose="05000000000000000000" pitchFamily="2" charset="2"/>
              <a:buChar char="v"/>
            </a:pPr>
            <a:r>
              <a:rPr lang="tr-TR" altLang="tr-TR" sz="1700" dirty="0">
                <a:latin typeface="Arial Narrow" panose="020B0606020202030204" pitchFamily="34" charset="0"/>
                <a:ea typeface="+mj-ea"/>
                <a:cs typeface="+mj-cs"/>
              </a:rPr>
              <a:t>Kamu ve özel sektöre ait bütün işler ve işyerleri,</a:t>
            </a:r>
          </a:p>
          <a:p>
            <a:pPr>
              <a:lnSpc>
                <a:spcPct val="160000"/>
              </a:lnSpc>
              <a:buFont typeface="Wingdings" panose="05000000000000000000" pitchFamily="2" charset="2"/>
              <a:buChar char="v"/>
            </a:pPr>
            <a:r>
              <a:rPr lang="tr-TR" altLang="tr-TR" sz="1700" dirty="0">
                <a:latin typeface="Arial Narrow" panose="020B0606020202030204" pitchFamily="34" charset="0"/>
                <a:ea typeface="+mj-ea"/>
                <a:cs typeface="+mj-cs"/>
              </a:rPr>
              <a:t>Tarım vb. dahil tüm </a:t>
            </a:r>
            <a:r>
              <a:rPr lang="tr-TR" altLang="tr-TR" sz="1700" dirty="0" smtClean="0">
                <a:latin typeface="Arial Narrow" panose="020B0606020202030204" pitchFamily="34" charset="0"/>
                <a:ea typeface="+mj-ea"/>
                <a:cs typeface="+mj-cs"/>
              </a:rPr>
              <a:t>işkolları</a:t>
            </a:r>
            <a:endParaRPr lang="tr-TR" altLang="tr-TR" sz="1700" dirty="0">
              <a:latin typeface="Arial Narrow" panose="020B0606020202030204" pitchFamily="34" charset="0"/>
              <a:ea typeface="+mj-ea"/>
              <a:cs typeface="+mj-cs"/>
            </a:endParaRPr>
          </a:p>
          <a:p>
            <a:pPr marL="0" indent="0">
              <a:lnSpc>
                <a:spcPct val="160000"/>
              </a:lnSpc>
              <a:buNone/>
            </a:pPr>
            <a:r>
              <a:rPr lang="tr-TR" altLang="tr-TR" sz="1700" b="1" dirty="0">
                <a:latin typeface="Arial Narrow" panose="020B0606020202030204" pitchFamily="34" charset="0"/>
                <a:ea typeface="+mj-ea"/>
                <a:cs typeface="+mj-cs"/>
              </a:rPr>
              <a:t>İstisna:</a:t>
            </a:r>
          </a:p>
          <a:p>
            <a:pPr>
              <a:lnSpc>
                <a:spcPct val="160000"/>
              </a:lnSpc>
              <a:buFont typeface="Wingdings" panose="05000000000000000000" pitchFamily="2" charset="2"/>
              <a:buChar char="v"/>
            </a:pPr>
            <a:r>
              <a:rPr lang="tr-TR" altLang="tr-TR" sz="1700" dirty="0">
                <a:latin typeface="Arial Narrow" panose="020B0606020202030204" pitchFamily="34" charset="0"/>
                <a:ea typeface="+mj-ea"/>
                <a:cs typeface="+mj-cs"/>
              </a:rPr>
              <a:t>TSK, emniyet, afet müdahale ekipleri, ev hizmetleri, kendi nam ve hesabına tek başına </a:t>
            </a:r>
            <a:r>
              <a:rPr lang="tr-TR" altLang="tr-TR" sz="1700" dirty="0" smtClean="0">
                <a:latin typeface="Arial Narrow" panose="020B0606020202030204" pitchFamily="34" charset="0"/>
                <a:ea typeface="+mj-ea"/>
                <a:cs typeface="+mj-cs"/>
              </a:rPr>
              <a:t>çalışanlar</a:t>
            </a:r>
            <a:endParaRPr lang="tr-TR" altLang="tr-TR" sz="1700" dirty="0">
              <a:latin typeface="Arial Narrow" panose="020B0606020202030204" pitchFamily="34" charset="0"/>
              <a:ea typeface="+mj-ea"/>
              <a:cs typeface="+mj-cs"/>
            </a:endParaRPr>
          </a:p>
        </p:txBody>
      </p:sp>
    </p:spTree>
    <p:extLst>
      <p:ext uri="{BB962C8B-B14F-4D97-AF65-F5344CB8AC3E}">
        <p14:creationId xmlns:p14="http://schemas.microsoft.com/office/powerpoint/2010/main" val="4111063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565462476"/>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a:p>
            <a:pPr marL="0" indent="0">
              <a:lnSpc>
                <a:spcPct val="200000"/>
              </a:lnSpc>
              <a:buNone/>
            </a:pPr>
            <a:r>
              <a:rPr lang="tr-TR" sz="1600" b="1" dirty="0">
                <a:latin typeface="Arial Narrow" panose="020B0606020202030204" pitchFamily="34" charset="0"/>
                <a:ea typeface="+mj-ea"/>
                <a:cs typeface="+mj-cs"/>
              </a:rPr>
              <a:t>Çalışan temsilcisi:</a:t>
            </a:r>
            <a:r>
              <a:rPr lang="tr-TR" sz="1600" dirty="0">
                <a:latin typeface="Arial Narrow" panose="020B0606020202030204" pitchFamily="34" charset="0"/>
                <a:ea typeface="+mj-ea"/>
                <a:cs typeface="+mj-cs"/>
              </a:rPr>
              <a:t> İş sağlığı ve güvenliği ile ilgili çalışmalara katılma, çalışmaları izleme, tedbir alınmasını isteme, tekliflerde bulunma ve benzeri konularda çalışanları temsil etmeye yetkili çalışanı</a:t>
            </a:r>
          </a:p>
          <a:p>
            <a:pPr marL="0" indent="0">
              <a:lnSpc>
                <a:spcPct val="200000"/>
              </a:lnSpc>
              <a:buNone/>
            </a:pPr>
            <a:r>
              <a:rPr lang="tr-TR" sz="1600" b="1" dirty="0">
                <a:latin typeface="Arial Narrow" panose="020B0606020202030204" pitchFamily="34" charset="0"/>
                <a:ea typeface="+mj-ea"/>
                <a:cs typeface="+mj-cs"/>
              </a:rPr>
              <a:t>Destek elemanı: </a:t>
            </a:r>
            <a:r>
              <a:rPr lang="tr-TR" sz="1600" dirty="0">
                <a:latin typeface="Arial Narrow" panose="020B0606020202030204" pitchFamily="34" charset="0"/>
                <a:ea typeface="+mj-ea"/>
                <a:cs typeface="+mj-cs"/>
              </a:rPr>
              <a:t>Asli görevinin yanında iş sağlığı ve güvenliği ile ilgili önleme, koruma, tahliye, yangınla mücadele, ilk yardım ve benzeri konularda özel olarak görevlendirilmiş uygun donanım ve yeterli eğitime sahip kişiyi</a:t>
            </a:r>
          </a:p>
          <a:p>
            <a:pPr marL="0" indent="0">
              <a:lnSpc>
                <a:spcPct val="200000"/>
              </a:lnSpc>
              <a:buNone/>
            </a:pPr>
            <a:r>
              <a:rPr lang="tr-TR" sz="1600" b="1" dirty="0">
                <a:latin typeface="Arial Narrow" panose="020B0606020202030204" pitchFamily="34" charset="0"/>
                <a:ea typeface="+mj-ea"/>
                <a:cs typeface="+mj-cs"/>
              </a:rPr>
              <a:t>Genç çalışan: </a:t>
            </a:r>
            <a:r>
              <a:rPr lang="tr-TR" sz="1600" dirty="0" err="1">
                <a:latin typeface="Arial Narrow" panose="020B0606020202030204" pitchFamily="34" charset="0"/>
                <a:ea typeface="+mj-ea"/>
                <a:cs typeface="+mj-cs"/>
              </a:rPr>
              <a:t>Onbeş</a:t>
            </a:r>
            <a:r>
              <a:rPr lang="tr-TR" sz="1600" dirty="0">
                <a:latin typeface="Arial Narrow" panose="020B0606020202030204" pitchFamily="34" charset="0"/>
                <a:ea typeface="+mj-ea"/>
                <a:cs typeface="+mj-cs"/>
              </a:rPr>
              <a:t> yaşını bitirmiş ancak </a:t>
            </a:r>
            <a:r>
              <a:rPr lang="tr-TR" sz="1600" dirty="0" err="1">
                <a:latin typeface="Arial Narrow" panose="020B0606020202030204" pitchFamily="34" charset="0"/>
                <a:ea typeface="+mj-ea"/>
                <a:cs typeface="+mj-cs"/>
              </a:rPr>
              <a:t>onsekiz</a:t>
            </a:r>
            <a:r>
              <a:rPr lang="tr-TR" sz="1600" dirty="0">
                <a:latin typeface="Arial Narrow" panose="020B0606020202030204" pitchFamily="34" charset="0"/>
                <a:ea typeface="+mj-ea"/>
                <a:cs typeface="+mj-cs"/>
              </a:rPr>
              <a:t> yaşını doldurmamış çalışanı</a:t>
            </a:r>
            <a:endParaRPr lang="tr-TR" altLang="tr-TR" sz="1600" dirty="0">
              <a:latin typeface="Arial Narrow" panose="020B0606020202030204" pitchFamily="34" charset="0"/>
              <a:ea typeface="+mj-ea"/>
              <a:cs typeface="+mj-cs"/>
            </a:endParaRPr>
          </a:p>
        </p:txBody>
      </p:sp>
    </p:spTree>
    <p:extLst>
      <p:ext uri="{BB962C8B-B14F-4D97-AF65-F5344CB8AC3E}">
        <p14:creationId xmlns:p14="http://schemas.microsoft.com/office/powerpoint/2010/main" val="1942247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latin typeface="Arial Narrow" panose="020B0606020202030204" pitchFamily="34" charset="0"/>
              </a:rPr>
              <a:t>3</a:t>
            </a:r>
            <a:r>
              <a:rPr lang="tr-TR" sz="3600" dirty="0" smtClean="0">
                <a:latin typeface="Arial Narrow" panose="020B0606020202030204" pitchFamily="34" charset="0"/>
              </a:rPr>
              <a:t>. 6331 Sayılı İş sağlığı ve Güvenliği Kanunu’nun Getirdikleri </a:t>
            </a:r>
            <a:endParaRPr lang="tr-TR" sz="3600" dirty="0">
              <a:latin typeface="Arial Narrow" panose="020B060602020203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586589311"/>
              </p:ext>
            </p:extLst>
          </p:nvPr>
        </p:nvGraphicFramePr>
        <p:xfrm>
          <a:off x="838200" y="1684948"/>
          <a:ext cx="10515600" cy="987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İçerik Yer Tutucusu 2"/>
          <p:cNvSpPr txBox="1">
            <a:spLocks/>
          </p:cNvSpPr>
          <p:nvPr/>
        </p:nvSpPr>
        <p:spPr>
          <a:xfrm>
            <a:off x="838200" y="2180492"/>
            <a:ext cx="10515600" cy="3716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tr-TR" sz="1600" dirty="0" smtClean="0">
              <a:latin typeface="Arial Narrow" panose="020B0606020202030204" pitchFamily="34" charset="0"/>
              <a:ea typeface="+mj-ea"/>
              <a:cs typeface="+mj-cs"/>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2873" y="2430706"/>
            <a:ext cx="9391649"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989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1906</TotalTime>
  <Words>1554</Words>
  <Application>Microsoft Office PowerPoint</Application>
  <PresentationFormat>Geniş ekran</PresentationFormat>
  <Paragraphs>268</Paragraphs>
  <Slides>29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29</vt:i4>
      </vt:variant>
    </vt:vector>
  </HeadingPairs>
  <TitlesOfParts>
    <vt:vector size="36" baseType="lpstr">
      <vt:lpstr>Arial</vt:lpstr>
      <vt:lpstr>Arial Narrow</vt:lpstr>
      <vt:lpstr>Calibri</vt:lpstr>
      <vt:lpstr>Calibri Light</vt:lpstr>
      <vt:lpstr>Verdana</vt:lpstr>
      <vt:lpstr>Wingdings</vt:lpstr>
      <vt:lpstr>Office Teması</vt:lpstr>
      <vt:lpstr>İŞ SAĞLIĞI VE GÜVENLİĞİ MEVZUATI İLE İLGİLİ BİLGİLER</vt:lpstr>
      <vt:lpstr>KONU BAŞLIKLARI</vt:lpstr>
      <vt:lpstr>1. İş Sağlığı ve Güvenliği</vt:lpstr>
      <vt:lpstr>2. İş Sağlığı ve Güvenliği Mevzuatımız</vt:lpstr>
      <vt:lpstr>2. İş Sağlığı ve Güvenliği Mevzuatımız</vt:lpstr>
      <vt:lpstr>2. İş Sağlığı ve Güvenliği Mevzuatımız</vt:lpstr>
      <vt:lpstr>3. 6331 Sayılı İş sağlığı ve Güvenliği Kanunu’nun Getirdikleri </vt:lpstr>
      <vt:lpstr>3. 6331 Sayılı İş sağlığı ve Güvenliği Kanunu’nun Getirdikleri </vt:lpstr>
      <vt:lpstr>3. 6331 Sayılı İş sağlığı ve Güvenliği Kanunu’nun Getirdikleri </vt:lpstr>
      <vt:lpstr>3. 6331 Sayılı İş sağlığı ve Güvenliği Kanunu’nun Getirdikleri </vt:lpstr>
      <vt:lpstr>3. 6331 Sayılı İş sağlığı ve Güvenliği Kanunu’nun Getirdikleri </vt:lpstr>
      <vt:lpstr>3. 6331 Sayılı İş sağlığı ve Güvenliği Kanunu’nun Getirdikleri </vt:lpstr>
      <vt:lpstr>3. 6331 Sayılı İş sağlığı ve Güvenliği Kanunu’nun Getirdikleri </vt:lpstr>
      <vt:lpstr>3. 6331 Sayılı İş sağlığı ve Güvenliği Kanunu’nun Getirdikleri </vt:lpstr>
      <vt:lpstr>3. 6331 Sayılı İş sağlığı ve Güvenliği Kanunu’nun Getirdikleri </vt:lpstr>
      <vt:lpstr>3. 6331 Sayılı İş sağlığı ve Güvenliği Kanunu’nun Getirdikleri </vt:lpstr>
      <vt:lpstr>3. 6331 Sayılı İş sağlığı ve Güvenliği Kanunu’nun Getirdikleri </vt:lpstr>
      <vt:lpstr>3. 6331 Sayılı İş sağlığı ve Güvenliği Kanunu’nun Getirdikleri </vt:lpstr>
      <vt:lpstr>3. 6331 Sayılı İş sağlığı ve Güvenliği Kanunu’nun Getirdikleri </vt:lpstr>
      <vt:lpstr>3. 6331 Sayılı İş sağlığı ve Güvenliği Kanunu’nun Getirdikleri </vt:lpstr>
      <vt:lpstr>3. 6331 Sayılı İş sağlığı ve Güvenliği Kanunu’nun Getirdikleri </vt:lpstr>
      <vt:lpstr>3. 6331 Sayılı İş sağlığı ve Güvenliği Kanunu’nun Getirdikleri </vt:lpstr>
      <vt:lpstr>3. 6331 Sayılı İş sağlığı ve Güvenliği Kanunu’nun Getirdikleri </vt:lpstr>
      <vt:lpstr>3. 6331 Sayılı İş sağlığı ve Güvenliği Kanunu’nun Getirdikleri </vt:lpstr>
      <vt:lpstr>3. 6331 Sayılı İş sağlığı ve Güvenliği Kanunu’nun Getirdikleri </vt:lpstr>
      <vt:lpstr>3. 6331 Sayılı İş sağlığı ve Güvenliği Kanunu’nun Getirdikleri </vt:lpstr>
      <vt:lpstr>3. 6331 Sayılı İş sağlığı ve Güvenliği Kanunu’nun Getirdikleri </vt:lpstr>
      <vt:lpstr>3. 6331 Sayılı İş sağlığı ve Güvenliği Kanunu’nun Getirdikleri </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UZEM - Part 1</dc:creator>
  <cp:lastModifiedBy>Ailem</cp:lastModifiedBy>
  <cp:revision>134</cp:revision>
  <dcterms:created xsi:type="dcterms:W3CDTF">2016-06-28T08:34:33Z</dcterms:created>
  <dcterms:modified xsi:type="dcterms:W3CDTF">2021-12-29T11:46:24Z</dcterms:modified>
</cp:coreProperties>
</file>