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</p:sldMasterIdLst>
  <p:notesMasterIdLst>
    <p:notesMasterId r:id="rId10"/>
  </p:notesMasterIdLst>
  <p:sldIdLst>
    <p:sldId id="420" r:id="rId3"/>
    <p:sldId id="284" r:id="rId4"/>
    <p:sldId id="285" r:id="rId5"/>
    <p:sldId id="384" r:id="rId6"/>
    <p:sldId id="385" r:id="rId7"/>
    <p:sldId id="386" r:id="rId8"/>
    <p:sldId id="37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146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A0051-1B56-4ECA-80AA-75A7D7C1E334}" type="datetimeFigureOut">
              <a:rPr lang="tr-TR" smtClean="0"/>
              <a:t>16.09.2025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ECE0F-F16C-4A17-BAD3-7311596A67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80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7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6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0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4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AF2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DFA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4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8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6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5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62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0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7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8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5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0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0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9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47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1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24A62E-0B02-416B-A8B5-0ECA4C1F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T.C. </a:t>
            </a:r>
            <a:br>
              <a:rPr lang="tr-TR" dirty="0"/>
            </a:br>
            <a:r>
              <a:rPr lang="tr-TR" dirty="0"/>
              <a:t>KASTAMONU ÜNİVERSİTESİ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AC714E28-F5EE-43E4-AC27-36385A24F3C8}"/>
              </a:ext>
            </a:extLst>
          </p:cNvPr>
          <p:cNvSpPr txBox="1">
            <a:spLocks/>
          </p:cNvSpPr>
          <p:nvPr/>
        </p:nvSpPr>
        <p:spPr>
          <a:xfrm>
            <a:off x="1647514" y="2724737"/>
            <a:ext cx="6683765" cy="1614266"/>
          </a:xfrm>
          <a:prstGeom prst="rect">
            <a:avLst/>
          </a:prstGeom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TURİZM FAKÜLTESİ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GASTRONOMİ VE MUTFAK SANATLARI BÖLÜMÜ</a:t>
            </a:r>
          </a:p>
        </p:txBody>
      </p:sp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83391738-7444-4F3E-A688-924FAB07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549" y="4685262"/>
            <a:ext cx="7290055" cy="529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1800" dirty="0" smtClean="0"/>
              <a:t>İŞ SAĞLIĞI VE GÜVENLİĞİ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54619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KALDIRMA VE TAŞIMA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09600" y="1295400"/>
            <a:ext cx="79248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002060"/>
                </a:solidFill>
                <a:latin typeface="Verdana" pitchFamily="34" charset="0"/>
              </a:rPr>
              <a:t>Malzeme hareketleri 3 aşamada gerçekleştirilir:</a:t>
            </a:r>
          </a:p>
          <a:p>
            <a:pPr marL="0" lvl="4"/>
            <a:r>
              <a:rPr lang="tr-TR" sz="2400" dirty="0">
                <a:solidFill>
                  <a:srgbClr val="002060"/>
                </a:solidFill>
                <a:latin typeface="Arial" charset="0"/>
              </a:rPr>
              <a:t>  </a:t>
            </a:r>
          </a:p>
          <a:p>
            <a:pPr marL="0" lvl="4"/>
            <a:r>
              <a:rPr lang="tr-TR" sz="2400" dirty="0">
                <a:solidFill>
                  <a:srgbClr val="002060"/>
                </a:solidFill>
                <a:latin typeface="Arial" charset="0"/>
              </a:rPr>
              <a:t> 1- </a:t>
            </a:r>
            <a:r>
              <a:rPr lang="tr-TR" sz="2400" dirty="0">
                <a:solidFill>
                  <a:srgbClr val="002060"/>
                </a:solidFill>
                <a:latin typeface="Verdana" pitchFamily="34" charset="0"/>
              </a:rPr>
              <a:t>Kaldırma</a:t>
            </a:r>
          </a:p>
          <a:p>
            <a:pPr marL="0" lvl="4"/>
            <a:endParaRPr lang="tr-TR" sz="2400" dirty="0">
              <a:solidFill>
                <a:srgbClr val="002060"/>
              </a:solidFill>
              <a:latin typeface="Verdana" pitchFamily="34" charset="0"/>
            </a:endParaRPr>
          </a:p>
          <a:p>
            <a:pPr marL="0" lvl="4"/>
            <a:r>
              <a:rPr lang="tr-TR" sz="24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Arial" charset="0"/>
              </a:rPr>
              <a:t>2- </a:t>
            </a:r>
            <a:r>
              <a:rPr lang="tr-TR" sz="2400" dirty="0">
                <a:solidFill>
                  <a:srgbClr val="002060"/>
                </a:solidFill>
                <a:latin typeface="Verdana" pitchFamily="34" charset="0"/>
              </a:rPr>
              <a:t>Taşıma</a:t>
            </a:r>
          </a:p>
          <a:p>
            <a:pPr marL="0" lvl="4"/>
            <a:endParaRPr lang="tr-TR" sz="2400" dirty="0">
              <a:solidFill>
                <a:srgbClr val="002060"/>
              </a:solidFill>
              <a:latin typeface="Verdana" pitchFamily="34" charset="0"/>
            </a:endParaRPr>
          </a:p>
          <a:p>
            <a:pPr marL="0" lvl="4"/>
            <a:r>
              <a:rPr lang="tr-TR" sz="24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Arial" charset="0"/>
              </a:rPr>
              <a:t>3- </a:t>
            </a:r>
            <a:r>
              <a:rPr lang="tr-TR" sz="2400" dirty="0">
                <a:solidFill>
                  <a:srgbClr val="002060"/>
                </a:solidFill>
                <a:latin typeface="Verdana" pitchFamily="34" charset="0"/>
              </a:rPr>
              <a:t>İstifleme</a:t>
            </a:r>
          </a:p>
          <a:p>
            <a:endParaRPr lang="tr-TR" sz="1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369" y="3352800"/>
            <a:ext cx="5773757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8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tr-TR" sz="2000" dirty="0">
                <a:solidFill>
                  <a:schemeClr val="bg1"/>
                </a:solidFill>
                <a:latin typeface="Verdana" pitchFamily="34" charset="0"/>
              </a:rPr>
              <a:t>SIRT AĞRILARINDAN VE BELKEMİĞİ YARALANMALARINDAN KORUNMAK İÇİN BASİT KURALLAR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40251" cy="5199624"/>
          </a:xfrm>
          <a:prstGeom prst="rect">
            <a:avLst/>
          </a:prstGeom>
          <a:noFill/>
          <a:ln w="222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149401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62335" y="2843659"/>
            <a:ext cx="8219256" cy="328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563"/>
              </a:lnSpc>
            </a:pPr>
            <a:r>
              <a:rPr lang="en-US" sz="2063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Gastronomi ve Mutfak Sanatlarında Sık Görülen Meslek Hastalıkları</a:t>
            </a:r>
            <a:endParaRPr lang="en-US" sz="2063" dirty="0"/>
          </a:p>
        </p:txBody>
      </p:sp>
      <p:sp>
        <p:nvSpPr>
          <p:cNvPr id="4" name="Text 1"/>
          <p:cNvSpPr/>
          <p:nvPr/>
        </p:nvSpPr>
        <p:spPr>
          <a:xfrm>
            <a:off x="418281" y="3426247"/>
            <a:ext cx="1972121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38"/>
              </a:lnSpc>
            </a:pPr>
            <a:r>
              <a:rPr lang="en-US" sz="1531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Cilt Hastalıkları</a:t>
            </a:r>
            <a:endParaRPr lang="en-US" sz="1531" dirty="0"/>
          </a:p>
        </p:txBody>
      </p:sp>
      <p:sp>
        <p:nvSpPr>
          <p:cNvPr id="5" name="Text 2"/>
          <p:cNvSpPr/>
          <p:nvPr/>
        </p:nvSpPr>
        <p:spPr>
          <a:xfrm>
            <a:off x="418281" y="3792216"/>
            <a:ext cx="4007941" cy="382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500"/>
              </a:lnSpc>
              <a:buSzPct val="100000"/>
              <a:buChar char="•"/>
            </a:pPr>
            <a:r>
              <a:rPr lang="en-US" sz="9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Deterjan ve sabunlara aşırı maruziyet sonucu egzama, lastik eldiven kullanımından kaynaklı akne.</a:t>
            </a:r>
            <a:endParaRPr lang="en-US" sz="938" dirty="0"/>
          </a:p>
        </p:txBody>
      </p:sp>
      <p:sp>
        <p:nvSpPr>
          <p:cNvPr id="6" name="Text 3"/>
          <p:cNvSpPr/>
          <p:nvPr/>
        </p:nvSpPr>
        <p:spPr>
          <a:xfrm>
            <a:off x="418281" y="4294064"/>
            <a:ext cx="2398216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38"/>
              </a:lnSpc>
            </a:pPr>
            <a:r>
              <a:rPr lang="en-US" sz="1531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Solunum Yolu Hastalıkları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418281" y="4660032"/>
            <a:ext cx="4007941" cy="382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500"/>
              </a:lnSpc>
              <a:buSzPct val="100000"/>
              <a:buChar char="•"/>
            </a:pPr>
            <a:r>
              <a:rPr lang="en-US" sz="9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Un, nişasta gibi küçük tanecikli tahılların solunumuyla mesleki astım.</a:t>
            </a:r>
            <a:endParaRPr lang="en-US" sz="938" dirty="0"/>
          </a:p>
        </p:txBody>
      </p:sp>
      <p:sp>
        <p:nvSpPr>
          <p:cNvPr id="8" name="Text 5"/>
          <p:cNvSpPr/>
          <p:nvPr/>
        </p:nvSpPr>
        <p:spPr>
          <a:xfrm>
            <a:off x="418281" y="5084192"/>
            <a:ext cx="4007941" cy="382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500"/>
              </a:lnSpc>
              <a:buSzPct val="100000"/>
              <a:buChar char="•"/>
            </a:pPr>
            <a:r>
              <a:rPr lang="en-US" sz="9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Pişirme dumanı ve toksik bileşiklere maruziyet sonucu kronik öksürük ve nefes darlığı.</a:t>
            </a:r>
            <a:endParaRPr lang="en-US" sz="938" dirty="0"/>
          </a:p>
        </p:txBody>
      </p:sp>
      <p:sp>
        <p:nvSpPr>
          <p:cNvPr id="9" name="Text 6"/>
          <p:cNvSpPr/>
          <p:nvPr/>
        </p:nvSpPr>
        <p:spPr>
          <a:xfrm>
            <a:off x="4722539" y="3426247"/>
            <a:ext cx="2853184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38"/>
              </a:lnSpc>
            </a:pPr>
            <a:r>
              <a:rPr lang="en-US" sz="1531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Kas-İskelet Sistemi Hastalıkları</a:t>
            </a:r>
            <a:endParaRPr lang="en-US" sz="1531" dirty="0"/>
          </a:p>
        </p:txBody>
      </p:sp>
      <p:sp>
        <p:nvSpPr>
          <p:cNvPr id="10" name="Text 7"/>
          <p:cNvSpPr/>
          <p:nvPr/>
        </p:nvSpPr>
        <p:spPr>
          <a:xfrm>
            <a:off x="4722540" y="3792216"/>
            <a:ext cx="4007941" cy="382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500"/>
              </a:lnSpc>
              <a:buSzPct val="100000"/>
              <a:buChar char="•"/>
            </a:pPr>
            <a:r>
              <a:rPr lang="en-US" sz="9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Tekrarlayıcı hareketler, ağır yük kaldırma, kayma ve düşmelerden kaynaklanan üst kol, bel ve sırt rahatsızlıkları.</a:t>
            </a:r>
            <a:endParaRPr lang="en-US" sz="938" dirty="0"/>
          </a:p>
        </p:txBody>
      </p:sp>
      <p:sp>
        <p:nvSpPr>
          <p:cNvPr id="11" name="Text 8"/>
          <p:cNvSpPr/>
          <p:nvPr/>
        </p:nvSpPr>
        <p:spPr>
          <a:xfrm>
            <a:off x="4722540" y="4294064"/>
            <a:ext cx="2220218" cy="2464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38"/>
              </a:lnSpc>
            </a:pPr>
            <a:r>
              <a:rPr lang="en-US" sz="1531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Psikolojik Rahatsızlıklar</a:t>
            </a:r>
            <a:endParaRPr lang="en-US" sz="1531" dirty="0"/>
          </a:p>
        </p:txBody>
      </p:sp>
      <p:sp>
        <p:nvSpPr>
          <p:cNvPr id="12" name="Text 9"/>
          <p:cNvSpPr/>
          <p:nvPr/>
        </p:nvSpPr>
        <p:spPr>
          <a:xfrm>
            <a:off x="4722540" y="4660032"/>
            <a:ext cx="4007941" cy="3823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500"/>
              </a:lnSpc>
              <a:buSzPct val="100000"/>
              <a:buChar char="•"/>
            </a:pPr>
            <a:r>
              <a:rPr lang="en-US" sz="93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Uzun çalışma saatleri, yoğun iş yükü, yüksek sıcaklık ve buhar, müşteri baskısından kaynaklanan stres ve tükenmişlik.</a:t>
            </a:r>
            <a:endParaRPr lang="en-US" sz="938" dirty="0"/>
          </a:p>
        </p:txBody>
      </p:sp>
    </p:spTree>
    <p:extLst>
      <p:ext uri="{BB962C8B-B14F-4D97-AF65-F5344CB8AC3E}">
        <p14:creationId xmlns:p14="http://schemas.microsoft.com/office/powerpoint/2010/main" val="345752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2230" y="1233116"/>
            <a:ext cx="7519467" cy="3759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938"/>
              </a:lnSpc>
            </a:pPr>
            <a:r>
              <a:rPr lang="en-US" sz="2344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Mutfak Ortamında Sıkça Görülen Kazalar ve Önlemleri</a:t>
            </a:r>
            <a:endParaRPr lang="en-US" sz="2344" dirty="0"/>
          </a:p>
        </p:txBody>
      </p:sp>
      <p:sp>
        <p:nvSpPr>
          <p:cNvPr id="3" name="Shape 1"/>
          <p:cNvSpPr/>
          <p:nvPr/>
        </p:nvSpPr>
        <p:spPr>
          <a:xfrm>
            <a:off x="478408" y="1882453"/>
            <a:ext cx="4025206" cy="1694631"/>
          </a:xfrm>
          <a:prstGeom prst="roundRect">
            <a:avLst>
              <a:gd name="adj" fmla="val 3388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97458" y="1901503"/>
            <a:ext cx="3987106" cy="410096"/>
          </a:xfrm>
          <a:prstGeom prst="roundRect">
            <a:avLst>
              <a:gd name="adj" fmla="val 8426"/>
            </a:avLst>
          </a:prstGeom>
          <a:solidFill>
            <a:srgbClr val="E0D7F4"/>
          </a:solidFill>
          <a:ln/>
        </p:spPr>
      </p:sp>
      <p:sp>
        <p:nvSpPr>
          <p:cNvPr id="5" name="Text 3"/>
          <p:cNvSpPr/>
          <p:nvPr/>
        </p:nvSpPr>
        <p:spPr>
          <a:xfrm>
            <a:off x="2388468" y="1975992"/>
            <a:ext cx="205011" cy="256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594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1594" dirty="0"/>
          </a:p>
        </p:txBody>
      </p:sp>
      <p:sp>
        <p:nvSpPr>
          <p:cNvPr id="6" name="Text 4"/>
          <p:cNvSpPr/>
          <p:nvPr/>
        </p:nvSpPr>
        <p:spPr>
          <a:xfrm>
            <a:off x="634157" y="2448297"/>
            <a:ext cx="1879625" cy="23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44"/>
              </a:lnSpc>
            </a:pPr>
            <a:r>
              <a:rPr lang="en-US" sz="1469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Kayma ve Düşmeler</a:t>
            </a:r>
            <a:endParaRPr lang="en-US" sz="1469" dirty="0"/>
          </a:p>
        </p:txBody>
      </p:sp>
      <p:sp>
        <p:nvSpPr>
          <p:cNvPr id="7" name="Text 5"/>
          <p:cNvSpPr/>
          <p:nvPr/>
        </p:nvSpPr>
        <p:spPr>
          <a:xfrm>
            <a:off x="634157" y="2765227"/>
            <a:ext cx="3713708" cy="656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Kaygan zeminler, dökülen malzemeler. </a:t>
            </a:r>
            <a:r>
              <a:rPr lang="en-US" sz="1063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Kaydırmaz zemin kaplamaları, düzenli temizlik, uyarı tabelaları ve kaymaz iş ayakkabıları.</a:t>
            </a:r>
            <a:endParaRPr lang="en-US" sz="1063" dirty="0"/>
          </a:p>
        </p:txBody>
      </p:sp>
      <p:sp>
        <p:nvSpPr>
          <p:cNvPr id="8" name="Shape 6"/>
          <p:cNvSpPr/>
          <p:nvPr/>
        </p:nvSpPr>
        <p:spPr>
          <a:xfrm>
            <a:off x="4640312" y="1882453"/>
            <a:ext cx="4025280" cy="1694631"/>
          </a:xfrm>
          <a:prstGeom prst="roundRect">
            <a:avLst>
              <a:gd name="adj" fmla="val 3388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659362" y="1901503"/>
            <a:ext cx="3987180" cy="410096"/>
          </a:xfrm>
          <a:prstGeom prst="roundRect">
            <a:avLst>
              <a:gd name="adj" fmla="val 8426"/>
            </a:avLst>
          </a:prstGeom>
          <a:solidFill>
            <a:srgbClr val="E0D7F4"/>
          </a:solidFill>
          <a:ln/>
        </p:spPr>
      </p:sp>
      <p:sp>
        <p:nvSpPr>
          <p:cNvPr id="10" name="Text 8"/>
          <p:cNvSpPr/>
          <p:nvPr/>
        </p:nvSpPr>
        <p:spPr>
          <a:xfrm>
            <a:off x="6550447" y="1975992"/>
            <a:ext cx="205011" cy="256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594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1594" dirty="0"/>
          </a:p>
        </p:txBody>
      </p:sp>
      <p:sp>
        <p:nvSpPr>
          <p:cNvPr id="11" name="Text 9"/>
          <p:cNvSpPr/>
          <p:nvPr/>
        </p:nvSpPr>
        <p:spPr>
          <a:xfrm>
            <a:off x="4796061" y="2448297"/>
            <a:ext cx="1879625" cy="23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44"/>
              </a:lnSpc>
            </a:pPr>
            <a:r>
              <a:rPr lang="en-US" sz="1469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Bıçakla Kesilmeler</a:t>
            </a:r>
            <a:endParaRPr lang="en-US" sz="1469" dirty="0"/>
          </a:p>
        </p:txBody>
      </p:sp>
      <p:sp>
        <p:nvSpPr>
          <p:cNvPr id="12" name="Text 10"/>
          <p:cNvSpPr/>
          <p:nvPr/>
        </p:nvSpPr>
        <p:spPr>
          <a:xfrm>
            <a:off x="4796060" y="2765227"/>
            <a:ext cx="3713783" cy="656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Eğitim eksikliği, dikkat dağınıklığı, KKD eksikliği. </a:t>
            </a:r>
            <a:r>
              <a:rPr lang="en-US" sz="1063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"Bıçak Kullanma Talimatı", "body sistemi" eğitimi, çelik eldiven kullanımı.</a:t>
            </a:r>
            <a:endParaRPr lang="en-US" sz="1063" dirty="0"/>
          </a:p>
        </p:txBody>
      </p:sp>
      <p:sp>
        <p:nvSpPr>
          <p:cNvPr id="13" name="Shape 11"/>
          <p:cNvSpPr/>
          <p:nvPr/>
        </p:nvSpPr>
        <p:spPr>
          <a:xfrm>
            <a:off x="478408" y="3713783"/>
            <a:ext cx="4025206" cy="1913334"/>
          </a:xfrm>
          <a:prstGeom prst="roundRect">
            <a:avLst>
              <a:gd name="adj" fmla="val 3001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497458" y="3732833"/>
            <a:ext cx="3987106" cy="410096"/>
          </a:xfrm>
          <a:prstGeom prst="roundRect">
            <a:avLst>
              <a:gd name="adj" fmla="val 8426"/>
            </a:avLst>
          </a:prstGeom>
          <a:solidFill>
            <a:srgbClr val="E0D7F4"/>
          </a:solidFill>
          <a:ln/>
        </p:spPr>
      </p:sp>
      <p:sp>
        <p:nvSpPr>
          <p:cNvPr id="15" name="Text 13"/>
          <p:cNvSpPr/>
          <p:nvPr/>
        </p:nvSpPr>
        <p:spPr>
          <a:xfrm>
            <a:off x="2388468" y="3807322"/>
            <a:ext cx="205011" cy="256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594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1594" dirty="0"/>
          </a:p>
        </p:txBody>
      </p:sp>
      <p:sp>
        <p:nvSpPr>
          <p:cNvPr id="16" name="Text 14"/>
          <p:cNvSpPr/>
          <p:nvPr/>
        </p:nvSpPr>
        <p:spPr>
          <a:xfrm>
            <a:off x="634157" y="4279627"/>
            <a:ext cx="1879625" cy="23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44"/>
              </a:lnSpc>
            </a:pPr>
            <a:r>
              <a:rPr lang="en-US" sz="1469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Yanık Kazaları</a:t>
            </a:r>
            <a:endParaRPr lang="en-US" sz="1469" dirty="0"/>
          </a:p>
        </p:txBody>
      </p:sp>
      <p:sp>
        <p:nvSpPr>
          <p:cNvPr id="17" name="Text 15"/>
          <p:cNvSpPr/>
          <p:nvPr/>
        </p:nvSpPr>
        <p:spPr>
          <a:xfrm>
            <a:off x="634157" y="4596557"/>
            <a:ext cx="3713708" cy="8748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Kontrolsüz sıcak malzeme taşıma, yanlış ekipman kullanımı. </a:t>
            </a:r>
            <a:r>
              <a:rPr lang="en-US" sz="1063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Güvenli kullanım talimatları, taşıma arabaları, ısı iletmeyen eldivenler, soğuma sonrası sıvı değişimi.</a:t>
            </a:r>
            <a:endParaRPr lang="en-US" sz="1063" dirty="0"/>
          </a:p>
        </p:txBody>
      </p:sp>
      <p:sp>
        <p:nvSpPr>
          <p:cNvPr id="18" name="Shape 16"/>
          <p:cNvSpPr/>
          <p:nvPr/>
        </p:nvSpPr>
        <p:spPr>
          <a:xfrm>
            <a:off x="4640312" y="3713783"/>
            <a:ext cx="4025280" cy="1913334"/>
          </a:xfrm>
          <a:prstGeom prst="roundRect">
            <a:avLst>
              <a:gd name="adj" fmla="val 3001"/>
            </a:avLst>
          </a:prstGeom>
          <a:solidFill>
            <a:srgbClr val="FDFAF7"/>
          </a:solidFill>
          <a:ln w="30480">
            <a:solidFill>
              <a:srgbClr val="C6BDD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4659362" y="3732833"/>
            <a:ext cx="3987180" cy="410096"/>
          </a:xfrm>
          <a:prstGeom prst="roundRect">
            <a:avLst>
              <a:gd name="adj" fmla="val 8426"/>
            </a:avLst>
          </a:prstGeom>
          <a:solidFill>
            <a:srgbClr val="E0D7F4"/>
          </a:solidFill>
          <a:ln/>
        </p:spPr>
      </p:sp>
      <p:sp>
        <p:nvSpPr>
          <p:cNvPr id="20" name="Text 18"/>
          <p:cNvSpPr/>
          <p:nvPr/>
        </p:nvSpPr>
        <p:spPr>
          <a:xfrm>
            <a:off x="6550447" y="3807322"/>
            <a:ext cx="205011" cy="256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594"/>
              </a:lnSpc>
            </a:pPr>
            <a:r>
              <a:rPr lang="en-US" sz="1594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4</a:t>
            </a:r>
            <a:endParaRPr lang="en-US" sz="1594" dirty="0"/>
          </a:p>
        </p:txBody>
      </p:sp>
      <p:sp>
        <p:nvSpPr>
          <p:cNvPr id="21" name="Text 19"/>
          <p:cNvSpPr/>
          <p:nvPr/>
        </p:nvSpPr>
        <p:spPr>
          <a:xfrm>
            <a:off x="4796061" y="4279627"/>
            <a:ext cx="1879625" cy="234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44"/>
              </a:lnSpc>
            </a:pPr>
            <a:r>
              <a:rPr lang="en-US" sz="1469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Malzeme Düşmesi</a:t>
            </a:r>
            <a:endParaRPr lang="en-US" sz="1469" dirty="0"/>
          </a:p>
        </p:txBody>
      </p:sp>
      <p:sp>
        <p:nvSpPr>
          <p:cNvPr id="22" name="Text 20"/>
          <p:cNvSpPr/>
          <p:nvPr/>
        </p:nvSpPr>
        <p:spPr>
          <a:xfrm>
            <a:off x="4796060" y="4596557"/>
            <a:ext cx="3713783" cy="656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19"/>
              </a:lnSpc>
            </a:pP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Yanlış istifleme, gevşek bağlantılar. </a:t>
            </a:r>
            <a:r>
              <a:rPr lang="en-US" sz="1063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063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Düzenli kontrol, ağır malzemeleri alt raflara yerleştirme, nizami istifleme.</a:t>
            </a:r>
            <a:endParaRPr lang="en-US" sz="1063" dirty="0"/>
          </a:p>
        </p:txBody>
      </p:sp>
    </p:spTree>
    <p:extLst>
      <p:ext uri="{BB962C8B-B14F-4D97-AF65-F5344CB8AC3E}">
        <p14:creationId xmlns:p14="http://schemas.microsoft.com/office/powerpoint/2010/main" val="248110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00933" y="1106909"/>
            <a:ext cx="4942136" cy="249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38"/>
              </a:lnSpc>
            </a:pPr>
            <a:r>
              <a:rPr lang="en-US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Mutfaklarda Yangın, Gaz Kaçağı ve Ekipman Güvenliği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57200" y="1535994"/>
            <a:ext cx="1248519" cy="156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19"/>
              </a:lnSpc>
            </a:pPr>
            <a:r>
              <a:rPr lang="en-US" sz="14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Yangın Kazaları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296646" y="1925198"/>
            <a:ext cx="4143524" cy="145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Baca temizliğinin yetersizliği, ocakta unutulan yağ, elektrik tesisatı sorunları.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317748" y="2203513"/>
            <a:ext cx="4143524" cy="145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Yangın eğitimleri, fritöz kullanımı, düzenli baca temizliği, yanıcı madde kontrolü.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344130" y="4615153"/>
            <a:ext cx="1248519" cy="156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19"/>
              </a:lnSpc>
            </a:pPr>
            <a:r>
              <a:rPr lang="en-US" sz="14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Gaz Kaçakları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230996" y="4951127"/>
            <a:ext cx="4143524" cy="145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Ekipman yer değişimiyle hortum delinmesi, </a:t>
            </a:r>
            <a:endParaRPr lang="tr-TR" sz="140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bağlantı</a:t>
            </a:r>
            <a:r>
              <a:rPr lang="en-US" sz="14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gevşemeleri.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11067" y="5512283"/>
            <a:ext cx="4143524" cy="1452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Gaz kaçağı dedektörleri, periyodik kontroller.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58372" y="2916268"/>
            <a:ext cx="1248519" cy="1560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219"/>
              </a:lnSpc>
            </a:pPr>
            <a:r>
              <a:rPr lang="en-US" sz="1400" b="1" dirty="0">
                <a:solidFill>
                  <a:srgbClr val="F95F88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Ekipman Güvenliği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263821" y="3275985"/>
            <a:ext cx="4143524" cy="377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Kıyma, hamur yoğurma, zırh </a:t>
            </a:r>
            <a:r>
              <a:rPr lang="en-US" sz="1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makineleri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tr-TR" sz="1400" dirty="0" smtClean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dirty="0" err="1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gibi</a:t>
            </a:r>
            <a:r>
              <a:rPr lang="en-US" sz="1400" dirty="0" smtClean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aletlerde kesme ve sıkıştırma tehlikeleri.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30996" y="3774274"/>
            <a:ext cx="4143524" cy="290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14313" indent="-214313">
              <a:lnSpc>
                <a:spcPts val="1125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Önlem:</a:t>
            </a: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Koruyucu ve acil durum butonları (boyunluk, koruyucu kapak, emniyet switchli kapak).</a:t>
            </a:r>
            <a:endParaRPr lang="en-US" sz="1400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491" y="2365995"/>
            <a:ext cx="4143524" cy="41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0800"/>
            <a:ext cx="2057400" cy="205740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05000" y="4648200"/>
            <a:ext cx="487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/>
              <a:t>KAZASIZ SAĞLIKLI GÜNLER DİLERİM…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62000" y="1676400"/>
            <a:ext cx="754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ÖNLEMEK, ÖDEMEKTEN DAHA UCUZ VE KOLAYDIR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257800"/>
            <a:ext cx="1400174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358</Words>
  <Application>Microsoft Office PowerPoint</Application>
  <PresentationFormat>Ekran Gösterisi (4:3)</PresentationFormat>
  <Paragraphs>55</Paragraphs>
  <Slides>7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Inter</vt:lpstr>
      <vt:lpstr>Petrona Bold</vt:lpstr>
      <vt:lpstr>Verdana</vt:lpstr>
      <vt:lpstr>Office Theme</vt:lpstr>
      <vt:lpstr>Office Teması</vt:lpstr>
      <vt:lpstr>T.C.  KASTAMONU ÜNİVERSİTESİ</vt:lpstr>
      <vt:lpstr>KALDIRMA VE TAŞIMA</vt:lpstr>
      <vt:lpstr>SIRT AĞRILARINDAN VE BELKEMİĞİ YARALANMALARINDAN KORUNMAK İÇİN BASİT KURALLAR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 GÜVENLİĞİ EĞİTİMİ 1. BÖLÜM</dc:title>
  <dc:creator>Polçev1</dc:creator>
  <cp:lastModifiedBy>Özge Çaylak Dönmez</cp:lastModifiedBy>
  <cp:revision>66</cp:revision>
  <dcterms:created xsi:type="dcterms:W3CDTF">2006-08-16T00:00:00Z</dcterms:created>
  <dcterms:modified xsi:type="dcterms:W3CDTF">2025-09-16T09:03:22Z</dcterms:modified>
</cp:coreProperties>
</file>