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365" r:id="rId3"/>
    <p:sldId id="276" r:id="rId4"/>
    <p:sldId id="277" r:id="rId5"/>
    <p:sldId id="278" r:id="rId6"/>
    <p:sldId id="279" r:id="rId7"/>
    <p:sldId id="281" r:id="rId8"/>
    <p:sldId id="282" r:id="rId9"/>
    <p:sldId id="288" r:id="rId10"/>
    <p:sldId id="300" r:id="rId11"/>
    <p:sldId id="303" r:id="rId12"/>
    <p:sldId id="304" r:id="rId13"/>
    <p:sldId id="308" r:id="rId14"/>
    <p:sldId id="311" r:id="rId15"/>
    <p:sldId id="313" r:id="rId16"/>
    <p:sldId id="312"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591E84A-4A9A-43F9-AF12-A3322BFBBB5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E760FF50-8A13-475E-9EDB-813A01B2EC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CD271FB4-35B5-47FD-AAB8-45D5AE3B8332}"/>
              </a:ext>
            </a:extLst>
          </p:cNvPr>
          <p:cNvSpPr>
            <a:spLocks noGrp="1"/>
          </p:cNvSpPr>
          <p:nvPr>
            <p:ph type="dt" sz="half" idx="10"/>
          </p:nvPr>
        </p:nvSpPr>
        <p:spPr/>
        <p:txBody>
          <a:bodyPr/>
          <a:lstStyle/>
          <a:p>
            <a:fld id="{A244EABE-71C9-478B-A1D9-4738081F7D36}" type="datetimeFigureOut">
              <a:rPr lang="tr-TR" smtClean="0"/>
              <a:t>11.09.2025</a:t>
            </a:fld>
            <a:endParaRPr lang="tr-TR"/>
          </a:p>
        </p:txBody>
      </p:sp>
      <p:sp>
        <p:nvSpPr>
          <p:cNvPr id="5" name="Alt Bilgi Yer Tutucusu 4">
            <a:extLst>
              <a:ext uri="{FF2B5EF4-FFF2-40B4-BE49-F238E27FC236}">
                <a16:creationId xmlns:a16="http://schemas.microsoft.com/office/drawing/2014/main" id="{6BB8E3B7-EF96-4FE0-8E73-716AF985484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FE72C22-1323-493C-BF4C-78AF8121730D}"/>
              </a:ext>
            </a:extLst>
          </p:cNvPr>
          <p:cNvSpPr>
            <a:spLocks noGrp="1"/>
          </p:cNvSpPr>
          <p:nvPr>
            <p:ph type="sldNum" sz="quarter" idx="12"/>
          </p:nvPr>
        </p:nvSpPr>
        <p:spPr/>
        <p:txBody>
          <a:bodyPr/>
          <a:lstStyle/>
          <a:p>
            <a:fld id="{F400F41D-0DBC-4D03-8E1C-52F571C3D1E6}" type="slidenum">
              <a:rPr lang="tr-TR" smtClean="0"/>
              <a:t>‹#›</a:t>
            </a:fld>
            <a:endParaRPr lang="tr-TR"/>
          </a:p>
        </p:txBody>
      </p:sp>
    </p:spTree>
    <p:extLst>
      <p:ext uri="{BB962C8B-B14F-4D97-AF65-F5344CB8AC3E}">
        <p14:creationId xmlns:p14="http://schemas.microsoft.com/office/powerpoint/2010/main" val="2180991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6D2853-3673-4740-B119-7D0AFE80D47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741E5B8F-C730-45BC-A229-BDFE5B751B78}"/>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4E78976-39EB-42BD-9DA7-10A07273D802}"/>
              </a:ext>
            </a:extLst>
          </p:cNvPr>
          <p:cNvSpPr>
            <a:spLocks noGrp="1"/>
          </p:cNvSpPr>
          <p:nvPr>
            <p:ph type="dt" sz="half" idx="10"/>
          </p:nvPr>
        </p:nvSpPr>
        <p:spPr/>
        <p:txBody>
          <a:bodyPr/>
          <a:lstStyle/>
          <a:p>
            <a:fld id="{A244EABE-71C9-478B-A1D9-4738081F7D36}" type="datetimeFigureOut">
              <a:rPr lang="tr-TR" smtClean="0"/>
              <a:t>11.09.2025</a:t>
            </a:fld>
            <a:endParaRPr lang="tr-TR"/>
          </a:p>
        </p:txBody>
      </p:sp>
      <p:sp>
        <p:nvSpPr>
          <p:cNvPr id="5" name="Alt Bilgi Yer Tutucusu 4">
            <a:extLst>
              <a:ext uri="{FF2B5EF4-FFF2-40B4-BE49-F238E27FC236}">
                <a16:creationId xmlns:a16="http://schemas.microsoft.com/office/drawing/2014/main" id="{9F417459-6CA6-4D80-9916-10CF4F24F42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328CEF8-9646-4C24-9F94-2E786460E342}"/>
              </a:ext>
            </a:extLst>
          </p:cNvPr>
          <p:cNvSpPr>
            <a:spLocks noGrp="1"/>
          </p:cNvSpPr>
          <p:nvPr>
            <p:ph type="sldNum" sz="quarter" idx="12"/>
          </p:nvPr>
        </p:nvSpPr>
        <p:spPr/>
        <p:txBody>
          <a:bodyPr/>
          <a:lstStyle/>
          <a:p>
            <a:fld id="{F400F41D-0DBC-4D03-8E1C-52F571C3D1E6}" type="slidenum">
              <a:rPr lang="tr-TR" smtClean="0"/>
              <a:t>‹#›</a:t>
            </a:fld>
            <a:endParaRPr lang="tr-TR"/>
          </a:p>
        </p:txBody>
      </p:sp>
    </p:spTree>
    <p:extLst>
      <p:ext uri="{BB962C8B-B14F-4D97-AF65-F5344CB8AC3E}">
        <p14:creationId xmlns:p14="http://schemas.microsoft.com/office/powerpoint/2010/main" val="85388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BB70B8E-D018-46AC-98DE-BD7D1DE81A9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687866E-AE56-4187-AECF-D8AB9CC2ED9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7D18E28-E01F-4D03-8C65-AC24EE47FD35}"/>
              </a:ext>
            </a:extLst>
          </p:cNvPr>
          <p:cNvSpPr>
            <a:spLocks noGrp="1"/>
          </p:cNvSpPr>
          <p:nvPr>
            <p:ph type="dt" sz="half" idx="10"/>
          </p:nvPr>
        </p:nvSpPr>
        <p:spPr/>
        <p:txBody>
          <a:bodyPr/>
          <a:lstStyle/>
          <a:p>
            <a:fld id="{A244EABE-71C9-478B-A1D9-4738081F7D36}" type="datetimeFigureOut">
              <a:rPr lang="tr-TR" smtClean="0"/>
              <a:t>11.09.2025</a:t>
            </a:fld>
            <a:endParaRPr lang="tr-TR"/>
          </a:p>
        </p:txBody>
      </p:sp>
      <p:sp>
        <p:nvSpPr>
          <p:cNvPr id="5" name="Alt Bilgi Yer Tutucusu 4">
            <a:extLst>
              <a:ext uri="{FF2B5EF4-FFF2-40B4-BE49-F238E27FC236}">
                <a16:creationId xmlns:a16="http://schemas.microsoft.com/office/drawing/2014/main" id="{23B7902E-D524-4795-ABDB-BC72E6B0402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11F724C-D9BB-4FBD-9CEE-15D9C7D5C0F8}"/>
              </a:ext>
            </a:extLst>
          </p:cNvPr>
          <p:cNvSpPr>
            <a:spLocks noGrp="1"/>
          </p:cNvSpPr>
          <p:nvPr>
            <p:ph type="sldNum" sz="quarter" idx="12"/>
          </p:nvPr>
        </p:nvSpPr>
        <p:spPr/>
        <p:txBody>
          <a:bodyPr/>
          <a:lstStyle/>
          <a:p>
            <a:fld id="{F400F41D-0DBC-4D03-8E1C-52F571C3D1E6}" type="slidenum">
              <a:rPr lang="tr-TR" smtClean="0"/>
              <a:t>‹#›</a:t>
            </a:fld>
            <a:endParaRPr lang="tr-TR"/>
          </a:p>
        </p:txBody>
      </p:sp>
    </p:spTree>
    <p:extLst>
      <p:ext uri="{BB962C8B-B14F-4D97-AF65-F5344CB8AC3E}">
        <p14:creationId xmlns:p14="http://schemas.microsoft.com/office/powerpoint/2010/main" val="1683518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a:t>Asıl başlık stilini düzenlemek için tıklayın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23830230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16360513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8849401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13406936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2DEB9A4-75AC-4606-9692-EBD69BBC9437}" type="datetimeFigureOut">
              <a:rPr lang="tr-TR" smtClean="0"/>
              <a:t>11.09.2025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10592801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7" name="Date Placeholder 2"/>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4718663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1316828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7"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2849363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1DAAF8-A52D-494D-A1F8-05F824BF8DE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B180AE8-2D1D-4169-86D0-2EDD7162720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62AB45F-0D12-4C99-AEAB-A38861A098F5}"/>
              </a:ext>
            </a:extLst>
          </p:cNvPr>
          <p:cNvSpPr>
            <a:spLocks noGrp="1"/>
          </p:cNvSpPr>
          <p:nvPr>
            <p:ph type="dt" sz="half" idx="10"/>
          </p:nvPr>
        </p:nvSpPr>
        <p:spPr/>
        <p:txBody>
          <a:bodyPr/>
          <a:lstStyle/>
          <a:p>
            <a:fld id="{A244EABE-71C9-478B-A1D9-4738081F7D36}" type="datetimeFigureOut">
              <a:rPr lang="tr-TR" smtClean="0"/>
              <a:t>11.09.2025</a:t>
            </a:fld>
            <a:endParaRPr lang="tr-TR"/>
          </a:p>
        </p:txBody>
      </p:sp>
      <p:sp>
        <p:nvSpPr>
          <p:cNvPr id="5" name="Alt Bilgi Yer Tutucusu 4">
            <a:extLst>
              <a:ext uri="{FF2B5EF4-FFF2-40B4-BE49-F238E27FC236}">
                <a16:creationId xmlns:a16="http://schemas.microsoft.com/office/drawing/2014/main" id="{98C6FDE8-1A49-47DB-BF8D-B6B543B8C48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08F27C9-018D-49A7-A6D7-67DFA93D0024}"/>
              </a:ext>
            </a:extLst>
          </p:cNvPr>
          <p:cNvSpPr>
            <a:spLocks noGrp="1"/>
          </p:cNvSpPr>
          <p:nvPr>
            <p:ph type="sldNum" sz="quarter" idx="12"/>
          </p:nvPr>
        </p:nvSpPr>
        <p:spPr/>
        <p:txBody>
          <a:bodyPr/>
          <a:lstStyle/>
          <a:p>
            <a:fld id="{F400F41D-0DBC-4D03-8E1C-52F571C3D1E6}" type="slidenum">
              <a:rPr lang="tr-TR" smtClean="0"/>
              <a:t>‹#›</a:t>
            </a:fld>
            <a:endParaRPr lang="tr-TR"/>
          </a:p>
        </p:txBody>
      </p:sp>
    </p:spTree>
    <p:extLst>
      <p:ext uri="{BB962C8B-B14F-4D97-AF65-F5344CB8AC3E}">
        <p14:creationId xmlns:p14="http://schemas.microsoft.com/office/powerpoint/2010/main" val="40620263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23294793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16463946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7286944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a:t>Asıl başlık stilini düzenlemek için tıklayın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düzenlemek için tıklayın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6706237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32179469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1612170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24350047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66502502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406101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D74D23A-217F-4C43-88AE-24B812D4B3DF}"/>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45F12EE-0164-4CAE-A3AB-CB2F12F3BB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9B05B429-0886-45C9-AF03-BA0EDC146282}"/>
              </a:ext>
            </a:extLst>
          </p:cNvPr>
          <p:cNvSpPr>
            <a:spLocks noGrp="1"/>
          </p:cNvSpPr>
          <p:nvPr>
            <p:ph type="dt" sz="half" idx="10"/>
          </p:nvPr>
        </p:nvSpPr>
        <p:spPr/>
        <p:txBody>
          <a:bodyPr/>
          <a:lstStyle/>
          <a:p>
            <a:fld id="{A244EABE-71C9-478B-A1D9-4738081F7D36}" type="datetimeFigureOut">
              <a:rPr lang="tr-TR" smtClean="0"/>
              <a:t>11.09.2025</a:t>
            </a:fld>
            <a:endParaRPr lang="tr-TR"/>
          </a:p>
        </p:txBody>
      </p:sp>
      <p:sp>
        <p:nvSpPr>
          <p:cNvPr id="5" name="Alt Bilgi Yer Tutucusu 4">
            <a:extLst>
              <a:ext uri="{FF2B5EF4-FFF2-40B4-BE49-F238E27FC236}">
                <a16:creationId xmlns:a16="http://schemas.microsoft.com/office/drawing/2014/main" id="{6FD2247A-9969-4BA2-9A1B-22B7DF8475F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ED08FD8-A662-4E3B-99BC-F2217C92E0EA}"/>
              </a:ext>
            </a:extLst>
          </p:cNvPr>
          <p:cNvSpPr>
            <a:spLocks noGrp="1"/>
          </p:cNvSpPr>
          <p:nvPr>
            <p:ph type="sldNum" sz="quarter" idx="12"/>
          </p:nvPr>
        </p:nvSpPr>
        <p:spPr/>
        <p:txBody>
          <a:bodyPr/>
          <a:lstStyle/>
          <a:p>
            <a:fld id="{F400F41D-0DBC-4D03-8E1C-52F571C3D1E6}" type="slidenum">
              <a:rPr lang="tr-TR" smtClean="0"/>
              <a:t>‹#›</a:t>
            </a:fld>
            <a:endParaRPr lang="tr-TR"/>
          </a:p>
        </p:txBody>
      </p:sp>
    </p:spTree>
    <p:extLst>
      <p:ext uri="{BB962C8B-B14F-4D97-AF65-F5344CB8AC3E}">
        <p14:creationId xmlns:p14="http://schemas.microsoft.com/office/powerpoint/2010/main" val="1746539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ED244A-7659-4F61-899C-EBC44888130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6070617-7757-4C10-9719-DCDB5BF89689}"/>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76A5E44E-5907-4F36-9E37-48A59D7627E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5401E57-8E02-4322-BDC4-C9350D0A7250}"/>
              </a:ext>
            </a:extLst>
          </p:cNvPr>
          <p:cNvSpPr>
            <a:spLocks noGrp="1"/>
          </p:cNvSpPr>
          <p:nvPr>
            <p:ph type="dt" sz="half" idx="10"/>
          </p:nvPr>
        </p:nvSpPr>
        <p:spPr/>
        <p:txBody>
          <a:bodyPr/>
          <a:lstStyle/>
          <a:p>
            <a:fld id="{A244EABE-71C9-478B-A1D9-4738081F7D36}" type="datetimeFigureOut">
              <a:rPr lang="tr-TR" smtClean="0"/>
              <a:t>11.09.2025</a:t>
            </a:fld>
            <a:endParaRPr lang="tr-TR"/>
          </a:p>
        </p:txBody>
      </p:sp>
      <p:sp>
        <p:nvSpPr>
          <p:cNvPr id="6" name="Alt Bilgi Yer Tutucusu 5">
            <a:extLst>
              <a:ext uri="{FF2B5EF4-FFF2-40B4-BE49-F238E27FC236}">
                <a16:creationId xmlns:a16="http://schemas.microsoft.com/office/drawing/2014/main" id="{19615528-FFD1-44BF-B3FB-B325D82CEA0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F704CC7-C2F5-467E-AFF4-C4FCACE0B923}"/>
              </a:ext>
            </a:extLst>
          </p:cNvPr>
          <p:cNvSpPr>
            <a:spLocks noGrp="1"/>
          </p:cNvSpPr>
          <p:nvPr>
            <p:ph type="sldNum" sz="quarter" idx="12"/>
          </p:nvPr>
        </p:nvSpPr>
        <p:spPr/>
        <p:txBody>
          <a:bodyPr/>
          <a:lstStyle/>
          <a:p>
            <a:fld id="{F400F41D-0DBC-4D03-8E1C-52F571C3D1E6}" type="slidenum">
              <a:rPr lang="tr-TR" smtClean="0"/>
              <a:t>‹#›</a:t>
            </a:fld>
            <a:endParaRPr lang="tr-TR"/>
          </a:p>
        </p:txBody>
      </p:sp>
    </p:spTree>
    <p:extLst>
      <p:ext uri="{BB962C8B-B14F-4D97-AF65-F5344CB8AC3E}">
        <p14:creationId xmlns:p14="http://schemas.microsoft.com/office/powerpoint/2010/main" val="2746923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11030A-583D-4D1B-845A-824FD042DC79}"/>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4931AF9-86E1-40AC-B769-E754FB7F70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5C4DC781-39CD-40EE-86A0-6850E6A5C8E8}"/>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68FD745-3517-4870-9719-045E49CB7E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570BCE0C-6426-46DE-86B2-96FA90959D31}"/>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180F24B-53B5-497E-B218-B4B41F9E020A}"/>
              </a:ext>
            </a:extLst>
          </p:cNvPr>
          <p:cNvSpPr>
            <a:spLocks noGrp="1"/>
          </p:cNvSpPr>
          <p:nvPr>
            <p:ph type="dt" sz="half" idx="10"/>
          </p:nvPr>
        </p:nvSpPr>
        <p:spPr/>
        <p:txBody>
          <a:bodyPr/>
          <a:lstStyle/>
          <a:p>
            <a:fld id="{A244EABE-71C9-478B-A1D9-4738081F7D36}" type="datetimeFigureOut">
              <a:rPr lang="tr-TR" smtClean="0"/>
              <a:t>11.09.2025</a:t>
            </a:fld>
            <a:endParaRPr lang="tr-TR"/>
          </a:p>
        </p:txBody>
      </p:sp>
      <p:sp>
        <p:nvSpPr>
          <p:cNvPr id="8" name="Alt Bilgi Yer Tutucusu 7">
            <a:extLst>
              <a:ext uri="{FF2B5EF4-FFF2-40B4-BE49-F238E27FC236}">
                <a16:creationId xmlns:a16="http://schemas.microsoft.com/office/drawing/2014/main" id="{DFE044E6-0D51-4FCD-8985-953C7704ED1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7EE90091-96D2-4808-90AB-8EFB3E003211}"/>
              </a:ext>
            </a:extLst>
          </p:cNvPr>
          <p:cNvSpPr>
            <a:spLocks noGrp="1"/>
          </p:cNvSpPr>
          <p:nvPr>
            <p:ph type="sldNum" sz="quarter" idx="12"/>
          </p:nvPr>
        </p:nvSpPr>
        <p:spPr/>
        <p:txBody>
          <a:bodyPr/>
          <a:lstStyle/>
          <a:p>
            <a:fld id="{F400F41D-0DBC-4D03-8E1C-52F571C3D1E6}" type="slidenum">
              <a:rPr lang="tr-TR" smtClean="0"/>
              <a:t>‹#›</a:t>
            </a:fld>
            <a:endParaRPr lang="tr-TR"/>
          </a:p>
        </p:txBody>
      </p:sp>
    </p:spTree>
    <p:extLst>
      <p:ext uri="{BB962C8B-B14F-4D97-AF65-F5344CB8AC3E}">
        <p14:creationId xmlns:p14="http://schemas.microsoft.com/office/powerpoint/2010/main" val="3426176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54060F-9956-4268-A0ED-2CDA664C3F76}"/>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F09164FE-5F22-4CF2-B011-E98ACC38815E}"/>
              </a:ext>
            </a:extLst>
          </p:cNvPr>
          <p:cNvSpPr>
            <a:spLocks noGrp="1"/>
          </p:cNvSpPr>
          <p:nvPr>
            <p:ph type="dt" sz="half" idx="10"/>
          </p:nvPr>
        </p:nvSpPr>
        <p:spPr/>
        <p:txBody>
          <a:bodyPr/>
          <a:lstStyle/>
          <a:p>
            <a:fld id="{A244EABE-71C9-478B-A1D9-4738081F7D36}" type="datetimeFigureOut">
              <a:rPr lang="tr-TR" smtClean="0"/>
              <a:t>11.09.2025</a:t>
            </a:fld>
            <a:endParaRPr lang="tr-TR"/>
          </a:p>
        </p:txBody>
      </p:sp>
      <p:sp>
        <p:nvSpPr>
          <p:cNvPr id="4" name="Alt Bilgi Yer Tutucusu 3">
            <a:extLst>
              <a:ext uri="{FF2B5EF4-FFF2-40B4-BE49-F238E27FC236}">
                <a16:creationId xmlns:a16="http://schemas.microsoft.com/office/drawing/2014/main" id="{B93C90ED-BC57-4696-9E5F-DA44DB25D27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F3B1F9DB-A49E-4BE0-95F1-02B2F7799A67}"/>
              </a:ext>
            </a:extLst>
          </p:cNvPr>
          <p:cNvSpPr>
            <a:spLocks noGrp="1"/>
          </p:cNvSpPr>
          <p:nvPr>
            <p:ph type="sldNum" sz="quarter" idx="12"/>
          </p:nvPr>
        </p:nvSpPr>
        <p:spPr/>
        <p:txBody>
          <a:bodyPr/>
          <a:lstStyle/>
          <a:p>
            <a:fld id="{F400F41D-0DBC-4D03-8E1C-52F571C3D1E6}" type="slidenum">
              <a:rPr lang="tr-TR" smtClean="0"/>
              <a:t>‹#›</a:t>
            </a:fld>
            <a:endParaRPr lang="tr-TR"/>
          </a:p>
        </p:txBody>
      </p:sp>
    </p:spTree>
    <p:extLst>
      <p:ext uri="{BB962C8B-B14F-4D97-AF65-F5344CB8AC3E}">
        <p14:creationId xmlns:p14="http://schemas.microsoft.com/office/powerpoint/2010/main" val="2513518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1E51B02-A61B-4CBA-83CA-26F3A9E54BBC}"/>
              </a:ext>
            </a:extLst>
          </p:cNvPr>
          <p:cNvSpPr>
            <a:spLocks noGrp="1"/>
          </p:cNvSpPr>
          <p:nvPr>
            <p:ph type="dt" sz="half" idx="10"/>
          </p:nvPr>
        </p:nvSpPr>
        <p:spPr/>
        <p:txBody>
          <a:bodyPr/>
          <a:lstStyle/>
          <a:p>
            <a:fld id="{A244EABE-71C9-478B-A1D9-4738081F7D36}" type="datetimeFigureOut">
              <a:rPr lang="tr-TR" smtClean="0"/>
              <a:t>11.09.2025</a:t>
            </a:fld>
            <a:endParaRPr lang="tr-TR"/>
          </a:p>
        </p:txBody>
      </p:sp>
      <p:sp>
        <p:nvSpPr>
          <p:cNvPr id="3" name="Alt Bilgi Yer Tutucusu 2">
            <a:extLst>
              <a:ext uri="{FF2B5EF4-FFF2-40B4-BE49-F238E27FC236}">
                <a16:creationId xmlns:a16="http://schemas.microsoft.com/office/drawing/2014/main" id="{96D458F5-45FC-4E78-B3AA-10B3AA2606B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BB4CC3B1-0944-4799-B7D2-E7F76782176A}"/>
              </a:ext>
            </a:extLst>
          </p:cNvPr>
          <p:cNvSpPr>
            <a:spLocks noGrp="1"/>
          </p:cNvSpPr>
          <p:nvPr>
            <p:ph type="sldNum" sz="quarter" idx="12"/>
          </p:nvPr>
        </p:nvSpPr>
        <p:spPr/>
        <p:txBody>
          <a:bodyPr/>
          <a:lstStyle/>
          <a:p>
            <a:fld id="{F400F41D-0DBC-4D03-8E1C-52F571C3D1E6}" type="slidenum">
              <a:rPr lang="tr-TR" smtClean="0"/>
              <a:t>‹#›</a:t>
            </a:fld>
            <a:endParaRPr lang="tr-TR"/>
          </a:p>
        </p:txBody>
      </p:sp>
    </p:spTree>
    <p:extLst>
      <p:ext uri="{BB962C8B-B14F-4D97-AF65-F5344CB8AC3E}">
        <p14:creationId xmlns:p14="http://schemas.microsoft.com/office/powerpoint/2010/main" val="3286912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7A1800-CA08-4A3D-9761-0C5A20BB0DA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EBA1B354-7D26-4E4E-8C83-583F63F4E4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1D9F68E-EC9D-4D1D-B8C2-1C5CEB08FF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7A6BC8C-576D-434C-9B9C-5929F8133821}"/>
              </a:ext>
            </a:extLst>
          </p:cNvPr>
          <p:cNvSpPr>
            <a:spLocks noGrp="1"/>
          </p:cNvSpPr>
          <p:nvPr>
            <p:ph type="dt" sz="half" idx="10"/>
          </p:nvPr>
        </p:nvSpPr>
        <p:spPr/>
        <p:txBody>
          <a:bodyPr/>
          <a:lstStyle/>
          <a:p>
            <a:fld id="{A244EABE-71C9-478B-A1D9-4738081F7D36}" type="datetimeFigureOut">
              <a:rPr lang="tr-TR" smtClean="0"/>
              <a:t>11.09.2025</a:t>
            </a:fld>
            <a:endParaRPr lang="tr-TR"/>
          </a:p>
        </p:txBody>
      </p:sp>
      <p:sp>
        <p:nvSpPr>
          <p:cNvPr id="6" name="Alt Bilgi Yer Tutucusu 5">
            <a:extLst>
              <a:ext uri="{FF2B5EF4-FFF2-40B4-BE49-F238E27FC236}">
                <a16:creationId xmlns:a16="http://schemas.microsoft.com/office/drawing/2014/main" id="{7DFD4FAF-B2DB-4523-988B-E601FF21569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0B623B0-EEC0-4666-A6A8-17FD562F8071}"/>
              </a:ext>
            </a:extLst>
          </p:cNvPr>
          <p:cNvSpPr>
            <a:spLocks noGrp="1"/>
          </p:cNvSpPr>
          <p:nvPr>
            <p:ph type="sldNum" sz="quarter" idx="12"/>
          </p:nvPr>
        </p:nvSpPr>
        <p:spPr/>
        <p:txBody>
          <a:bodyPr/>
          <a:lstStyle/>
          <a:p>
            <a:fld id="{F400F41D-0DBC-4D03-8E1C-52F571C3D1E6}" type="slidenum">
              <a:rPr lang="tr-TR" smtClean="0"/>
              <a:t>‹#›</a:t>
            </a:fld>
            <a:endParaRPr lang="tr-TR"/>
          </a:p>
        </p:txBody>
      </p:sp>
    </p:spTree>
    <p:extLst>
      <p:ext uri="{BB962C8B-B14F-4D97-AF65-F5344CB8AC3E}">
        <p14:creationId xmlns:p14="http://schemas.microsoft.com/office/powerpoint/2010/main" val="688572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0DCC6F-E29F-4B50-A719-B65F7D71A81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59FFF76-6286-48B6-94F9-D2AED0D554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7C558811-6A8C-4262-B5B4-54ECC3449D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81DA723-5E28-4376-9CE0-553EC77A61FC}"/>
              </a:ext>
            </a:extLst>
          </p:cNvPr>
          <p:cNvSpPr>
            <a:spLocks noGrp="1"/>
          </p:cNvSpPr>
          <p:nvPr>
            <p:ph type="dt" sz="half" idx="10"/>
          </p:nvPr>
        </p:nvSpPr>
        <p:spPr/>
        <p:txBody>
          <a:bodyPr/>
          <a:lstStyle/>
          <a:p>
            <a:fld id="{A244EABE-71C9-478B-A1D9-4738081F7D36}" type="datetimeFigureOut">
              <a:rPr lang="tr-TR" smtClean="0"/>
              <a:t>11.09.2025</a:t>
            </a:fld>
            <a:endParaRPr lang="tr-TR"/>
          </a:p>
        </p:txBody>
      </p:sp>
      <p:sp>
        <p:nvSpPr>
          <p:cNvPr id="6" name="Alt Bilgi Yer Tutucusu 5">
            <a:extLst>
              <a:ext uri="{FF2B5EF4-FFF2-40B4-BE49-F238E27FC236}">
                <a16:creationId xmlns:a16="http://schemas.microsoft.com/office/drawing/2014/main" id="{F85D3740-6218-40E2-9C92-6C7005DD477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56FDD96-E167-4C28-96F0-3B75C4FFCBAA}"/>
              </a:ext>
            </a:extLst>
          </p:cNvPr>
          <p:cNvSpPr>
            <a:spLocks noGrp="1"/>
          </p:cNvSpPr>
          <p:nvPr>
            <p:ph type="sldNum" sz="quarter" idx="12"/>
          </p:nvPr>
        </p:nvSpPr>
        <p:spPr/>
        <p:txBody>
          <a:bodyPr/>
          <a:lstStyle/>
          <a:p>
            <a:fld id="{F400F41D-0DBC-4D03-8E1C-52F571C3D1E6}" type="slidenum">
              <a:rPr lang="tr-TR" smtClean="0"/>
              <a:t>‹#›</a:t>
            </a:fld>
            <a:endParaRPr lang="tr-TR"/>
          </a:p>
        </p:txBody>
      </p:sp>
    </p:spTree>
    <p:extLst>
      <p:ext uri="{BB962C8B-B14F-4D97-AF65-F5344CB8AC3E}">
        <p14:creationId xmlns:p14="http://schemas.microsoft.com/office/powerpoint/2010/main" val="3647778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21" Type="http://schemas.openxmlformats.org/officeDocument/2006/relationships/image" Target="../media/image4.png"/><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image" Target="../media/image3.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5FD8797-8338-4909-BB3B-1E731AC9D8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708317F-410C-4A32-A6B7-4DDF09110D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E569ECE-7093-459F-9057-D93B9D0EB4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44EABE-71C9-478B-A1D9-4738081F7D36}" type="datetimeFigureOut">
              <a:rPr lang="tr-TR" smtClean="0"/>
              <a:t>11.09.2025</a:t>
            </a:fld>
            <a:endParaRPr lang="tr-TR"/>
          </a:p>
        </p:txBody>
      </p:sp>
      <p:sp>
        <p:nvSpPr>
          <p:cNvPr id="5" name="Alt Bilgi Yer Tutucusu 4">
            <a:extLst>
              <a:ext uri="{FF2B5EF4-FFF2-40B4-BE49-F238E27FC236}">
                <a16:creationId xmlns:a16="http://schemas.microsoft.com/office/drawing/2014/main" id="{9DBA9788-1A16-4223-A97E-428C24794E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2CDB0D13-EFC8-47B6-86FB-08AC44B91C0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00F41D-0DBC-4D03-8E1C-52F571C3D1E6}" type="slidenum">
              <a:rPr lang="tr-TR" smtClean="0"/>
              <a:t>‹#›</a:t>
            </a:fld>
            <a:endParaRPr lang="tr-TR"/>
          </a:p>
        </p:txBody>
      </p:sp>
    </p:spTree>
    <p:extLst>
      <p:ext uri="{BB962C8B-B14F-4D97-AF65-F5344CB8AC3E}">
        <p14:creationId xmlns:p14="http://schemas.microsoft.com/office/powerpoint/2010/main" val="561604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2DEB9A4-75AC-4606-9692-EBD69BBC9437}" type="datetimeFigureOut">
              <a:rPr lang="tr-TR" smtClean="0"/>
              <a:t>11.09.2025</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7E2B6A42-BE09-445F-9D06-3A559F860F7E}" type="slidenum">
              <a:rPr lang="tr-TR" smtClean="0"/>
              <a:t>‹#›</a:t>
            </a:fld>
            <a:endParaRPr lang="tr-TR"/>
          </a:p>
        </p:txBody>
      </p:sp>
    </p:spTree>
    <p:extLst>
      <p:ext uri="{BB962C8B-B14F-4D97-AF65-F5344CB8AC3E}">
        <p14:creationId xmlns:p14="http://schemas.microsoft.com/office/powerpoint/2010/main" val="297741316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34836" y="1425667"/>
            <a:ext cx="9005454" cy="2387600"/>
          </a:xfrm>
        </p:spPr>
        <p:txBody>
          <a:bodyPr>
            <a:noAutofit/>
          </a:bodyPr>
          <a:lstStyle/>
          <a:p>
            <a:pPr algn="ctr"/>
            <a:r>
              <a:rPr lang="tr-TR" sz="5400" dirty="0"/>
              <a:t>T.C. </a:t>
            </a:r>
            <a:br>
              <a:rPr lang="tr-TR" sz="5400" dirty="0"/>
            </a:br>
            <a:r>
              <a:rPr lang="tr-TR" sz="5400" dirty="0"/>
              <a:t>KASTAMONU ÜNİVERSİTESİ</a:t>
            </a:r>
            <a:br>
              <a:rPr lang="tr-TR" sz="5400" dirty="0"/>
            </a:br>
            <a:r>
              <a:rPr lang="tr-TR" sz="5400" dirty="0"/>
              <a:t>TURİZM FAKÜLTESİ</a:t>
            </a:r>
          </a:p>
        </p:txBody>
      </p:sp>
      <p:sp>
        <p:nvSpPr>
          <p:cNvPr id="3" name="Alt Başlık 2"/>
          <p:cNvSpPr>
            <a:spLocks noGrp="1"/>
          </p:cNvSpPr>
          <p:nvPr>
            <p:ph type="subTitle" idx="1"/>
          </p:nvPr>
        </p:nvSpPr>
        <p:spPr>
          <a:xfrm>
            <a:off x="1565563" y="4379316"/>
            <a:ext cx="9144000" cy="2106034"/>
          </a:xfrm>
        </p:spPr>
        <p:txBody>
          <a:bodyPr/>
          <a:lstStyle/>
          <a:p>
            <a:pPr algn="ctr"/>
            <a:r>
              <a:rPr lang="tr-TR" dirty="0"/>
              <a:t>Gastronomi ve Mutfak Sanatları Bölümü</a:t>
            </a:r>
          </a:p>
          <a:p>
            <a:endParaRPr lang="tr-TR" dirty="0"/>
          </a:p>
          <a:p>
            <a:pPr algn="ctr"/>
            <a:endParaRPr lang="tr-TR" dirty="0"/>
          </a:p>
          <a:p>
            <a:pPr algn="ctr"/>
            <a:r>
              <a:rPr lang="tr-TR" dirty="0"/>
              <a:t>Gastronomi turizmi kaynakları</a:t>
            </a:r>
            <a:endParaRPr lang="tr-TR" b="1" dirty="0"/>
          </a:p>
        </p:txBody>
      </p:sp>
    </p:spTree>
    <p:extLst>
      <p:ext uri="{BB962C8B-B14F-4D97-AF65-F5344CB8AC3E}">
        <p14:creationId xmlns:p14="http://schemas.microsoft.com/office/powerpoint/2010/main" val="1564505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5D35DC-6F85-43ED-BB69-8547837E004B}"/>
              </a:ext>
            </a:extLst>
          </p:cNvPr>
          <p:cNvSpPr>
            <a:spLocks noGrp="1"/>
          </p:cNvSpPr>
          <p:nvPr>
            <p:ph type="title"/>
          </p:nvPr>
        </p:nvSpPr>
        <p:spPr/>
        <p:txBody>
          <a:bodyPr/>
          <a:lstStyle/>
          <a:p>
            <a:r>
              <a:rPr lang="tr-TR" dirty="0"/>
              <a:t>Diğer Gastronomi Turizmi Çeşitleri</a:t>
            </a:r>
          </a:p>
        </p:txBody>
      </p:sp>
      <p:sp>
        <p:nvSpPr>
          <p:cNvPr id="3" name="İçerik Yer Tutucusu 2">
            <a:extLst>
              <a:ext uri="{FF2B5EF4-FFF2-40B4-BE49-F238E27FC236}">
                <a16:creationId xmlns:a16="http://schemas.microsoft.com/office/drawing/2014/main" id="{AD52A1CD-DC6D-4672-BE50-50DBA4DA45CD}"/>
              </a:ext>
            </a:extLst>
          </p:cNvPr>
          <p:cNvSpPr>
            <a:spLocks noGrp="1"/>
          </p:cNvSpPr>
          <p:nvPr>
            <p:ph idx="1"/>
          </p:nvPr>
        </p:nvSpPr>
        <p:spPr>
          <a:xfrm>
            <a:off x="1103312" y="2052918"/>
            <a:ext cx="9939826" cy="4195481"/>
          </a:xfrm>
        </p:spPr>
        <p:txBody>
          <a:bodyPr>
            <a:normAutofit/>
          </a:bodyPr>
          <a:lstStyle/>
          <a:p>
            <a:r>
              <a:rPr lang="tr-TR" sz="2400" dirty="0"/>
              <a:t>Son yıllarda şarap ve zeytinyağı turlarının yanı sıra yeni bir niş pazar olarak karşımıza çıkan çay, kahve, peynir, mantar ve çikolata turları giderek artan bir talep ile ilgi görmeye başlamıştır. Uluslararası tur operatörlerinin </a:t>
            </a:r>
            <a:r>
              <a:rPr lang="tr-TR" sz="2400" dirty="0" err="1"/>
              <a:t>Provence</a:t>
            </a:r>
            <a:r>
              <a:rPr lang="tr-TR" sz="2400" dirty="0"/>
              <a:t> (Fransa), </a:t>
            </a:r>
            <a:r>
              <a:rPr lang="tr-TR" sz="2400" dirty="0" err="1"/>
              <a:t>Piyemonte</a:t>
            </a:r>
            <a:r>
              <a:rPr lang="tr-TR" sz="2400" dirty="0"/>
              <a:t>, Sicilya, </a:t>
            </a:r>
            <a:r>
              <a:rPr lang="tr-TR" sz="2400" dirty="0" err="1"/>
              <a:t>Toskana</a:t>
            </a:r>
            <a:r>
              <a:rPr lang="tr-TR" sz="2400" dirty="0"/>
              <a:t>, Venedik (İtalya) veya Malaga (İspanya) gibi tanınmış destinasyonlardaki yemek okullarına, yerel lokantalara, yerel gıda pazarlarına gerçekleştirdikleri turların yanı sıra Fransa, İtalya gibi ülkelere peynir, Belçika ve İsviçre’ye çikolata, Sri Lanka ve Japonya’ya çay, Kosta Rika, Brezilya, Panama ve Etiyopya’ya kahve tadım turları düzenlenmektedir.</a:t>
            </a:r>
          </a:p>
          <a:p>
            <a:endParaRPr lang="tr-TR" sz="2400" dirty="0"/>
          </a:p>
        </p:txBody>
      </p:sp>
    </p:spTree>
    <p:extLst>
      <p:ext uri="{BB962C8B-B14F-4D97-AF65-F5344CB8AC3E}">
        <p14:creationId xmlns:p14="http://schemas.microsoft.com/office/powerpoint/2010/main" val="29547076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2E5450-8BE6-4E0D-83BC-C670610EE74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26922E8-7B75-4569-83AC-A3490BE3A402}"/>
              </a:ext>
            </a:extLst>
          </p:cNvPr>
          <p:cNvSpPr>
            <a:spLocks noGrp="1"/>
          </p:cNvSpPr>
          <p:nvPr>
            <p:ph idx="1"/>
          </p:nvPr>
        </p:nvSpPr>
        <p:spPr/>
        <p:txBody>
          <a:bodyPr>
            <a:normAutofit/>
          </a:bodyPr>
          <a:lstStyle/>
          <a:p>
            <a:r>
              <a:rPr lang="tr-TR" sz="2400" dirty="0"/>
              <a:t>Çay turizmi, çay tarlası ziyareti, çay yaprağı toplama, çay yapraklarının işlenip çaya dönüşme sürecini gözlemleme, çay içip alışveriş yapabilecekleri perakende çay dükkanlarını ziyaret etme gibi etkinliklerdir. </a:t>
            </a:r>
          </a:p>
          <a:p>
            <a:r>
              <a:rPr lang="tr-TR" sz="2400" dirty="0"/>
              <a:t>Çay turizmi </a:t>
            </a:r>
            <a:r>
              <a:rPr lang="tr-TR" sz="2400" dirty="0" err="1"/>
              <a:t>Hangzhou</a:t>
            </a:r>
            <a:r>
              <a:rPr lang="tr-TR" sz="2400" dirty="0"/>
              <a:t>, </a:t>
            </a:r>
            <a:r>
              <a:rPr lang="tr-TR" sz="2400" dirty="0" err="1"/>
              <a:t>Wuyi</a:t>
            </a:r>
            <a:r>
              <a:rPr lang="tr-TR" sz="2400" dirty="0"/>
              <a:t> Dağı bölgesi, </a:t>
            </a:r>
            <a:r>
              <a:rPr lang="tr-TR" sz="2400" dirty="0" err="1"/>
              <a:t>Wuyuan</a:t>
            </a:r>
            <a:r>
              <a:rPr lang="tr-TR" sz="2400" dirty="0"/>
              <a:t> ve </a:t>
            </a:r>
            <a:r>
              <a:rPr lang="tr-TR" sz="2400" dirty="0" err="1"/>
              <a:t>Xinyang</a:t>
            </a:r>
            <a:r>
              <a:rPr lang="tr-TR" sz="2400" dirty="0"/>
              <a:t> gibi Çin'deki bir-çok bölgede zaten niş bir turizm programı haline gelmiştir. Bu bölgelerin dışında Tayland ve Sri Lanka gibi birçok ülke de çay turizminde giderek daha popüler bir konum elde etmiştir.</a:t>
            </a:r>
          </a:p>
        </p:txBody>
      </p:sp>
    </p:spTree>
    <p:extLst>
      <p:ext uri="{BB962C8B-B14F-4D97-AF65-F5344CB8AC3E}">
        <p14:creationId xmlns:p14="http://schemas.microsoft.com/office/powerpoint/2010/main" val="1694960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D0A896-F6E9-4E2C-AE97-F927CE3777D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00AC53C-6A79-4D4D-9FBE-BE2FBFC53BD4}"/>
              </a:ext>
            </a:extLst>
          </p:cNvPr>
          <p:cNvSpPr>
            <a:spLocks noGrp="1"/>
          </p:cNvSpPr>
          <p:nvPr>
            <p:ph idx="1"/>
          </p:nvPr>
        </p:nvSpPr>
        <p:spPr/>
        <p:txBody>
          <a:bodyPr>
            <a:normAutofit/>
          </a:bodyPr>
          <a:lstStyle/>
          <a:p>
            <a:r>
              <a:rPr lang="tr-TR" sz="2400" dirty="0"/>
              <a:t>Kahve turizmi, Etiyopya'da keçi çobanı </a:t>
            </a:r>
            <a:r>
              <a:rPr lang="tr-TR" sz="2400" dirty="0" err="1"/>
              <a:t>Kaldi'nin</a:t>
            </a:r>
            <a:r>
              <a:rPr lang="tr-TR" sz="2400" dirty="0"/>
              <a:t> efsanevi keşfiyle başlayan kahvenin tarihsel öyküsünden, kahve tüketimine, kahve geleneğinden kahve yetiştirilen bölgelere ve hatta küçük üretici kooperatifleri ziyaretlere kadar kahveyle ilgili seyahat deneyimlerine yoğunlaşan turların yer aldığı turizm çeşididir.</a:t>
            </a:r>
          </a:p>
          <a:p>
            <a:r>
              <a:rPr lang="tr-TR" sz="2400" dirty="0"/>
              <a:t>Bunlara ek olarak özellikle Latin Amerika'da son on yılda giderek popüler hale gelen kahve çiftlik otellerinde kahve kavurma ve </a:t>
            </a:r>
            <a:r>
              <a:rPr lang="tr-TR" sz="2400" dirty="0" err="1"/>
              <a:t>barista</a:t>
            </a:r>
            <a:r>
              <a:rPr lang="tr-TR" sz="2400" dirty="0"/>
              <a:t> eğitimleri de verilmektedir.</a:t>
            </a:r>
          </a:p>
          <a:p>
            <a:endParaRPr lang="tr-TR" sz="2400" dirty="0"/>
          </a:p>
        </p:txBody>
      </p:sp>
    </p:spTree>
    <p:extLst>
      <p:ext uri="{BB962C8B-B14F-4D97-AF65-F5344CB8AC3E}">
        <p14:creationId xmlns:p14="http://schemas.microsoft.com/office/powerpoint/2010/main" val="1291446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8C97551-1050-4180-B613-746AD6BDADA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EB66074-88F4-43B5-865C-BD05D1EB5005}"/>
              </a:ext>
            </a:extLst>
          </p:cNvPr>
          <p:cNvSpPr>
            <a:spLocks noGrp="1"/>
          </p:cNvSpPr>
          <p:nvPr>
            <p:ph idx="1"/>
          </p:nvPr>
        </p:nvSpPr>
        <p:spPr>
          <a:xfrm>
            <a:off x="1103312" y="2052918"/>
            <a:ext cx="9756946" cy="4195481"/>
          </a:xfrm>
        </p:spPr>
        <p:txBody>
          <a:bodyPr>
            <a:normAutofit/>
          </a:bodyPr>
          <a:lstStyle/>
          <a:p>
            <a:r>
              <a:rPr lang="tr-TR" sz="2400" dirty="0"/>
              <a:t>Kırsal alanlarda önemli bir gelir kaynağı olan yenilebilir </a:t>
            </a:r>
            <a:r>
              <a:rPr lang="tr-TR" sz="2400" b="1" i="1" dirty="0">
                <a:solidFill>
                  <a:schemeClr val="accent2">
                    <a:lumMod val="60000"/>
                    <a:lumOff val="40000"/>
                  </a:schemeClr>
                </a:solidFill>
              </a:rPr>
              <a:t>yabani mantar toplama</a:t>
            </a:r>
            <a:r>
              <a:rPr lang="tr-TR" sz="2400" dirty="0"/>
              <a:t>, farklı deneyimler elde etmek isteyen turistlerin yeni gözdesi haline gelmektedir. Yenilebilir yabani mantar çeşitlerini ve aralarındaki farkı öğrenme, mantar tadımı ve toplama gibi mantar uzmanlarıyla yapılan bir dizi faaliyeti içeren mikoloji mantar turizmi (</a:t>
            </a:r>
            <a:r>
              <a:rPr lang="tr-TR" sz="2400" dirty="0" err="1"/>
              <a:t>mycology</a:t>
            </a:r>
            <a:r>
              <a:rPr lang="tr-TR" sz="2400" dirty="0"/>
              <a:t> </a:t>
            </a:r>
            <a:r>
              <a:rPr lang="tr-TR" sz="2400" dirty="0" err="1"/>
              <a:t>tourism</a:t>
            </a:r>
            <a:r>
              <a:rPr lang="tr-TR" sz="2400" dirty="0"/>
              <a:t>) talebi artan sosyal bir aktivitedir. </a:t>
            </a:r>
          </a:p>
        </p:txBody>
      </p:sp>
    </p:spTree>
    <p:extLst>
      <p:ext uri="{BB962C8B-B14F-4D97-AF65-F5344CB8AC3E}">
        <p14:creationId xmlns:p14="http://schemas.microsoft.com/office/powerpoint/2010/main" val="4780471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194F7F-16F0-45A5-A0F9-8F3591D93F7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C2A73AE-C8C3-4A8B-B933-78BB5715AE0E}"/>
              </a:ext>
            </a:extLst>
          </p:cNvPr>
          <p:cNvSpPr>
            <a:spLocks noGrp="1"/>
          </p:cNvSpPr>
          <p:nvPr>
            <p:ph idx="1"/>
          </p:nvPr>
        </p:nvSpPr>
        <p:spPr/>
        <p:txBody>
          <a:bodyPr>
            <a:normAutofit/>
          </a:bodyPr>
          <a:lstStyle/>
          <a:p>
            <a:r>
              <a:rPr lang="tr-TR" sz="2400" dirty="0"/>
              <a:t>Rehberli yabani mantar turları iki farklı şekilde gerçekleştirilmektedir. İlki sadece mantar uzmanları eşliğinde ya-bani mantar toplama faaliyetini içerirken; ikincisinde mantar toplama faaliyetinin yanı sıra yemek atölyeleri ve yabani mantar ürünlerinin satış yerleri ile ya-bani mantar toplama konusunda uzmanlaşma merkezlerinin ziyaret edilmesi gibi etkinlikleri içermektedir</a:t>
            </a:r>
          </a:p>
          <a:p>
            <a:endParaRPr lang="tr-TR" sz="2400" dirty="0"/>
          </a:p>
        </p:txBody>
      </p:sp>
    </p:spTree>
    <p:extLst>
      <p:ext uri="{BB962C8B-B14F-4D97-AF65-F5344CB8AC3E}">
        <p14:creationId xmlns:p14="http://schemas.microsoft.com/office/powerpoint/2010/main" val="19332184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7B4143-5C4C-4059-9034-87926F1A64B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98437DF-35AD-4F54-A8BE-E5221A82AEC3}"/>
              </a:ext>
            </a:extLst>
          </p:cNvPr>
          <p:cNvSpPr>
            <a:spLocks noGrp="1"/>
          </p:cNvSpPr>
          <p:nvPr>
            <p:ph idx="1"/>
          </p:nvPr>
        </p:nvSpPr>
        <p:spPr/>
        <p:txBody>
          <a:bodyPr>
            <a:normAutofit/>
          </a:bodyPr>
          <a:lstStyle/>
          <a:p>
            <a:r>
              <a:rPr lang="tr-TR" sz="2400" dirty="0"/>
              <a:t>Peynir turizmi peynir yapımının gözlemlenmesi ve süt üretim tesislerini ziyaret gibi etkinlikleri kapsayan etkinlerdir. </a:t>
            </a:r>
          </a:p>
          <a:p>
            <a:r>
              <a:rPr lang="tr-TR" sz="2400" dirty="0"/>
              <a:t>Türkiye'de 200 civarında peynir üretilmektedir. Gastronomi turizmi açısından düşünüldüğünde Türkiye için "peynir cenneti" ifadesi yerinde olacaktır.</a:t>
            </a:r>
          </a:p>
        </p:txBody>
      </p:sp>
    </p:spTree>
    <p:extLst>
      <p:ext uri="{BB962C8B-B14F-4D97-AF65-F5344CB8AC3E}">
        <p14:creationId xmlns:p14="http://schemas.microsoft.com/office/powerpoint/2010/main" val="3275500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57A126-58FA-4DD6-9AF6-5ECE1DD1FDF1}"/>
              </a:ext>
            </a:extLst>
          </p:cNvPr>
          <p:cNvSpPr>
            <a:spLocks noGrp="1"/>
          </p:cNvSpPr>
          <p:nvPr>
            <p:ph type="title"/>
          </p:nvPr>
        </p:nvSpPr>
        <p:spPr/>
        <p:txBody>
          <a:bodyPr/>
          <a:lstStyle/>
          <a:p>
            <a:r>
              <a:rPr lang="tr-TR" dirty="0"/>
              <a:t>Gastronomi Turizminin Kaynakları</a:t>
            </a:r>
          </a:p>
        </p:txBody>
      </p:sp>
      <p:pic>
        <p:nvPicPr>
          <p:cNvPr id="5" name="Resim 4">
            <a:extLst>
              <a:ext uri="{FF2B5EF4-FFF2-40B4-BE49-F238E27FC236}">
                <a16:creationId xmlns:a16="http://schemas.microsoft.com/office/drawing/2014/main" id="{118E15EF-403D-4EA8-AC70-E244DE3115F4}"/>
              </a:ext>
            </a:extLst>
          </p:cNvPr>
          <p:cNvPicPr>
            <a:picLocks noChangeAspect="1"/>
          </p:cNvPicPr>
          <p:nvPr/>
        </p:nvPicPr>
        <p:blipFill>
          <a:blip r:embed="rId2"/>
          <a:stretch>
            <a:fillRect/>
          </a:stretch>
        </p:blipFill>
        <p:spPr>
          <a:xfrm>
            <a:off x="646111" y="1294228"/>
            <a:ext cx="10899778" cy="5578695"/>
          </a:xfrm>
          <a:prstGeom prst="rect">
            <a:avLst/>
          </a:prstGeom>
        </p:spPr>
      </p:pic>
    </p:spTree>
    <p:extLst>
      <p:ext uri="{BB962C8B-B14F-4D97-AF65-F5344CB8AC3E}">
        <p14:creationId xmlns:p14="http://schemas.microsoft.com/office/powerpoint/2010/main" val="2542689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D4799D-9B76-4518-8EDE-5CCAFF8E77E6}"/>
              </a:ext>
            </a:extLst>
          </p:cNvPr>
          <p:cNvSpPr>
            <a:spLocks noGrp="1"/>
          </p:cNvSpPr>
          <p:nvPr>
            <p:ph type="title"/>
          </p:nvPr>
        </p:nvSpPr>
        <p:spPr>
          <a:xfrm>
            <a:off x="646111" y="452718"/>
            <a:ext cx="9404723" cy="813374"/>
          </a:xfrm>
        </p:spPr>
        <p:txBody>
          <a:bodyPr/>
          <a:lstStyle/>
          <a:p>
            <a:r>
              <a:rPr lang="tr-TR" dirty="0"/>
              <a:t>Restoran ziyaretleri</a:t>
            </a:r>
          </a:p>
        </p:txBody>
      </p:sp>
      <p:sp>
        <p:nvSpPr>
          <p:cNvPr id="3" name="İçerik Yer Tutucusu 2">
            <a:extLst>
              <a:ext uri="{FF2B5EF4-FFF2-40B4-BE49-F238E27FC236}">
                <a16:creationId xmlns:a16="http://schemas.microsoft.com/office/drawing/2014/main" id="{2374D4E3-B636-48D6-BC09-9F5D973B89B8}"/>
              </a:ext>
            </a:extLst>
          </p:cNvPr>
          <p:cNvSpPr>
            <a:spLocks noGrp="1"/>
          </p:cNvSpPr>
          <p:nvPr>
            <p:ph idx="1"/>
          </p:nvPr>
        </p:nvSpPr>
        <p:spPr>
          <a:xfrm>
            <a:off x="1103312" y="1617786"/>
            <a:ext cx="8946541" cy="4787496"/>
          </a:xfrm>
        </p:spPr>
        <p:txBody>
          <a:bodyPr>
            <a:normAutofit fontScale="92500"/>
          </a:bodyPr>
          <a:lstStyle/>
          <a:p>
            <a:pPr algn="just"/>
            <a:r>
              <a:rPr lang="tr-TR" sz="2400" dirty="0"/>
              <a:t>Bir restorana yapılan sıradan bir ziyaret gastronomi turizmi kapsamında değildir. Gastronomi turizmi kapsamında yapılacak olan bir restoran ziyaretinin özellikli bir yiyeceği veya belli bir yöreye ait bir ürünü tüketme arzusu ile nitelikli bir aşçının hazırladığı bir tabağı tatma arzusunu içermesi gerekmektedir.</a:t>
            </a:r>
          </a:p>
          <a:p>
            <a:pPr algn="just"/>
            <a:r>
              <a:rPr lang="tr-TR" sz="2400" dirty="0"/>
              <a:t>Burada yerel restoranların önemi ortaya çıkmaktadır. Yerel restoranlar, bölgelerin yeme içme kültürünü yansıtarak gelenekselliği koruyan işletmelerdir. Gerek yiyecek içecekleri gerekse farklı özellikleriyle turistik çekiciliklere sahip bölge-</a:t>
            </a:r>
            <a:r>
              <a:rPr lang="tr-TR" sz="2400" dirty="0" err="1"/>
              <a:t>lere</a:t>
            </a:r>
            <a:r>
              <a:rPr lang="tr-TR" sz="2400" dirty="0"/>
              <a:t> yönelik ziyaretlerin uğrak noktası olan yerel restoranlar, yeme içme faaliyetini </a:t>
            </a:r>
            <a:r>
              <a:rPr lang="tr-TR" sz="2400" dirty="0" err="1"/>
              <a:t>sosyo</a:t>
            </a:r>
            <a:r>
              <a:rPr lang="tr-TR" sz="2400" dirty="0"/>
              <a:t>-kültürel ve deneyimsel bir aktiviteye dönüştürmektedir.</a:t>
            </a:r>
          </a:p>
        </p:txBody>
      </p:sp>
    </p:spTree>
    <p:extLst>
      <p:ext uri="{BB962C8B-B14F-4D97-AF65-F5344CB8AC3E}">
        <p14:creationId xmlns:p14="http://schemas.microsoft.com/office/powerpoint/2010/main" val="2827125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1D2071-A106-4C20-B1E8-2A133C1E555F}"/>
              </a:ext>
            </a:extLst>
          </p:cNvPr>
          <p:cNvSpPr>
            <a:spLocks noGrp="1"/>
          </p:cNvSpPr>
          <p:nvPr>
            <p:ph type="title"/>
          </p:nvPr>
        </p:nvSpPr>
        <p:spPr>
          <a:xfrm>
            <a:off x="646111" y="452718"/>
            <a:ext cx="9404723" cy="855577"/>
          </a:xfrm>
        </p:spPr>
        <p:txBody>
          <a:bodyPr/>
          <a:lstStyle/>
          <a:p>
            <a:r>
              <a:rPr lang="tr-TR" dirty="0"/>
              <a:t>Yöresel Pazarlar</a:t>
            </a:r>
          </a:p>
        </p:txBody>
      </p:sp>
      <p:sp>
        <p:nvSpPr>
          <p:cNvPr id="3" name="İçerik Yer Tutucusu 2">
            <a:extLst>
              <a:ext uri="{FF2B5EF4-FFF2-40B4-BE49-F238E27FC236}">
                <a16:creationId xmlns:a16="http://schemas.microsoft.com/office/drawing/2014/main" id="{91D5B65F-E822-4039-A4F8-CF05706B7CF9}"/>
              </a:ext>
            </a:extLst>
          </p:cNvPr>
          <p:cNvSpPr>
            <a:spLocks noGrp="1"/>
          </p:cNvSpPr>
          <p:nvPr>
            <p:ph idx="1"/>
          </p:nvPr>
        </p:nvSpPr>
        <p:spPr/>
        <p:txBody>
          <a:bodyPr>
            <a:normAutofit/>
          </a:bodyPr>
          <a:lstStyle/>
          <a:p>
            <a:pPr algn="just"/>
            <a:r>
              <a:rPr lang="tr-TR" sz="2400" dirty="0"/>
              <a:t>Belirli bir yöre ya da bölgeye özgü ürünlerin satıldığı ve müşterilerin çoğunluğunu o yöre dışından gelen yerli ve yabancı insanların oluşturduğu fiziki alanlar yöresel pazar olarak adlandırılmaktadır. Bu pazarlar gastronomi turizmi açısın-dan değerlendirildiğinde, yerli veya yabancı bir turist için yerel kültüre ait </a:t>
            </a:r>
            <a:r>
              <a:rPr lang="tr-TR" sz="2400" dirty="0" err="1"/>
              <a:t>gastronomik</a:t>
            </a:r>
            <a:r>
              <a:rPr lang="tr-TR" sz="2400" dirty="0"/>
              <a:t> ürünlerin satın alınacağı otantik bir deneyimi ifade etmektedir</a:t>
            </a:r>
          </a:p>
        </p:txBody>
      </p:sp>
    </p:spTree>
    <p:extLst>
      <p:ext uri="{BB962C8B-B14F-4D97-AF65-F5344CB8AC3E}">
        <p14:creationId xmlns:p14="http://schemas.microsoft.com/office/powerpoint/2010/main" val="111700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C98839-D715-4394-8966-7422148026C3}"/>
              </a:ext>
            </a:extLst>
          </p:cNvPr>
          <p:cNvSpPr>
            <a:spLocks noGrp="1"/>
          </p:cNvSpPr>
          <p:nvPr>
            <p:ph type="title"/>
          </p:nvPr>
        </p:nvSpPr>
        <p:spPr/>
        <p:txBody>
          <a:bodyPr/>
          <a:lstStyle/>
          <a:p>
            <a:r>
              <a:rPr lang="tr-TR" dirty="0"/>
              <a:t>Yiyecek-İçecek Festivalleri</a:t>
            </a:r>
          </a:p>
        </p:txBody>
      </p:sp>
      <p:sp>
        <p:nvSpPr>
          <p:cNvPr id="3" name="İçerik Yer Tutucusu 2">
            <a:extLst>
              <a:ext uri="{FF2B5EF4-FFF2-40B4-BE49-F238E27FC236}">
                <a16:creationId xmlns:a16="http://schemas.microsoft.com/office/drawing/2014/main" id="{980D978E-F082-4EE3-9BFB-D64D86FF5C35}"/>
              </a:ext>
            </a:extLst>
          </p:cNvPr>
          <p:cNvSpPr>
            <a:spLocks noGrp="1"/>
          </p:cNvSpPr>
          <p:nvPr>
            <p:ph idx="1"/>
          </p:nvPr>
        </p:nvSpPr>
        <p:spPr/>
        <p:txBody>
          <a:bodyPr>
            <a:normAutofit/>
          </a:bodyPr>
          <a:lstStyle/>
          <a:p>
            <a:pPr algn="just"/>
            <a:r>
              <a:rPr lang="tr-TR" sz="2400" dirty="0"/>
              <a:t>Yöresel, bölgesel, ulusal ve de uluslararası çapta yapılan yiyecek içecek festivalleri ise gastronomi turizminin alanına girmektedir. Yiyecek- içecek festivalleri bir bölgede yetişen özellikli bir meyve, sebze ve mantar gibi ürünlerin hasat zamanlarında, bölgede üretilen zeytinyağı, şarap, peynir, çikolata gibi yöresel bir ürünün üretim dönemlerinde ya da yöresel ürünlerle yapılan geleneksel yemeklerin tanıtımı için yapılabilmektedir. Dünyada geniş katılımcı kitlelerine ulaşan ve destinasyonun markalaşmasını sağlayan festivaller bulunmaktadır. </a:t>
            </a:r>
          </a:p>
        </p:txBody>
      </p:sp>
    </p:spTree>
    <p:extLst>
      <p:ext uri="{BB962C8B-B14F-4D97-AF65-F5344CB8AC3E}">
        <p14:creationId xmlns:p14="http://schemas.microsoft.com/office/powerpoint/2010/main" val="1810099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85FA2CA-5D80-4B77-9D2E-2C66C36C4A7A}"/>
              </a:ext>
            </a:extLst>
          </p:cNvPr>
          <p:cNvSpPr>
            <a:spLocks noGrp="1"/>
          </p:cNvSpPr>
          <p:nvPr>
            <p:ph type="title"/>
          </p:nvPr>
        </p:nvSpPr>
        <p:spPr/>
        <p:txBody>
          <a:bodyPr/>
          <a:lstStyle/>
          <a:p>
            <a:r>
              <a:rPr lang="tr-TR" dirty="0"/>
              <a:t>Gurme Yemek Turları</a:t>
            </a:r>
          </a:p>
        </p:txBody>
      </p:sp>
      <p:sp>
        <p:nvSpPr>
          <p:cNvPr id="3" name="İçerik Yer Tutucusu 2">
            <a:extLst>
              <a:ext uri="{FF2B5EF4-FFF2-40B4-BE49-F238E27FC236}">
                <a16:creationId xmlns:a16="http://schemas.microsoft.com/office/drawing/2014/main" id="{CB963648-0AD2-4730-91CC-34955DF5EE4A}"/>
              </a:ext>
            </a:extLst>
          </p:cNvPr>
          <p:cNvSpPr>
            <a:spLocks noGrp="1"/>
          </p:cNvSpPr>
          <p:nvPr>
            <p:ph idx="1"/>
          </p:nvPr>
        </p:nvSpPr>
        <p:spPr>
          <a:xfrm>
            <a:off x="1103312" y="1688124"/>
            <a:ext cx="8946541" cy="4560276"/>
          </a:xfrm>
        </p:spPr>
        <p:txBody>
          <a:bodyPr>
            <a:normAutofit lnSpcReduction="10000"/>
          </a:bodyPr>
          <a:lstStyle/>
          <a:p>
            <a:r>
              <a:rPr lang="tr-TR" sz="2400" dirty="0"/>
              <a:t>Bu turlar gidilen ülkelerde büyük otel mutfaklarının ve kaliteli restoranların aşçıları tarafından hazırlanan yemeklerin tadımının yapıldığı ve bazen de yöresel yemeklerin yapılışının öğretildiği turlardır. Avustralya’daki </a:t>
            </a:r>
            <a:r>
              <a:rPr lang="tr-TR" sz="2400" dirty="0" err="1"/>
              <a:t>The</a:t>
            </a:r>
            <a:r>
              <a:rPr lang="tr-TR" sz="2400" dirty="0"/>
              <a:t> </a:t>
            </a:r>
            <a:r>
              <a:rPr lang="tr-TR" sz="2400" dirty="0" err="1"/>
              <a:t>Intrepid</a:t>
            </a:r>
            <a:r>
              <a:rPr lang="tr-TR" sz="2400" dirty="0"/>
              <a:t> Travel turizm acentesi, Asya-Çin, Hindistan, Tayland, Malezya, Vietnam ve Japonya'ya paket gurme turları sunmaktadır.</a:t>
            </a:r>
          </a:p>
          <a:p>
            <a:r>
              <a:rPr lang="tr-TR" sz="2400" dirty="0"/>
              <a:t>Bazı seyahat </a:t>
            </a:r>
            <a:r>
              <a:rPr lang="tr-TR" sz="2400" dirty="0" err="1"/>
              <a:t>acentaları</a:t>
            </a:r>
            <a:r>
              <a:rPr lang="tr-TR" sz="2400" dirty="0"/>
              <a:t> da İtalya ve Fransa'ya gurme turları; </a:t>
            </a:r>
            <a:r>
              <a:rPr lang="tr-TR" sz="2400" dirty="0" err="1"/>
              <a:t>Toskana</a:t>
            </a:r>
            <a:r>
              <a:rPr lang="tr-TR" sz="2400" dirty="0"/>
              <a:t> ve </a:t>
            </a:r>
            <a:r>
              <a:rPr lang="tr-TR" sz="2400" dirty="0" err="1"/>
              <a:t>Provence'de</a:t>
            </a:r>
            <a:r>
              <a:rPr lang="tr-TR" sz="2400" dirty="0"/>
              <a:t> şarap turları düzenlemektedir. Avustralya'daki Melbourne ve </a:t>
            </a:r>
            <a:r>
              <a:rPr lang="tr-TR" sz="2400" dirty="0" err="1"/>
              <a:t>Sidney</a:t>
            </a:r>
            <a:r>
              <a:rPr lang="tr-TR" sz="2400" dirty="0"/>
              <a:t> ise genellikle yemek, şarap ve restoran turlarının odak pazarı haline gelmiştir</a:t>
            </a:r>
          </a:p>
        </p:txBody>
      </p:sp>
    </p:spTree>
    <p:extLst>
      <p:ext uri="{BB962C8B-B14F-4D97-AF65-F5344CB8AC3E}">
        <p14:creationId xmlns:p14="http://schemas.microsoft.com/office/powerpoint/2010/main" val="3387044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CDC186-32DB-4CCB-908C-E666A37736C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0D515FD-56B8-4F5D-9E91-7FEC109EE16E}"/>
              </a:ext>
            </a:extLst>
          </p:cNvPr>
          <p:cNvSpPr>
            <a:spLocks noGrp="1"/>
          </p:cNvSpPr>
          <p:nvPr>
            <p:ph idx="1"/>
          </p:nvPr>
        </p:nvSpPr>
        <p:spPr>
          <a:xfrm>
            <a:off x="815926" y="2052918"/>
            <a:ext cx="9819249" cy="4195481"/>
          </a:xfrm>
        </p:spPr>
        <p:txBody>
          <a:bodyPr>
            <a:normAutofit lnSpcReduction="10000"/>
          </a:bodyPr>
          <a:lstStyle/>
          <a:p>
            <a:r>
              <a:rPr lang="tr-TR" sz="2400" dirty="0"/>
              <a:t>Mutfak Müzeleri</a:t>
            </a:r>
          </a:p>
          <a:p>
            <a:r>
              <a:rPr lang="tr-TR" sz="2400" dirty="0"/>
              <a:t>UNESCO' </a:t>
            </a:r>
            <a:r>
              <a:rPr lang="tr-TR" sz="2400" dirty="0" err="1"/>
              <a:t>nun</a:t>
            </a:r>
            <a:r>
              <a:rPr lang="tr-TR" sz="2400" dirty="0"/>
              <a:t> somut olmayan kültürel miras maddesinin içinde yer alan gelenek-sel mutfak kültürü bir destinasyonun turizm açısından pazarlanmasında bütünleyici olarak görülmektedir. Bunun sonucunda bir ülkenin ya da bölgenin halkına ilişkin insanların besin üretim, hazırlama ve koruma yöntemleri, yiyecek ve içeceklerin çeşitleri, mutfak düzeni, mutfak araç ve gereçleri ile mutfak kültürü et-rafında şekillenmiş yeme içme alışkanlıkları, inanç ve ritüellerinin (Kalkan, 2016) birer turizm ürünü olarak gastronomi turizmine kazandırılması için mut-fak müzesi gibi imkanlara da ihtiyaç duyulmaktadır.</a:t>
            </a:r>
          </a:p>
        </p:txBody>
      </p:sp>
    </p:spTree>
    <p:extLst>
      <p:ext uri="{BB962C8B-B14F-4D97-AF65-F5344CB8AC3E}">
        <p14:creationId xmlns:p14="http://schemas.microsoft.com/office/powerpoint/2010/main" val="2042388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766820-A57F-46F2-894C-FDB6A58B6080}"/>
              </a:ext>
            </a:extLst>
          </p:cNvPr>
          <p:cNvSpPr>
            <a:spLocks noGrp="1"/>
          </p:cNvSpPr>
          <p:nvPr>
            <p:ph type="title"/>
          </p:nvPr>
        </p:nvSpPr>
        <p:spPr/>
        <p:txBody>
          <a:bodyPr/>
          <a:lstStyle/>
          <a:p>
            <a:r>
              <a:rPr lang="tr-TR" dirty="0"/>
              <a:t>Şarap Turizmi</a:t>
            </a:r>
          </a:p>
        </p:txBody>
      </p:sp>
      <p:sp>
        <p:nvSpPr>
          <p:cNvPr id="3" name="İçerik Yer Tutucusu 2">
            <a:extLst>
              <a:ext uri="{FF2B5EF4-FFF2-40B4-BE49-F238E27FC236}">
                <a16:creationId xmlns:a16="http://schemas.microsoft.com/office/drawing/2014/main" id="{4550BF82-FD6F-4DA1-B255-DE85AF1579CD}"/>
              </a:ext>
            </a:extLst>
          </p:cNvPr>
          <p:cNvSpPr>
            <a:spLocks noGrp="1"/>
          </p:cNvSpPr>
          <p:nvPr>
            <p:ph idx="1"/>
          </p:nvPr>
        </p:nvSpPr>
        <p:spPr/>
        <p:txBody>
          <a:bodyPr>
            <a:normAutofit/>
          </a:bodyPr>
          <a:lstStyle/>
          <a:p>
            <a:pPr algn="just"/>
            <a:r>
              <a:rPr lang="tr-TR" sz="2400" dirty="0"/>
              <a:t>Şarap ve şarap ile ilgili unsurlar tarihin ilk çağlarından bu yana insanların hayatlarında varlıklarını devam ettirmelerine rağmen bir kavram olarak şarap turizminin doğuşu 19. yüzyılın başlarına dayanmaktadır. Özellikle 19. yüzyılın ortalarından itibaren şarap bağlarını ziyaret etmenin dönemin zenginleri arasında önemli bir turistik aktivite olarak kabul edilmesiyle birlikte şarap turizmi seyahat paketleri açısından temel motivasyon faktörü haline gelmeye başlamıştır.</a:t>
            </a:r>
          </a:p>
        </p:txBody>
      </p:sp>
    </p:spTree>
    <p:extLst>
      <p:ext uri="{BB962C8B-B14F-4D97-AF65-F5344CB8AC3E}">
        <p14:creationId xmlns:p14="http://schemas.microsoft.com/office/powerpoint/2010/main" val="1271628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45BFFE-DBE5-4799-9E71-2D924C39B505}"/>
              </a:ext>
            </a:extLst>
          </p:cNvPr>
          <p:cNvSpPr>
            <a:spLocks noGrp="1"/>
          </p:cNvSpPr>
          <p:nvPr>
            <p:ph type="title"/>
          </p:nvPr>
        </p:nvSpPr>
        <p:spPr/>
        <p:txBody>
          <a:bodyPr/>
          <a:lstStyle/>
          <a:p>
            <a:r>
              <a:rPr lang="tr-TR" dirty="0"/>
              <a:t>Zeytin ve Zeytinyağı Turizmi</a:t>
            </a:r>
          </a:p>
        </p:txBody>
      </p:sp>
      <p:sp>
        <p:nvSpPr>
          <p:cNvPr id="3" name="İçerik Yer Tutucusu 2">
            <a:extLst>
              <a:ext uri="{FF2B5EF4-FFF2-40B4-BE49-F238E27FC236}">
                <a16:creationId xmlns:a16="http://schemas.microsoft.com/office/drawing/2014/main" id="{BF9CE849-F1CF-476C-8D47-15DDA5304CA2}"/>
              </a:ext>
            </a:extLst>
          </p:cNvPr>
          <p:cNvSpPr>
            <a:spLocks noGrp="1"/>
          </p:cNvSpPr>
          <p:nvPr>
            <p:ph idx="1"/>
          </p:nvPr>
        </p:nvSpPr>
        <p:spPr/>
        <p:txBody>
          <a:bodyPr>
            <a:normAutofit/>
          </a:bodyPr>
          <a:lstStyle/>
          <a:p>
            <a:r>
              <a:rPr lang="tr-TR" sz="2400" dirty="0"/>
              <a:t>Zeytin turizmi kavramı, zeytin ürünlerinin tüketicilere doğrudan pazarlanması olarak ortaya çıkmıştır. Zeytin turizmi konsepti, zeytin yetiştirme faaliyetlerinin ziyaretçilere açık olması ya da zeytin ve zeytin yağı satışının yapılması, zeytin yağı üretimini yerinde görme imkanı ile zeytinyağı çiftliklerinde konaklama imkanı sağlanması da dahil olmak üzere ağırlama ile ilgili faaliyetleri de içermektedir</a:t>
            </a:r>
          </a:p>
        </p:txBody>
      </p:sp>
    </p:spTree>
    <p:extLst>
      <p:ext uri="{BB962C8B-B14F-4D97-AF65-F5344CB8AC3E}">
        <p14:creationId xmlns:p14="http://schemas.microsoft.com/office/powerpoint/2010/main" val="3611699228"/>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otalTime>2</TotalTime>
  <Words>923</Words>
  <Application>Microsoft Office PowerPoint</Application>
  <PresentationFormat>Geniş ekran</PresentationFormat>
  <Paragraphs>32</Paragraphs>
  <Slides>15</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15</vt:i4>
      </vt:variant>
    </vt:vector>
  </HeadingPairs>
  <TitlesOfParts>
    <vt:vector size="22" baseType="lpstr">
      <vt:lpstr>Arial</vt:lpstr>
      <vt:lpstr>Calibri</vt:lpstr>
      <vt:lpstr>Calibri Light</vt:lpstr>
      <vt:lpstr>Century Gothic</vt:lpstr>
      <vt:lpstr>Wingdings 3</vt:lpstr>
      <vt:lpstr>Office Teması</vt:lpstr>
      <vt:lpstr>İyon</vt:lpstr>
      <vt:lpstr>T.C.  KASTAMONU ÜNİVERSİTESİ TURİZM FAKÜLTESİ</vt:lpstr>
      <vt:lpstr>Gastronomi Turizminin Kaynakları</vt:lpstr>
      <vt:lpstr>Restoran ziyaretleri</vt:lpstr>
      <vt:lpstr>Yöresel Pazarlar</vt:lpstr>
      <vt:lpstr>Yiyecek-İçecek Festivalleri</vt:lpstr>
      <vt:lpstr>Gurme Yemek Turları</vt:lpstr>
      <vt:lpstr>PowerPoint Sunusu</vt:lpstr>
      <vt:lpstr>Şarap Turizmi</vt:lpstr>
      <vt:lpstr>Zeytin ve Zeytinyağı Turizmi</vt:lpstr>
      <vt:lpstr>Diğer Gastronomi Turizmi Çeşitleri</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KASTAMONU ÜNİVERSİTESİ TURİZM FAKÜLTESİ</dc:title>
  <dc:creator>pc</dc:creator>
  <cp:lastModifiedBy>pc</cp:lastModifiedBy>
  <cp:revision>3</cp:revision>
  <dcterms:created xsi:type="dcterms:W3CDTF">2025-06-18T07:16:50Z</dcterms:created>
  <dcterms:modified xsi:type="dcterms:W3CDTF">2025-09-11T10:46:27Z</dcterms:modified>
</cp:coreProperties>
</file>