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75" r:id="rId3"/>
    <p:sldId id="257" r:id="rId4"/>
    <p:sldId id="260" r:id="rId5"/>
    <p:sldId id="292" r:id="rId6"/>
    <p:sldId id="293" r:id="rId7"/>
    <p:sldId id="289" r:id="rId8"/>
    <p:sldId id="291" r:id="rId9"/>
    <p:sldId id="277" r:id="rId10"/>
    <p:sldId id="278" r:id="rId11"/>
    <p:sldId id="279" r:id="rId12"/>
    <p:sldId id="280" r:id="rId13"/>
    <p:sldId id="281" r:id="rId14"/>
    <p:sldId id="283" r:id="rId15"/>
    <p:sldId id="282" r:id="rId16"/>
    <p:sldId id="287" r:id="rId17"/>
    <p:sldId id="288" r:id="rId18"/>
    <p:sldId id="284" r:id="rId19"/>
    <p:sldId id="285" r:id="rId20"/>
    <p:sldId id="286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BC5701-A5DC-0A8A-140F-E8CECF053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9DA5CA2-1F63-E615-8A23-F6BB18090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66138E-D640-BD85-0E86-6073513B0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E37566-7773-7A7F-2385-6E9FA39C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372164-CDB5-5A4C-2BC0-5309B2E1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52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C7A474-C372-2F62-DE7F-9E995AAFE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064C2C-1F3E-C57C-7281-F61529317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F82DE1-9EF3-E9EA-903A-B57CBBF91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A61E3E-5976-03DB-1744-0D512A2C1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B9DD47-EDAE-B0A6-0F96-2BF187B64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37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BCE08C9-33F6-78C9-E1ED-BB2D448DBC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DBCFEEE-F370-7924-F2AE-F293FFDE2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C5EDF3-9634-2F7C-76BA-309ADEE2A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769E8F-D789-59D4-8EEF-6DFD0D992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7624B7-4A95-BA67-B7A3-77A7189E5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59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24A75E-B939-03E9-F051-70FED8F5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0192DE-5BED-4759-7C14-8888377E9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171212-886A-0A37-5B3E-52EF9FAED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28BE28-4783-2348-13E9-46BEFD52A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17B556-B337-E2B8-6A34-252DBBFE6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25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5A42AA-B95D-A157-A322-EECB947EB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9E9CCBB-9DCB-1BAB-8F33-A7285061E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64C8AF-5EEA-5F42-2007-7FD640B3A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6EEDE1-CE76-010F-045E-E6195DBD3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189ADE-D0F9-39C5-7CB6-D5A25A54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75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7F8069-60B3-73DB-B0BF-97B7AD753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28193D-C22B-9F26-8132-51E26D189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3C20C17-4FB9-A9D5-6D02-EE4ACADDD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6E18A6-91D1-1D53-BB51-EC9659680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ADCDE5E-7A9D-13D5-1D48-B4BB3BE8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2E8E90-C02F-FD4D-EBCF-DE9EB1B35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865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81C6D2-5EBD-FDC1-C592-462030C03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BF66A7D-71D0-2601-9D85-1CD36B1C1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AAE50A-4B70-C6B7-5597-2A45D7B9F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4924596-570B-FDAC-234B-9C5956D72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795F297-4681-B7F7-802C-CF2E1D414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DDC4BC7-2ADA-2BEE-8363-C11EDE45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307262C-F54C-8F7A-22A8-A4AF5FBA1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67CFD80-9C9A-71BF-30E7-D3F82F123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53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C35422-308D-21A2-C5DA-A5819A9C5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52E3664-9906-04E9-BC69-93B1E3511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85DC96-828A-C1E9-FE0B-C884E06F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534D408-6B91-2C10-1E4E-2242B8907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17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27880C6-94EB-CB85-E236-65F16BA9B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D7611B-D495-8FFE-5766-DDCF6E86A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95687FC-706D-DC83-34A2-8350F901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02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439E3C-122F-2721-F70E-30D823120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2713F1-E625-7A42-9A23-46606876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5A726EE-4537-02A4-4CB2-E66A2471B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BB89C4-52E9-A07B-A837-7B933DF9C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EB2D2D2-5F31-97B0-9E55-A28070BA8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8375698-440A-FCFF-2093-C0C127DF6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75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F4181C-853E-30B5-D832-52BC3910D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1EB3B8F-267B-23C4-0B16-ADBDBED1D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3879D26-BCF7-BE50-D650-719BD2BB2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3531378-C9D2-04D6-F5D3-5C9EDB0D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C27B0B4-E72D-7C06-F0DD-8220C9092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B59EA76-8BF5-7AB1-5954-9E13A880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34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2C5C3D4-0731-21F3-3723-F5C64DD3B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E653D65-AC53-070D-C358-399530011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243ABC-BED6-37BA-EA91-9A856DCE8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86960C-452B-452D-A78C-4181B9D082B5}" type="datetimeFigureOut">
              <a:rPr lang="tr-TR" smtClean="0"/>
              <a:t>21.05.2026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D69389-D3D5-8542-38F9-00C75DAB6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5EA0AF2-DEA9-2A62-508E-6BD2431F8E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F69267-DD83-4839-AE44-25449E654D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83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61AF7A-643C-4364-8C12-A1C99E257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/>
          </a:p>
          <a:p>
            <a:pPr marL="0" indent="0" algn="ctr">
              <a:buNone/>
            </a:pPr>
            <a:r>
              <a:rPr lang="tr-TR" sz="4800" dirty="0"/>
              <a:t>MESLEKİ YABANCI DİL I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Naciye Sündüz OĞUZ</a:t>
            </a:r>
          </a:p>
        </p:txBody>
      </p:sp>
    </p:spTree>
    <p:extLst>
      <p:ext uri="{BB962C8B-B14F-4D97-AF65-F5344CB8AC3E}">
        <p14:creationId xmlns:p14="http://schemas.microsoft.com/office/powerpoint/2010/main" val="561491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A9E3F6-47C3-4830-8C84-0002B026B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A) </a:t>
            </a:r>
            <a:r>
              <a:rPr lang="tr-TR" dirty="0" err="1">
                <a:solidFill>
                  <a:srgbClr val="FF0000"/>
                </a:solidFill>
              </a:rPr>
              <a:t>Positive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Sentences</a:t>
            </a:r>
            <a:r>
              <a:rPr lang="tr-TR" dirty="0">
                <a:solidFill>
                  <a:srgbClr val="FF0000"/>
                </a:solidFill>
              </a:rPr>
              <a:t> (Olumlu Cümleler)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449494-42CC-4BA4-8F8A-0FBFE458B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Geniş zamanda Özne + Fiil yapısı kullanılır. Ancak He, </a:t>
            </a:r>
            <a:r>
              <a:rPr lang="tr-TR" dirty="0" err="1"/>
              <a:t>She</a:t>
            </a:r>
            <a:r>
              <a:rPr lang="tr-TR" dirty="0"/>
              <a:t>, </a:t>
            </a:r>
            <a:r>
              <a:rPr lang="tr-TR" dirty="0" err="1"/>
              <a:t>It</a:t>
            </a:r>
            <a:r>
              <a:rPr lang="tr-TR" dirty="0"/>
              <a:t> (3. Tekil Şahıslar) öznelerinden sonra fiile "-s", "-es" veya "-</a:t>
            </a:r>
            <a:r>
              <a:rPr lang="tr-TR" dirty="0" err="1"/>
              <a:t>ies</a:t>
            </a:r>
            <a:r>
              <a:rPr lang="tr-TR" dirty="0"/>
              <a:t>" takısı gelir.</a:t>
            </a:r>
          </a:p>
          <a:p>
            <a:r>
              <a:rPr lang="tr-TR" dirty="0"/>
              <a:t>I / </a:t>
            </a:r>
            <a:r>
              <a:rPr lang="tr-TR" dirty="0" err="1"/>
              <a:t>You</a:t>
            </a:r>
            <a:r>
              <a:rPr lang="tr-TR" dirty="0"/>
              <a:t> / </a:t>
            </a:r>
            <a:r>
              <a:rPr lang="tr-TR" dirty="0" err="1"/>
              <a:t>We</a:t>
            </a:r>
            <a:r>
              <a:rPr lang="tr-TR" dirty="0"/>
              <a:t> /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tr-TR" dirty="0"/>
              <a:t>Fiil (Yalın hali)</a:t>
            </a:r>
          </a:p>
          <a:p>
            <a:r>
              <a:rPr lang="tr-TR" dirty="0"/>
              <a:t>He / </a:t>
            </a:r>
            <a:r>
              <a:rPr lang="tr-TR" dirty="0" err="1"/>
              <a:t>She</a:t>
            </a:r>
            <a:r>
              <a:rPr lang="tr-TR" dirty="0"/>
              <a:t> /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/>
              <a:t>Fiil + (-s / -es / -</a:t>
            </a:r>
            <a:r>
              <a:rPr lang="tr-TR" dirty="0" err="1"/>
              <a:t>ies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596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23BECB-33CB-4D12-9786-26AA5EEFE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Medical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 (Tıbbi Örnekler)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F96438-CF13-4FD5-A5BD-185490E19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 </a:t>
            </a:r>
            <a:r>
              <a:rPr lang="tr-TR" dirty="0" err="1"/>
              <a:t>work</a:t>
            </a:r>
            <a:r>
              <a:rPr lang="tr-TR" dirty="0"/>
              <a:t> as a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representative</a:t>
            </a:r>
            <a:r>
              <a:rPr lang="tr-TR" dirty="0"/>
              <a:t>. (Ben tıbbi mümessil olarak çalışırım.)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doctor</a:t>
            </a:r>
            <a:r>
              <a:rPr lang="tr-TR" dirty="0"/>
              <a:t> </a:t>
            </a:r>
            <a:r>
              <a:rPr lang="tr-TR" dirty="0" err="1"/>
              <a:t>examines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. (Doktor her sabah hastaları muayene eder.)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Doctor</a:t>
            </a:r>
            <a:r>
              <a:rPr lang="tr-TR" dirty="0"/>
              <a:t> (He/</a:t>
            </a:r>
            <a:r>
              <a:rPr lang="tr-TR" dirty="0" err="1"/>
              <a:t>She</a:t>
            </a:r>
            <a:r>
              <a:rPr lang="tr-TR" dirty="0"/>
              <a:t>) olduğu için "</a:t>
            </a:r>
            <a:r>
              <a:rPr lang="tr-TR" dirty="0" err="1"/>
              <a:t>examine</a:t>
            </a:r>
            <a:r>
              <a:rPr lang="tr-TR" dirty="0"/>
              <a:t>" fiili "-s" takısı aldı.</a:t>
            </a:r>
          </a:p>
          <a:p>
            <a:r>
              <a:rPr lang="tr-TR" dirty="0" err="1"/>
              <a:t>Antibiotics</a:t>
            </a:r>
            <a:r>
              <a:rPr lang="tr-TR" dirty="0"/>
              <a:t> </a:t>
            </a:r>
            <a:r>
              <a:rPr lang="tr-TR" dirty="0" err="1"/>
              <a:t>destroy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, not </a:t>
            </a:r>
            <a:r>
              <a:rPr lang="tr-TR" dirty="0" err="1"/>
              <a:t>viruses</a:t>
            </a:r>
            <a:r>
              <a:rPr lang="tr-TR" dirty="0"/>
              <a:t>. (Antibiyotikler bakterileri yok eder, virüsleri değil.)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Antibiotics</a:t>
            </a:r>
            <a:r>
              <a:rPr lang="tr-TR" dirty="0"/>
              <a:t> çoğul (</a:t>
            </a:r>
            <a:r>
              <a:rPr lang="tr-TR" dirty="0" err="1"/>
              <a:t>They</a:t>
            </a:r>
            <a:r>
              <a:rPr lang="tr-TR" dirty="0"/>
              <a:t>) olduğu için fiil yalın kaldı.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relieves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 </a:t>
            </a:r>
            <a:r>
              <a:rPr lang="tr-TR" dirty="0" err="1"/>
              <a:t>quickly</a:t>
            </a:r>
            <a:r>
              <a:rPr lang="tr-TR" dirty="0"/>
              <a:t>. (Bu ilaç kronik ağrıyı hızlıca hafifletir.)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Drug</a:t>
            </a:r>
            <a:r>
              <a:rPr lang="tr-TR" dirty="0"/>
              <a:t> (</a:t>
            </a:r>
            <a:r>
              <a:rPr lang="tr-TR" dirty="0" err="1"/>
              <a:t>It</a:t>
            </a:r>
            <a:r>
              <a:rPr lang="tr-TR" dirty="0"/>
              <a:t>) olduğu için fiil "-s" takısı aldı.</a:t>
            </a:r>
          </a:p>
        </p:txBody>
      </p:sp>
    </p:spTree>
    <p:extLst>
      <p:ext uri="{BB962C8B-B14F-4D97-AF65-F5344CB8AC3E}">
        <p14:creationId xmlns:p14="http://schemas.microsoft.com/office/powerpoint/2010/main" val="3655577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1A0687-F76C-412B-B110-0655E8460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B) </a:t>
            </a:r>
            <a:r>
              <a:rPr lang="tr-TR" dirty="0" err="1">
                <a:solidFill>
                  <a:srgbClr val="FF0000"/>
                </a:solidFill>
              </a:rPr>
              <a:t>Negative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Sentences</a:t>
            </a:r>
            <a:r>
              <a:rPr lang="tr-TR" dirty="0">
                <a:solidFill>
                  <a:srgbClr val="FF0000"/>
                </a:solidFill>
              </a:rPr>
              <a:t> (Olumsuz Cümleler)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BCA494-959D-4485-B222-A112E161F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Olumsuz cümle yaparken özneden sonra "do not" (</a:t>
            </a:r>
            <a:r>
              <a:rPr lang="tr-TR" dirty="0" err="1"/>
              <a:t>don't</a:t>
            </a:r>
            <a:r>
              <a:rPr lang="tr-TR" dirty="0"/>
              <a:t>) veya "</a:t>
            </a:r>
            <a:r>
              <a:rPr lang="tr-TR" dirty="0" err="1"/>
              <a:t>does</a:t>
            </a:r>
            <a:r>
              <a:rPr lang="tr-TR" dirty="0"/>
              <a:t> not" (</a:t>
            </a:r>
            <a:r>
              <a:rPr lang="tr-TR" dirty="0" err="1"/>
              <a:t>doesn't</a:t>
            </a:r>
            <a:r>
              <a:rPr lang="tr-TR" dirty="0"/>
              <a:t>) yardımcı fiili getirilir. </a:t>
            </a:r>
          </a:p>
          <a:p>
            <a:r>
              <a:rPr lang="tr-TR" dirty="0"/>
              <a:t>Yardımcı fiil geldikten sonra, fiil her zaman yalın (takısız) haline döner.</a:t>
            </a:r>
          </a:p>
          <a:p>
            <a:r>
              <a:rPr lang="tr-TR" dirty="0"/>
              <a:t>I / </a:t>
            </a:r>
            <a:r>
              <a:rPr lang="tr-TR" dirty="0" err="1"/>
              <a:t>You</a:t>
            </a:r>
            <a:r>
              <a:rPr lang="tr-TR" dirty="0"/>
              <a:t> / </a:t>
            </a:r>
            <a:r>
              <a:rPr lang="tr-TR" dirty="0" err="1"/>
              <a:t>We</a:t>
            </a:r>
            <a:r>
              <a:rPr lang="tr-TR" dirty="0"/>
              <a:t> / </a:t>
            </a:r>
            <a:r>
              <a:rPr lang="tr-TR" dirty="0" err="1"/>
              <a:t>They</a:t>
            </a:r>
            <a:r>
              <a:rPr lang="tr-TR" dirty="0"/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don't</a:t>
            </a:r>
            <a:r>
              <a:rPr lang="tr-TR" dirty="0"/>
              <a:t> + Fiil (Yalın)</a:t>
            </a:r>
          </a:p>
          <a:p>
            <a:r>
              <a:rPr lang="tr-TR" dirty="0"/>
              <a:t>He / </a:t>
            </a:r>
            <a:r>
              <a:rPr lang="tr-TR" dirty="0" err="1"/>
              <a:t>She</a:t>
            </a:r>
            <a:r>
              <a:rPr lang="tr-TR" dirty="0"/>
              <a:t> / </a:t>
            </a:r>
            <a:r>
              <a:rPr lang="tr-TR" dirty="0" err="1"/>
              <a:t>It</a:t>
            </a:r>
            <a:r>
              <a:rPr lang="tr-TR" dirty="0"/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 err="1"/>
              <a:t>doesn't</a:t>
            </a:r>
            <a:r>
              <a:rPr lang="tr-TR" dirty="0"/>
              <a:t> + Fiil (Yalın)</a:t>
            </a:r>
          </a:p>
        </p:txBody>
      </p:sp>
    </p:spTree>
    <p:extLst>
      <p:ext uri="{BB962C8B-B14F-4D97-AF65-F5344CB8AC3E}">
        <p14:creationId xmlns:p14="http://schemas.microsoft.com/office/powerpoint/2010/main" val="3806144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79517B-DC2D-4491-A6AE-438AD7D09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Medical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 (Tıbbi Örnekler)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23666E-E8AC-430D-9260-F1C38CB71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don't</a:t>
            </a:r>
            <a:r>
              <a:rPr lang="tr-TR" dirty="0"/>
              <a:t> </a:t>
            </a:r>
            <a:r>
              <a:rPr lang="tr-TR" dirty="0" err="1"/>
              <a:t>recommend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medicine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pregnant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. (Bu ilacı hamile kadınlar için önermeyiz.)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doesn't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pills</a:t>
            </a:r>
            <a:r>
              <a:rPr lang="tr-TR" dirty="0"/>
              <a:t> on an </a:t>
            </a:r>
            <a:r>
              <a:rPr lang="tr-TR" dirty="0" err="1"/>
              <a:t>empty</a:t>
            </a:r>
            <a:r>
              <a:rPr lang="tr-TR" dirty="0"/>
              <a:t> </a:t>
            </a:r>
            <a:r>
              <a:rPr lang="tr-TR" dirty="0" err="1"/>
              <a:t>stomach</a:t>
            </a:r>
            <a:r>
              <a:rPr lang="tr-TR" dirty="0"/>
              <a:t>. (Hasta hapları aç karnına almaz.)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tr-TR" dirty="0"/>
              <a:t>"</a:t>
            </a:r>
            <a:r>
              <a:rPr lang="tr-TR" dirty="0" err="1"/>
              <a:t>Doesn't</a:t>
            </a:r>
            <a:r>
              <a:rPr lang="tr-TR" dirty="0"/>
              <a:t>" geldiği için "</a:t>
            </a:r>
            <a:r>
              <a:rPr lang="tr-TR" dirty="0" err="1"/>
              <a:t>takes</a:t>
            </a:r>
            <a:r>
              <a:rPr lang="tr-TR" dirty="0"/>
              <a:t>" değil, "</a:t>
            </a:r>
            <a:r>
              <a:rPr lang="tr-TR" dirty="0" err="1"/>
              <a:t>take</a:t>
            </a:r>
            <a:r>
              <a:rPr lang="tr-TR" dirty="0"/>
              <a:t>" kullandık.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capsule</a:t>
            </a:r>
            <a:r>
              <a:rPr lang="tr-TR" dirty="0"/>
              <a:t> </a:t>
            </a:r>
            <a:r>
              <a:rPr lang="tr-TR" dirty="0" err="1"/>
              <a:t>doesn't</a:t>
            </a:r>
            <a:r>
              <a:rPr lang="tr-TR" dirty="0"/>
              <a:t> </a:t>
            </a:r>
            <a:r>
              <a:rPr lang="tr-TR" dirty="0" err="1"/>
              <a:t>dissolve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stomach</a:t>
            </a:r>
            <a:r>
              <a:rPr lang="tr-TR" dirty="0"/>
              <a:t>; it </a:t>
            </a:r>
            <a:r>
              <a:rPr lang="tr-TR" dirty="0" err="1"/>
              <a:t>dissolves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intestines</a:t>
            </a:r>
            <a:r>
              <a:rPr lang="tr-TR" dirty="0"/>
              <a:t>. (Bu kapsül midede çözünmez; bağırsaklarda çözünür.)</a:t>
            </a:r>
          </a:p>
        </p:txBody>
      </p:sp>
    </p:spTree>
    <p:extLst>
      <p:ext uri="{BB962C8B-B14F-4D97-AF65-F5344CB8AC3E}">
        <p14:creationId xmlns:p14="http://schemas.microsoft.com/office/powerpoint/2010/main" val="3423527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B2E44E-80A9-419E-8784-B1DC03978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C) Question Sentences (</a:t>
            </a:r>
            <a:r>
              <a:rPr lang="fr-FR" dirty="0" err="1">
                <a:solidFill>
                  <a:srgbClr val="FF0000"/>
                </a:solidFill>
              </a:rPr>
              <a:t>Soru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Cümleleri</a:t>
            </a:r>
            <a:r>
              <a:rPr lang="fr-FR" dirty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5C08A5-B5EF-4FA0-84A9-40A17710E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Soru yaparken "Do" veya "</a:t>
            </a:r>
            <a:r>
              <a:rPr lang="tr-TR" dirty="0" err="1"/>
              <a:t>Does</a:t>
            </a:r>
            <a:r>
              <a:rPr lang="tr-TR" dirty="0"/>
              <a:t>" yardımcı fiili cümlenin en başına (öznenin önüne) gelir. Fiil yine yalın kalır.</a:t>
            </a:r>
          </a:p>
          <a:p>
            <a:r>
              <a:rPr lang="tr-TR" dirty="0"/>
              <a:t>Do + I / </a:t>
            </a:r>
            <a:r>
              <a:rPr lang="tr-TR" dirty="0" err="1"/>
              <a:t>You</a:t>
            </a:r>
            <a:r>
              <a:rPr lang="tr-TR" dirty="0"/>
              <a:t> / </a:t>
            </a:r>
            <a:r>
              <a:rPr lang="tr-TR" dirty="0" err="1"/>
              <a:t>We</a:t>
            </a:r>
            <a:r>
              <a:rPr lang="tr-TR" dirty="0"/>
              <a:t> / </a:t>
            </a:r>
            <a:r>
              <a:rPr lang="tr-TR" dirty="0" err="1"/>
              <a:t>They</a:t>
            </a:r>
            <a:r>
              <a:rPr lang="tr-TR" dirty="0"/>
              <a:t> + Fiil (Yalın)?</a:t>
            </a:r>
            <a:r>
              <a:rPr lang="tr-TR" dirty="0" err="1"/>
              <a:t>Does</a:t>
            </a:r>
            <a:r>
              <a:rPr lang="tr-TR" dirty="0"/>
              <a:t> + He / </a:t>
            </a:r>
            <a:r>
              <a:rPr lang="tr-TR" dirty="0" err="1"/>
              <a:t>She</a:t>
            </a:r>
            <a:r>
              <a:rPr lang="tr-TR" dirty="0"/>
              <a:t> / </a:t>
            </a:r>
            <a:r>
              <a:rPr lang="tr-TR" dirty="0" err="1"/>
              <a:t>It</a:t>
            </a:r>
            <a:r>
              <a:rPr lang="tr-TR" dirty="0"/>
              <a:t> + Fiil (Yalın)?</a:t>
            </a:r>
          </a:p>
        </p:txBody>
      </p:sp>
    </p:spTree>
    <p:extLst>
      <p:ext uri="{BB962C8B-B14F-4D97-AF65-F5344CB8AC3E}">
        <p14:creationId xmlns:p14="http://schemas.microsoft.com/office/powerpoint/2010/main" val="155542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0F9EF1-797F-4AAD-8946-4CCB2962E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Medical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 (Tıbbi Örnekler)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28484D-48C9-4337-88CA-9A766709E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visit</a:t>
            </a:r>
            <a:r>
              <a:rPr lang="tr-TR" dirty="0"/>
              <a:t> </a:t>
            </a:r>
            <a:r>
              <a:rPr lang="tr-TR" dirty="0" err="1"/>
              <a:t>cardiologists</a:t>
            </a:r>
            <a:r>
              <a:rPr lang="tr-TR" dirty="0"/>
              <a:t> in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hospital</a:t>
            </a:r>
            <a:r>
              <a:rPr lang="tr-TR" dirty="0"/>
              <a:t>? (Bu hastanedeki kardiyologları ziyaret eder misiniz?)</a:t>
            </a:r>
          </a:p>
          <a:p>
            <a:r>
              <a:rPr lang="tr-TR" dirty="0" err="1"/>
              <a:t>Does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ointment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? (Bu merhem herhangi bir yan etkiye neden olur mu?)</a:t>
            </a:r>
          </a:p>
          <a:p>
            <a:r>
              <a:rPr lang="tr-TR" dirty="0" err="1"/>
              <a:t>Does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/>
              <a:t>ingredient</a:t>
            </a:r>
            <a:r>
              <a:rPr lang="tr-TR" dirty="0"/>
              <a:t> </a:t>
            </a:r>
            <a:r>
              <a:rPr lang="tr-TR" dirty="0" err="1"/>
              <a:t>lower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? (Etken madde kan basıncını düşürür mü?)</a:t>
            </a:r>
          </a:p>
        </p:txBody>
      </p:sp>
    </p:spTree>
    <p:extLst>
      <p:ext uri="{BB962C8B-B14F-4D97-AF65-F5344CB8AC3E}">
        <p14:creationId xmlns:p14="http://schemas.microsoft.com/office/powerpoint/2010/main" val="398532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D063D7-2E3B-4F2C-86D6-027C89CA1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"WH- QUESTIONS"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D1968E-07B4-4024-97DA-2EC28AE1B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Geniş zamanda "Evet/Hayır" cevaplarının ötesinde, durumlar, süreçler, nedenler ve miktarlar hakkında detaylı bilgi almak için soru kelimelerini (</a:t>
            </a:r>
            <a:r>
              <a:rPr lang="tr-TR" dirty="0" err="1"/>
              <a:t>Wh</a:t>
            </a:r>
            <a:r>
              <a:rPr lang="tr-TR" dirty="0"/>
              <a:t>- ) kullanırız. </a:t>
            </a:r>
          </a:p>
          <a:p>
            <a:r>
              <a:rPr lang="tr-TR" dirty="0"/>
              <a:t>Bu sorular, tıbbi tanıtım temsilcilerinin hekimlerin veya eczacıların ihtiyaçlarını anlamaları için en önemli iletişim aracıdır.</a:t>
            </a:r>
          </a:p>
          <a:p>
            <a:r>
              <a:rPr lang="tr-TR" dirty="0" err="1"/>
              <a:t>Wh</a:t>
            </a:r>
            <a:r>
              <a:rPr lang="tr-TR" dirty="0"/>
              <a:t>- + Do / </a:t>
            </a:r>
            <a:r>
              <a:rPr lang="tr-TR" dirty="0" err="1"/>
              <a:t>Does</a:t>
            </a:r>
            <a:r>
              <a:rPr lang="tr-TR" dirty="0"/>
              <a:t> + </a:t>
            </a:r>
            <a:r>
              <a:rPr lang="tr-TR" dirty="0" err="1"/>
              <a:t>Subject</a:t>
            </a:r>
            <a:r>
              <a:rPr lang="tr-TR" dirty="0"/>
              <a:t> (Özne) + </a:t>
            </a:r>
            <a:r>
              <a:rPr lang="tr-TR" dirty="0" err="1"/>
              <a:t>Verb</a:t>
            </a:r>
            <a:r>
              <a:rPr lang="tr-TR" dirty="0"/>
              <a:t> (Fiilin Yalın Hali)+……. 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6945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B0FD44-95E9-465B-B165-8864C7237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Medical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 (Tıbbi Örnekler)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BD3EEA-9F8E-4492-8FCD-7B778EF0E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side effects does the patient experience?(Hasta ne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 </a:t>
            </a:r>
            <a:r>
              <a:rPr lang="en-US" dirty="0" err="1"/>
              <a:t>yaşar</a:t>
            </a:r>
            <a:r>
              <a:rPr lang="en-US" dirty="0"/>
              <a:t>?)</a:t>
            </a:r>
            <a:endParaRPr lang="tr-TR" dirty="0"/>
          </a:p>
          <a:p>
            <a:r>
              <a:rPr lang="tr-TR" dirty="0" err="1"/>
              <a:t>When</a:t>
            </a:r>
            <a:r>
              <a:rPr lang="tr-TR" dirty="0"/>
              <a:t> 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recommend</a:t>
            </a:r>
            <a:r>
              <a:rPr lang="tr-TR" dirty="0"/>
              <a:t> </a:t>
            </a:r>
            <a:r>
              <a:rPr lang="tr-TR" dirty="0" err="1"/>
              <a:t>taking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capsule</a:t>
            </a:r>
            <a:r>
              <a:rPr lang="tr-TR" dirty="0"/>
              <a:t>?(Bu kapsülün ne zaman alınmasını önerirsiniz?)</a:t>
            </a:r>
          </a:p>
          <a:p>
            <a:r>
              <a:rPr lang="en-US" dirty="0"/>
              <a:t>Where does the drug absorb in the body?(</a:t>
            </a:r>
            <a:r>
              <a:rPr lang="en-US" dirty="0" err="1"/>
              <a:t>İlaç</a:t>
            </a:r>
            <a:r>
              <a:rPr lang="en-US" dirty="0"/>
              <a:t>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nerede</a:t>
            </a:r>
            <a:r>
              <a:rPr lang="en-US" dirty="0"/>
              <a:t> </a:t>
            </a:r>
            <a:r>
              <a:rPr lang="en-US" dirty="0" err="1"/>
              <a:t>emilir</a:t>
            </a:r>
            <a:r>
              <a:rPr lang="en-US" dirty="0"/>
              <a:t>?)</a:t>
            </a:r>
            <a:endParaRPr lang="tr-TR" dirty="0"/>
          </a:p>
          <a:p>
            <a:r>
              <a:rPr lang="tr-TR" dirty="0" err="1"/>
              <a:t>Why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/>
              <a:t>require</a:t>
            </a:r>
            <a:r>
              <a:rPr lang="tr-TR" dirty="0"/>
              <a:t> a </a:t>
            </a:r>
            <a:r>
              <a:rPr lang="tr-TR" dirty="0" err="1"/>
              <a:t>prescription</a:t>
            </a:r>
            <a:r>
              <a:rPr lang="tr-TR" dirty="0"/>
              <a:t>?(Bu antibiyotik neden reçete gerektirir?)</a:t>
            </a:r>
          </a:p>
          <a:p>
            <a:r>
              <a:rPr lang="tr-TR" dirty="0"/>
              <a:t>How </a:t>
            </a:r>
            <a:r>
              <a:rPr lang="tr-TR" dirty="0" err="1"/>
              <a:t>does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syrup</a:t>
            </a:r>
            <a:r>
              <a:rPr lang="tr-TR" dirty="0"/>
              <a:t> </a:t>
            </a:r>
            <a:r>
              <a:rPr lang="tr-TR" dirty="0" err="1"/>
              <a:t>prevent</a:t>
            </a:r>
            <a:r>
              <a:rPr lang="tr-TR" dirty="0"/>
              <a:t> </a:t>
            </a:r>
            <a:r>
              <a:rPr lang="tr-TR" dirty="0" err="1"/>
              <a:t>coughing</a:t>
            </a:r>
            <a:r>
              <a:rPr lang="tr-TR" dirty="0"/>
              <a:t>?(Bu şurup öksürüğü nasıl önler?)</a:t>
            </a:r>
          </a:p>
        </p:txBody>
      </p:sp>
    </p:spTree>
    <p:extLst>
      <p:ext uri="{BB962C8B-B14F-4D97-AF65-F5344CB8AC3E}">
        <p14:creationId xmlns:p14="http://schemas.microsoft.com/office/powerpoint/2010/main" val="1829688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86B551-5CA3-46DE-8329-B1790D75C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0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COMMON ADVERBS OF FREQUENCY (SIKLIK ZARFLARI)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5953E2F-502C-4376-9611-1A7E5AF1EF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875634"/>
              </p:ext>
            </p:extLst>
          </p:nvPr>
        </p:nvGraphicFramePr>
        <p:xfrm>
          <a:off x="1809750" y="1104900"/>
          <a:ext cx="8667750" cy="5744094"/>
        </p:xfrm>
        <a:graphic>
          <a:graphicData uri="http://schemas.openxmlformats.org/drawingml/2006/table">
            <a:tbl>
              <a:tblPr/>
              <a:tblGrid>
                <a:gridCol w="2889250">
                  <a:extLst>
                    <a:ext uri="{9D8B030D-6E8A-4147-A177-3AD203B41FA5}">
                      <a16:colId xmlns:a16="http://schemas.microsoft.com/office/drawing/2014/main" val="1932909859"/>
                    </a:ext>
                  </a:extLst>
                </a:gridCol>
                <a:gridCol w="2889250">
                  <a:extLst>
                    <a:ext uri="{9D8B030D-6E8A-4147-A177-3AD203B41FA5}">
                      <a16:colId xmlns:a16="http://schemas.microsoft.com/office/drawing/2014/main" val="1154407523"/>
                    </a:ext>
                  </a:extLst>
                </a:gridCol>
                <a:gridCol w="2889250">
                  <a:extLst>
                    <a:ext uri="{9D8B030D-6E8A-4147-A177-3AD203B41FA5}">
                      <a16:colId xmlns:a16="http://schemas.microsoft.com/office/drawing/2014/main" val="3359691519"/>
                    </a:ext>
                  </a:extLst>
                </a:gridCol>
              </a:tblGrid>
              <a:tr h="358648"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Adverb (Zarf)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Meaning (Anlamı)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Medical Example (Tıbbi Örnek)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660544"/>
                  </a:ext>
                </a:extLst>
              </a:tr>
              <a:tr h="742537"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Always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Her zaman</a:t>
                      </a: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Pharmacists </a:t>
                      </a: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always</a:t>
                      </a: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check the prescription. </a:t>
                      </a:r>
                      <a:r>
                        <a:rPr lang="tr-TR" sz="1400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(Eczacılar her zaman reçeteyi kontrol eder.)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704663"/>
                  </a:ext>
                </a:extLst>
              </a:tr>
              <a:tr h="934483"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Usually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Genellikle</a:t>
                      </a: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Medical reps </a:t>
                      </a: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usually</a:t>
                      </a: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visit clinics in the afternoon. </a:t>
                      </a:r>
                      <a:r>
                        <a:rPr lang="tr-TR" sz="1400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(Tıbbi mümessiller genellikle öğleden sonra klinikleri ziyaret eder.)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713531"/>
                  </a:ext>
                </a:extLst>
              </a:tr>
              <a:tr h="934483"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Often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Sık sık</a:t>
                      </a: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Patients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often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forget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take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their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daily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vitamins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. </a:t>
                      </a:r>
                      <a:r>
                        <a:rPr lang="tr-TR" sz="1400" i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(Hastalar sıklıkla günlük vitaminlerini almayı unuturlar.)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6611991"/>
                  </a:ext>
                </a:extLst>
              </a:tr>
              <a:tr h="742537"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Sometimes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Bazen</a:t>
                      </a: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This vaccine </a:t>
                      </a: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sometimes</a:t>
                      </a: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causes a mild fever. </a:t>
                      </a:r>
                      <a:r>
                        <a:rPr lang="tr-TR" sz="1400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(Bu aşı bazen hafif bir ateşe neden olur.)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944717"/>
                  </a:ext>
                </a:extLst>
              </a:tr>
              <a:tr h="934483"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Rarely / Seldom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Nadiren</a:t>
                      </a: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People </a:t>
                      </a:r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rarely</a:t>
                      </a:r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experience severe allergic reactions. </a:t>
                      </a:r>
                      <a:r>
                        <a:rPr lang="tr-TR" sz="1400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(İnsanlar nadiren şiddetli alerjik reaksiyonlar yaşarlar.)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030550"/>
                  </a:ext>
                </a:extLst>
              </a:tr>
              <a:tr h="934483">
                <a:tc>
                  <a:txBody>
                    <a:bodyPr/>
                    <a:lstStyle/>
                    <a:p>
                      <a:pPr rtl="0"/>
                      <a:r>
                        <a:rPr lang="tr-TR" sz="1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Never</a:t>
                      </a:r>
                      <a:endParaRPr lang="tr-TR" sz="1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Asla</a:t>
                      </a: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You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must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remember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: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Insulin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never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cures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diabetes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, it </a:t>
                      </a:r>
                      <a:r>
                        <a:rPr lang="tr-TR" sz="140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controls</a:t>
                      </a:r>
                      <a:r>
                        <a:rPr lang="tr-TR" sz="1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it. </a:t>
                      </a:r>
                      <a:r>
                        <a:rPr lang="tr-TR" sz="1400" i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(Unutmamalısınız: İnsülin diyabeti asla iyileştirmez, onu kontrol eder.)</a:t>
                      </a:r>
                      <a:endParaRPr lang="tr-TR" sz="1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9635" marR="49635" marT="66180" marB="66180"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255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510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A470B7-6AF4-4CE7-97DB-F06A292DD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İngilizce'den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Türkçe'ye</a:t>
            </a:r>
            <a:r>
              <a:rPr lang="tr-TR" dirty="0">
                <a:solidFill>
                  <a:srgbClr val="FF0000"/>
                </a:solidFill>
              </a:rPr>
              <a:t> Çeviriniz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7BD1EA-9871-4182-8A73-AD8DC7CEF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representatives</a:t>
            </a:r>
            <a:r>
              <a:rPr lang="tr-TR" dirty="0"/>
              <a:t> </a:t>
            </a:r>
            <a:r>
              <a:rPr lang="tr-TR" dirty="0" err="1"/>
              <a:t>promote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pharmaceutical</a:t>
            </a:r>
            <a:r>
              <a:rPr lang="tr-TR" dirty="0"/>
              <a:t> </a:t>
            </a:r>
            <a:r>
              <a:rPr lang="tr-TR" dirty="0" err="1"/>
              <a:t>products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doctors</a:t>
            </a:r>
            <a:r>
              <a:rPr lang="tr-TR" dirty="0"/>
              <a:t>.</a:t>
            </a:r>
          </a:p>
          <a:p>
            <a:r>
              <a:rPr lang="tr-TR" dirty="0"/>
              <a:t>Çeviri: Tıbbi temsilciler, doktorlara yeni ilaç ürünlerinin tanıtımını yapar.</a:t>
            </a:r>
          </a:p>
          <a:p>
            <a:r>
              <a:rPr lang="tr-TR" dirty="0" err="1"/>
              <a:t>Does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laboratory</a:t>
            </a:r>
            <a:r>
              <a:rPr lang="tr-TR" dirty="0"/>
              <a:t> test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accurate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?</a:t>
            </a:r>
          </a:p>
          <a:p>
            <a:r>
              <a:rPr lang="tr-TR" dirty="0"/>
              <a:t>Çeviri: Bu laboratuvar testi doğru sonuçlar sağlar mı?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sell</a:t>
            </a:r>
            <a:r>
              <a:rPr lang="tr-TR" dirty="0"/>
              <a:t>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devices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a </a:t>
            </a:r>
            <a:r>
              <a:rPr lang="tr-TR" dirty="0" err="1"/>
              <a:t>warranty</a:t>
            </a:r>
            <a:r>
              <a:rPr lang="tr-TR" dirty="0"/>
              <a:t>.</a:t>
            </a:r>
          </a:p>
          <a:p>
            <a:r>
              <a:rPr lang="tr-TR" dirty="0"/>
              <a:t>Çeviri: Şirket, garanti belgesi olmadan tıbbi cihaz satışı yapmaz.</a:t>
            </a:r>
          </a:p>
        </p:txBody>
      </p:sp>
    </p:spTree>
    <p:extLst>
      <p:ext uri="{BB962C8B-B14F-4D97-AF65-F5344CB8AC3E}">
        <p14:creationId xmlns:p14="http://schemas.microsoft.com/office/powerpoint/2010/main" val="1591593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1FB860-196A-445F-B4A3-C493B7A40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3450"/>
            <a:ext cx="10515600" cy="5243513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Health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Sağlık</a:t>
            </a:r>
          </a:p>
          <a:p>
            <a:pPr marL="0" indent="0">
              <a:buNone/>
            </a:pPr>
            <a:r>
              <a:rPr lang="tr-TR" dirty="0" err="1"/>
              <a:t>Health</a:t>
            </a:r>
            <a:r>
              <a:rPr lang="tr-TR" dirty="0"/>
              <a:t> is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everyone</a:t>
            </a:r>
            <a:r>
              <a:rPr lang="tr-TR" dirty="0"/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Medicine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İlaç</a:t>
            </a:r>
          </a:p>
          <a:p>
            <a:pPr marL="0" indent="0">
              <a:buNone/>
            </a:pP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takes</a:t>
            </a:r>
            <a:r>
              <a:rPr lang="tr-TR" dirty="0"/>
              <a:t> </a:t>
            </a:r>
            <a:r>
              <a:rPr lang="tr-TR" dirty="0" err="1"/>
              <a:t>medicine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. </a:t>
            </a:r>
          </a:p>
          <a:p>
            <a:r>
              <a:rPr lang="tr-TR" dirty="0">
                <a:solidFill>
                  <a:srgbClr val="FF0000"/>
                </a:solidFill>
              </a:rPr>
              <a:t>Healthcare: </a:t>
            </a:r>
            <a:r>
              <a:rPr lang="tr-TR" dirty="0"/>
              <a:t>Sağlık hizmetleri</a:t>
            </a:r>
          </a:p>
          <a:p>
            <a:pPr marL="0" indent="0">
              <a:buNone/>
            </a:pPr>
            <a:r>
              <a:rPr lang="tr-TR" dirty="0"/>
              <a:t>Healthcare </a:t>
            </a:r>
            <a:r>
              <a:rPr lang="tr-TR" dirty="0" err="1"/>
              <a:t>workers</a:t>
            </a:r>
            <a:r>
              <a:rPr lang="tr-TR" dirty="0"/>
              <a:t>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sick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. </a:t>
            </a:r>
          </a:p>
          <a:p>
            <a:r>
              <a:rPr lang="tr-TR" dirty="0" err="1">
                <a:solidFill>
                  <a:srgbClr val="FF0000"/>
                </a:solidFill>
              </a:rPr>
              <a:t>Disease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Hastalık </a:t>
            </a:r>
          </a:p>
          <a:p>
            <a:pPr marL="0" indent="0">
              <a:buNone/>
            </a:pPr>
            <a:r>
              <a:rPr lang="tr-TR" dirty="0" err="1"/>
              <a:t>Diabetes</a:t>
            </a:r>
            <a:r>
              <a:rPr lang="tr-TR" dirty="0"/>
              <a:t> is a </a:t>
            </a:r>
            <a:r>
              <a:rPr lang="tr-TR" dirty="0" err="1"/>
              <a:t>common</a:t>
            </a:r>
            <a:r>
              <a:rPr lang="tr-TR" dirty="0"/>
              <a:t>(yaygın) </a:t>
            </a:r>
            <a:r>
              <a:rPr lang="tr-TR" dirty="0" err="1"/>
              <a:t>disease</a:t>
            </a:r>
            <a:r>
              <a:rPr lang="tr-TR" dirty="0"/>
              <a:t>. </a:t>
            </a:r>
          </a:p>
          <a:p>
            <a:r>
              <a:rPr lang="tr-TR" dirty="0" err="1">
                <a:solidFill>
                  <a:srgbClr val="FF0000"/>
                </a:solidFill>
              </a:rPr>
              <a:t>Illness:</a:t>
            </a:r>
            <a:r>
              <a:rPr lang="tr-TR" dirty="0" err="1"/>
              <a:t>Rahatsızlık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He can not </a:t>
            </a:r>
            <a:r>
              <a:rPr lang="tr-TR" dirty="0" err="1"/>
              <a:t>go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illness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8351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6651D9-18C6-45E7-B1EC-83152B197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Türkçe'den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İngilizce'ye</a:t>
            </a:r>
            <a:r>
              <a:rPr lang="tr-TR" dirty="0">
                <a:solidFill>
                  <a:srgbClr val="FF0000"/>
                </a:solidFill>
              </a:rPr>
              <a:t> Çeviriniz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6E12AC-1670-48BA-9439-11C144775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ilaç baş ağrısını 15 dakikada tedavi eder.</a:t>
            </a:r>
          </a:p>
          <a:p>
            <a:r>
              <a:rPr lang="tr-TR" dirty="0"/>
              <a:t>Çeviri: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treats</a:t>
            </a:r>
            <a:r>
              <a:rPr lang="tr-TR" dirty="0"/>
              <a:t> </a:t>
            </a:r>
            <a:r>
              <a:rPr lang="tr-TR" dirty="0" err="1"/>
              <a:t>headache</a:t>
            </a:r>
            <a:r>
              <a:rPr lang="tr-TR" dirty="0"/>
              <a:t> in 15 </a:t>
            </a:r>
            <a:r>
              <a:rPr lang="tr-TR" dirty="0" err="1"/>
              <a:t>minutes</a:t>
            </a:r>
            <a:r>
              <a:rPr lang="tr-TR" dirty="0"/>
              <a:t>.</a:t>
            </a:r>
          </a:p>
          <a:p>
            <a:r>
              <a:rPr lang="tr-TR" dirty="0"/>
              <a:t>Böbrekler kanı süzerek idrar üretir.</a:t>
            </a:r>
          </a:p>
          <a:p>
            <a:r>
              <a:rPr lang="tr-TR" dirty="0"/>
              <a:t>Çeviri: </a:t>
            </a:r>
            <a:r>
              <a:rPr lang="tr-TR" dirty="0" err="1"/>
              <a:t>Kidneys</a:t>
            </a:r>
            <a:r>
              <a:rPr lang="tr-TR" dirty="0"/>
              <a:t> </a:t>
            </a:r>
            <a:r>
              <a:rPr lang="tr-TR" dirty="0" err="1"/>
              <a:t>filter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produce</a:t>
            </a:r>
            <a:r>
              <a:rPr lang="tr-TR" dirty="0"/>
              <a:t> </a:t>
            </a:r>
            <a:r>
              <a:rPr lang="tr-TR" dirty="0" err="1"/>
              <a:t>urine</a:t>
            </a:r>
            <a:r>
              <a:rPr lang="tr-TR" dirty="0"/>
              <a:t>.</a:t>
            </a:r>
          </a:p>
          <a:p>
            <a:r>
              <a:rPr lang="tr-TR" dirty="0"/>
              <a:t>Sağlık personeli hastanede maske takar mı?</a:t>
            </a:r>
          </a:p>
          <a:p>
            <a:r>
              <a:rPr lang="tr-TR" dirty="0"/>
              <a:t>Çeviri: Do </a:t>
            </a:r>
            <a:r>
              <a:rPr lang="tr-TR" dirty="0" err="1"/>
              <a:t>healthcare</a:t>
            </a:r>
            <a:r>
              <a:rPr lang="tr-TR" dirty="0"/>
              <a:t> </a:t>
            </a:r>
            <a:r>
              <a:rPr lang="tr-TR" dirty="0" err="1"/>
              <a:t>professionals</a:t>
            </a:r>
            <a:r>
              <a:rPr lang="tr-TR" dirty="0"/>
              <a:t> </a:t>
            </a:r>
            <a:r>
              <a:rPr lang="tr-TR" dirty="0" err="1"/>
              <a:t>wear</a:t>
            </a:r>
            <a:r>
              <a:rPr lang="tr-TR" dirty="0"/>
              <a:t> </a:t>
            </a:r>
            <a:r>
              <a:rPr lang="tr-TR" dirty="0" err="1"/>
              <a:t>masks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hospital</a:t>
            </a:r>
            <a:r>
              <a:rPr 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23117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1424F8-4FA1-4CC2-85E8-4652B677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1F01BF-98BB-42C9-B7A0-7072685A6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ea typeface="Cambria" panose="02040503050406030204" pitchFamily="18" charset="0"/>
              </a:rPr>
              <a:t>Hoşten</a:t>
            </a:r>
            <a:r>
              <a:rPr lang="tr-TR" sz="2400" dirty="0">
                <a:ea typeface="Cambria" panose="02040503050406030204" pitchFamily="18" charset="0"/>
              </a:rPr>
              <a:t>, G. (2022). </a:t>
            </a:r>
            <a:r>
              <a:rPr lang="tr-TR" sz="2400" dirty="0" err="1">
                <a:ea typeface="Cambria" panose="02040503050406030204" pitchFamily="18" charset="0"/>
              </a:rPr>
              <a:t>Medical</a:t>
            </a:r>
            <a:r>
              <a:rPr lang="tr-TR" sz="2400" dirty="0">
                <a:ea typeface="Cambria" panose="02040503050406030204" pitchFamily="18" charset="0"/>
              </a:rPr>
              <a:t> English (2. baskı). Ankara: Nobel Tıp Kitabevi.</a:t>
            </a:r>
          </a:p>
          <a:p>
            <a:r>
              <a:rPr lang="tr-TR" sz="2400" dirty="0">
                <a:ea typeface="Cambria" panose="02040503050406030204" pitchFamily="18" charset="0"/>
              </a:rPr>
              <a:t>Oğuz, E.O. (2024). Tıbbi İngilizce Ders Kitabı. İstanbul: Nobel Tıp Kitabevi.</a:t>
            </a:r>
          </a:p>
          <a:p>
            <a:r>
              <a:rPr lang="tr-TR" sz="2400" dirty="0" err="1">
                <a:ea typeface="Cambria" panose="02040503050406030204" pitchFamily="18" charset="0"/>
              </a:rPr>
              <a:t>Çakırer</a:t>
            </a:r>
            <a:r>
              <a:rPr lang="tr-TR" sz="2400" dirty="0">
                <a:ea typeface="Cambria" panose="02040503050406030204" pitchFamily="18" charset="0"/>
              </a:rPr>
              <a:t>, M. A. (2023). Meslek Yüksek Okulları İçin Mesleki İngilizce Business English: Ders Notları. Bursa: Ekin Basım Yayın.</a:t>
            </a:r>
          </a:p>
          <a:p>
            <a:r>
              <a:rPr lang="en-US" sz="2400" b="0" i="0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Raymond, M. (2019). </a:t>
            </a:r>
            <a:r>
              <a:rPr lang="en-US" sz="2400" b="0" i="1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English grammar in use</a:t>
            </a:r>
            <a:r>
              <a:rPr lang="en-US" sz="2400" b="0" i="0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. </a:t>
            </a:r>
            <a:r>
              <a:rPr lang="en-US" sz="2400" b="0" i="0" dirty="0" err="1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Cambrige</a:t>
            </a:r>
            <a:r>
              <a:rPr lang="en-US" sz="2400" b="0" i="0" dirty="0">
                <a:solidFill>
                  <a:srgbClr val="222222"/>
                </a:solidFill>
                <a:effectLst/>
                <a:ea typeface="Cambria" panose="02040503050406030204" pitchFamily="18" charset="0"/>
              </a:rPr>
              <a:t>.</a:t>
            </a:r>
            <a:endParaRPr lang="tr-TR" sz="2400" dirty="0"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C64EE5-830A-6A4F-F6CC-17F876D99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3123"/>
            <a:ext cx="10515600" cy="5773840"/>
          </a:xfrm>
        </p:spPr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Allergy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alerji</a:t>
            </a:r>
          </a:p>
          <a:p>
            <a:pPr marL="0" indent="0">
              <a:buNone/>
            </a:pPr>
            <a:r>
              <a:rPr lang="tr-TR" dirty="0" err="1"/>
              <a:t>She</a:t>
            </a:r>
            <a:r>
              <a:rPr lang="tr-TR" dirty="0"/>
              <a:t> has </a:t>
            </a:r>
            <a:r>
              <a:rPr lang="en-US" dirty="0"/>
              <a:t>pollen allergies in the spring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Amnesia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hafıza kaybı</a:t>
            </a:r>
          </a:p>
          <a:p>
            <a:pPr marL="0" indent="0">
              <a:buNone/>
            </a:pPr>
            <a:r>
              <a:rPr lang="en-US" dirty="0"/>
              <a:t>She has amnesia due to the shock 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Appendicitis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apandisit</a:t>
            </a:r>
          </a:p>
          <a:p>
            <a:pPr marL="0" indent="0">
              <a:buNone/>
            </a:pPr>
            <a:r>
              <a:rPr lang="en-US" dirty="0"/>
              <a:t>He was ill with appendicitis</a:t>
            </a:r>
            <a:r>
              <a:rPr lang="tr-TR" dirty="0"/>
              <a:t>.</a:t>
            </a:r>
          </a:p>
          <a:p>
            <a:r>
              <a:rPr lang="tr-TR" dirty="0" err="1">
                <a:solidFill>
                  <a:srgbClr val="FF0000"/>
                </a:solidFill>
              </a:rPr>
              <a:t>Arthritis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kireçlenme</a:t>
            </a:r>
          </a:p>
          <a:p>
            <a:pPr marL="0" indent="0">
              <a:buNone/>
            </a:pPr>
            <a:r>
              <a:rPr lang="tr-TR" dirty="0"/>
              <a:t>H</a:t>
            </a:r>
            <a:r>
              <a:rPr lang="en-US" dirty="0"/>
              <a:t>e has arthritis in her knees</a:t>
            </a:r>
            <a:r>
              <a:rPr lang="tr-TR" dirty="0"/>
              <a:t>.</a:t>
            </a:r>
          </a:p>
          <a:p>
            <a:r>
              <a:rPr lang="tr-TR" dirty="0" err="1">
                <a:solidFill>
                  <a:srgbClr val="FF0000"/>
                </a:solidFill>
              </a:rPr>
              <a:t>Asthma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astım</a:t>
            </a:r>
          </a:p>
          <a:p>
            <a:pPr marL="0" indent="0">
              <a:buNone/>
            </a:pPr>
            <a:r>
              <a:rPr lang="en-US" dirty="0"/>
              <a:t>He has had asthma for years.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907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09A96A-CF8A-46D1-ECFF-50A41E010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6413"/>
            <a:ext cx="10515600" cy="5380550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Cold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sore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uçuk</a:t>
            </a:r>
          </a:p>
          <a:p>
            <a:pPr marL="0" indent="0">
              <a:buNone/>
            </a:pPr>
            <a:r>
              <a:rPr lang="en-US" dirty="0"/>
              <a:t>She got a cold sore on her lip due to stress</a:t>
            </a:r>
            <a:r>
              <a:rPr lang="tr-TR" dirty="0"/>
              <a:t>.</a:t>
            </a:r>
          </a:p>
          <a:p>
            <a:r>
              <a:rPr lang="tr-TR" dirty="0" err="1">
                <a:solidFill>
                  <a:srgbClr val="FF0000"/>
                </a:solidFill>
              </a:rPr>
              <a:t>Concussion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sarsıntı</a:t>
            </a:r>
          </a:p>
          <a:p>
            <a:pPr marL="0" indent="0">
              <a:buNone/>
            </a:pPr>
            <a:r>
              <a:rPr lang="en-US" dirty="0"/>
              <a:t>She suffered a concussion in the ambulance.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Conjunctivitis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göz nezlesi</a:t>
            </a:r>
          </a:p>
          <a:p>
            <a:pPr marL="0" indent="0">
              <a:buNone/>
            </a:pPr>
            <a:r>
              <a:rPr lang="tr-TR" dirty="0"/>
              <a:t>I had </a:t>
            </a:r>
            <a:r>
              <a:rPr lang="tr-TR" dirty="0" err="1"/>
              <a:t>conjunctivitis</a:t>
            </a:r>
            <a:r>
              <a:rPr lang="tr-TR" dirty="0"/>
              <a:t>.</a:t>
            </a:r>
          </a:p>
          <a:p>
            <a:r>
              <a:rPr lang="tr-TR" dirty="0" err="1">
                <a:solidFill>
                  <a:srgbClr val="FF0000"/>
                </a:solidFill>
              </a:rPr>
              <a:t>Constipation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/>
              <a:t>kabızlık</a:t>
            </a:r>
          </a:p>
          <a:p>
            <a:pPr marL="0" indent="0">
              <a:buNone/>
            </a:pPr>
            <a:r>
              <a:rPr lang="en-US" dirty="0"/>
              <a:t>He went to the doctor complaining</a:t>
            </a:r>
            <a:r>
              <a:rPr lang="tr-TR" dirty="0"/>
              <a:t> (şikayet)</a:t>
            </a:r>
            <a:r>
              <a:rPr lang="en-US" dirty="0"/>
              <a:t> of constipation.</a:t>
            </a: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Cramp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err="1"/>
              <a:t>adele</a:t>
            </a:r>
            <a:r>
              <a:rPr lang="tr-TR" dirty="0"/>
              <a:t> kasılması </a:t>
            </a:r>
          </a:p>
          <a:p>
            <a:pPr marL="0" indent="0">
              <a:buNone/>
            </a:pPr>
            <a:r>
              <a:rPr lang="tr-TR" dirty="0"/>
              <a:t>He </a:t>
            </a:r>
            <a:r>
              <a:rPr lang="tr-TR" dirty="0" err="1"/>
              <a:t>got</a:t>
            </a:r>
            <a:r>
              <a:rPr lang="tr-TR" dirty="0"/>
              <a:t> a </a:t>
            </a:r>
            <a:r>
              <a:rPr lang="tr-TR" dirty="0" err="1"/>
              <a:t>cramp</a:t>
            </a:r>
            <a:r>
              <a:rPr lang="tr-TR" dirty="0"/>
              <a:t> in his </a:t>
            </a:r>
            <a:r>
              <a:rPr lang="tr-TR" dirty="0" err="1"/>
              <a:t>foot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747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90FAA6-D06E-41EF-A4B9-1938EB200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Reading </a:t>
            </a:r>
            <a:r>
              <a:rPr lang="tr-TR" dirty="0" err="1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89A170-885F-44A0-A840-754DB646D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Mrs. Aslan works as a medical representative for a leading pharmaceutical company. Every week, she visits hospitals and pharmacies in her region to promote</a:t>
            </a:r>
            <a:r>
              <a:rPr lang="tr-TR" dirty="0"/>
              <a:t> (Tanıtımını yapmak, pazarlamak)</a:t>
            </a:r>
            <a:r>
              <a:rPr lang="en-US" dirty="0"/>
              <a:t> new medicines. She manages a busy schedule, but she always plans her appointments carefully.</a:t>
            </a:r>
            <a:r>
              <a:rPr lang="tr-TR" dirty="0"/>
              <a:t> </a:t>
            </a:r>
            <a:r>
              <a:rPr lang="en-US" dirty="0"/>
              <a:t>During a typical clinic visit, she meets doctors and introduces the company's latest products. She explains the mechanism of action, efficacy</a:t>
            </a:r>
            <a:r>
              <a:rPr lang="tr-TR" dirty="0"/>
              <a:t> (Etkililik)</a:t>
            </a:r>
            <a:r>
              <a:rPr lang="en-US" dirty="0"/>
              <a:t>, and safety profile of each drug.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761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908D3F-B9B6-44F6-9E73-A5E3CC376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Reading </a:t>
            </a:r>
            <a:r>
              <a:rPr lang="tr-TR" dirty="0" err="1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1</a:t>
            </a:r>
            <a:endParaRPr lang="tr-TR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1564B8-CF6A-4A68-92BC-78CE5690A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 also provides reliable scientific data to support her presentation. Doctors usually ask technical questions about patient compliance</a:t>
            </a:r>
            <a:r>
              <a:rPr lang="tr-TR" dirty="0"/>
              <a:t> (Hasta uyumu (tedaviye sadakat))</a:t>
            </a:r>
            <a:r>
              <a:rPr lang="en-US" dirty="0"/>
              <a:t>, dosage forms, and potential side effects</a:t>
            </a:r>
            <a:r>
              <a:rPr lang="tr-TR" dirty="0"/>
              <a:t> (Yan etki)</a:t>
            </a:r>
            <a:r>
              <a:rPr lang="en-US" dirty="0"/>
              <a:t> like dizziness or a nauseous feeling. Mrs. Aslan answers these questions professionally because she participates in medical training programs every month. At the end of a successful day, she submits</a:t>
            </a:r>
            <a:r>
              <a:rPr lang="tr-TR" dirty="0"/>
              <a:t> (sunmak / teslim etmek)</a:t>
            </a:r>
            <a:r>
              <a:rPr lang="en-US" dirty="0"/>
              <a:t> her daily sales reports to the product manager.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225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156EAE-BFE1-4DB2-A8F9-AF057FD9D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Reading </a:t>
            </a:r>
            <a:r>
              <a:rPr lang="tr-TR" dirty="0" err="1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0B406B-E8FC-46E7-993E-EDC4C414D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 weeks ago I got really sick and it wasn’t only me. Everyone around me was sick. The flu (</a:t>
            </a:r>
            <a:r>
              <a:rPr lang="en-US" dirty="0" err="1"/>
              <a:t>nezle</a:t>
            </a:r>
            <a:r>
              <a:rPr lang="en-US" dirty="0"/>
              <a:t>) is really contagious (</a:t>
            </a:r>
            <a:r>
              <a:rPr lang="en-US" dirty="0" err="1"/>
              <a:t>bulaşıcı</a:t>
            </a:r>
            <a:r>
              <a:rPr lang="en-US" dirty="0"/>
              <a:t>) and even though I was really careful I still became ill. My nose was just constantly running and stuffy (</a:t>
            </a:r>
            <a:r>
              <a:rPr lang="en-US" dirty="0" err="1"/>
              <a:t>havasız</a:t>
            </a:r>
            <a:r>
              <a:rPr lang="en-US" dirty="0"/>
              <a:t>). I was coughing and I felt exhausted (</a:t>
            </a:r>
            <a:r>
              <a:rPr lang="en-US" dirty="0" err="1"/>
              <a:t>yorgun</a:t>
            </a:r>
            <a:r>
              <a:rPr lang="en-US" dirty="0"/>
              <a:t>). Eventually I couldn’t even get out of bed anymore so I decided (that) I needed to go to the hospital.</a:t>
            </a:r>
          </a:p>
          <a:p>
            <a:r>
              <a:rPr lang="en-US" dirty="0"/>
              <a:t>When I got to the hospital I noticed there were a lot of people. I had to wait in line for about half an hour before I could see the doctor. When I got into her office she quickly asked me what my symptoms were. I explained that I was coughing, I had a sore throat, I felt really exhausted and that I had a fever (</a:t>
            </a:r>
            <a:r>
              <a:rPr lang="en-US" dirty="0" err="1"/>
              <a:t>ateş</a:t>
            </a:r>
            <a:r>
              <a:rPr lang="en-US" dirty="0"/>
              <a:t>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825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518246-27C3-4443-B17B-A655D1B7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Reading </a:t>
            </a:r>
            <a:r>
              <a:rPr lang="tr-TR" dirty="0" err="1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tr-TR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3A5F92-2E48-415A-8CFA-AF706AE92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Healthy textile products are made from natural and safe materials. These textiles do not contain (</a:t>
            </a:r>
            <a:r>
              <a:rPr lang="en-US" dirty="0" err="1"/>
              <a:t>içermek</a:t>
            </a:r>
            <a:r>
              <a:rPr lang="en-US" dirty="0"/>
              <a:t>) harmful (</a:t>
            </a:r>
            <a:r>
              <a:rPr lang="en-US" dirty="0" err="1"/>
              <a:t>zararlı</a:t>
            </a:r>
            <a:r>
              <a:rPr lang="en-US" dirty="0"/>
              <a:t>) chemicals, so they are good for human skin (</a:t>
            </a:r>
            <a:r>
              <a:rPr lang="en-US" dirty="0" err="1"/>
              <a:t>deri</a:t>
            </a:r>
            <a:r>
              <a:rPr lang="en-US" dirty="0"/>
              <a:t>) and health. Organic cotton, bamboo, and wool (</a:t>
            </a:r>
            <a:r>
              <a:rPr lang="en-US" dirty="0" err="1"/>
              <a:t>yün</a:t>
            </a:r>
            <a:r>
              <a:rPr lang="en-US" dirty="0"/>
              <a:t>) are common (</a:t>
            </a:r>
            <a:r>
              <a:rPr lang="en-US" dirty="0" err="1"/>
              <a:t>yaygın</a:t>
            </a:r>
            <a:r>
              <a:rPr lang="en-US" dirty="0"/>
              <a:t>) healthy fabrics. They are soft, breathable (</a:t>
            </a:r>
            <a:r>
              <a:rPr lang="en-US" dirty="0" err="1"/>
              <a:t>nefes</a:t>
            </a:r>
            <a:r>
              <a:rPr lang="en-US" dirty="0"/>
              <a:t> </a:t>
            </a:r>
            <a:r>
              <a:rPr lang="en-US" dirty="0" err="1"/>
              <a:t>alabilir</a:t>
            </a:r>
            <a:r>
              <a:rPr lang="en-US" dirty="0"/>
              <a:t>), and comfortable (</a:t>
            </a:r>
            <a:r>
              <a:rPr lang="en-US" dirty="0" err="1"/>
              <a:t>rahat</a:t>
            </a:r>
            <a:r>
              <a:rPr lang="en-US" dirty="0"/>
              <a:t>) to wear. Some textiles also have antibacterial or moisture-wicking (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emici</a:t>
            </a:r>
            <a:r>
              <a:rPr lang="en-US" dirty="0"/>
              <a:t>) properties, which help keep the body fresh and clean. Healthy textiles are important for people with sensitive (</a:t>
            </a:r>
            <a:r>
              <a:rPr lang="en-US" dirty="0" err="1"/>
              <a:t>hassas</a:t>
            </a:r>
            <a:r>
              <a:rPr lang="en-US" dirty="0"/>
              <a:t>) skin and allergies. Choosing eco-friendly and non-toxic fabrics is a great way to support (</a:t>
            </a:r>
            <a:r>
              <a:rPr lang="en-US" dirty="0" err="1"/>
              <a:t>desteklemek</a:t>
            </a:r>
            <a:r>
              <a:rPr lang="en-US" dirty="0"/>
              <a:t>) both personal health and the environment.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4932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37803C-BA6D-46AD-9457-442932C8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PRESENT SIMPLE TENSE (GENİŞ ZAMAN) &amp; MEDICAL CONTEXT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CFACDD-5EAE-417D-A824-34427A210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Geniş Zaman; rutin olarak yapılan işleri, genel doğruları, bilimsel gerçekleri, ilaçların vücuttaki sürekli etkilerini ve mesleki görevleri anlatırken kullanılır. </a:t>
            </a:r>
          </a:p>
          <a:p>
            <a:r>
              <a:rPr lang="tr-TR" dirty="0"/>
              <a:t>Bir tıbbi tanıtım mümessili olarak, ürün özelliklerini ya da klinik rutinleri anlatırken en çok bu zaman diliminden faydalanırız.</a:t>
            </a:r>
          </a:p>
        </p:txBody>
      </p:sp>
    </p:spTree>
    <p:extLst>
      <p:ext uri="{BB962C8B-B14F-4D97-AF65-F5344CB8AC3E}">
        <p14:creationId xmlns:p14="http://schemas.microsoft.com/office/powerpoint/2010/main" val="2487982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1657</Words>
  <Application>Microsoft Office PowerPoint</Application>
  <PresentationFormat>Geniş ekran</PresentationFormat>
  <Paragraphs>123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8" baseType="lpstr">
      <vt:lpstr>Aptos</vt:lpstr>
      <vt:lpstr>Aptos Display</vt:lpstr>
      <vt:lpstr>Arial</vt:lpstr>
      <vt:lpstr>Calibri Light</vt:lpstr>
      <vt:lpstr>Google Sans Text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Reading Text 1</vt:lpstr>
      <vt:lpstr>Reading Text 1</vt:lpstr>
      <vt:lpstr>Reading Text 2</vt:lpstr>
      <vt:lpstr>Reading Text 3</vt:lpstr>
      <vt:lpstr>THE PRESENT SIMPLE TENSE (GENİŞ ZAMAN) &amp; MEDICAL CONTEXT</vt:lpstr>
      <vt:lpstr>A) Positive Sentences (Olumlu Cümleler)</vt:lpstr>
      <vt:lpstr>Medical Examples (Tıbbi Örnekler)</vt:lpstr>
      <vt:lpstr>B) Negative Sentences (Olumsuz Cümleler)</vt:lpstr>
      <vt:lpstr>Medical Examples (Tıbbi Örnekler)</vt:lpstr>
      <vt:lpstr>C) Question Sentences (Soru Cümleleri)</vt:lpstr>
      <vt:lpstr>Medical Examples (Tıbbi Örnekler)</vt:lpstr>
      <vt:lpstr>"WH- QUESTIONS" </vt:lpstr>
      <vt:lpstr>Medical Examples (Tıbbi Örnekler)</vt:lpstr>
      <vt:lpstr>COMMON ADVERBS OF FREQUENCY (SIKLIK ZARFLARI)</vt:lpstr>
      <vt:lpstr>İngilizce'den Türkçe'ye Çeviriniz</vt:lpstr>
      <vt:lpstr>Türkçe'den İngilizce'ye Çeviriniz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YABANCI DİL I</dc:title>
  <dc:creator>Naciye Sündüz Oğuz</dc:creator>
  <cp:lastModifiedBy>NACIYE SUNDUZ OGUZ</cp:lastModifiedBy>
  <cp:revision>19</cp:revision>
  <dcterms:created xsi:type="dcterms:W3CDTF">2024-09-23T14:37:44Z</dcterms:created>
  <dcterms:modified xsi:type="dcterms:W3CDTF">2026-05-21T15:20:42Z</dcterms:modified>
</cp:coreProperties>
</file>