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3" r:id="rId7"/>
    <p:sldId id="284" r:id="rId8"/>
    <p:sldId id="306" r:id="rId9"/>
    <p:sldId id="286" r:id="rId10"/>
    <p:sldId id="290" r:id="rId11"/>
    <p:sldId id="291" r:id="rId12"/>
    <p:sldId id="293" r:id="rId13"/>
    <p:sldId id="298" r:id="rId14"/>
    <p:sldId id="310" r:id="rId15"/>
    <p:sldId id="301" r:id="rId16"/>
    <p:sldId id="302" r:id="rId17"/>
    <p:sldId id="303" r:id="rId18"/>
    <p:sldId id="312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43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71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25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5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81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07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69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001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161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43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26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E0F11-2602-431F-AFD4-447FC3FAAC63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58315-D661-491D-A8CA-5D1AF2E807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418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83660" y="1364959"/>
            <a:ext cx="11082714" cy="2387600"/>
          </a:xfrm>
        </p:spPr>
        <p:txBody>
          <a:bodyPr/>
          <a:lstStyle/>
          <a:p>
            <a:r>
              <a:rPr lang="tr-TR" b="1" dirty="0" smtClean="0"/>
              <a:t>SAĞLIKLI YENİDOĞAN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49429" y="4055864"/>
            <a:ext cx="4351175" cy="680712"/>
          </a:xfrm>
        </p:spPr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1975665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-7483"/>
            <a:ext cx="105156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Postmatür</a:t>
            </a:r>
            <a:r>
              <a:rPr lang="tr-TR" dirty="0">
                <a:solidFill>
                  <a:schemeClr val="bg1"/>
                </a:solidFill>
              </a:rPr>
              <a:t> Bebekler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3935" y="1825625"/>
            <a:ext cx="11831216" cy="4920408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Gestasyon</a:t>
            </a:r>
            <a:r>
              <a:rPr lang="tr-TR" dirty="0"/>
              <a:t> yaşı 42 hafta ve üzerindeki bebeklerdir. Plasenta </a:t>
            </a:r>
            <a:r>
              <a:rPr lang="tr-TR" dirty="0" smtClean="0"/>
              <a:t>fonksiyonları gerilemeye </a:t>
            </a:r>
            <a:r>
              <a:rPr lang="tr-TR" dirty="0"/>
              <a:t>başladığı için anne karnında 42 </a:t>
            </a:r>
            <a:r>
              <a:rPr lang="tr-TR" dirty="0" smtClean="0"/>
              <a:t>haftadan fazla </a:t>
            </a:r>
            <a:r>
              <a:rPr lang="tr-TR" dirty="0"/>
              <a:t>kalan bebekler çeşitli sağlık riskleriyle karşı karşıyadır. </a:t>
            </a:r>
            <a:endParaRPr lang="tr-TR" dirty="0" smtClean="0"/>
          </a:p>
          <a:p>
            <a:r>
              <a:rPr lang="tr-TR" dirty="0" err="1" smtClean="0"/>
              <a:t>Postmatür</a:t>
            </a:r>
            <a:r>
              <a:rPr lang="tr-TR" dirty="0" smtClean="0"/>
              <a:t> </a:t>
            </a:r>
            <a:r>
              <a:rPr lang="tr-TR" dirty="0"/>
              <a:t>bebekler gebelik yaşına göre küçük bebeklere </a:t>
            </a:r>
            <a:r>
              <a:rPr lang="tr-TR" dirty="0" smtClean="0"/>
              <a:t>benzer özellikler </a:t>
            </a:r>
            <a:r>
              <a:rPr lang="tr-TR" dirty="0"/>
              <a:t>gösterir. </a:t>
            </a:r>
            <a:endParaRPr lang="tr-TR" dirty="0" smtClean="0"/>
          </a:p>
          <a:p>
            <a:r>
              <a:rPr lang="tr-TR" dirty="0" smtClean="0"/>
              <a:t>Derileri </a:t>
            </a:r>
            <a:r>
              <a:rPr lang="tr-TR" dirty="0"/>
              <a:t>kuru, buruşuk ve çatlak, </a:t>
            </a:r>
            <a:r>
              <a:rPr lang="tr-TR" dirty="0" err="1"/>
              <a:t>verniks</a:t>
            </a:r>
            <a:r>
              <a:rPr lang="tr-TR" dirty="0"/>
              <a:t> </a:t>
            </a:r>
            <a:r>
              <a:rPr lang="tr-TR" dirty="0" err="1" smtClean="0"/>
              <a:t>kazeoza</a:t>
            </a:r>
            <a:r>
              <a:rPr lang="tr-TR" dirty="0"/>
              <a:t> </a:t>
            </a:r>
            <a:r>
              <a:rPr lang="tr-TR" dirty="0" smtClean="0"/>
              <a:t>yoktur</a:t>
            </a:r>
            <a:r>
              <a:rPr lang="tr-TR" dirty="0"/>
              <a:t>. Tırnakları uzundur ve tırnaklar arasında </a:t>
            </a:r>
            <a:r>
              <a:rPr lang="tr-TR" dirty="0" err="1" smtClean="0"/>
              <a:t>mekonyuma</a:t>
            </a:r>
            <a:r>
              <a:rPr lang="tr-TR" dirty="0"/>
              <a:t> </a:t>
            </a:r>
            <a:r>
              <a:rPr lang="tr-TR" dirty="0" smtClean="0"/>
              <a:t>rastlanabilir </a:t>
            </a:r>
          </a:p>
          <a:p>
            <a:r>
              <a:rPr lang="tr-TR" dirty="0" err="1" smtClean="0"/>
              <a:t>Postmatür</a:t>
            </a:r>
            <a:r>
              <a:rPr lang="tr-TR" dirty="0" smtClean="0"/>
              <a:t> </a:t>
            </a:r>
            <a:r>
              <a:rPr lang="tr-TR" dirty="0"/>
              <a:t>bebeklerde baş-</a:t>
            </a:r>
            <a:r>
              <a:rPr lang="tr-TR" dirty="0" err="1"/>
              <a:t>pelvis</a:t>
            </a:r>
            <a:r>
              <a:rPr lang="tr-TR" dirty="0"/>
              <a:t> uyumsuzluğu, sezaryen </a:t>
            </a:r>
            <a:r>
              <a:rPr lang="tr-TR" dirty="0" smtClean="0"/>
              <a:t>doğum ve </a:t>
            </a:r>
            <a:r>
              <a:rPr lang="tr-TR" dirty="0"/>
              <a:t>doğum travması görülme riski yüksektir. </a:t>
            </a:r>
            <a:endParaRPr lang="tr-TR" dirty="0" smtClean="0"/>
          </a:p>
          <a:p>
            <a:r>
              <a:rPr lang="tr-TR" dirty="0" err="1" smtClean="0"/>
              <a:t>Postmatür</a:t>
            </a:r>
            <a:r>
              <a:rPr lang="tr-TR" dirty="0" smtClean="0"/>
              <a:t> </a:t>
            </a:r>
            <a:r>
              <a:rPr lang="tr-TR" dirty="0" err="1" smtClean="0"/>
              <a:t>bebekelerde</a:t>
            </a:r>
            <a:r>
              <a:rPr lang="tr-TR" dirty="0"/>
              <a:t> </a:t>
            </a:r>
            <a:r>
              <a:rPr lang="tr-TR" dirty="0" err="1" smtClean="0"/>
              <a:t>fetal</a:t>
            </a:r>
            <a:r>
              <a:rPr lang="tr-TR" dirty="0" smtClean="0"/>
              <a:t> </a:t>
            </a:r>
            <a:r>
              <a:rPr lang="tr-TR" dirty="0" err="1"/>
              <a:t>distres</a:t>
            </a:r>
            <a:r>
              <a:rPr lang="tr-TR" dirty="0"/>
              <a:t> sendromu, </a:t>
            </a:r>
            <a:r>
              <a:rPr lang="tr-TR" dirty="0" err="1"/>
              <a:t>hipoksik</a:t>
            </a:r>
            <a:r>
              <a:rPr lang="tr-TR" dirty="0"/>
              <a:t> </a:t>
            </a:r>
            <a:r>
              <a:rPr lang="tr-TR" dirty="0" err="1"/>
              <a:t>iskemik</a:t>
            </a:r>
            <a:r>
              <a:rPr lang="tr-TR" dirty="0"/>
              <a:t> </a:t>
            </a:r>
            <a:r>
              <a:rPr lang="tr-TR" dirty="0" err="1" smtClean="0"/>
              <a:t>ensefalopati</a:t>
            </a:r>
            <a:r>
              <a:rPr lang="tr-TR" dirty="0" smtClean="0"/>
              <a:t>, </a:t>
            </a:r>
            <a:r>
              <a:rPr lang="tr-TR" dirty="0" err="1" smtClean="0"/>
              <a:t>mekonyum</a:t>
            </a:r>
            <a:r>
              <a:rPr lang="tr-TR" dirty="0" smtClean="0"/>
              <a:t> </a:t>
            </a:r>
            <a:r>
              <a:rPr lang="tr-TR" dirty="0" err="1"/>
              <a:t>aspirasyonu</a:t>
            </a:r>
            <a:r>
              <a:rPr lang="tr-TR" dirty="0"/>
              <a:t>, yetersiz beslenme, vücut </a:t>
            </a:r>
            <a:r>
              <a:rPr lang="tr-TR" dirty="0" smtClean="0"/>
              <a:t>sıcaklığında düzensizlikler</a:t>
            </a:r>
            <a:r>
              <a:rPr lang="tr-TR" dirty="0"/>
              <a:t>, hipoglisemi ve </a:t>
            </a:r>
            <a:r>
              <a:rPr lang="tr-TR" dirty="0" err="1"/>
              <a:t>polisitemi</a:t>
            </a:r>
            <a:r>
              <a:rPr lang="tr-TR" dirty="0"/>
              <a:t> gibi komplikasyonlar görülebilir.</a:t>
            </a:r>
          </a:p>
          <a:p>
            <a:r>
              <a:rPr lang="tr-TR" dirty="0"/>
              <a:t>Bu bebeklerin izlemi okul çağına kadar </a:t>
            </a:r>
            <a:r>
              <a:rPr lang="tr-TR" dirty="0" smtClean="0"/>
              <a:t>sürdürülmelidir.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5067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0092" y="0"/>
            <a:ext cx="11296261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Gestasyon Haftasına Göre Küçük </a:t>
            </a:r>
            <a:r>
              <a:rPr lang="sv-SE" dirty="0" smtClean="0">
                <a:solidFill>
                  <a:schemeClr val="bg1"/>
                </a:solidFill>
              </a:rPr>
              <a:t>Bebekler</a:t>
            </a:r>
            <a:r>
              <a:rPr lang="tr-TR" dirty="0" smtClean="0">
                <a:solidFill>
                  <a:schemeClr val="bg1"/>
                </a:solidFill>
              </a:rPr>
              <a:t> (SGA)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9958" y="1325563"/>
            <a:ext cx="11896531" cy="54018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Gebelik yaşına bakılmaksızın doğum ağırlığı, </a:t>
            </a:r>
            <a:r>
              <a:rPr lang="tr-TR" dirty="0" smtClean="0"/>
              <a:t>IU </a:t>
            </a:r>
            <a:r>
              <a:rPr lang="tr-TR" dirty="0"/>
              <a:t>büyüme eğrisine göre 10. </a:t>
            </a:r>
            <a:r>
              <a:rPr lang="tr-TR" dirty="0" err="1"/>
              <a:t>persantilin</a:t>
            </a:r>
            <a:r>
              <a:rPr lang="tr-TR" dirty="0"/>
              <a:t> altında olan bebekler </a:t>
            </a:r>
            <a:r>
              <a:rPr lang="tr-TR" dirty="0" err="1"/>
              <a:t>intrauterin</a:t>
            </a:r>
            <a:r>
              <a:rPr lang="tr-TR" dirty="0"/>
              <a:t> gelişme geriliği (İUGG) gösteren bebekler olarak tanımlanır. </a:t>
            </a:r>
            <a:endParaRPr lang="tr-TR" dirty="0" smtClean="0"/>
          </a:p>
          <a:p>
            <a:pPr algn="just"/>
            <a:r>
              <a:rPr lang="tr-TR" dirty="0" smtClean="0"/>
              <a:t>Doğum </a:t>
            </a:r>
            <a:r>
              <a:rPr lang="tr-TR" dirty="0"/>
              <a:t>ağırlığı 2500 gramın altında olan tüm bebekler ise düşük doğum ağırlıklı (DDA) olarak sınıflandırılır ve bu bebekler hem </a:t>
            </a:r>
            <a:r>
              <a:rPr lang="tr-TR" dirty="0" err="1"/>
              <a:t>preterm</a:t>
            </a:r>
            <a:r>
              <a:rPr lang="tr-TR" dirty="0"/>
              <a:t> hem de </a:t>
            </a:r>
            <a:r>
              <a:rPr lang="tr-TR" dirty="0" err="1"/>
              <a:t>term</a:t>
            </a:r>
            <a:r>
              <a:rPr lang="tr-TR" dirty="0"/>
              <a:t> doğmuş olabilir. </a:t>
            </a:r>
            <a:endParaRPr lang="tr-TR" dirty="0" smtClean="0"/>
          </a:p>
          <a:p>
            <a:pPr algn="just"/>
            <a:r>
              <a:rPr lang="tr-TR" dirty="0" err="1" smtClean="0"/>
              <a:t>İUGG’ye</a:t>
            </a:r>
            <a:r>
              <a:rPr lang="tr-TR" dirty="0" smtClean="0"/>
              <a:t> </a:t>
            </a:r>
            <a:r>
              <a:rPr lang="tr-TR" dirty="0"/>
              <a:t>en sık </a:t>
            </a:r>
            <a:r>
              <a:rPr lang="tr-TR" dirty="0" err="1"/>
              <a:t>fetal</a:t>
            </a:r>
            <a:r>
              <a:rPr lang="tr-TR" dirty="0"/>
              <a:t> kromozom ve </a:t>
            </a:r>
            <a:r>
              <a:rPr lang="tr-TR" dirty="0" err="1"/>
              <a:t>konjenital</a:t>
            </a:r>
            <a:r>
              <a:rPr lang="tr-TR" dirty="0"/>
              <a:t> anomaliler ile </a:t>
            </a:r>
            <a:r>
              <a:rPr lang="tr-TR" dirty="0" err="1"/>
              <a:t>maternal</a:t>
            </a:r>
            <a:r>
              <a:rPr lang="tr-TR" dirty="0"/>
              <a:t> diyabet, hipertansiyon ve kalp yetmezliği gibi durumlar neden olur.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bebeklerde karaciğerin olgunlaşmamış olması nedeniyle </a:t>
            </a:r>
            <a:r>
              <a:rPr lang="tr-TR" dirty="0" err="1"/>
              <a:t>glukoz</a:t>
            </a:r>
            <a:r>
              <a:rPr lang="tr-TR" dirty="0"/>
              <a:t>, </a:t>
            </a:r>
            <a:r>
              <a:rPr lang="tr-TR" dirty="0" err="1"/>
              <a:t>bilirubin</a:t>
            </a:r>
            <a:r>
              <a:rPr lang="tr-TR" dirty="0"/>
              <a:t> ve protein metabolizmasında sorunlar görülür. </a:t>
            </a:r>
            <a:endParaRPr lang="tr-TR" dirty="0" smtClean="0"/>
          </a:p>
          <a:p>
            <a:pPr algn="just"/>
            <a:r>
              <a:rPr lang="tr-TR" dirty="0" smtClean="0"/>
              <a:t>Deri </a:t>
            </a:r>
            <a:r>
              <a:rPr lang="tr-TR" dirty="0"/>
              <a:t>turgoru azalmıştır, </a:t>
            </a:r>
            <a:r>
              <a:rPr lang="tr-TR" dirty="0" smtClean="0"/>
              <a:t>IU </a:t>
            </a:r>
            <a:r>
              <a:rPr lang="tr-TR" dirty="0"/>
              <a:t>dönemde gelişen </a:t>
            </a:r>
            <a:r>
              <a:rPr lang="tr-TR" dirty="0" err="1"/>
              <a:t>anoksi</a:t>
            </a:r>
            <a:r>
              <a:rPr lang="tr-TR" dirty="0"/>
              <a:t> nedeniyle eritrosit ve </a:t>
            </a:r>
            <a:r>
              <a:rPr lang="tr-TR" dirty="0" err="1"/>
              <a:t>hematokrit</a:t>
            </a:r>
            <a:r>
              <a:rPr lang="tr-TR" dirty="0"/>
              <a:t> düzeyleri artar. </a:t>
            </a:r>
            <a:endParaRPr lang="tr-TR" dirty="0" smtClean="0"/>
          </a:p>
          <a:p>
            <a:pPr algn="just"/>
            <a:r>
              <a:rPr lang="tr-TR" dirty="0" smtClean="0"/>
              <a:t>Gelişen </a:t>
            </a:r>
            <a:r>
              <a:rPr lang="tr-TR" dirty="0" err="1"/>
              <a:t>polisitemi</a:t>
            </a:r>
            <a:r>
              <a:rPr lang="tr-TR" dirty="0"/>
              <a:t>, kan viskozitesini artırarak </a:t>
            </a:r>
            <a:r>
              <a:rPr lang="tr-TR" dirty="0" err="1"/>
              <a:t>trombüs</a:t>
            </a:r>
            <a:r>
              <a:rPr lang="tr-TR" dirty="0"/>
              <a:t> oluşumuna ve dolaşım bozukluklarına yol açabilir; </a:t>
            </a:r>
            <a:r>
              <a:rPr lang="tr-TR" dirty="0" err="1"/>
              <a:t>hematokrit</a:t>
            </a:r>
            <a:r>
              <a:rPr lang="tr-TR" dirty="0"/>
              <a:t> düzeyi %70’in üzerine çıktığında kan değişimi gerekebilir.</a:t>
            </a:r>
          </a:p>
        </p:txBody>
      </p:sp>
    </p:spTree>
    <p:extLst>
      <p:ext uri="{BB962C8B-B14F-4D97-AF65-F5344CB8AC3E}">
        <p14:creationId xmlns:p14="http://schemas.microsoft.com/office/powerpoint/2010/main" val="1035852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1927" y="57215"/>
            <a:ext cx="11126755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Gestasyon Haftasına Göre Büyük </a:t>
            </a:r>
            <a:r>
              <a:rPr lang="sv-SE" dirty="0" smtClean="0">
                <a:solidFill>
                  <a:schemeClr val="bg1"/>
                </a:solidFill>
              </a:rPr>
              <a:t>Bebekler</a:t>
            </a:r>
            <a:r>
              <a:rPr lang="tr-TR" dirty="0" smtClean="0">
                <a:solidFill>
                  <a:schemeClr val="bg1"/>
                </a:solidFill>
              </a:rPr>
              <a:t> (LGA)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951" y="1511559"/>
            <a:ext cx="11896531" cy="5234474"/>
          </a:xfrm>
        </p:spPr>
        <p:txBody>
          <a:bodyPr>
            <a:noAutofit/>
          </a:bodyPr>
          <a:lstStyle/>
          <a:p>
            <a:pPr algn="just"/>
            <a:r>
              <a:rPr lang="tr-TR" sz="2000" dirty="0"/>
              <a:t>Doğum ağırlığı </a:t>
            </a:r>
            <a:r>
              <a:rPr lang="tr-TR" sz="2000" dirty="0" err="1"/>
              <a:t>gestasyon</a:t>
            </a:r>
            <a:r>
              <a:rPr lang="tr-TR" sz="2000" dirty="0"/>
              <a:t> haftasına göre 90. </a:t>
            </a:r>
            <a:r>
              <a:rPr lang="tr-TR" sz="2000" dirty="0" err="1"/>
              <a:t>persentilin</a:t>
            </a:r>
            <a:r>
              <a:rPr lang="tr-TR" sz="2000" dirty="0"/>
              <a:t> </a:t>
            </a:r>
            <a:r>
              <a:rPr lang="tr-TR" sz="2000" dirty="0" smtClean="0"/>
              <a:t>üzerinde olan </a:t>
            </a:r>
            <a:r>
              <a:rPr lang="tr-TR" sz="2000" dirty="0"/>
              <a:t>bebekler bu grupta yer alır. </a:t>
            </a:r>
            <a:endParaRPr lang="tr-TR" sz="2000" dirty="0" smtClean="0"/>
          </a:p>
          <a:p>
            <a:pPr algn="just"/>
            <a:r>
              <a:rPr lang="tr-TR" sz="2000" dirty="0" smtClean="0"/>
              <a:t>IU </a:t>
            </a:r>
            <a:r>
              <a:rPr lang="tr-TR" sz="2000" dirty="0"/>
              <a:t>dönemde </a:t>
            </a:r>
            <a:r>
              <a:rPr lang="tr-TR" sz="2000" dirty="0" smtClean="0"/>
              <a:t>aşırı büyüme </a:t>
            </a:r>
            <a:r>
              <a:rPr lang="tr-TR" sz="2000" dirty="0"/>
              <a:t>hormonu etkisinde kalan bebeklerdir. </a:t>
            </a:r>
            <a:endParaRPr lang="tr-TR" sz="2000" dirty="0" smtClean="0"/>
          </a:p>
          <a:p>
            <a:pPr algn="just"/>
            <a:r>
              <a:rPr lang="tr-TR" sz="2000" dirty="0" err="1" smtClean="0">
                <a:solidFill>
                  <a:srgbClr val="FF0000"/>
                </a:solidFill>
              </a:rPr>
              <a:t>Gestasyonel</a:t>
            </a:r>
            <a:r>
              <a:rPr lang="tr-TR" sz="2000" dirty="0" smtClean="0">
                <a:solidFill>
                  <a:srgbClr val="FF0000"/>
                </a:solidFill>
              </a:rPr>
              <a:t> diyabeti </a:t>
            </a:r>
            <a:r>
              <a:rPr lang="tr-TR" sz="2000" dirty="0" smtClean="0"/>
              <a:t>kontrol </a:t>
            </a:r>
            <a:r>
              <a:rPr lang="tr-TR" sz="2000" dirty="0"/>
              <a:t>altına alınmayan annelerin bebeklerinde </a:t>
            </a:r>
            <a:r>
              <a:rPr lang="tr-TR" sz="2000" dirty="0" smtClean="0"/>
              <a:t>görülme </a:t>
            </a:r>
            <a:r>
              <a:rPr lang="tr-TR" sz="2000" dirty="0" err="1" smtClean="0"/>
              <a:t>insidansı</a:t>
            </a:r>
            <a:r>
              <a:rPr lang="tr-TR" sz="2000" dirty="0" smtClean="0"/>
              <a:t> </a:t>
            </a:r>
            <a:r>
              <a:rPr lang="tr-TR" sz="2000" dirty="0"/>
              <a:t>yüksektir. </a:t>
            </a:r>
            <a:endParaRPr lang="tr-TR" sz="2000" dirty="0" smtClean="0"/>
          </a:p>
          <a:p>
            <a:pPr algn="just"/>
            <a:r>
              <a:rPr lang="tr-TR" sz="2000" dirty="0" smtClean="0"/>
              <a:t>Bu </a:t>
            </a:r>
            <a:r>
              <a:rPr lang="tr-TR" sz="2000" dirty="0"/>
              <a:t>bebekler fiziksel olarak normal </a:t>
            </a:r>
            <a:r>
              <a:rPr lang="tr-TR" sz="2000" dirty="0" smtClean="0"/>
              <a:t>görünse de </a:t>
            </a:r>
            <a:r>
              <a:rPr lang="tr-TR" sz="2000" dirty="0" err="1"/>
              <a:t>gestasyon</a:t>
            </a:r>
            <a:r>
              <a:rPr lang="tr-TR" sz="2000" dirty="0"/>
              <a:t> haftasına göre değerlendirildiğinde gelişmeleri </a:t>
            </a:r>
            <a:r>
              <a:rPr lang="tr-TR" sz="2000" dirty="0" smtClean="0"/>
              <a:t>ve refleksleri </a:t>
            </a:r>
            <a:r>
              <a:rPr lang="tr-TR" sz="2000" dirty="0" err="1">
                <a:solidFill>
                  <a:srgbClr val="FF0000"/>
                </a:solidFill>
              </a:rPr>
              <a:t>immatürdür</a:t>
            </a:r>
            <a:r>
              <a:rPr lang="tr-TR" sz="2000" dirty="0">
                <a:solidFill>
                  <a:srgbClr val="FF0000"/>
                </a:solidFill>
              </a:rPr>
              <a:t>. </a:t>
            </a:r>
            <a:endParaRPr lang="tr-TR" sz="2000" dirty="0" smtClean="0">
              <a:solidFill>
                <a:srgbClr val="FF0000"/>
              </a:solidFill>
            </a:endParaRPr>
          </a:p>
          <a:p>
            <a:pPr algn="just"/>
            <a:r>
              <a:rPr lang="tr-TR" sz="2000" dirty="0" err="1" smtClean="0"/>
              <a:t>Omfalosel</a:t>
            </a:r>
            <a:r>
              <a:rPr lang="tr-TR" sz="2000" dirty="0"/>
              <a:t>, büyük arterlerin </a:t>
            </a:r>
            <a:r>
              <a:rPr lang="tr-TR" sz="2000" dirty="0" err="1" smtClean="0"/>
              <a:t>transpozisyonu</a:t>
            </a:r>
            <a:r>
              <a:rPr lang="tr-TR" sz="2000" dirty="0"/>
              <a:t> </a:t>
            </a:r>
            <a:r>
              <a:rPr lang="tr-TR" sz="2000" dirty="0" smtClean="0"/>
              <a:t>gibi </a:t>
            </a:r>
            <a:r>
              <a:rPr lang="tr-TR" sz="2000" dirty="0" err="1"/>
              <a:t>konjenital</a:t>
            </a:r>
            <a:r>
              <a:rPr lang="tr-TR" sz="2000" dirty="0"/>
              <a:t> anomaliler </a:t>
            </a:r>
            <a:r>
              <a:rPr lang="tr-TR" sz="2000" dirty="0" smtClean="0"/>
              <a:t>görülebilir. </a:t>
            </a:r>
          </a:p>
          <a:p>
            <a:pPr algn="just"/>
            <a:r>
              <a:rPr lang="tr-TR" sz="2000" dirty="0" smtClean="0"/>
              <a:t>İri </a:t>
            </a:r>
            <a:r>
              <a:rPr lang="tr-TR" sz="2000" dirty="0"/>
              <a:t>bebekler oldukları için, doğum kanalından geçerken </a:t>
            </a:r>
            <a:r>
              <a:rPr lang="tr-TR" sz="2000" dirty="0" smtClean="0"/>
              <a:t>oluşan travmaya </a:t>
            </a:r>
            <a:r>
              <a:rPr lang="tr-TR" sz="2000" dirty="0"/>
              <a:t>bağlı </a:t>
            </a:r>
            <a:r>
              <a:rPr lang="tr-TR" sz="2000" dirty="0" err="1"/>
              <a:t>klavikula</a:t>
            </a:r>
            <a:r>
              <a:rPr lang="tr-TR" sz="2000" dirty="0"/>
              <a:t> kırığı, </a:t>
            </a:r>
            <a:r>
              <a:rPr lang="tr-TR" sz="2000" dirty="0" err="1"/>
              <a:t>servikal</a:t>
            </a:r>
            <a:r>
              <a:rPr lang="tr-TR" sz="2000" dirty="0"/>
              <a:t> sinir hasarı </a:t>
            </a:r>
            <a:r>
              <a:rPr lang="tr-TR" sz="2000" dirty="0" smtClean="0"/>
              <a:t>nedeniyle paralizi</a:t>
            </a:r>
            <a:r>
              <a:rPr lang="tr-TR" sz="2000" dirty="0"/>
              <a:t>, doğum sırasında gelişen kafa </a:t>
            </a:r>
            <a:r>
              <a:rPr lang="tr-TR" sz="2000" dirty="0" err="1"/>
              <a:t>travlamalarına</a:t>
            </a:r>
            <a:r>
              <a:rPr lang="tr-TR" sz="2000" dirty="0"/>
              <a:t> bağlı </a:t>
            </a:r>
            <a:r>
              <a:rPr lang="tr-TR" sz="2000" dirty="0" smtClean="0"/>
              <a:t>kaput </a:t>
            </a:r>
            <a:r>
              <a:rPr lang="tr-TR" sz="2000" dirty="0" err="1" smtClean="0"/>
              <a:t>suksadeum</a:t>
            </a:r>
            <a:r>
              <a:rPr lang="tr-TR" sz="2000" dirty="0"/>
              <a:t>, </a:t>
            </a:r>
            <a:r>
              <a:rPr lang="tr-TR" sz="2000" dirty="0" err="1"/>
              <a:t>sefal</a:t>
            </a:r>
            <a:r>
              <a:rPr lang="tr-TR" sz="2000" dirty="0"/>
              <a:t> </a:t>
            </a:r>
            <a:r>
              <a:rPr lang="tr-TR" sz="2000" dirty="0" err="1"/>
              <a:t>hematom</a:t>
            </a:r>
            <a:r>
              <a:rPr lang="tr-TR" sz="2000" dirty="0"/>
              <a:t>, </a:t>
            </a:r>
            <a:r>
              <a:rPr lang="tr-TR" sz="2000" dirty="0" err="1"/>
              <a:t>fasial</a:t>
            </a:r>
            <a:r>
              <a:rPr lang="tr-TR" sz="2000" dirty="0"/>
              <a:t> paralizi gibi anomaliler gelişebilir.</a:t>
            </a:r>
          </a:p>
          <a:p>
            <a:pPr algn="just"/>
            <a:r>
              <a:rPr lang="tr-TR" sz="2000" dirty="0" err="1"/>
              <a:t>Konjenital</a:t>
            </a:r>
            <a:r>
              <a:rPr lang="tr-TR" sz="2000" dirty="0"/>
              <a:t> kalp anomalileri olan bebeklerde </a:t>
            </a:r>
            <a:r>
              <a:rPr lang="tr-TR" sz="2000" dirty="0" err="1"/>
              <a:t>siyanoz</a:t>
            </a:r>
            <a:r>
              <a:rPr lang="tr-TR" sz="2000" dirty="0"/>
              <a:t> görülebilir.</a:t>
            </a:r>
          </a:p>
          <a:p>
            <a:pPr algn="just"/>
            <a:r>
              <a:rPr lang="tr-TR" sz="2000" dirty="0"/>
              <a:t>Diyabetik anne bebeklerinde insülin düzeylerinin doğum </a:t>
            </a:r>
            <a:r>
              <a:rPr lang="tr-TR" sz="2000" dirty="0" smtClean="0"/>
              <a:t>sonu ilk </a:t>
            </a:r>
            <a:r>
              <a:rPr lang="tr-TR" sz="2000" dirty="0"/>
              <a:t>dakikalarda yüksek olmasına bağlı </a:t>
            </a:r>
            <a:r>
              <a:rPr lang="tr-TR" sz="2000" dirty="0">
                <a:solidFill>
                  <a:srgbClr val="FF0000"/>
                </a:solidFill>
              </a:rPr>
              <a:t>hipoglisemi </a:t>
            </a:r>
            <a:r>
              <a:rPr lang="tr-TR" sz="2000" dirty="0" smtClean="0"/>
              <a:t>gelişebilir.</a:t>
            </a:r>
          </a:p>
        </p:txBody>
      </p:sp>
    </p:spTree>
    <p:extLst>
      <p:ext uri="{BB962C8B-B14F-4D97-AF65-F5344CB8AC3E}">
        <p14:creationId xmlns:p14="http://schemas.microsoft.com/office/powerpoint/2010/main" val="2808675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55369"/>
            <a:ext cx="12192000" cy="1036314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tr-TR" dirty="0" err="1"/>
              <a:t>Yenidoğan</a:t>
            </a:r>
            <a:r>
              <a:rPr lang="tr-TR" dirty="0"/>
              <a:t> Sarılıkları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307" y="1161355"/>
            <a:ext cx="11861987" cy="5556686"/>
          </a:xfrm>
        </p:spPr>
        <p:txBody>
          <a:bodyPr>
            <a:normAutofit/>
          </a:bodyPr>
          <a:lstStyle/>
          <a:p>
            <a:pPr algn="just"/>
            <a:r>
              <a:rPr lang="tr-TR" sz="2400" dirty="0" err="1"/>
              <a:t>Yenidoğanda</a:t>
            </a:r>
            <a:r>
              <a:rPr lang="tr-TR" sz="2400" dirty="0"/>
              <a:t> sarılık, kandaki </a:t>
            </a:r>
            <a:r>
              <a:rPr lang="tr-TR" sz="2400" dirty="0" err="1"/>
              <a:t>bilirubin</a:t>
            </a:r>
            <a:r>
              <a:rPr lang="tr-TR" sz="2400" dirty="0"/>
              <a:t> düzeyinin </a:t>
            </a:r>
            <a:r>
              <a:rPr lang="tr-TR" sz="2400" dirty="0">
                <a:solidFill>
                  <a:srgbClr val="FF0000"/>
                </a:solidFill>
              </a:rPr>
              <a:t>5 mg/dl’nin </a:t>
            </a:r>
            <a:r>
              <a:rPr lang="tr-TR" sz="2400" dirty="0"/>
              <a:t>üzerine çıkmasıyla gözle görülür hale gelir; genellikle </a:t>
            </a:r>
            <a:r>
              <a:rPr lang="tr-TR" sz="2400" dirty="0">
                <a:solidFill>
                  <a:srgbClr val="FF0000"/>
                </a:solidFill>
              </a:rPr>
              <a:t>12 mg/dl düzeyinde tedavi gerekir. </a:t>
            </a:r>
            <a:endParaRPr lang="tr-TR" sz="2400" dirty="0" smtClean="0">
              <a:solidFill>
                <a:srgbClr val="FF0000"/>
              </a:solidFill>
            </a:endParaRPr>
          </a:p>
          <a:p>
            <a:pPr algn="just"/>
            <a:r>
              <a:rPr lang="tr-TR" sz="2400" dirty="0" smtClean="0"/>
              <a:t>Sarılık </a:t>
            </a:r>
            <a:r>
              <a:rPr lang="tr-TR" sz="2400" dirty="0"/>
              <a:t>baş bölgesinden başlayarak ayaklara doğru yayılır. </a:t>
            </a:r>
            <a:endParaRPr lang="tr-TR" sz="2400" dirty="0" smtClean="0"/>
          </a:p>
          <a:p>
            <a:pPr algn="just"/>
            <a:r>
              <a:rPr lang="tr-TR" sz="2400" dirty="0" smtClean="0"/>
              <a:t>Görsel </a:t>
            </a:r>
            <a:r>
              <a:rPr lang="tr-TR" sz="2400" dirty="0"/>
              <a:t>değerlendirme yanıltıcı olabileceğinden tanıda total serum </a:t>
            </a:r>
            <a:r>
              <a:rPr lang="tr-TR" sz="2400" dirty="0" err="1"/>
              <a:t>bilirubin</a:t>
            </a:r>
            <a:r>
              <a:rPr lang="tr-TR" sz="2400" dirty="0"/>
              <a:t> düzeyinin ölçülmesi esastır. </a:t>
            </a:r>
            <a:endParaRPr lang="tr-TR" sz="2400" dirty="0" smtClean="0"/>
          </a:p>
          <a:p>
            <a:pPr algn="just"/>
            <a:r>
              <a:rPr lang="tr-TR" sz="2400" dirty="0" smtClean="0"/>
              <a:t>Fizyolojik </a:t>
            </a:r>
            <a:r>
              <a:rPr lang="tr-TR" sz="2400" dirty="0"/>
              <a:t>ve patolojik sarılıklarda </a:t>
            </a:r>
            <a:r>
              <a:rPr lang="tr-TR" sz="2400" dirty="0" err="1"/>
              <a:t>bilirubin</a:t>
            </a:r>
            <a:r>
              <a:rPr lang="tr-TR" sz="2400" dirty="0"/>
              <a:t> metabolizması temelde aynıdır: </a:t>
            </a:r>
            <a:r>
              <a:rPr lang="tr-TR" sz="2000" dirty="0"/>
              <a:t>Eritrositlerin yıkımı sonucu hemoglobinden </a:t>
            </a:r>
            <a:r>
              <a:rPr lang="tr-TR" sz="2000" dirty="0" smtClean="0">
                <a:solidFill>
                  <a:srgbClr val="FF0000"/>
                </a:solidFill>
              </a:rPr>
              <a:t>hem ve </a:t>
            </a:r>
            <a:r>
              <a:rPr lang="tr-TR" sz="2000" dirty="0" err="1" smtClean="0">
                <a:solidFill>
                  <a:srgbClr val="FF0000"/>
                </a:solidFill>
              </a:rPr>
              <a:t>globin</a:t>
            </a:r>
            <a:r>
              <a:rPr lang="tr-TR" sz="2000" dirty="0" smtClean="0">
                <a:solidFill>
                  <a:srgbClr val="FF0000"/>
                </a:solidFill>
              </a:rPr>
              <a:t> açığa </a:t>
            </a:r>
            <a:r>
              <a:rPr lang="tr-TR" sz="2000" dirty="0">
                <a:solidFill>
                  <a:srgbClr val="FF0000"/>
                </a:solidFill>
              </a:rPr>
              <a:t>çıkar</a:t>
            </a:r>
            <a:r>
              <a:rPr lang="tr-TR" sz="2000" dirty="0"/>
              <a:t>; </a:t>
            </a:r>
            <a:r>
              <a:rPr lang="tr-TR" sz="2000" dirty="0" err="1"/>
              <a:t>globin</a:t>
            </a:r>
            <a:r>
              <a:rPr lang="tr-TR" sz="2000" dirty="0"/>
              <a:t> yeniden kullanılırken, hem bileşiğinden demir ve </a:t>
            </a:r>
            <a:r>
              <a:rPr lang="tr-TR" sz="2000" dirty="0" err="1"/>
              <a:t>bilirubin</a:t>
            </a:r>
            <a:r>
              <a:rPr lang="tr-TR" sz="2000" dirty="0"/>
              <a:t> ayrılır</a:t>
            </a:r>
            <a:r>
              <a:rPr lang="tr-TR" sz="2000" dirty="0" smtClean="0"/>
              <a:t>.</a:t>
            </a:r>
          </a:p>
          <a:p>
            <a:pPr algn="just"/>
            <a:r>
              <a:rPr lang="tr-TR" sz="2000" dirty="0" smtClean="0"/>
              <a:t> </a:t>
            </a:r>
            <a:r>
              <a:rPr lang="tr-TR" sz="2000" dirty="0" err="1"/>
              <a:t>İndirekt</a:t>
            </a:r>
            <a:r>
              <a:rPr lang="tr-TR" sz="2000" dirty="0"/>
              <a:t> (suda çözünmeyen) </a:t>
            </a:r>
            <a:r>
              <a:rPr lang="tr-TR" sz="2000" dirty="0" err="1"/>
              <a:t>bilirubin</a:t>
            </a:r>
            <a:r>
              <a:rPr lang="tr-TR" sz="2000" dirty="0"/>
              <a:t> albümine bağlanarak karaciğere taşınır, burada </a:t>
            </a:r>
            <a:r>
              <a:rPr lang="tr-TR" sz="2000" dirty="0" smtClean="0"/>
              <a:t>enzim </a:t>
            </a:r>
            <a:r>
              <a:rPr lang="tr-TR" sz="2000" dirty="0"/>
              <a:t>aracılığıyla direkt (suda çözünür) </a:t>
            </a:r>
            <a:r>
              <a:rPr lang="tr-TR" sz="2000" dirty="0" err="1"/>
              <a:t>bilirubine</a:t>
            </a:r>
            <a:r>
              <a:rPr lang="tr-TR" sz="2000" dirty="0"/>
              <a:t> dönüştürülür. </a:t>
            </a:r>
            <a:endParaRPr lang="tr-TR" sz="2000" dirty="0" smtClean="0"/>
          </a:p>
          <a:p>
            <a:pPr algn="just"/>
            <a:r>
              <a:rPr lang="tr-TR" sz="2000" dirty="0" smtClean="0"/>
              <a:t>Direkt </a:t>
            </a:r>
            <a:r>
              <a:rPr lang="tr-TR" sz="2000" dirty="0" err="1"/>
              <a:t>bilirubin</a:t>
            </a:r>
            <a:r>
              <a:rPr lang="tr-TR" sz="2000" dirty="0"/>
              <a:t> safrayla </a:t>
            </a:r>
            <a:r>
              <a:rPr lang="tr-TR" sz="2000" dirty="0" err="1"/>
              <a:t>duodenuma</a:t>
            </a:r>
            <a:r>
              <a:rPr lang="tr-TR" sz="2000" dirty="0"/>
              <a:t> geçer ve bağırsak florası etkisiyle </a:t>
            </a:r>
            <a:r>
              <a:rPr lang="tr-TR" sz="2000" dirty="0" err="1"/>
              <a:t>ürobilinojen</a:t>
            </a:r>
            <a:r>
              <a:rPr lang="tr-TR" sz="2000" dirty="0"/>
              <a:t> ve </a:t>
            </a:r>
            <a:r>
              <a:rPr lang="tr-TR" sz="2000" dirty="0" err="1"/>
              <a:t>sterkobilinojene</a:t>
            </a:r>
            <a:r>
              <a:rPr lang="tr-TR" sz="2000" dirty="0"/>
              <a:t> çevrilir; </a:t>
            </a:r>
            <a:r>
              <a:rPr lang="tr-TR" sz="2000" dirty="0" err="1"/>
              <a:t>ürobilinojen</a:t>
            </a:r>
            <a:r>
              <a:rPr lang="tr-TR" sz="2000" dirty="0"/>
              <a:t> idrarla, </a:t>
            </a:r>
            <a:r>
              <a:rPr lang="tr-TR" sz="2000" dirty="0" err="1"/>
              <a:t>sterkobilinojen</a:t>
            </a:r>
            <a:r>
              <a:rPr lang="tr-TR" sz="2000" dirty="0"/>
              <a:t> ise dışkıyla atılarak vücuttan uzaklaştırılır.</a:t>
            </a:r>
          </a:p>
        </p:txBody>
      </p:sp>
    </p:spTree>
    <p:extLst>
      <p:ext uri="{BB962C8B-B14F-4D97-AF65-F5344CB8AC3E}">
        <p14:creationId xmlns:p14="http://schemas.microsoft.com/office/powerpoint/2010/main" val="3960063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146110" y="2408529"/>
            <a:ext cx="10515600" cy="1325563"/>
          </a:xfrm>
        </p:spPr>
        <p:txBody>
          <a:bodyPr/>
          <a:lstStyle/>
          <a:p>
            <a:pPr algn="ctr"/>
            <a:r>
              <a:rPr lang="tr-TR" dirty="0" err="1"/>
              <a:t>Yenidoğanın</a:t>
            </a:r>
            <a:r>
              <a:rPr lang="tr-TR" dirty="0"/>
              <a:t> </a:t>
            </a:r>
            <a:r>
              <a:rPr lang="tr-TR" dirty="0" err="1"/>
              <a:t>Hemolitik</a:t>
            </a:r>
            <a:r>
              <a:rPr lang="tr-TR" dirty="0"/>
              <a:t> Hastalıkları</a:t>
            </a:r>
          </a:p>
        </p:txBody>
      </p:sp>
    </p:spTree>
    <p:extLst>
      <p:ext uri="{BB962C8B-B14F-4D97-AF65-F5344CB8AC3E}">
        <p14:creationId xmlns:p14="http://schemas.microsoft.com/office/powerpoint/2010/main" val="2697527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0629" y="1763486"/>
            <a:ext cx="11971175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annenin </a:t>
            </a:r>
            <a:r>
              <a:rPr lang="tr-TR" sz="2400" dirty="0" err="1" smtClean="0"/>
              <a:t>Rh</a:t>
            </a:r>
            <a:r>
              <a:rPr lang="tr-TR" sz="2400" dirty="0" smtClean="0"/>
              <a:t>- , </a:t>
            </a:r>
            <a:r>
              <a:rPr lang="tr-TR" sz="2400" dirty="0"/>
              <a:t>fetüsün ise </a:t>
            </a:r>
            <a:r>
              <a:rPr lang="tr-TR" sz="2400" dirty="0" err="1" smtClean="0"/>
              <a:t>Rh</a:t>
            </a:r>
            <a:r>
              <a:rPr lang="tr-TR" sz="2400" dirty="0" smtClean="0"/>
              <a:t>+ </a:t>
            </a:r>
            <a:r>
              <a:rPr lang="tr-TR" sz="2400" dirty="0"/>
              <a:t>kan grubuna sahip olması durumunda, annenin bağışıklık sistemi tarafından geliştirilen antikorların plasenta yoluyla bebeğe geçerek </a:t>
            </a:r>
            <a:r>
              <a:rPr lang="tr-TR" sz="2400" dirty="0" err="1"/>
              <a:t>fetal</a:t>
            </a:r>
            <a:r>
              <a:rPr lang="tr-TR" sz="2400" dirty="0"/>
              <a:t> eritrositleri parçalamasıyla ortaya </a:t>
            </a:r>
            <a:r>
              <a:rPr lang="tr-TR" sz="2400" dirty="0" smtClean="0"/>
              <a:t>çıkar.</a:t>
            </a:r>
          </a:p>
          <a:p>
            <a:r>
              <a:rPr lang="tr-TR" sz="2400" dirty="0" smtClean="0"/>
              <a:t>Bu </a:t>
            </a:r>
            <a:r>
              <a:rPr lang="tr-TR" sz="2400" dirty="0"/>
              <a:t>durum, </a:t>
            </a:r>
            <a:r>
              <a:rPr lang="tr-TR" sz="2400" dirty="0" err="1"/>
              <a:t>yenidoğanda</a:t>
            </a:r>
            <a:r>
              <a:rPr lang="tr-TR" sz="2400" dirty="0"/>
              <a:t> aşırı </a:t>
            </a:r>
            <a:r>
              <a:rPr lang="tr-TR" sz="2400" dirty="0" err="1"/>
              <a:t>bilirubin</a:t>
            </a:r>
            <a:r>
              <a:rPr lang="tr-TR" sz="2400" dirty="0"/>
              <a:t> üretiminin en yaygın nedenlerinden biridir. </a:t>
            </a:r>
            <a:endParaRPr lang="tr-TR" sz="2400" dirty="0" smtClean="0"/>
          </a:p>
          <a:p>
            <a:r>
              <a:rPr lang="tr-TR" sz="2400" dirty="0" err="1" smtClean="0"/>
              <a:t>Hemolitik</a:t>
            </a:r>
            <a:r>
              <a:rPr lang="tr-TR" sz="2400" dirty="0" smtClean="0"/>
              <a:t> </a:t>
            </a:r>
            <a:r>
              <a:rPr lang="tr-TR" sz="2400" dirty="0"/>
              <a:t>hastalık genellikle ilk gebelikte görülmez çünkü antikor oluşumu zaman alır; ancak daha önce </a:t>
            </a:r>
            <a:r>
              <a:rPr lang="tr-TR" sz="2400" dirty="0" err="1" smtClean="0"/>
              <a:t>Rh</a:t>
            </a:r>
            <a:r>
              <a:rPr lang="tr-TR" sz="2400" dirty="0" smtClean="0"/>
              <a:t>+ </a:t>
            </a:r>
            <a:r>
              <a:rPr lang="tr-TR" sz="2400" dirty="0"/>
              <a:t>fetüs taşıyan, </a:t>
            </a:r>
            <a:r>
              <a:rPr lang="tr-TR" sz="2400" dirty="0" err="1" smtClean="0"/>
              <a:t>Rh</a:t>
            </a:r>
            <a:r>
              <a:rPr lang="tr-TR" sz="2400" dirty="0" smtClean="0"/>
              <a:t>+ </a:t>
            </a:r>
            <a:r>
              <a:rPr lang="tr-TR" sz="2400" dirty="0"/>
              <a:t>kan transfüzyonu yapılan ya da </a:t>
            </a:r>
            <a:r>
              <a:rPr lang="tr-TR" sz="2400" dirty="0" err="1" smtClean="0"/>
              <a:t>Rh</a:t>
            </a:r>
            <a:r>
              <a:rPr lang="tr-TR" sz="2400" dirty="0" smtClean="0"/>
              <a:t>+ düşük </a:t>
            </a:r>
            <a:r>
              <a:rPr lang="tr-TR" sz="2400" dirty="0"/>
              <a:t>öyküsü olan annelerin ilk doğumlarında da görülebilir. </a:t>
            </a:r>
            <a:endParaRPr lang="tr-TR" sz="2400" dirty="0" smtClean="0"/>
          </a:p>
          <a:p>
            <a:r>
              <a:rPr lang="tr-TR" sz="2400" dirty="0" smtClean="0"/>
              <a:t>Hastalığın </a:t>
            </a:r>
            <a:r>
              <a:rPr lang="tr-TR" sz="2400" dirty="0"/>
              <a:t>şiddeti, anne kanından bebeğe geçen antikor miktarına bağlıdır ve üç klinik tablo ile seyredebilir: </a:t>
            </a:r>
            <a:endParaRPr lang="tr-TR" sz="2400" dirty="0" smtClean="0"/>
          </a:p>
          <a:p>
            <a:r>
              <a:rPr lang="tr-TR" sz="2400" b="1" dirty="0" smtClean="0"/>
              <a:t>anemi</a:t>
            </a:r>
            <a:r>
              <a:rPr lang="tr-TR" sz="2400" dirty="0" smtClean="0"/>
              <a:t> </a:t>
            </a:r>
            <a:r>
              <a:rPr lang="tr-TR" sz="2400" dirty="0"/>
              <a:t>(en hafif form, genellikle 1–2 ayda belirginleşir), </a:t>
            </a:r>
            <a:endParaRPr lang="tr-TR" sz="2400" dirty="0" smtClean="0"/>
          </a:p>
          <a:p>
            <a:r>
              <a:rPr lang="tr-TR" sz="2400" b="1" dirty="0" err="1" smtClean="0"/>
              <a:t>eritroblastosis</a:t>
            </a:r>
            <a:r>
              <a:rPr lang="tr-TR" sz="2400" b="1" dirty="0" smtClean="0"/>
              <a:t> </a:t>
            </a:r>
            <a:r>
              <a:rPr lang="tr-TR" sz="2400" b="1" dirty="0" err="1"/>
              <a:t>fetalis</a:t>
            </a:r>
            <a:r>
              <a:rPr lang="tr-TR" sz="2400" dirty="0"/>
              <a:t> (ilk 36 saatte ağır anemi ve sarılık ile ortaya çıkar, </a:t>
            </a:r>
            <a:r>
              <a:rPr lang="tr-TR" sz="2400" dirty="0" err="1"/>
              <a:t>kernikterus</a:t>
            </a:r>
            <a:r>
              <a:rPr lang="tr-TR" sz="2400" dirty="0"/>
              <a:t> riski taşır) </a:t>
            </a:r>
            <a:r>
              <a:rPr lang="tr-TR" sz="2400" dirty="0" smtClean="0"/>
              <a:t> </a:t>
            </a:r>
          </a:p>
          <a:p>
            <a:r>
              <a:rPr lang="tr-TR" sz="2400" b="1" dirty="0" err="1" smtClean="0"/>
              <a:t>hidrops</a:t>
            </a:r>
            <a:r>
              <a:rPr lang="tr-TR" sz="2400" b="1" dirty="0" smtClean="0"/>
              <a:t> </a:t>
            </a:r>
            <a:r>
              <a:rPr lang="tr-TR" sz="2400" b="1" dirty="0" err="1"/>
              <a:t>fetalis</a:t>
            </a:r>
            <a:r>
              <a:rPr lang="tr-TR" sz="2400" dirty="0"/>
              <a:t> (en ağır </a:t>
            </a:r>
            <a:r>
              <a:rPr lang="tr-TR" sz="2400" dirty="0" smtClean="0"/>
              <a:t>form, IU </a:t>
            </a:r>
            <a:r>
              <a:rPr lang="tr-TR" sz="2400" dirty="0"/>
              <a:t>ya da doğum sonrası erken dönemde ölüme yol açar). </a:t>
            </a:r>
            <a:endParaRPr lang="tr-TR" sz="2400" dirty="0" smtClean="0"/>
          </a:p>
        </p:txBody>
      </p:sp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427653" y="360362"/>
            <a:ext cx="10515600" cy="1325563"/>
          </a:xfrm>
        </p:spPr>
        <p:txBody>
          <a:bodyPr/>
          <a:lstStyle/>
          <a:p>
            <a:r>
              <a:rPr lang="tr-TR" b="1" i="1" u="sng" dirty="0">
                <a:solidFill>
                  <a:srgbClr val="FF0000"/>
                </a:solidFill>
              </a:rPr>
              <a:t>1. </a:t>
            </a:r>
            <a:r>
              <a:rPr lang="tr-TR" b="1" i="1" u="sng" dirty="0" err="1">
                <a:solidFill>
                  <a:srgbClr val="FF0000"/>
                </a:solidFill>
              </a:rPr>
              <a:t>Rh</a:t>
            </a:r>
            <a:r>
              <a:rPr lang="tr-TR" b="1" i="1" u="sng" dirty="0">
                <a:solidFill>
                  <a:srgbClr val="FF0000"/>
                </a:solidFill>
              </a:rPr>
              <a:t> </a:t>
            </a:r>
            <a:r>
              <a:rPr lang="tr-TR" b="1" i="1" u="sng" dirty="0" smtClean="0">
                <a:solidFill>
                  <a:srgbClr val="FF0000"/>
                </a:solidFill>
              </a:rPr>
              <a:t>uyuşmazlığı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933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i="1" u="sng" dirty="0">
                <a:solidFill>
                  <a:srgbClr val="FF0000"/>
                </a:solidFill>
                <a:latin typeface="+mn-lt"/>
              </a:rPr>
              <a:t>2. ABO Uyuşmazlığı</a:t>
            </a:r>
            <a:r>
              <a:rPr lang="tr-TR" b="1" i="1" u="sng" dirty="0">
                <a:solidFill>
                  <a:srgbClr val="FF0000"/>
                </a:solidFill>
                <a:latin typeface="+mn-lt"/>
              </a:rPr>
              <a:t/>
            </a:r>
            <a:br>
              <a:rPr lang="tr-TR" b="1" i="1" u="sng" dirty="0">
                <a:solidFill>
                  <a:srgbClr val="FF0000"/>
                </a:solidFill>
                <a:latin typeface="+mn-lt"/>
              </a:rPr>
            </a:br>
            <a:endParaRPr lang="tr-TR" b="1" i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6490" y="1558212"/>
            <a:ext cx="11066106" cy="4618751"/>
          </a:xfrm>
        </p:spPr>
        <p:txBody>
          <a:bodyPr/>
          <a:lstStyle/>
          <a:p>
            <a:r>
              <a:rPr lang="tr-TR" dirty="0" err="1" smtClean="0"/>
              <a:t>Hemolitik</a:t>
            </a:r>
            <a:r>
              <a:rPr lang="tr-TR" dirty="0" smtClean="0"/>
              <a:t> </a:t>
            </a:r>
            <a:r>
              <a:rPr lang="tr-TR" dirty="0"/>
              <a:t>hastalığın nedenlerinden biri olan ABO uyuşmazlığı, </a:t>
            </a:r>
            <a:r>
              <a:rPr lang="tr-TR" dirty="0" err="1" smtClean="0"/>
              <a:t>Rh</a:t>
            </a:r>
            <a:r>
              <a:rPr lang="tr-TR" dirty="0"/>
              <a:t> </a:t>
            </a:r>
            <a:r>
              <a:rPr lang="tr-TR" dirty="0" smtClean="0"/>
              <a:t>uyuşmazlığına </a:t>
            </a:r>
            <a:r>
              <a:rPr lang="tr-TR" dirty="0"/>
              <a:t>oranla daha hafif seyreder. </a:t>
            </a:r>
            <a:endParaRPr lang="tr-TR" dirty="0" smtClean="0"/>
          </a:p>
          <a:p>
            <a:r>
              <a:rPr lang="tr-TR" dirty="0" smtClean="0"/>
              <a:t>Anne </a:t>
            </a:r>
            <a:r>
              <a:rPr lang="tr-TR" dirty="0"/>
              <a:t>kan grubu O, </a:t>
            </a:r>
            <a:r>
              <a:rPr lang="tr-TR" dirty="0" smtClean="0"/>
              <a:t>bebeğin kan </a:t>
            </a:r>
            <a:r>
              <a:rPr lang="tr-TR" dirty="0"/>
              <a:t>grubu A veya B olduğu durumlarda görülür. İlk 36 saatte </a:t>
            </a:r>
            <a:r>
              <a:rPr lang="tr-TR" dirty="0" smtClean="0"/>
              <a:t>ortaya çıkan </a:t>
            </a:r>
            <a:r>
              <a:rPr lang="tr-TR" dirty="0"/>
              <a:t>sarılık, hafif anemi, direkt </a:t>
            </a:r>
            <a:r>
              <a:rPr lang="tr-TR" dirty="0" err="1"/>
              <a:t>coombs</a:t>
            </a:r>
            <a:r>
              <a:rPr lang="tr-TR" dirty="0"/>
              <a:t> testi pozitifliği görülür. </a:t>
            </a:r>
            <a:endParaRPr lang="tr-TR" dirty="0" smtClean="0"/>
          </a:p>
          <a:p>
            <a:r>
              <a:rPr lang="tr-TR" dirty="0" smtClean="0"/>
              <a:t>ABO</a:t>
            </a:r>
            <a:r>
              <a:rPr lang="tr-TR" dirty="0"/>
              <a:t> </a:t>
            </a:r>
            <a:r>
              <a:rPr lang="tr-TR" dirty="0" smtClean="0"/>
              <a:t>uyuşmazlığı </a:t>
            </a:r>
            <a:r>
              <a:rPr lang="tr-TR" dirty="0"/>
              <a:t>olan bebeklerde </a:t>
            </a:r>
            <a:r>
              <a:rPr lang="tr-TR" dirty="0" err="1"/>
              <a:t>bilirübin</a:t>
            </a:r>
            <a:r>
              <a:rPr lang="tr-TR" dirty="0"/>
              <a:t> düzeyinin yakın izlemi gereklidir.</a:t>
            </a:r>
          </a:p>
          <a:p>
            <a:r>
              <a:rPr lang="tr-TR" dirty="0"/>
              <a:t>Gerekirse O grubu kan ile </a:t>
            </a:r>
            <a:r>
              <a:rPr lang="tr-TR" dirty="0" err="1"/>
              <a:t>yenidoğanın</a:t>
            </a:r>
            <a:r>
              <a:rPr lang="tr-TR" dirty="0"/>
              <a:t> kan değişimi </a:t>
            </a:r>
            <a:r>
              <a:rPr lang="tr-TR" dirty="0" smtClean="0"/>
              <a:t>sağlanır.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0714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596" y="569167"/>
            <a:ext cx="11537600" cy="6055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Fototerapi Nedir</a:t>
            </a:r>
            <a:r>
              <a:rPr lang="tr-TR" b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tr-TR" dirty="0" err="1" smtClean="0"/>
              <a:t>Bilirubinin</a:t>
            </a:r>
            <a:r>
              <a:rPr lang="tr-TR" dirty="0" smtClean="0"/>
              <a:t> </a:t>
            </a:r>
            <a:r>
              <a:rPr lang="tr-TR" dirty="0"/>
              <a:t>ışık etkisiyle parçalanarak vücuttan atılmasıdır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İndirekt</a:t>
            </a:r>
            <a:r>
              <a:rPr lang="tr-TR" dirty="0" smtClean="0"/>
              <a:t> </a:t>
            </a:r>
            <a:r>
              <a:rPr lang="tr-TR" dirty="0" err="1"/>
              <a:t>bilirubin</a:t>
            </a:r>
            <a:r>
              <a:rPr lang="tr-TR" dirty="0"/>
              <a:t>, suda çözünebilen ürünlere dönüşür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Amaç</a:t>
            </a:r>
            <a:r>
              <a:rPr lang="tr-TR" dirty="0"/>
              <a:t>: </a:t>
            </a:r>
            <a:r>
              <a:rPr lang="tr-TR" dirty="0" err="1"/>
              <a:t>Bilirubin</a:t>
            </a:r>
            <a:r>
              <a:rPr lang="tr-TR" dirty="0"/>
              <a:t> seviyesini düşürmek, kan değişimi gereksinimini azaltmak, </a:t>
            </a:r>
            <a:r>
              <a:rPr lang="tr-TR" dirty="0" err="1"/>
              <a:t>kernikterus</a:t>
            </a:r>
            <a:r>
              <a:rPr lang="tr-TR" dirty="0"/>
              <a:t> riskini </a:t>
            </a:r>
            <a:r>
              <a:rPr lang="tr-TR" dirty="0" smtClean="0"/>
              <a:t>engellemek.</a:t>
            </a:r>
          </a:p>
          <a:p>
            <a:r>
              <a:rPr lang="tr-TR" dirty="0" smtClean="0"/>
              <a:t>Tedavi </a:t>
            </a:r>
            <a:r>
              <a:rPr lang="tr-TR" dirty="0"/>
              <a:t>kararı; total serum </a:t>
            </a:r>
            <a:r>
              <a:rPr lang="tr-TR" dirty="0" err="1"/>
              <a:t>bilirubin</a:t>
            </a:r>
            <a:r>
              <a:rPr lang="tr-TR" dirty="0"/>
              <a:t> (TSB), artış hızı, doğum ağırlığı, </a:t>
            </a:r>
            <a:r>
              <a:rPr lang="tr-TR" dirty="0" err="1"/>
              <a:t>gestasyon</a:t>
            </a:r>
            <a:r>
              <a:rPr lang="tr-TR" dirty="0"/>
              <a:t> haftası, </a:t>
            </a:r>
            <a:r>
              <a:rPr lang="tr-TR" dirty="0" err="1"/>
              <a:t>postnatal</a:t>
            </a:r>
            <a:r>
              <a:rPr lang="tr-TR" dirty="0"/>
              <a:t> yaş ve risk faktörlerine göre verilir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/>
              <a:t>bebeklerde daha düşük </a:t>
            </a:r>
            <a:r>
              <a:rPr lang="tr-TR" dirty="0" err="1"/>
              <a:t>bilirubin</a:t>
            </a:r>
            <a:r>
              <a:rPr lang="tr-TR" dirty="0"/>
              <a:t> seviyelerinde fototerapi gerekebilir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Bilirubin</a:t>
            </a:r>
            <a:r>
              <a:rPr lang="tr-TR" dirty="0" smtClean="0"/>
              <a:t> </a:t>
            </a:r>
            <a:r>
              <a:rPr lang="tr-TR" dirty="0" err="1"/>
              <a:t>nomogramları</a:t>
            </a:r>
            <a:r>
              <a:rPr lang="tr-TR" dirty="0"/>
              <a:t> kullanılarak değerlendirme yapılır.</a:t>
            </a:r>
          </a:p>
        </p:txBody>
      </p:sp>
    </p:spTree>
    <p:extLst>
      <p:ext uri="{BB962C8B-B14F-4D97-AF65-F5344CB8AC3E}">
        <p14:creationId xmlns:p14="http://schemas.microsoft.com/office/powerpoint/2010/main" val="1143846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1-Dağoğlu T, </a:t>
            </a:r>
            <a:r>
              <a:rPr lang="tr-TR" dirty="0" err="1"/>
              <a:t>Görak</a:t>
            </a:r>
            <a:r>
              <a:rPr lang="tr-TR" dirty="0"/>
              <a:t> G (2002). Temel </a:t>
            </a:r>
            <a:r>
              <a:rPr lang="tr-TR" dirty="0" err="1"/>
              <a:t>Neonatoloji</a:t>
            </a:r>
            <a:r>
              <a:rPr lang="tr-TR" dirty="0"/>
              <a:t> ve Hemşirelik İlkeleri. 2- Törüner E.K, </a:t>
            </a:r>
            <a:r>
              <a:rPr lang="tr-TR" dirty="0" err="1"/>
              <a:t>Büyükgönenç</a:t>
            </a:r>
            <a:r>
              <a:rPr lang="tr-TR" dirty="0"/>
              <a:t> L.(2012). Çocuk Sağlığı Temel Hemşirelik Yaklaşımları. Göktuğ Yayıncılık. 3-Yiğit R.(2009). Çocukluk Dönemlerinde Büyüme ve </a:t>
            </a:r>
            <a:r>
              <a:rPr lang="tr-TR" dirty="0" err="1"/>
              <a:t>Gelişme.Sistem</a:t>
            </a:r>
            <a:r>
              <a:rPr lang="tr-TR" dirty="0"/>
              <a:t> Ofset, Ankara. 4- Çavuşoğlu H (2015). Çocuk Sağlığı ve Hastalıkları Hemşireliği. 1-2 cilt. Sistem </a:t>
            </a:r>
            <a:r>
              <a:rPr lang="tr-TR" dirty="0" err="1"/>
              <a:t>Ofset,Ankara</a:t>
            </a:r>
            <a:r>
              <a:rPr lang="tr-TR" dirty="0"/>
              <a:t>. 5.Savaşer S, Yıldız S (2009).Hemşireler için Çocuk Sağlığı ve Hastalıkları Öğrenim Rehberi. İstanbul Medikal Yayıncılık., İstanbul 6. Marilyn J </a:t>
            </a:r>
            <a:r>
              <a:rPr lang="tr-TR" dirty="0" err="1"/>
              <a:t>Hockenberry</a:t>
            </a:r>
            <a:r>
              <a:rPr lang="tr-TR" dirty="0"/>
              <a:t>, David Wilson, </a:t>
            </a:r>
            <a:r>
              <a:rPr lang="tr-TR" dirty="0" err="1"/>
              <a:t>Catherine</a:t>
            </a:r>
            <a:r>
              <a:rPr lang="tr-TR" dirty="0"/>
              <a:t> Jackson (Editor). </a:t>
            </a:r>
            <a:r>
              <a:rPr lang="tr-TR" dirty="0" err="1"/>
              <a:t>Wong's</a:t>
            </a:r>
            <a:r>
              <a:rPr lang="tr-TR" dirty="0"/>
              <a:t> </a:t>
            </a:r>
            <a:r>
              <a:rPr lang="tr-TR" dirty="0" err="1"/>
              <a:t>Nursing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 of </a:t>
            </a:r>
            <a:r>
              <a:rPr lang="tr-TR" dirty="0" err="1"/>
              <a:t>Infants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(</a:t>
            </a:r>
            <a:r>
              <a:rPr lang="tr-TR" dirty="0" err="1"/>
              <a:t>Mosby</a:t>
            </a:r>
            <a:r>
              <a:rPr lang="tr-TR" dirty="0"/>
              <a:t>) – </a:t>
            </a:r>
            <a:r>
              <a:rPr lang="tr-TR" dirty="0" err="1"/>
              <a:t>Hardcover</a:t>
            </a:r>
            <a:r>
              <a:rPr lang="tr-TR" dirty="0"/>
              <a:t> (2006). 7- </a:t>
            </a:r>
            <a:r>
              <a:rPr lang="tr-TR" dirty="0" err="1"/>
              <a:t>Conk</a:t>
            </a:r>
            <a:r>
              <a:rPr lang="tr-TR" dirty="0"/>
              <a:t> Z, </a:t>
            </a:r>
            <a:r>
              <a:rPr lang="tr-TR" dirty="0" err="1"/>
              <a:t>Başbakkal</a:t>
            </a:r>
            <a:r>
              <a:rPr lang="tr-TR" dirty="0"/>
              <a:t> Z, Bal Yılmaz H, </a:t>
            </a:r>
            <a:r>
              <a:rPr lang="tr-TR" dirty="0" err="1"/>
              <a:t>Bolışık</a:t>
            </a:r>
            <a:r>
              <a:rPr lang="tr-TR" dirty="0"/>
              <a:t> B. editörler. (2013). Pediatri Hemşireliği. Akademisyen Kitabevi.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608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1135" y="475861"/>
            <a:ext cx="10672665" cy="5701102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Sağlıklı </a:t>
            </a:r>
            <a:r>
              <a:rPr lang="tr-TR" dirty="0" err="1"/>
              <a:t>yenidoğan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38-42</a:t>
            </a:r>
            <a:r>
              <a:rPr lang="tr-TR" dirty="0"/>
              <a:t>. </a:t>
            </a:r>
            <a:r>
              <a:rPr lang="tr-TR" dirty="0" err="1"/>
              <a:t>gestasyon</a:t>
            </a:r>
            <a:r>
              <a:rPr lang="tr-TR" dirty="0"/>
              <a:t> haftasında doğmuş, </a:t>
            </a:r>
            <a:endParaRPr lang="tr-TR" dirty="0" smtClean="0"/>
          </a:p>
          <a:p>
            <a:r>
              <a:rPr lang="tr-TR" dirty="0" smtClean="0"/>
              <a:t>2500-4000 </a:t>
            </a:r>
            <a:r>
              <a:rPr lang="tr-TR" dirty="0"/>
              <a:t>g ağırlığında, </a:t>
            </a:r>
            <a:endParaRPr lang="tr-TR" dirty="0" smtClean="0"/>
          </a:p>
          <a:p>
            <a:r>
              <a:rPr lang="tr-TR" dirty="0" smtClean="0"/>
              <a:t>doğumdan hemen </a:t>
            </a:r>
            <a:r>
              <a:rPr lang="tr-TR" dirty="0"/>
              <a:t>sonra ağlayan, </a:t>
            </a:r>
            <a:endParaRPr lang="tr-TR" dirty="0" smtClean="0"/>
          </a:p>
          <a:p>
            <a:r>
              <a:rPr lang="tr-TR" dirty="0" err="1" smtClean="0"/>
              <a:t>ekstrauterin</a:t>
            </a:r>
            <a:r>
              <a:rPr lang="tr-TR" dirty="0" smtClean="0"/>
              <a:t> </a:t>
            </a:r>
            <a:r>
              <a:rPr lang="tr-TR" dirty="0"/>
              <a:t>yaşama kolay uyum sağlayan, </a:t>
            </a:r>
            <a:endParaRPr lang="tr-TR" dirty="0" smtClean="0"/>
          </a:p>
          <a:p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es-ES" dirty="0" smtClean="0"/>
              <a:t>anomalisi </a:t>
            </a:r>
            <a:r>
              <a:rPr lang="es-ES" dirty="0"/>
              <a:t>ya da hastalığı olmayan </a:t>
            </a:r>
            <a:r>
              <a:rPr lang="es-ES" dirty="0" smtClean="0"/>
              <a:t>bebektir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0171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 err="1"/>
              <a:t>Vital</a:t>
            </a:r>
            <a:r>
              <a:rPr lang="tr-TR" dirty="0"/>
              <a:t> Bulgular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Sağlıklı </a:t>
            </a:r>
            <a:r>
              <a:rPr lang="tr-TR" dirty="0" err="1"/>
              <a:t>y</a:t>
            </a:r>
            <a:r>
              <a:rPr lang="tr-TR" dirty="0" err="1" smtClean="0"/>
              <a:t>enidoğanın</a:t>
            </a:r>
            <a:r>
              <a:rPr lang="tr-TR" dirty="0" smtClean="0"/>
              <a:t> </a:t>
            </a:r>
            <a:r>
              <a:rPr lang="tr-TR" dirty="0">
                <a:solidFill>
                  <a:srgbClr val="FF0000"/>
                </a:solidFill>
              </a:rPr>
              <a:t>solunum hızı </a:t>
            </a:r>
            <a:r>
              <a:rPr lang="tr-TR" dirty="0"/>
              <a:t>30-60/</a:t>
            </a:r>
            <a:r>
              <a:rPr lang="tr-TR" dirty="0" err="1"/>
              <a:t>dk</a:t>
            </a:r>
            <a:r>
              <a:rPr lang="tr-TR" dirty="0"/>
              <a:t> arasındadır. </a:t>
            </a:r>
            <a:endParaRPr lang="tr-TR" dirty="0" smtClean="0"/>
          </a:p>
          <a:p>
            <a:r>
              <a:rPr lang="tr-TR" dirty="0" smtClean="0"/>
              <a:t>Doğumdan </a:t>
            </a:r>
            <a:r>
              <a:rPr lang="tr-TR" dirty="0"/>
              <a:t>sonraki ilk saatlerde </a:t>
            </a:r>
            <a:r>
              <a:rPr lang="tr-TR" dirty="0" smtClean="0"/>
              <a:t>solunum hızı düzensiz </a:t>
            </a:r>
            <a:r>
              <a:rPr lang="tr-TR" dirty="0"/>
              <a:t>olabilir. </a:t>
            </a:r>
            <a:endParaRPr lang="tr-TR" dirty="0" smtClean="0"/>
          </a:p>
          <a:p>
            <a:r>
              <a:rPr lang="tr-TR" dirty="0" smtClean="0"/>
              <a:t>Solunumu </a:t>
            </a:r>
            <a:r>
              <a:rPr lang="tr-TR" dirty="0"/>
              <a:t>eforsuz ve </a:t>
            </a:r>
            <a:r>
              <a:rPr lang="tr-TR" dirty="0" err="1" smtClean="0"/>
              <a:t>oskültasyonda</a:t>
            </a:r>
            <a:r>
              <a:rPr lang="tr-TR" dirty="0" smtClean="0"/>
              <a:t> </a:t>
            </a:r>
            <a:r>
              <a:rPr lang="tr-TR" dirty="0"/>
              <a:t>solunum sesleri </a:t>
            </a:r>
            <a:r>
              <a:rPr lang="tr-TR" dirty="0" smtClean="0"/>
              <a:t>belirgindir. </a:t>
            </a:r>
          </a:p>
          <a:p>
            <a:r>
              <a:rPr lang="tr-TR" dirty="0" err="1" smtClean="0"/>
              <a:t>Yenidoğanlar</a:t>
            </a:r>
            <a:r>
              <a:rPr lang="tr-TR" dirty="0" smtClean="0"/>
              <a:t> </a:t>
            </a:r>
            <a:r>
              <a:rPr lang="tr-TR" dirty="0" err="1"/>
              <a:t>diyafragmatik</a:t>
            </a:r>
            <a:r>
              <a:rPr lang="tr-TR" dirty="0"/>
              <a:t> solunum yaptığı </a:t>
            </a:r>
            <a:r>
              <a:rPr lang="tr-TR" dirty="0" smtClean="0"/>
              <a:t>için </a:t>
            </a:r>
            <a:r>
              <a:rPr lang="tr-TR" dirty="0"/>
              <a:t>solunum sırasında </a:t>
            </a:r>
            <a:r>
              <a:rPr lang="tr-TR" dirty="0" smtClean="0"/>
              <a:t>göğüs kafesi neredeyse </a:t>
            </a:r>
            <a:r>
              <a:rPr lang="tr-TR" dirty="0"/>
              <a:t>hareketsizdir.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nedenle solunum sayısı belirlenirken solunum </a:t>
            </a:r>
            <a:r>
              <a:rPr lang="tr-TR" dirty="0" smtClean="0"/>
              <a:t>sırasındaki karın </a:t>
            </a:r>
            <a:r>
              <a:rPr lang="tr-TR" dirty="0"/>
              <a:t>hareketleri </a:t>
            </a:r>
            <a:r>
              <a:rPr lang="tr-TR" dirty="0" smtClean="0"/>
              <a:t>değerlendirilir. </a:t>
            </a:r>
          </a:p>
          <a:p>
            <a:r>
              <a:rPr lang="tr-TR" dirty="0" smtClean="0"/>
              <a:t>Vücut ısısı </a:t>
            </a:r>
            <a:r>
              <a:rPr lang="tr-TR" dirty="0" err="1"/>
              <a:t>aksiller</a:t>
            </a:r>
            <a:r>
              <a:rPr lang="tr-TR" dirty="0"/>
              <a:t> </a:t>
            </a:r>
            <a:r>
              <a:rPr lang="tr-TR" dirty="0" err="1"/>
              <a:t>ö</a:t>
            </a:r>
            <a:r>
              <a:rPr lang="tr-TR" dirty="0" err="1" smtClean="0"/>
              <a:t>lcumle</a:t>
            </a:r>
            <a:r>
              <a:rPr lang="tr-TR" dirty="0" smtClean="0"/>
              <a:t> </a:t>
            </a:r>
            <a:r>
              <a:rPr lang="tr-TR" dirty="0"/>
              <a:t>belirlenmelidir. </a:t>
            </a:r>
            <a:endParaRPr lang="tr-TR" dirty="0" smtClean="0"/>
          </a:p>
          <a:p>
            <a:r>
              <a:rPr lang="tr-TR" dirty="0" smtClean="0"/>
              <a:t>Normal </a:t>
            </a:r>
            <a:r>
              <a:rPr lang="tr-TR" dirty="0" err="1"/>
              <a:t>vucut</a:t>
            </a:r>
            <a:r>
              <a:rPr lang="tr-TR" dirty="0"/>
              <a:t> ısısı değerleri 36,2°C ile 37,3°C </a:t>
            </a:r>
            <a:r>
              <a:rPr lang="tr-TR" dirty="0" smtClean="0"/>
              <a:t>arasında 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736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3894" y="382556"/>
            <a:ext cx="11532637" cy="6232848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Kalp atım hızı</a:t>
            </a:r>
            <a:r>
              <a:rPr lang="tr-TR" dirty="0"/>
              <a:t>, bebeğin durumuna ve </a:t>
            </a:r>
            <a:r>
              <a:rPr lang="tr-TR" dirty="0" err="1"/>
              <a:t>gastasyon</a:t>
            </a:r>
            <a:r>
              <a:rPr lang="tr-TR" dirty="0"/>
              <a:t> haftasına bağlı olarak dakikada </a:t>
            </a:r>
            <a:r>
              <a:rPr lang="tr-TR" dirty="0" smtClean="0"/>
              <a:t>70-190 arasında </a:t>
            </a:r>
            <a:r>
              <a:rPr lang="tr-TR" dirty="0"/>
              <a:t>değişir. </a:t>
            </a:r>
            <a:endParaRPr lang="tr-TR" dirty="0" smtClean="0"/>
          </a:p>
          <a:p>
            <a:r>
              <a:rPr lang="tr-TR" dirty="0" smtClean="0"/>
              <a:t>Kalp </a:t>
            </a:r>
            <a:r>
              <a:rPr lang="tr-TR" dirty="0"/>
              <a:t>atım hızı uyanıkken genellikle dakikada 120-160, bebek </a:t>
            </a:r>
            <a:r>
              <a:rPr lang="tr-TR" dirty="0" smtClean="0"/>
              <a:t>aktivite halinde </a:t>
            </a:r>
            <a:r>
              <a:rPr lang="tr-TR" dirty="0"/>
              <a:t>veya ağlarken dakikada 170’in </a:t>
            </a:r>
            <a:r>
              <a:rPr lang="tr-TR" dirty="0" smtClean="0"/>
              <a:t>üstünde </a:t>
            </a:r>
            <a:r>
              <a:rPr lang="tr-TR" dirty="0"/>
              <a:t>ve uykuda dakikada 70-90 </a:t>
            </a:r>
            <a:r>
              <a:rPr lang="tr-TR" dirty="0" smtClean="0"/>
              <a:t>arasındadır. </a:t>
            </a:r>
          </a:p>
          <a:p>
            <a:r>
              <a:rPr lang="tr-TR" dirty="0" smtClean="0"/>
              <a:t>Kalp </a:t>
            </a:r>
            <a:r>
              <a:rPr lang="tr-TR" dirty="0"/>
              <a:t>atım hızı değerlendirmesi, bebeğin sakin olduğu zaman yapılmalıdır. </a:t>
            </a:r>
            <a:endParaRPr lang="tr-TR" dirty="0" smtClean="0"/>
          </a:p>
          <a:p>
            <a:r>
              <a:rPr lang="tr-TR" dirty="0" err="1" smtClean="0"/>
              <a:t>Premature</a:t>
            </a:r>
            <a:r>
              <a:rPr lang="tr-TR" dirty="0" smtClean="0"/>
              <a:t> </a:t>
            </a:r>
            <a:r>
              <a:rPr lang="tr-TR" dirty="0" err="1"/>
              <a:t>yenidoğanların</a:t>
            </a:r>
            <a:r>
              <a:rPr lang="tr-TR" dirty="0"/>
              <a:t> kalp atım hızı </a:t>
            </a:r>
            <a:r>
              <a:rPr lang="tr-TR" dirty="0" err="1"/>
              <a:t>term</a:t>
            </a:r>
            <a:r>
              <a:rPr lang="tr-TR" dirty="0"/>
              <a:t> </a:t>
            </a:r>
            <a:r>
              <a:rPr lang="tr-TR" dirty="0" err="1"/>
              <a:t>yenidoğanlara</a:t>
            </a:r>
            <a:r>
              <a:rPr lang="tr-TR" dirty="0"/>
              <a:t> </a:t>
            </a:r>
            <a:r>
              <a:rPr lang="tr-TR" dirty="0" smtClean="0"/>
              <a:t>göre </a:t>
            </a:r>
            <a:r>
              <a:rPr lang="tr-TR" dirty="0"/>
              <a:t>daha </a:t>
            </a:r>
            <a:r>
              <a:rPr lang="tr-TR" dirty="0" smtClean="0"/>
              <a:t>yüksektir. </a:t>
            </a:r>
          </a:p>
          <a:p>
            <a:r>
              <a:rPr lang="tr-TR" dirty="0" smtClean="0"/>
              <a:t>Normal </a:t>
            </a:r>
            <a:r>
              <a:rPr lang="tr-TR" dirty="0">
                <a:solidFill>
                  <a:srgbClr val="FF0000"/>
                </a:solidFill>
              </a:rPr>
              <a:t>kan basıncı </a:t>
            </a:r>
            <a:r>
              <a:rPr lang="tr-TR" dirty="0" smtClean="0"/>
              <a:t>aralıkları da, </a:t>
            </a:r>
            <a:r>
              <a:rPr lang="tr-TR" dirty="0"/>
              <a:t>gebelik haftası ve </a:t>
            </a:r>
            <a:r>
              <a:rPr lang="tr-TR" dirty="0" smtClean="0"/>
              <a:t>doğum ağırlığına </a:t>
            </a:r>
            <a:r>
              <a:rPr lang="tr-TR" dirty="0"/>
              <a:t>bağlı olarak </a:t>
            </a:r>
            <a:r>
              <a:rPr lang="tr-TR" dirty="0" smtClean="0"/>
              <a:t>değişir. </a:t>
            </a:r>
          </a:p>
          <a:p>
            <a:r>
              <a:rPr lang="tr-TR" dirty="0" err="1" smtClean="0"/>
              <a:t>Yenidoğanlar</a:t>
            </a:r>
            <a:r>
              <a:rPr lang="tr-TR" dirty="0" smtClean="0"/>
              <a:t> </a:t>
            </a:r>
            <a:r>
              <a:rPr lang="tr-TR" dirty="0" err="1"/>
              <a:t>icin</a:t>
            </a:r>
            <a:r>
              <a:rPr lang="tr-TR" dirty="0"/>
              <a:t> normal </a:t>
            </a:r>
            <a:r>
              <a:rPr lang="tr-TR" dirty="0" err="1"/>
              <a:t>sistolik</a:t>
            </a:r>
            <a:r>
              <a:rPr lang="tr-TR" dirty="0"/>
              <a:t> kan </a:t>
            </a:r>
            <a:r>
              <a:rPr lang="tr-TR" dirty="0" smtClean="0"/>
              <a:t>basıncı değerleri </a:t>
            </a:r>
            <a:r>
              <a:rPr lang="tr-TR" dirty="0"/>
              <a:t>60-80 </a:t>
            </a:r>
            <a:r>
              <a:rPr lang="tr-TR" dirty="0" err="1"/>
              <a:t>mmHg</a:t>
            </a:r>
            <a:r>
              <a:rPr lang="tr-TR" dirty="0"/>
              <a:t>, </a:t>
            </a:r>
            <a:r>
              <a:rPr lang="tr-TR" dirty="0" err="1"/>
              <a:t>diastolik</a:t>
            </a:r>
            <a:r>
              <a:rPr lang="tr-TR" dirty="0"/>
              <a:t> kan basıncı değerleri ise </a:t>
            </a:r>
            <a:r>
              <a:rPr lang="tr-TR" dirty="0" smtClean="0"/>
              <a:t>40-50 </a:t>
            </a:r>
            <a:r>
              <a:rPr lang="tr-TR" dirty="0" err="1" smtClean="0"/>
              <a:t>mmHg</a:t>
            </a:r>
            <a:r>
              <a:rPr lang="tr-TR" dirty="0" smtClean="0"/>
              <a:t> arasındadır. </a:t>
            </a:r>
          </a:p>
          <a:p>
            <a:r>
              <a:rPr lang="tr-TR" dirty="0" err="1" smtClean="0"/>
              <a:t>Premature</a:t>
            </a:r>
            <a:r>
              <a:rPr lang="tr-TR" dirty="0" smtClean="0"/>
              <a:t> </a:t>
            </a:r>
            <a:r>
              <a:rPr lang="tr-TR" dirty="0"/>
              <a:t>bebeklerde </a:t>
            </a:r>
            <a:r>
              <a:rPr lang="tr-TR" dirty="0" smtClean="0"/>
              <a:t>kan basıncı </a:t>
            </a:r>
            <a:r>
              <a:rPr lang="tr-TR" dirty="0"/>
              <a:t>değerleri </a:t>
            </a:r>
            <a:r>
              <a:rPr lang="tr-TR" dirty="0" err="1"/>
              <a:t>termde</a:t>
            </a:r>
            <a:r>
              <a:rPr lang="tr-TR" dirty="0"/>
              <a:t> doğan bebeklere </a:t>
            </a:r>
            <a:r>
              <a:rPr lang="tr-TR" dirty="0" err="1"/>
              <a:t>gore</a:t>
            </a:r>
            <a:r>
              <a:rPr lang="tr-TR" dirty="0"/>
              <a:t> daha </a:t>
            </a:r>
            <a:r>
              <a:rPr lang="tr-TR" dirty="0" err="1" smtClean="0"/>
              <a:t>duşuktur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3957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927" y="317242"/>
            <a:ext cx="11728579" cy="6326154"/>
          </a:xfrm>
        </p:spPr>
        <p:txBody>
          <a:bodyPr>
            <a:normAutofit/>
          </a:bodyPr>
          <a:lstStyle/>
          <a:p>
            <a:r>
              <a:rPr lang="tr-TR" dirty="0" smtClean="0"/>
              <a:t>Kalp </a:t>
            </a:r>
            <a:r>
              <a:rPr lang="tr-TR" dirty="0"/>
              <a:t>atım hızı, ritmi, kalp seslerinin karakteri ve </a:t>
            </a:r>
            <a:r>
              <a:rPr lang="tr-TR" dirty="0" smtClean="0"/>
              <a:t>üfürüm varlığı acısından </a:t>
            </a:r>
            <a:r>
              <a:rPr lang="tr-TR" dirty="0"/>
              <a:t>değerlendirilir. </a:t>
            </a:r>
            <a:endParaRPr lang="tr-TR" dirty="0" smtClean="0"/>
          </a:p>
          <a:p>
            <a:r>
              <a:rPr lang="tr-TR" dirty="0" err="1" smtClean="0"/>
              <a:t>Postnatal</a:t>
            </a:r>
            <a:r>
              <a:rPr lang="tr-TR" dirty="0" smtClean="0"/>
              <a:t> </a:t>
            </a:r>
            <a:r>
              <a:rPr lang="tr-TR" dirty="0"/>
              <a:t>donemde </a:t>
            </a:r>
            <a:r>
              <a:rPr lang="tr-TR" dirty="0" err="1"/>
              <a:t>duktus</a:t>
            </a:r>
            <a:r>
              <a:rPr lang="tr-TR" dirty="0"/>
              <a:t> </a:t>
            </a:r>
            <a:r>
              <a:rPr lang="tr-TR" dirty="0" err="1" smtClean="0"/>
              <a:t>arteriozus</a:t>
            </a:r>
            <a:r>
              <a:rPr lang="tr-TR" dirty="0" smtClean="0"/>
              <a:t> tamamen </a:t>
            </a:r>
            <a:r>
              <a:rPr lang="tr-TR" dirty="0"/>
              <a:t>kapanmadan ö</a:t>
            </a:r>
            <a:r>
              <a:rPr lang="tr-TR" dirty="0" smtClean="0"/>
              <a:t>nce </a:t>
            </a:r>
            <a:r>
              <a:rPr lang="tr-TR" dirty="0"/>
              <a:t>genellikle </a:t>
            </a:r>
            <a:r>
              <a:rPr lang="tr-TR" dirty="0" err="1"/>
              <a:t>ü</a:t>
            </a:r>
            <a:r>
              <a:rPr lang="tr-TR" dirty="0" err="1" smtClean="0"/>
              <a:t>furum</a:t>
            </a:r>
            <a:r>
              <a:rPr lang="tr-TR" dirty="0" smtClean="0"/>
              <a:t> </a:t>
            </a:r>
            <a:r>
              <a:rPr lang="tr-TR" dirty="0"/>
              <a:t>duyulabilir. </a:t>
            </a:r>
            <a:r>
              <a:rPr lang="tr-TR" dirty="0" smtClean="0"/>
              <a:t>Ancak kalıcı </a:t>
            </a:r>
            <a:r>
              <a:rPr lang="tr-TR" dirty="0" err="1"/>
              <a:t>ü</a:t>
            </a:r>
            <a:r>
              <a:rPr lang="tr-TR" dirty="0" err="1" smtClean="0"/>
              <a:t>furumler</a:t>
            </a:r>
            <a:r>
              <a:rPr lang="tr-TR" dirty="0" smtClean="0"/>
              <a:t> </a:t>
            </a:r>
            <a:r>
              <a:rPr lang="tr-TR" dirty="0"/>
              <a:t>mutlaka değerlendirilmelidir. </a:t>
            </a:r>
            <a:endParaRPr lang="tr-TR" dirty="0" smtClean="0"/>
          </a:p>
          <a:p>
            <a:r>
              <a:rPr lang="tr-TR" dirty="0" smtClean="0"/>
              <a:t>Kalp </a:t>
            </a:r>
            <a:r>
              <a:rPr lang="tr-TR" dirty="0"/>
              <a:t>hızı ve </a:t>
            </a:r>
            <a:r>
              <a:rPr lang="tr-TR" dirty="0" smtClean="0"/>
              <a:t>ritminde kısa </a:t>
            </a:r>
            <a:r>
              <a:rPr lang="tr-TR" dirty="0"/>
              <a:t>sureli </a:t>
            </a:r>
            <a:r>
              <a:rPr lang="tr-TR" dirty="0" err="1"/>
              <a:t>duzensizlikler</a:t>
            </a:r>
            <a:r>
              <a:rPr lang="tr-TR" dirty="0"/>
              <a:t>, </a:t>
            </a:r>
            <a:r>
              <a:rPr lang="tr-TR" dirty="0" err="1"/>
              <a:t>ozellikle</a:t>
            </a:r>
            <a:r>
              <a:rPr lang="tr-TR" dirty="0"/>
              <a:t> </a:t>
            </a:r>
            <a:r>
              <a:rPr lang="tr-TR" dirty="0" err="1"/>
              <a:t>premature</a:t>
            </a:r>
            <a:r>
              <a:rPr lang="tr-TR" dirty="0"/>
              <a:t> bebekte </a:t>
            </a:r>
            <a:r>
              <a:rPr lang="tr-TR" dirty="0" smtClean="0"/>
              <a:t>yaygındır. </a:t>
            </a:r>
          </a:p>
          <a:p>
            <a:r>
              <a:rPr lang="tr-TR" dirty="0" smtClean="0"/>
              <a:t>Nabız </a:t>
            </a:r>
            <a:r>
              <a:rPr lang="tr-TR" dirty="0"/>
              <a:t>hız, </a:t>
            </a:r>
            <a:r>
              <a:rPr lang="tr-TR" dirty="0" smtClean="0"/>
              <a:t>güç </a:t>
            </a:r>
            <a:r>
              <a:rPr lang="tr-TR" dirty="0"/>
              <a:t>ve ritmi acısından değerlendirilmelidir. </a:t>
            </a:r>
            <a:endParaRPr lang="tr-TR" dirty="0" smtClean="0"/>
          </a:p>
          <a:p>
            <a:r>
              <a:rPr lang="tr-TR" dirty="0" err="1" smtClean="0"/>
              <a:t>Radyal</a:t>
            </a:r>
            <a:r>
              <a:rPr lang="tr-TR" dirty="0" smtClean="0"/>
              <a:t> veya </a:t>
            </a:r>
            <a:r>
              <a:rPr lang="tr-TR" dirty="0" err="1"/>
              <a:t>brakiyal</a:t>
            </a:r>
            <a:r>
              <a:rPr lang="tr-TR" dirty="0"/>
              <a:t> nabızların yanı sıra, iki taraflı </a:t>
            </a:r>
            <a:r>
              <a:rPr lang="tr-TR" dirty="0" err="1"/>
              <a:t>femoral</a:t>
            </a:r>
            <a:r>
              <a:rPr lang="tr-TR" dirty="0"/>
              <a:t> nabızlar </a:t>
            </a:r>
            <a:r>
              <a:rPr lang="tr-TR" dirty="0" smtClean="0"/>
              <a:t>ritim ve </a:t>
            </a:r>
            <a:r>
              <a:rPr lang="tr-TR" dirty="0"/>
              <a:t>dolgunluğu acısından karşılaştırılır. </a:t>
            </a:r>
            <a:endParaRPr lang="tr-TR" dirty="0" smtClean="0"/>
          </a:p>
          <a:p>
            <a:r>
              <a:rPr lang="tr-TR" dirty="0" smtClean="0"/>
              <a:t>Bebeğin </a:t>
            </a:r>
            <a:r>
              <a:rPr lang="tr-TR" dirty="0" err="1"/>
              <a:t>perfuzyonunun</a:t>
            </a:r>
            <a:r>
              <a:rPr lang="tr-TR" dirty="0"/>
              <a:t> </a:t>
            </a:r>
            <a:r>
              <a:rPr lang="tr-TR" dirty="0" smtClean="0"/>
              <a:t>yeterliliği bir </a:t>
            </a:r>
            <a:r>
              <a:rPr lang="tr-TR" dirty="0" err="1"/>
              <a:t>ekstremitede</a:t>
            </a:r>
            <a:r>
              <a:rPr lang="tr-TR" dirty="0"/>
              <a:t> veya abdomende derinin beyazlayana </a:t>
            </a:r>
            <a:r>
              <a:rPr lang="tr-TR" dirty="0" smtClean="0"/>
              <a:t>kadar bastırılması </a:t>
            </a:r>
            <a:r>
              <a:rPr lang="tr-TR" dirty="0"/>
              <a:t>suretiyle </a:t>
            </a:r>
            <a:r>
              <a:rPr lang="tr-TR" dirty="0" err="1"/>
              <a:t>kapiller</a:t>
            </a:r>
            <a:r>
              <a:rPr lang="tr-TR" dirty="0"/>
              <a:t> dolum kontrol edilerek </a:t>
            </a:r>
            <a:r>
              <a:rPr lang="tr-TR" dirty="0" smtClean="0"/>
              <a:t>değerlendirilir. </a:t>
            </a:r>
          </a:p>
          <a:p>
            <a:r>
              <a:rPr lang="tr-TR" dirty="0" err="1" smtClean="0"/>
              <a:t>Kapiller</a:t>
            </a:r>
            <a:r>
              <a:rPr lang="tr-TR" dirty="0" smtClean="0"/>
              <a:t> </a:t>
            </a:r>
            <a:r>
              <a:rPr lang="tr-TR" dirty="0"/>
              <a:t>dolum suresi, cilt rengi donene kadar gecen </a:t>
            </a:r>
            <a:r>
              <a:rPr lang="tr-TR" dirty="0" smtClean="0"/>
              <a:t>sure olup </a:t>
            </a:r>
            <a:r>
              <a:rPr lang="tr-TR" dirty="0"/>
              <a:t>3 saniyeden az </a:t>
            </a:r>
            <a:r>
              <a:rPr lang="tr-TR" dirty="0" smtClean="0"/>
              <a:t>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5848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468234"/>
            <a:ext cx="12173402" cy="2387600"/>
          </a:xfrm>
        </p:spPr>
        <p:txBody>
          <a:bodyPr/>
          <a:lstStyle/>
          <a:p>
            <a:r>
              <a:rPr lang="tr-TR" b="1" dirty="0" smtClean="0"/>
              <a:t>Yüksek Riskli </a:t>
            </a:r>
            <a:br>
              <a:rPr lang="tr-TR" b="1" dirty="0" smtClean="0"/>
            </a:br>
            <a:r>
              <a:rPr lang="tr-TR" b="1" dirty="0" err="1" smtClean="0"/>
              <a:t>Yenidoğan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50526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927" y="345233"/>
            <a:ext cx="11644603" cy="626084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Yüksek riskli </a:t>
            </a:r>
            <a:r>
              <a:rPr lang="tr-TR" dirty="0" err="1"/>
              <a:t>yenidoğan</a:t>
            </a:r>
            <a:r>
              <a:rPr lang="tr-TR" dirty="0"/>
              <a:t>, çeşitli risk faktörleri nedeniyle </a:t>
            </a:r>
            <a:r>
              <a:rPr lang="tr-TR" dirty="0" err="1"/>
              <a:t>mortalite</a:t>
            </a:r>
            <a:r>
              <a:rPr lang="tr-TR" dirty="0"/>
              <a:t> ve </a:t>
            </a:r>
            <a:r>
              <a:rPr lang="tr-TR" dirty="0" err="1"/>
              <a:t>morbidite</a:t>
            </a:r>
            <a:r>
              <a:rPr lang="tr-TR" dirty="0"/>
              <a:t> hızı </a:t>
            </a:r>
            <a:r>
              <a:rPr lang="tr-TR" dirty="0" smtClean="0"/>
              <a:t>fazla olan</a:t>
            </a:r>
            <a:r>
              <a:rPr lang="tr-TR" dirty="0"/>
              <a:t>, yakın gözlem takip ve özel bakım gerektiren </a:t>
            </a:r>
            <a:r>
              <a:rPr lang="tr-TR" dirty="0" err="1"/>
              <a:t>yenidoğanları</a:t>
            </a:r>
            <a:r>
              <a:rPr lang="tr-TR" dirty="0"/>
              <a:t> </a:t>
            </a:r>
            <a:r>
              <a:rPr lang="tr-TR" dirty="0" smtClean="0"/>
              <a:t>tanımlar.</a:t>
            </a:r>
          </a:p>
          <a:p>
            <a:pPr marL="0" indent="0" algn="just">
              <a:buNone/>
            </a:pPr>
            <a:r>
              <a:rPr lang="tr-TR" u="sng" dirty="0"/>
              <a:t>Prenatal risk faktörlerinde; </a:t>
            </a:r>
            <a:endParaRPr lang="tr-TR" u="sng" dirty="0" smtClean="0"/>
          </a:p>
          <a:p>
            <a:pPr algn="just"/>
            <a:r>
              <a:rPr lang="tr-TR" dirty="0" smtClean="0"/>
              <a:t>annede </a:t>
            </a:r>
            <a:r>
              <a:rPr lang="tr-TR" dirty="0"/>
              <a:t>diyabet, hipertansiyon </a:t>
            </a:r>
            <a:r>
              <a:rPr lang="tr-TR" dirty="0" smtClean="0"/>
              <a:t>gibi kronik </a:t>
            </a:r>
            <a:r>
              <a:rPr lang="tr-TR" dirty="0"/>
              <a:t>hastalık varlığı, </a:t>
            </a:r>
            <a:endParaRPr lang="tr-TR" dirty="0" smtClean="0"/>
          </a:p>
          <a:p>
            <a:pPr algn="just"/>
            <a:r>
              <a:rPr lang="tr-TR" dirty="0" smtClean="0"/>
              <a:t>gebelik </a:t>
            </a:r>
            <a:r>
              <a:rPr lang="tr-TR" dirty="0"/>
              <a:t>döneminde geçirilen TORCH </a:t>
            </a:r>
            <a:r>
              <a:rPr lang="tr-TR" dirty="0" smtClean="0"/>
              <a:t>grubu enfeksiyonlar</a:t>
            </a:r>
            <a:r>
              <a:rPr lang="tr-TR" dirty="0"/>
              <a:t>, </a:t>
            </a:r>
            <a:endParaRPr lang="tr-TR" dirty="0" smtClean="0"/>
          </a:p>
          <a:p>
            <a:pPr algn="just"/>
            <a:r>
              <a:rPr lang="tr-TR" dirty="0" err="1" smtClean="0"/>
              <a:t>Rh</a:t>
            </a:r>
            <a:r>
              <a:rPr lang="tr-TR" dirty="0"/>
              <a:t>, ABO uyuşmazlıkları, </a:t>
            </a:r>
            <a:endParaRPr lang="tr-TR" dirty="0" smtClean="0"/>
          </a:p>
          <a:p>
            <a:pPr algn="just"/>
            <a:r>
              <a:rPr lang="tr-TR" dirty="0" smtClean="0"/>
              <a:t>gebelikte </a:t>
            </a:r>
            <a:r>
              <a:rPr lang="tr-TR" dirty="0"/>
              <a:t>kullanılan </a:t>
            </a:r>
            <a:r>
              <a:rPr lang="tr-TR" dirty="0" smtClean="0"/>
              <a:t>ilaçlar, </a:t>
            </a:r>
          </a:p>
          <a:p>
            <a:pPr algn="just"/>
            <a:r>
              <a:rPr lang="tr-TR" dirty="0" smtClean="0"/>
              <a:t>çoğul </a:t>
            </a:r>
            <a:r>
              <a:rPr lang="tr-TR" dirty="0"/>
              <a:t>gebelik varlığı, </a:t>
            </a:r>
            <a:endParaRPr lang="tr-TR" dirty="0" smtClean="0"/>
          </a:p>
          <a:p>
            <a:pPr algn="just"/>
            <a:r>
              <a:rPr lang="tr-TR" dirty="0" smtClean="0"/>
              <a:t>anne </a:t>
            </a:r>
            <a:r>
              <a:rPr lang="tr-TR" dirty="0"/>
              <a:t>yaşının 19’dan küçük, 35’ten büyük </a:t>
            </a:r>
            <a:r>
              <a:rPr lang="tr-TR" dirty="0" smtClean="0"/>
              <a:t>olması, </a:t>
            </a:r>
          </a:p>
          <a:p>
            <a:pPr algn="just"/>
            <a:r>
              <a:rPr lang="tr-TR" dirty="0" smtClean="0"/>
              <a:t>anne</a:t>
            </a:r>
            <a:r>
              <a:rPr lang="tr-TR" dirty="0"/>
              <a:t>/ babanın alkol, sigara, madde kullanması, </a:t>
            </a:r>
            <a:endParaRPr lang="tr-TR" dirty="0" smtClean="0"/>
          </a:p>
          <a:p>
            <a:pPr algn="just"/>
            <a:r>
              <a:rPr lang="tr-TR" dirty="0" err="1" smtClean="0"/>
              <a:t>teratojenik</a:t>
            </a:r>
            <a:r>
              <a:rPr lang="tr-TR" dirty="0" smtClean="0"/>
              <a:t> ajanlara </a:t>
            </a:r>
            <a:r>
              <a:rPr lang="tr-TR" dirty="0"/>
              <a:t>maruz kalması, </a:t>
            </a:r>
            <a:endParaRPr lang="tr-TR" dirty="0" smtClean="0"/>
          </a:p>
          <a:p>
            <a:pPr algn="just"/>
            <a:r>
              <a:rPr lang="tr-TR" dirty="0" smtClean="0"/>
              <a:t>yetersiz </a:t>
            </a:r>
            <a:r>
              <a:rPr lang="tr-TR" dirty="0"/>
              <a:t>prenatal bakım </a:t>
            </a:r>
            <a:r>
              <a:rPr lang="tr-TR" dirty="0" smtClean="0"/>
              <a:t>alma…</a:t>
            </a:r>
          </a:p>
        </p:txBody>
      </p:sp>
    </p:spTree>
    <p:extLst>
      <p:ext uri="{BB962C8B-B14F-4D97-AF65-F5344CB8AC3E}">
        <p14:creationId xmlns:p14="http://schemas.microsoft.com/office/powerpoint/2010/main" val="177237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951" y="223935"/>
            <a:ext cx="11756571" cy="65034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u="sng" dirty="0" err="1"/>
              <a:t>Natal</a:t>
            </a:r>
            <a:r>
              <a:rPr lang="tr-TR" u="sng" dirty="0"/>
              <a:t> risk faktörlerinde; </a:t>
            </a:r>
            <a:endParaRPr lang="tr-TR" u="sng" dirty="0" smtClean="0"/>
          </a:p>
          <a:p>
            <a:pPr algn="just"/>
            <a:r>
              <a:rPr lang="tr-TR" dirty="0" smtClean="0"/>
              <a:t>bebekte </a:t>
            </a:r>
            <a:r>
              <a:rPr lang="tr-TR" dirty="0" err="1"/>
              <a:t>asfiksi</a:t>
            </a:r>
            <a:r>
              <a:rPr lang="tr-TR" dirty="0"/>
              <a:t> varlığı, </a:t>
            </a:r>
            <a:endParaRPr lang="tr-TR" dirty="0" smtClean="0"/>
          </a:p>
          <a:p>
            <a:pPr algn="just"/>
            <a:r>
              <a:rPr lang="tr-TR" dirty="0" smtClean="0"/>
              <a:t>uzamış </a:t>
            </a:r>
            <a:r>
              <a:rPr lang="tr-TR" dirty="0"/>
              <a:t>doğum eylemi, </a:t>
            </a:r>
            <a:endParaRPr lang="tr-TR" dirty="0" smtClean="0"/>
          </a:p>
          <a:p>
            <a:pPr algn="just"/>
            <a:r>
              <a:rPr lang="tr-TR" dirty="0" smtClean="0"/>
              <a:t>güç </a:t>
            </a:r>
            <a:r>
              <a:rPr lang="tr-TR" dirty="0"/>
              <a:t>ve müdahaleli doğum, </a:t>
            </a:r>
            <a:endParaRPr lang="tr-TR" dirty="0" smtClean="0"/>
          </a:p>
          <a:p>
            <a:pPr algn="just"/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/>
              <a:t>doğum, </a:t>
            </a:r>
            <a:endParaRPr lang="tr-TR" dirty="0" smtClean="0"/>
          </a:p>
          <a:p>
            <a:pPr algn="just"/>
            <a:r>
              <a:rPr lang="tr-TR" dirty="0" smtClean="0"/>
              <a:t>baş-</a:t>
            </a:r>
            <a:r>
              <a:rPr lang="tr-TR" dirty="0" err="1" smtClean="0"/>
              <a:t>pelvis</a:t>
            </a:r>
            <a:r>
              <a:rPr lang="tr-TR" dirty="0" smtClean="0"/>
              <a:t> </a:t>
            </a:r>
            <a:r>
              <a:rPr lang="tr-TR" dirty="0"/>
              <a:t>uyumsuzluğu, </a:t>
            </a:r>
            <a:endParaRPr lang="tr-TR" dirty="0" smtClean="0"/>
          </a:p>
          <a:p>
            <a:pPr algn="just"/>
            <a:r>
              <a:rPr lang="tr-TR" dirty="0" smtClean="0"/>
              <a:t>sezaryen </a:t>
            </a:r>
            <a:r>
              <a:rPr lang="tr-TR" dirty="0"/>
              <a:t>doğum, </a:t>
            </a:r>
            <a:endParaRPr lang="tr-TR" dirty="0" smtClean="0"/>
          </a:p>
          <a:p>
            <a:pPr algn="just"/>
            <a:r>
              <a:rPr lang="tr-TR" dirty="0" err="1" smtClean="0"/>
              <a:t>postmatür</a:t>
            </a:r>
            <a:r>
              <a:rPr lang="tr-TR" dirty="0" smtClean="0"/>
              <a:t> </a:t>
            </a:r>
            <a:r>
              <a:rPr lang="tr-TR" dirty="0"/>
              <a:t>bebek ya da </a:t>
            </a:r>
            <a:r>
              <a:rPr lang="tr-TR" dirty="0" err="1"/>
              <a:t>amniyotik</a:t>
            </a:r>
            <a:r>
              <a:rPr lang="tr-TR" dirty="0"/>
              <a:t> sıvıda </a:t>
            </a:r>
            <a:r>
              <a:rPr lang="tr-TR" dirty="0" err="1"/>
              <a:t>mekonyum</a:t>
            </a:r>
            <a:r>
              <a:rPr lang="tr-TR" dirty="0"/>
              <a:t> varlığı..</a:t>
            </a:r>
          </a:p>
          <a:p>
            <a:pPr marL="0" indent="0" algn="just">
              <a:buNone/>
            </a:pPr>
            <a:r>
              <a:rPr lang="tr-TR" u="sng" dirty="0" err="1"/>
              <a:t>Postnatal</a:t>
            </a:r>
            <a:r>
              <a:rPr lang="tr-TR" u="sng" dirty="0"/>
              <a:t> risk faktörlerinde; </a:t>
            </a:r>
            <a:endParaRPr lang="tr-TR" u="sng" dirty="0" smtClean="0"/>
          </a:p>
          <a:p>
            <a:pPr algn="just"/>
            <a:r>
              <a:rPr lang="tr-TR" dirty="0" smtClean="0"/>
              <a:t>ilk </a:t>
            </a:r>
            <a:r>
              <a:rPr lang="tr-TR" dirty="0"/>
              <a:t>5 dakika içinde APGAR skorunun düşük olması, </a:t>
            </a:r>
            <a:endParaRPr lang="tr-TR" dirty="0" smtClean="0"/>
          </a:p>
          <a:p>
            <a:pPr algn="just"/>
            <a:r>
              <a:rPr lang="tr-TR" dirty="0" err="1" smtClean="0"/>
              <a:t>gestasyon</a:t>
            </a:r>
            <a:r>
              <a:rPr lang="tr-TR" dirty="0" smtClean="0"/>
              <a:t> </a:t>
            </a:r>
            <a:r>
              <a:rPr lang="tr-TR" dirty="0"/>
              <a:t>yaşının küçük ya da büyük olması, </a:t>
            </a:r>
            <a:endParaRPr lang="tr-TR" dirty="0" smtClean="0"/>
          </a:p>
          <a:p>
            <a:pPr algn="just"/>
            <a:r>
              <a:rPr lang="tr-TR" dirty="0" smtClean="0"/>
              <a:t>bebekte </a:t>
            </a:r>
            <a:r>
              <a:rPr lang="tr-TR" dirty="0"/>
              <a:t>solunum güçlüğü, </a:t>
            </a:r>
            <a:endParaRPr lang="tr-TR" dirty="0" smtClean="0"/>
          </a:p>
          <a:p>
            <a:pPr algn="just"/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/>
              <a:t>anomaliler, </a:t>
            </a:r>
            <a:endParaRPr lang="tr-TR" dirty="0" smtClean="0"/>
          </a:p>
          <a:p>
            <a:pPr algn="just"/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/>
              <a:t>ya da </a:t>
            </a:r>
            <a:r>
              <a:rPr lang="tr-TR" dirty="0" err="1"/>
              <a:t>postterm</a:t>
            </a:r>
            <a:r>
              <a:rPr lang="tr-TR" dirty="0"/>
              <a:t> doğum, </a:t>
            </a:r>
            <a:endParaRPr lang="tr-TR" dirty="0" smtClean="0"/>
          </a:p>
          <a:p>
            <a:pPr algn="just"/>
            <a:r>
              <a:rPr lang="tr-TR" dirty="0" err="1" smtClean="0"/>
              <a:t>hiperbilirübinemi</a:t>
            </a:r>
            <a:r>
              <a:rPr lang="tr-TR" dirty="0" smtClean="0"/>
              <a:t> </a:t>
            </a:r>
            <a:r>
              <a:rPr lang="tr-TR" dirty="0"/>
              <a:t>varlığı, </a:t>
            </a:r>
            <a:endParaRPr lang="tr-TR" dirty="0" smtClean="0"/>
          </a:p>
          <a:p>
            <a:pPr algn="just"/>
            <a:r>
              <a:rPr lang="tr-TR" dirty="0" smtClean="0"/>
              <a:t>doğum </a:t>
            </a:r>
            <a:r>
              <a:rPr lang="tr-TR" dirty="0"/>
              <a:t>travması, </a:t>
            </a:r>
            <a:endParaRPr lang="tr-TR" dirty="0" smtClean="0"/>
          </a:p>
          <a:p>
            <a:pPr algn="just"/>
            <a:r>
              <a:rPr lang="tr-TR" dirty="0" err="1" smtClean="0"/>
              <a:t>mekonyum</a:t>
            </a:r>
            <a:r>
              <a:rPr lang="tr-TR" dirty="0" smtClean="0"/>
              <a:t> </a:t>
            </a:r>
            <a:r>
              <a:rPr lang="tr-TR" dirty="0" err="1"/>
              <a:t>aspirasyonu</a:t>
            </a:r>
            <a:r>
              <a:rPr lang="tr-TR" dirty="0"/>
              <a:t> varlığı…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927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tr-TR" dirty="0">
                <a:solidFill>
                  <a:schemeClr val="bg1"/>
                </a:solidFill>
              </a:rPr>
              <a:t>Prematüre Bebekler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073" y="1476084"/>
            <a:ext cx="12027159" cy="4842588"/>
          </a:xfrm>
        </p:spPr>
        <p:txBody>
          <a:bodyPr>
            <a:noAutofit/>
          </a:bodyPr>
          <a:lstStyle/>
          <a:p>
            <a:pPr algn="just"/>
            <a:r>
              <a:rPr lang="tr-TR" sz="2200" dirty="0">
                <a:solidFill>
                  <a:srgbClr val="7030A0"/>
                </a:solidFill>
              </a:rPr>
              <a:t>Doğum ağırlığına bakılmaksızın 37. </a:t>
            </a:r>
            <a:r>
              <a:rPr lang="tr-TR" sz="2200" dirty="0" err="1">
                <a:solidFill>
                  <a:srgbClr val="7030A0"/>
                </a:solidFill>
              </a:rPr>
              <a:t>gestasyon</a:t>
            </a:r>
            <a:r>
              <a:rPr lang="tr-TR" sz="2200" dirty="0">
                <a:solidFill>
                  <a:srgbClr val="7030A0"/>
                </a:solidFill>
              </a:rPr>
              <a:t> haftasını </a:t>
            </a:r>
            <a:r>
              <a:rPr lang="tr-TR" sz="2200" dirty="0" smtClean="0">
                <a:solidFill>
                  <a:srgbClr val="7030A0"/>
                </a:solidFill>
              </a:rPr>
              <a:t>tamamlamadan doğan bebekler.</a:t>
            </a:r>
          </a:p>
          <a:p>
            <a:pPr algn="just"/>
            <a:r>
              <a:rPr lang="tr-TR" sz="2200" dirty="0" smtClean="0"/>
              <a:t>Prematüre </a:t>
            </a:r>
            <a:r>
              <a:rPr lang="tr-TR" sz="2200" dirty="0"/>
              <a:t>bebekler </a:t>
            </a:r>
            <a:r>
              <a:rPr lang="tr-TR" sz="2200" dirty="0" err="1"/>
              <a:t>hipotoniktirler</a:t>
            </a:r>
            <a:r>
              <a:rPr lang="tr-TR" sz="2200" dirty="0"/>
              <a:t>. Başın gövdeye oranı büyüktür.</a:t>
            </a:r>
          </a:p>
          <a:p>
            <a:pPr algn="just"/>
            <a:r>
              <a:rPr lang="tr-TR" sz="2200" dirty="0" err="1"/>
              <a:t>Fontanelleri</a:t>
            </a:r>
            <a:r>
              <a:rPr lang="tr-TR" sz="2200" dirty="0"/>
              <a:t> küçük, saçları ince ve </a:t>
            </a:r>
            <a:r>
              <a:rPr lang="tr-TR" sz="2200" dirty="0" err="1"/>
              <a:t>tüysü</a:t>
            </a:r>
            <a:r>
              <a:rPr lang="tr-TR" sz="2200" dirty="0"/>
              <a:t> bir yapıya sahiptir. </a:t>
            </a:r>
            <a:endParaRPr lang="tr-TR" sz="2200" dirty="0" smtClean="0"/>
          </a:p>
          <a:p>
            <a:pPr algn="just"/>
            <a:r>
              <a:rPr lang="tr-TR" sz="2200" dirty="0" smtClean="0"/>
              <a:t>Kulak kepçesi </a:t>
            </a:r>
            <a:r>
              <a:rPr lang="tr-TR" sz="2200" dirty="0"/>
              <a:t>yumuşaktır ve kıkırdak dokusu tam gelişmediği için </a:t>
            </a:r>
            <a:r>
              <a:rPr lang="tr-TR" sz="2200" dirty="0" smtClean="0"/>
              <a:t>katlandığında hemen </a:t>
            </a:r>
            <a:r>
              <a:rPr lang="tr-TR" sz="2200" dirty="0"/>
              <a:t>eski haline dönmez. </a:t>
            </a:r>
            <a:r>
              <a:rPr lang="tr-TR" sz="2200" dirty="0" smtClean="0"/>
              <a:t>Kulaklar </a:t>
            </a:r>
            <a:r>
              <a:rPr lang="tr-TR" sz="2200" dirty="0"/>
              <a:t>başa göre </a:t>
            </a:r>
            <a:r>
              <a:rPr lang="tr-TR" sz="2200" dirty="0" smtClean="0"/>
              <a:t>büyük görünür.</a:t>
            </a:r>
          </a:p>
          <a:p>
            <a:pPr algn="just"/>
            <a:r>
              <a:rPr lang="tr-TR" sz="2200" dirty="0" smtClean="0"/>
              <a:t>34</a:t>
            </a:r>
            <a:r>
              <a:rPr lang="tr-TR" sz="2200" dirty="0"/>
              <a:t>. gebelik haftasından küçük bebeklerin kulak </a:t>
            </a:r>
            <a:r>
              <a:rPr lang="tr-TR" sz="2200" dirty="0" smtClean="0"/>
              <a:t>kepçesi düz</a:t>
            </a:r>
            <a:r>
              <a:rPr lang="tr-TR" sz="2200" dirty="0"/>
              <a:t>, gözler küçüktür. </a:t>
            </a:r>
            <a:endParaRPr lang="tr-TR" sz="2200" dirty="0" smtClean="0"/>
          </a:p>
          <a:p>
            <a:pPr algn="just"/>
            <a:r>
              <a:rPr lang="tr-TR" sz="2200" dirty="0" smtClean="0"/>
              <a:t>Derisi </a:t>
            </a:r>
            <a:r>
              <a:rPr lang="tr-TR" sz="2200" dirty="0"/>
              <a:t>ince şeffaf ve </a:t>
            </a:r>
            <a:r>
              <a:rPr lang="tr-TR" sz="2200" dirty="0" err="1"/>
              <a:t>jelatinimsidir</a:t>
            </a:r>
            <a:r>
              <a:rPr lang="tr-TR" sz="2200" dirty="0"/>
              <a:t>. Deri </a:t>
            </a:r>
            <a:r>
              <a:rPr lang="tr-TR" sz="2200" dirty="0" smtClean="0"/>
              <a:t>altı yağ </a:t>
            </a:r>
            <a:r>
              <a:rPr lang="tr-TR" sz="2200" dirty="0"/>
              <a:t>dokusu az olduğundan yüzeysel kan damarları </a:t>
            </a:r>
            <a:r>
              <a:rPr lang="tr-TR" sz="2200" dirty="0" err="1" smtClean="0"/>
              <a:t>epidermisten</a:t>
            </a:r>
            <a:r>
              <a:rPr lang="tr-TR" sz="2200" dirty="0"/>
              <a:t> </a:t>
            </a:r>
            <a:r>
              <a:rPr lang="tr-TR" sz="2200" dirty="0" smtClean="0"/>
              <a:t>görünebilir</a:t>
            </a:r>
            <a:r>
              <a:rPr lang="tr-TR" sz="2200" dirty="0"/>
              <a:t>. Deri buruşuk ve yaşlı görünümdedir. </a:t>
            </a:r>
            <a:r>
              <a:rPr lang="tr-TR" sz="2200" dirty="0" err="1"/>
              <a:t>Verniks</a:t>
            </a:r>
            <a:r>
              <a:rPr lang="tr-TR" sz="2200" dirty="0"/>
              <a:t> </a:t>
            </a:r>
            <a:r>
              <a:rPr lang="tr-TR" sz="2200" dirty="0" err="1" smtClean="0"/>
              <a:t>kazeoza</a:t>
            </a:r>
            <a:r>
              <a:rPr lang="tr-TR" sz="2200" dirty="0"/>
              <a:t> </a:t>
            </a:r>
            <a:r>
              <a:rPr lang="tr-TR" sz="2200" dirty="0" smtClean="0"/>
              <a:t>miktarı </a:t>
            </a:r>
            <a:r>
              <a:rPr lang="tr-TR" sz="2200" dirty="0"/>
              <a:t>az, </a:t>
            </a:r>
            <a:r>
              <a:rPr lang="tr-TR" sz="2200" dirty="0" err="1"/>
              <a:t>Lanugo</a:t>
            </a:r>
            <a:r>
              <a:rPr lang="tr-TR" sz="2200" dirty="0"/>
              <a:t> miktarı fazladır. </a:t>
            </a:r>
            <a:endParaRPr lang="tr-TR" sz="2200" dirty="0" smtClean="0"/>
          </a:p>
          <a:p>
            <a:pPr algn="just"/>
            <a:r>
              <a:rPr lang="tr-TR" sz="2200" dirty="0" err="1" smtClean="0"/>
              <a:t>Toraks</a:t>
            </a:r>
            <a:r>
              <a:rPr lang="tr-TR" sz="2200" dirty="0" smtClean="0"/>
              <a:t> </a:t>
            </a:r>
            <a:r>
              <a:rPr lang="tr-TR" sz="2200" dirty="0"/>
              <a:t>yumuşak ve </a:t>
            </a:r>
            <a:r>
              <a:rPr lang="tr-TR" sz="2200" dirty="0" smtClean="0"/>
              <a:t>hassastır. 36</a:t>
            </a:r>
            <a:r>
              <a:rPr lang="tr-TR" sz="2200" dirty="0"/>
              <a:t>. gebelik haftasından küçük bebeklerde meme dokusu </a:t>
            </a:r>
            <a:r>
              <a:rPr lang="tr-TR" sz="2200" dirty="0" err="1" smtClean="0"/>
              <a:t>palpe</a:t>
            </a:r>
            <a:r>
              <a:rPr lang="tr-TR" sz="2200" dirty="0"/>
              <a:t> </a:t>
            </a:r>
            <a:r>
              <a:rPr lang="tr-TR" sz="2200" dirty="0" smtClean="0"/>
              <a:t>edilemez</a:t>
            </a:r>
            <a:r>
              <a:rPr lang="tr-TR" sz="2200" dirty="0"/>
              <a:t>. </a:t>
            </a:r>
            <a:endParaRPr lang="tr-TR" sz="2200" dirty="0" smtClean="0"/>
          </a:p>
          <a:p>
            <a:pPr algn="just"/>
            <a:r>
              <a:rPr lang="tr-TR" sz="2200" dirty="0" err="1" smtClean="0"/>
              <a:t>Ekstremiteler</a:t>
            </a:r>
            <a:r>
              <a:rPr lang="tr-TR" sz="2200" dirty="0" smtClean="0"/>
              <a:t> </a:t>
            </a:r>
            <a:r>
              <a:rPr lang="tr-TR" sz="2200" dirty="0"/>
              <a:t>ince ve kaslar küçüktür. Ayak tabanı </a:t>
            </a:r>
            <a:r>
              <a:rPr lang="tr-TR" sz="2200" dirty="0" smtClean="0"/>
              <a:t>ve avuç </a:t>
            </a:r>
            <a:r>
              <a:rPr lang="tr-TR" sz="2200" dirty="0"/>
              <a:t>içi çizgileri az ve incedir. </a:t>
            </a:r>
            <a:endParaRPr lang="tr-TR" sz="2200" dirty="0" smtClean="0"/>
          </a:p>
          <a:p>
            <a:pPr algn="just"/>
            <a:r>
              <a:rPr lang="tr-TR" sz="2200" dirty="0" smtClean="0"/>
              <a:t>Erkek </a:t>
            </a:r>
            <a:r>
              <a:rPr lang="tr-TR" sz="2200" dirty="0"/>
              <a:t>bebeklerde testisler </a:t>
            </a:r>
            <a:r>
              <a:rPr lang="tr-TR" sz="2200" dirty="0" err="1" smtClean="0"/>
              <a:t>skrotuma</a:t>
            </a:r>
            <a:r>
              <a:rPr lang="tr-TR" sz="2200" dirty="0"/>
              <a:t> </a:t>
            </a:r>
            <a:r>
              <a:rPr lang="tr-TR" sz="2200" dirty="0" smtClean="0"/>
              <a:t>inmemiş</a:t>
            </a:r>
            <a:r>
              <a:rPr lang="tr-TR" sz="2200" dirty="0"/>
              <a:t>, </a:t>
            </a:r>
            <a:r>
              <a:rPr lang="tr-TR" sz="2200" dirty="0" err="1"/>
              <a:t>skrotum</a:t>
            </a:r>
            <a:r>
              <a:rPr lang="tr-TR" sz="2200" dirty="0"/>
              <a:t> derisi üzerindeki kıvrımlar azdır. </a:t>
            </a:r>
            <a:endParaRPr lang="tr-TR" sz="2200" dirty="0" smtClean="0"/>
          </a:p>
          <a:p>
            <a:pPr algn="just"/>
            <a:r>
              <a:rPr lang="tr-TR" sz="2200" dirty="0" smtClean="0"/>
              <a:t>Kız bebeklerde klitoris </a:t>
            </a:r>
            <a:r>
              <a:rPr lang="tr-TR" sz="2200" dirty="0"/>
              <a:t>ve </a:t>
            </a:r>
            <a:r>
              <a:rPr lang="tr-TR" sz="2200" dirty="0" err="1"/>
              <a:t>labia</a:t>
            </a:r>
            <a:r>
              <a:rPr lang="tr-TR" sz="2200" dirty="0"/>
              <a:t> minörler belirgindir. </a:t>
            </a:r>
            <a:r>
              <a:rPr lang="tr-TR" sz="2200" dirty="0" err="1"/>
              <a:t>Labia</a:t>
            </a:r>
            <a:r>
              <a:rPr lang="tr-TR" sz="2200" dirty="0"/>
              <a:t> majörler, </a:t>
            </a:r>
            <a:r>
              <a:rPr lang="tr-TR" sz="2200" dirty="0" err="1"/>
              <a:t>labia</a:t>
            </a:r>
            <a:r>
              <a:rPr lang="tr-TR" sz="2200" dirty="0"/>
              <a:t> </a:t>
            </a:r>
            <a:r>
              <a:rPr lang="tr-TR" sz="2200" dirty="0" smtClean="0"/>
              <a:t>minörleri örtmemiştir.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500567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1576</Words>
  <Application>Microsoft Office PowerPoint</Application>
  <PresentationFormat>Geniş ekran</PresentationFormat>
  <Paragraphs>123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SAĞLIKLI YENİDOĞAN</vt:lpstr>
      <vt:lpstr>PowerPoint Sunusu</vt:lpstr>
      <vt:lpstr>Vital Bulgular</vt:lpstr>
      <vt:lpstr>PowerPoint Sunusu</vt:lpstr>
      <vt:lpstr>PowerPoint Sunusu</vt:lpstr>
      <vt:lpstr>Yüksek Riskli  Yenidoğan</vt:lpstr>
      <vt:lpstr>PowerPoint Sunusu</vt:lpstr>
      <vt:lpstr>PowerPoint Sunusu</vt:lpstr>
      <vt:lpstr>Prematüre Bebekler</vt:lpstr>
      <vt:lpstr>Postmatür Bebekler</vt:lpstr>
      <vt:lpstr>Gestasyon Haftasına Göre Küçük Bebekler (SGA)</vt:lpstr>
      <vt:lpstr>Gestasyon Haftasına Göre Büyük Bebekler (LGA)</vt:lpstr>
      <vt:lpstr>Yenidoğan Sarılıkları</vt:lpstr>
      <vt:lpstr>Yenidoğanın Hemolitik Hastalıkları</vt:lpstr>
      <vt:lpstr>1. Rh uyuşmazlığı</vt:lpstr>
      <vt:lpstr>2. ABO Uyuşmazlığı </vt:lpstr>
      <vt:lpstr>PowerPoint Sunusu</vt:lpstr>
      <vt:lpstr>KAYNAKLAR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Sağlıklı Yenidoğan</dc:title>
  <dc:creator>Yazar</dc:creator>
  <cp:lastModifiedBy>Yazar</cp:lastModifiedBy>
  <cp:revision>41</cp:revision>
  <dcterms:created xsi:type="dcterms:W3CDTF">2025-08-01T15:55:57Z</dcterms:created>
  <dcterms:modified xsi:type="dcterms:W3CDTF">2026-05-14T11:23:10Z</dcterms:modified>
</cp:coreProperties>
</file>