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7" r:id="rId7"/>
    <p:sldId id="261" r:id="rId8"/>
    <p:sldId id="262" r:id="rId9"/>
    <p:sldId id="263" r:id="rId10"/>
    <p:sldId id="264" r:id="rId11"/>
    <p:sldId id="265" r:id="rId12"/>
    <p:sldId id="266"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74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237390-F46F-4D4F-B0F8-759DBD72B4A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tr-TR"/>
        </a:p>
      </dgm:t>
    </dgm:pt>
    <dgm:pt modelId="{BB73D8E8-E56F-4242-863B-008EDDE6C06B}">
      <dgm:prSet custT="1"/>
      <dgm:spPr/>
      <dgm:t>
        <a:bodyPr/>
        <a:lstStyle/>
        <a:p>
          <a:pPr rtl="0"/>
          <a:r>
            <a:rPr lang="tr-TR" sz="3200" dirty="0" err="1" smtClean="0"/>
            <a:t>Yenidoğan</a:t>
          </a:r>
          <a:r>
            <a:rPr lang="tr-TR" sz="3200" dirty="0" smtClean="0"/>
            <a:t> bebeğin kritik ve acil bakım ihtiyacı olduğunda, hastane içine ve dışına 3. düzey bir YYBÜ transportu gerekebilir. </a:t>
          </a:r>
          <a:endParaRPr lang="tr-TR" sz="3200" dirty="0"/>
        </a:p>
      </dgm:t>
    </dgm:pt>
    <dgm:pt modelId="{AD4BF10C-59A1-4A69-AFF2-3562723D7A22}" type="parTrans" cxnId="{7D5D92E3-8029-455E-9FA6-5AAFA4C2EF51}">
      <dgm:prSet/>
      <dgm:spPr/>
      <dgm:t>
        <a:bodyPr/>
        <a:lstStyle/>
        <a:p>
          <a:endParaRPr lang="tr-TR"/>
        </a:p>
      </dgm:t>
    </dgm:pt>
    <dgm:pt modelId="{1593FA38-7FA0-4374-BAAE-53D42B471B88}" type="sibTrans" cxnId="{7D5D92E3-8029-455E-9FA6-5AAFA4C2EF51}">
      <dgm:prSet/>
      <dgm:spPr/>
      <dgm:t>
        <a:bodyPr/>
        <a:lstStyle/>
        <a:p>
          <a:endParaRPr lang="tr-TR"/>
        </a:p>
      </dgm:t>
    </dgm:pt>
    <dgm:pt modelId="{7005220F-932B-4138-98E7-7736A563A471}">
      <dgm:prSet custT="1"/>
      <dgm:spPr/>
      <dgm:t>
        <a:bodyPr/>
        <a:lstStyle/>
        <a:p>
          <a:pPr rtl="0"/>
          <a:r>
            <a:rPr lang="tr-TR" sz="3200" dirty="0" err="1" smtClean="0"/>
            <a:t>Perinatal</a:t>
          </a:r>
          <a:r>
            <a:rPr lang="tr-TR" sz="3200" dirty="0" smtClean="0"/>
            <a:t> bakım merkezleri ve </a:t>
          </a:r>
          <a:r>
            <a:rPr lang="tr-TR" sz="3200" dirty="0" err="1" smtClean="0"/>
            <a:t>yenidoğan</a:t>
          </a:r>
          <a:r>
            <a:rPr lang="tr-TR" sz="3200" dirty="0" smtClean="0"/>
            <a:t> transport sistemlerinin gelişmesi ile </a:t>
          </a:r>
          <a:r>
            <a:rPr lang="tr-TR" sz="3200" dirty="0" err="1" smtClean="0"/>
            <a:t>yenidoğan</a:t>
          </a:r>
          <a:r>
            <a:rPr lang="tr-TR" sz="3200" dirty="0" smtClean="0"/>
            <a:t> </a:t>
          </a:r>
          <a:r>
            <a:rPr lang="tr-TR" sz="3200" dirty="0" err="1" smtClean="0"/>
            <a:t>mortalitesinin</a:t>
          </a:r>
          <a:r>
            <a:rPr lang="tr-TR" sz="3200" dirty="0" smtClean="0"/>
            <a:t> ve </a:t>
          </a:r>
          <a:r>
            <a:rPr lang="tr-TR" sz="3200" dirty="0" err="1" smtClean="0"/>
            <a:t>morbiditesinin</a:t>
          </a:r>
          <a:r>
            <a:rPr lang="tr-TR" sz="3200" dirty="0" smtClean="0"/>
            <a:t> azaldığı belirlenmiştir.</a:t>
          </a:r>
          <a:endParaRPr lang="tr-TR" sz="3200" dirty="0"/>
        </a:p>
      </dgm:t>
    </dgm:pt>
    <dgm:pt modelId="{52653450-806E-4202-9D03-2167E614B700}" type="parTrans" cxnId="{3B300E86-7D23-4BAE-BC96-4C05C099C845}">
      <dgm:prSet/>
      <dgm:spPr/>
      <dgm:t>
        <a:bodyPr/>
        <a:lstStyle/>
        <a:p>
          <a:endParaRPr lang="tr-TR"/>
        </a:p>
      </dgm:t>
    </dgm:pt>
    <dgm:pt modelId="{4960537F-BC86-4885-A532-227704BE3F0A}" type="sibTrans" cxnId="{3B300E86-7D23-4BAE-BC96-4C05C099C845}">
      <dgm:prSet/>
      <dgm:spPr/>
      <dgm:t>
        <a:bodyPr/>
        <a:lstStyle/>
        <a:p>
          <a:endParaRPr lang="tr-TR"/>
        </a:p>
      </dgm:t>
    </dgm:pt>
    <dgm:pt modelId="{EEF0AF12-2955-47F2-98DA-D9D8237C565F}">
      <dgm:prSet custT="1"/>
      <dgm:spPr/>
      <dgm:t>
        <a:bodyPr/>
        <a:lstStyle/>
        <a:p>
          <a:pPr algn="just" rtl="0"/>
          <a:r>
            <a:rPr lang="tr-TR" sz="2800" dirty="0" err="1" smtClean="0"/>
            <a:t>Yenidoğanların</a:t>
          </a:r>
          <a:r>
            <a:rPr lang="tr-TR" sz="2800" dirty="0" smtClean="0"/>
            <a:t> </a:t>
          </a:r>
          <a:r>
            <a:rPr lang="tr-TR" sz="2800" dirty="0" err="1" smtClean="0"/>
            <a:t>resüsitasyon</a:t>
          </a:r>
          <a:r>
            <a:rPr lang="tr-TR" sz="2800" dirty="0" smtClean="0"/>
            <a:t> sonrası, ihtiyaçlarının karşılanması ve kritik durumda bakım ve tedavisinin yapılması için hastane içinde ve dışında bir üniteye, 1. ya da 2. düzey bir merkezden 3. düzey bir merkeze taşınması ve tedavi tamamlandıktan sonra da geldiği merkeze götürülmesi </a:t>
          </a:r>
          <a:r>
            <a:rPr lang="tr-TR" sz="2800" dirty="0" smtClean="0">
              <a:solidFill>
                <a:srgbClr val="FF0000"/>
              </a:solidFill>
            </a:rPr>
            <a:t>transport olarak tanımlanmaktadır.</a:t>
          </a:r>
          <a:endParaRPr lang="tr-TR" sz="2800" dirty="0">
            <a:solidFill>
              <a:srgbClr val="FF0000"/>
            </a:solidFill>
          </a:endParaRPr>
        </a:p>
      </dgm:t>
    </dgm:pt>
    <dgm:pt modelId="{E4D5FBA6-69E5-46DC-9E4F-B15D119C271B}" type="parTrans" cxnId="{88C21E49-C0DE-4869-9E9A-4A69C4D33A5A}">
      <dgm:prSet/>
      <dgm:spPr/>
      <dgm:t>
        <a:bodyPr/>
        <a:lstStyle/>
        <a:p>
          <a:endParaRPr lang="tr-TR"/>
        </a:p>
      </dgm:t>
    </dgm:pt>
    <dgm:pt modelId="{60C70F45-429C-4927-BE9F-73F580654004}" type="sibTrans" cxnId="{88C21E49-C0DE-4869-9E9A-4A69C4D33A5A}">
      <dgm:prSet/>
      <dgm:spPr/>
      <dgm:t>
        <a:bodyPr/>
        <a:lstStyle/>
        <a:p>
          <a:endParaRPr lang="tr-TR"/>
        </a:p>
      </dgm:t>
    </dgm:pt>
    <dgm:pt modelId="{940EABC9-36B1-4217-B02B-969C70649F9C}" type="pres">
      <dgm:prSet presAssocID="{99237390-F46F-4D4F-B0F8-759DBD72B4A0}" presName="vert0" presStyleCnt="0">
        <dgm:presLayoutVars>
          <dgm:dir/>
          <dgm:animOne val="branch"/>
          <dgm:animLvl val="lvl"/>
        </dgm:presLayoutVars>
      </dgm:prSet>
      <dgm:spPr/>
      <dgm:t>
        <a:bodyPr/>
        <a:lstStyle/>
        <a:p>
          <a:endParaRPr lang="tr-TR"/>
        </a:p>
      </dgm:t>
    </dgm:pt>
    <dgm:pt modelId="{6BC49E66-8654-42BA-AECF-0559E58FFDE1}" type="pres">
      <dgm:prSet presAssocID="{BB73D8E8-E56F-4242-863B-008EDDE6C06B}" presName="thickLine" presStyleLbl="alignNode1" presStyleIdx="0" presStyleCnt="3"/>
      <dgm:spPr/>
    </dgm:pt>
    <dgm:pt modelId="{49234BC3-C3B6-474D-9C47-6E1FAE83DF0B}" type="pres">
      <dgm:prSet presAssocID="{BB73D8E8-E56F-4242-863B-008EDDE6C06B}" presName="horz1" presStyleCnt="0"/>
      <dgm:spPr/>
    </dgm:pt>
    <dgm:pt modelId="{D5D45CB2-D0B9-437E-9FB0-A8683562D229}" type="pres">
      <dgm:prSet presAssocID="{BB73D8E8-E56F-4242-863B-008EDDE6C06B}" presName="tx1" presStyleLbl="revTx" presStyleIdx="0" presStyleCnt="3"/>
      <dgm:spPr/>
      <dgm:t>
        <a:bodyPr/>
        <a:lstStyle/>
        <a:p>
          <a:endParaRPr lang="tr-TR"/>
        </a:p>
      </dgm:t>
    </dgm:pt>
    <dgm:pt modelId="{DD2FAD28-4ABF-42BF-955B-428EFE96D331}" type="pres">
      <dgm:prSet presAssocID="{BB73D8E8-E56F-4242-863B-008EDDE6C06B}" presName="vert1" presStyleCnt="0"/>
      <dgm:spPr/>
    </dgm:pt>
    <dgm:pt modelId="{46492DE4-10BF-4EEC-B099-9523962871A5}" type="pres">
      <dgm:prSet presAssocID="{7005220F-932B-4138-98E7-7736A563A471}" presName="thickLine" presStyleLbl="alignNode1" presStyleIdx="1" presStyleCnt="3"/>
      <dgm:spPr/>
    </dgm:pt>
    <dgm:pt modelId="{467775AB-D20D-4300-9A48-9F22B83BEB6D}" type="pres">
      <dgm:prSet presAssocID="{7005220F-932B-4138-98E7-7736A563A471}" presName="horz1" presStyleCnt="0"/>
      <dgm:spPr/>
    </dgm:pt>
    <dgm:pt modelId="{25B713FF-5A8C-4158-8DCD-C7476801D960}" type="pres">
      <dgm:prSet presAssocID="{7005220F-932B-4138-98E7-7736A563A471}" presName="tx1" presStyleLbl="revTx" presStyleIdx="1" presStyleCnt="3"/>
      <dgm:spPr/>
      <dgm:t>
        <a:bodyPr/>
        <a:lstStyle/>
        <a:p>
          <a:endParaRPr lang="tr-TR"/>
        </a:p>
      </dgm:t>
    </dgm:pt>
    <dgm:pt modelId="{BB0A2D7F-0F85-4512-ADD6-8CA344FF5FFD}" type="pres">
      <dgm:prSet presAssocID="{7005220F-932B-4138-98E7-7736A563A471}" presName="vert1" presStyleCnt="0"/>
      <dgm:spPr/>
    </dgm:pt>
    <dgm:pt modelId="{0DA1F2CF-263C-4B45-B12F-7CCE758BF0D2}" type="pres">
      <dgm:prSet presAssocID="{EEF0AF12-2955-47F2-98DA-D9D8237C565F}" presName="thickLine" presStyleLbl="alignNode1" presStyleIdx="2" presStyleCnt="3"/>
      <dgm:spPr/>
    </dgm:pt>
    <dgm:pt modelId="{37161791-C11A-4BA7-A6FD-5F6F0CB8BCE9}" type="pres">
      <dgm:prSet presAssocID="{EEF0AF12-2955-47F2-98DA-D9D8237C565F}" presName="horz1" presStyleCnt="0"/>
      <dgm:spPr/>
    </dgm:pt>
    <dgm:pt modelId="{F062A733-405B-4C94-A0C8-B0A5E9FAD67A}" type="pres">
      <dgm:prSet presAssocID="{EEF0AF12-2955-47F2-98DA-D9D8237C565F}" presName="tx1" presStyleLbl="revTx" presStyleIdx="2" presStyleCnt="3" custScaleY="167939"/>
      <dgm:spPr/>
      <dgm:t>
        <a:bodyPr/>
        <a:lstStyle/>
        <a:p>
          <a:endParaRPr lang="tr-TR"/>
        </a:p>
      </dgm:t>
    </dgm:pt>
    <dgm:pt modelId="{FFAA57F2-A578-4A0F-BFEA-8AC7FF8FC6F8}" type="pres">
      <dgm:prSet presAssocID="{EEF0AF12-2955-47F2-98DA-D9D8237C565F}" presName="vert1" presStyleCnt="0"/>
      <dgm:spPr/>
    </dgm:pt>
  </dgm:ptLst>
  <dgm:cxnLst>
    <dgm:cxn modelId="{88C21E49-C0DE-4869-9E9A-4A69C4D33A5A}" srcId="{99237390-F46F-4D4F-B0F8-759DBD72B4A0}" destId="{EEF0AF12-2955-47F2-98DA-D9D8237C565F}" srcOrd="2" destOrd="0" parTransId="{E4D5FBA6-69E5-46DC-9E4F-B15D119C271B}" sibTransId="{60C70F45-429C-4927-BE9F-73F580654004}"/>
    <dgm:cxn modelId="{8BCBE659-9A0D-4D2D-801C-32C14B56577F}" type="presOf" srcId="{BB73D8E8-E56F-4242-863B-008EDDE6C06B}" destId="{D5D45CB2-D0B9-437E-9FB0-A8683562D229}" srcOrd="0" destOrd="0" presId="urn:microsoft.com/office/officeart/2008/layout/LinedList"/>
    <dgm:cxn modelId="{561C5980-ADDD-4F5C-A568-81529D545917}" type="presOf" srcId="{99237390-F46F-4D4F-B0F8-759DBD72B4A0}" destId="{940EABC9-36B1-4217-B02B-969C70649F9C}" srcOrd="0" destOrd="0" presId="urn:microsoft.com/office/officeart/2008/layout/LinedList"/>
    <dgm:cxn modelId="{CC6AE9C3-22C6-4690-81D4-B4B0C4604AAE}" type="presOf" srcId="{7005220F-932B-4138-98E7-7736A563A471}" destId="{25B713FF-5A8C-4158-8DCD-C7476801D960}" srcOrd="0" destOrd="0" presId="urn:microsoft.com/office/officeart/2008/layout/LinedList"/>
    <dgm:cxn modelId="{B765344E-55B6-494A-8F45-ABFC17FBEFB9}" type="presOf" srcId="{EEF0AF12-2955-47F2-98DA-D9D8237C565F}" destId="{F062A733-405B-4C94-A0C8-B0A5E9FAD67A}" srcOrd="0" destOrd="0" presId="urn:microsoft.com/office/officeart/2008/layout/LinedList"/>
    <dgm:cxn modelId="{7D5D92E3-8029-455E-9FA6-5AAFA4C2EF51}" srcId="{99237390-F46F-4D4F-B0F8-759DBD72B4A0}" destId="{BB73D8E8-E56F-4242-863B-008EDDE6C06B}" srcOrd="0" destOrd="0" parTransId="{AD4BF10C-59A1-4A69-AFF2-3562723D7A22}" sibTransId="{1593FA38-7FA0-4374-BAAE-53D42B471B88}"/>
    <dgm:cxn modelId="{3B300E86-7D23-4BAE-BC96-4C05C099C845}" srcId="{99237390-F46F-4D4F-B0F8-759DBD72B4A0}" destId="{7005220F-932B-4138-98E7-7736A563A471}" srcOrd="1" destOrd="0" parTransId="{52653450-806E-4202-9D03-2167E614B700}" sibTransId="{4960537F-BC86-4885-A532-227704BE3F0A}"/>
    <dgm:cxn modelId="{D1A346C1-E115-4B68-A61D-81F90CDBFB41}" type="presParOf" srcId="{940EABC9-36B1-4217-B02B-969C70649F9C}" destId="{6BC49E66-8654-42BA-AECF-0559E58FFDE1}" srcOrd="0" destOrd="0" presId="urn:microsoft.com/office/officeart/2008/layout/LinedList"/>
    <dgm:cxn modelId="{A30EDA48-C04C-4602-8517-168F6CE27E07}" type="presParOf" srcId="{940EABC9-36B1-4217-B02B-969C70649F9C}" destId="{49234BC3-C3B6-474D-9C47-6E1FAE83DF0B}" srcOrd="1" destOrd="0" presId="urn:microsoft.com/office/officeart/2008/layout/LinedList"/>
    <dgm:cxn modelId="{EAA9BD31-6E8E-4329-843F-8E7C08A01A7F}" type="presParOf" srcId="{49234BC3-C3B6-474D-9C47-6E1FAE83DF0B}" destId="{D5D45CB2-D0B9-437E-9FB0-A8683562D229}" srcOrd="0" destOrd="0" presId="urn:microsoft.com/office/officeart/2008/layout/LinedList"/>
    <dgm:cxn modelId="{EDB14883-F42C-42D0-96CC-32BCC5E7DB8B}" type="presParOf" srcId="{49234BC3-C3B6-474D-9C47-6E1FAE83DF0B}" destId="{DD2FAD28-4ABF-42BF-955B-428EFE96D331}" srcOrd="1" destOrd="0" presId="urn:microsoft.com/office/officeart/2008/layout/LinedList"/>
    <dgm:cxn modelId="{DD22498F-3393-465D-924A-7CDC4326E2A4}" type="presParOf" srcId="{940EABC9-36B1-4217-B02B-969C70649F9C}" destId="{46492DE4-10BF-4EEC-B099-9523962871A5}" srcOrd="2" destOrd="0" presId="urn:microsoft.com/office/officeart/2008/layout/LinedList"/>
    <dgm:cxn modelId="{14CF719E-6E2F-4FB4-B137-5DB71805168D}" type="presParOf" srcId="{940EABC9-36B1-4217-B02B-969C70649F9C}" destId="{467775AB-D20D-4300-9A48-9F22B83BEB6D}" srcOrd="3" destOrd="0" presId="urn:microsoft.com/office/officeart/2008/layout/LinedList"/>
    <dgm:cxn modelId="{D00412CF-B416-4ACC-9108-098A253EA515}" type="presParOf" srcId="{467775AB-D20D-4300-9A48-9F22B83BEB6D}" destId="{25B713FF-5A8C-4158-8DCD-C7476801D960}" srcOrd="0" destOrd="0" presId="urn:microsoft.com/office/officeart/2008/layout/LinedList"/>
    <dgm:cxn modelId="{15D52A70-8B1F-44B5-B275-01C44D80EFF4}" type="presParOf" srcId="{467775AB-D20D-4300-9A48-9F22B83BEB6D}" destId="{BB0A2D7F-0F85-4512-ADD6-8CA344FF5FFD}" srcOrd="1" destOrd="0" presId="urn:microsoft.com/office/officeart/2008/layout/LinedList"/>
    <dgm:cxn modelId="{3F77C1D7-9360-4C42-B6F9-7155BAE3A5C8}" type="presParOf" srcId="{940EABC9-36B1-4217-B02B-969C70649F9C}" destId="{0DA1F2CF-263C-4B45-B12F-7CCE758BF0D2}" srcOrd="4" destOrd="0" presId="urn:microsoft.com/office/officeart/2008/layout/LinedList"/>
    <dgm:cxn modelId="{A900F45E-1F49-4DFC-8BAF-3AF1FDDF411D}" type="presParOf" srcId="{940EABC9-36B1-4217-B02B-969C70649F9C}" destId="{37161791-C11A-4BA7-A6FD-5F6F0CB8BCE9}" srcOrd="5" destOrd="0" presId="urn:microsoft.com/office/officeart/2008/layout/LinedList"/>
    <dgm:cxn modelId="{50B05570-F92D-457C-893B-6AFADC566D4C}" type="presParOf" srcId="{37161791-C11A-4BA7-A6FD-5F6F0CB8BCE9}" destId="{F062A733-405B-4C94-A0C8-B0A5E9FAD67A}" srcOrd="0" destOrd="0" presId="urn:microsoft.com/office/officeart/2008/layout/LinedList"/>
    <dgm:cxn modelId="{EDE4C8E1-0A2D-4A1E-9B75-58EAE8C72B2F}" type="presParOf" srcId="{37161791-C11A-4BA7-A6FD-5F6F0CB8BCE9}" destId="{FFAA57F2-A578-4A0F-BFEA-8AC7FF8FC6F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C49E66-8654-42BA-AECF-0559E58FFDE1}">
      <dsp:nvSpPr>
        <dsp:cNvPr id="0" name=""/>
        <dsp:cNvSpPr/>
      </dsp:nvSpPr>
      <dsp:spPr>
        <a:xfrm>
          <a:off x="0" y="3592"/>
          <a:ext cx="1189653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D45CB2-D0B9-437E-9FB0-A8683562D229}">
      <dsp:nvSpPr>
        <dsp:cNvPr id="0" name=""/>
        <dsp:cNvSpPr/>
      </dsp:nvSpPr>
      <dsp:spPr>
        <a:xfrm>
          <a:off x="0" y="3592"/>
          <a:ext cx="11896530" cy="1768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rtl="0">
            <a:lnSpc>
              <a:spcPct val="90000"/>
            </a:lnSpc>
            <a:spcBef>
              <a:spcPct val="0"/>
            </a:spcBef>
            <a:spcAft>
              <a:spcPct val="35000"/>
            </a:spcAft>
          </a:pPr>
          <a:r>
            <a:rPr lang="tr-TR" sz="3200" kern="1200" dirty="0" err="1" smtClean="0"/>
            <a:t>Yenidoğan</a:t>
          </a:r>
          <a:r>
            <a:rPr lang="tr-TR" sz="3200" kern="1200" dirty="0" smtClean="0"/>
            <a:t> bebeğin kritik ve acil bakım ihtiyacı olduğunda, hastane içine ve dışına 3. düzey bir YYBÜ transportu gerekebilir. </a:t>
          </a:r>
          <a:endParaRPr lang="tr-TR" sz="3200" kern="1200" dirty="0"/>
        </a:p>
      </dsp:txBody>
      <dsp:txXfrm>
        <a:off x="0" y="3592"/>
        <a:ext cx="11896530" cy="1768114"/>
      </dsp:txXfrm>
    </dsp:sp>
    <dsp:sp modelId="{46492DE4-10BF-4EEC-B099-9523962871A5}">
      <dsp:nvSpPr>
        <dsp:cNvPr id="0" name=""/>
        <dsp:cNvSpPr/>
      </dsp:nvSpPr>
      <dsp:spPr>
        <a:xfrm>
          <a:off x="0" y="1771706"/>
          <a:ext cx="1189653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B713FF-5A8C-4158-8DCD-C7476801D960}">
      <dsp:nvSpPr>
        <dsp:cNvPr id="0" name=""/>
        <dsp:cNvSpPr/>
      </dsp:nvSpPr>
      <dsp:spPr>
        <a:xfrm>
          <a:off x="0" y="1771706"/>
          <a:ext cx="11896530" cy="1768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rtl="0">
            <a:lnSpc>
              <a:spcPct val="90000"/>
            </a:lnSpc>
            <a:spcBef>
              <a:spcPct val="0"/>
            </a:spcBef>
            <a:spcAft>
              <a:spcPct val="35000"/>
            </a:spcAft>
          </a:pPr>
          <a:r>
            <a:rPr lang="tr-TR" sz="3200" kern="1200" dirty="0" err="1" smtClean="0"/>
            <a:t>Perinatal</a:t>
          </a:r>
          <a:r>
            <a:rPr lang="tr-TR" sz="3200" kern="1200" dirty="0" smtClean="0"/>
            <a:t> bakım merkezleri ve </a:t>
          </a:r>
          <a:r>
            <a:rPr lang="tr-TR" sz="3200" kern="1200" dirty="0" err="1" smtClean="0"/>
            <a:t>yenidoğan</a:t>
          </a:r>
          <a:r>
            <a:rPr lang="tr-TR" sz="3200" kern="1200" dirty="0" smtClean="0"/>
            <a:t> transport sistemlerinin gelişmesi ile </a:t>
          </a:r>
          <a:r>
            <a:rPr lang="tr-TR" sz="3200" kern="1200" dirty="0" err="1" smtClean="0"/>
            <a:t>yenidoğan</a:t>
          </a:r>
          <a:r>
            <a:rPr lang="tr-TR" sz="3200" kern="1200" dirty="0" smtClean="0"/>
            <a:t> </a:t>
          </a:r>
          <a:r>
            <a:rPr lang="tr-TR" sz="3200" kern="1200" dirty="0" err="1" smtClean="0"/>
            <a:t>mortalitesinin</a:t>
          </a:r>
          <a:r>
            <a:rPr lang="tr-TR" sz="3200" kern="1200" dirty="0" smtClean="0"/>
            <a:t> ve </a:t>
          </a:r>
          <a:r>
            <a:rPr lang="tr-TR" sz="3200" kern="1200" dirty="0" err="1" smtClean="0"/>
            <a:t>morbiditesinin</a:t>
          </a:r>
          <a:r>
            <a:rPr lang="tr-TR" sz="3200" kern="1200" dirty="0" smtClean="0"/>
            <a:t> azaldığı belirlenmiştir.</a:t>
          </a:r>
          <a:endParaRPr lang="tr-TR" sz="3200" kern="1200" dirty="0"/>
        </a:p>
      </dsp:txBody>
      <dsp:txXfrm>
        <a:off x="0" y="1771706"/>
        <a:ext cx="11896530" cy="1768114"/>
      </dsp:txXfrm>
    </dsp:sp>
    <dsp:sp modelId="{0DA1F2CF-263C-4B45-B12F-7CCE758BF0D2}">
      <dsp:nvSpPr>
        <dsp:cNvPr id="0" name=""/>
        <dsp:cNvSpPr/>
      </dsp:nvSpPr>
      <dsp:spPr>
        <a:xfrm>
          <a:off x="0" y="3539821"/>
          <a:ext cx="1189653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62A733-405B-4C94-A0C8-B0A5E9FAD67A}">
      <dsp:nvSpPr>
        <dsp:cNvPr id="0" name=""/>
        <dsp:cNvSpPr/>
      </dsp:nvSpPr>
      <dsp:spPr>
        <a:xfrm>
          <a:off x="0" y="3539821"/>
          <a:ext cx="11884912" cy="29693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just" defTabSz="1244600" rtl="0">
            <a:lnSpc>
              <a:spcPct val="90000"/>
            </a:lnSpc>
            <a:spcBef>
              <a:spcPct val="0"/>
            </a:spcBef>
            <a:spcAft>
              <a:spcPct val="35000"/>
            </a:spcAft>
          </a:pPr>
          <a:r>
            <a:rPr lang="tr-TR" sz="2800" kern="1200" dirty="0" err="1" smtClean="0"/>
            <a:t>Yenidoğanların</a:t>
          </a:r>
          <a:r>
            <a:rPr lang="tr-TR" sz="2800" kern="1200" dirty="0" smtClean="0"/>
            <a:t> </a:t>
          </a:r>
          <a:r>
            <a:rPr lang="tr-TR" sz="2800" kern="1200" dirty="0" err="1" smtClean="0"/>
            <a:t>resüsitasyon</a:t>
          </a:r>
          <a:r>
            <a:rPr lang="tr-TR" sz="2800" kern="1200" dirty="0" smtClean="0"/>
            <a:t> sonrası, ihtiyaçlarının karşılanması ve kritik durumda bakım ve tedavisinin yapılması için hastane içinde ve dışında bir üniteye, 1. ya da 2. düzey bir merkezden 3. düzey bir merkeze taşınması ve tedavi tamamlandıktan sonra da geldiği merkeze götürülmesi </a:t>
          </a:r>
          <a:r>
            <a:rPr lang="tr-TR" sz="2800" kern="1200" dirty="0" smtClean="0">
              <a:solidFill>
                <a:srgbClr val="FF0000"/>
              </a:solidFill>
            </a:rPr>
            <a:t>transport olarak tanımlanmaktadır.</a:t>
          </a:r>
          <a:endParaRPr lang="tr-TR" sz="2800" kern="1200" dirty="0">
            <a:solidFill>
              <a:srgbClr val="FF0000"/>
            </a:solidFill>
          </a:endParaRPr>
        </a:p>
      </dsp:txBody>
      <dsp:txXfrm>
        <a:off x="0" y="3539821"/>
        <a:ext cx="11884912" cy="296935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64E8694-E14D-49D2-A1DF-1439B0B6DFC8}" type="datetimeFigureOut">
              <a:rPr lang="tr-TR" smtClean="0"/>
              <a:t>14.05.2026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E83B0F-5F1D-4AC5-8795-222DC3893310}" type="slidenum">
              <a:rPr lang="tr-TR" smtClean="0"/>
              <a:t>‹#›</a:t>
            </a:fld>
            <a:endParaRPr lang="tr-TR"/>
          </a:p>
        </p:txBody>
      </p:sp>
    </p:spTree>
    <p:extLst>
      <p:ext uri="{BB962C8B-B14F-4D97-AF65-F5344CB8AC3E}">
        <p14:creationId xmlns:p14="http://schemas.microsoft.com/office/powerpoint/2010/main" val="404955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64E8694-E14D-49D2-A1DF-1439B0B6DFC8}" type="datetimeFigureOut">
              <a:rPr lang="tr-TR" smtClean="0"/>
              <a:t>14.05.2026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E83B0F-5F1D-4AC5-8795-222DC3893310}" type="slidenum">
              <a:rPr lang="tr-TR" smtClean="0"/>
              <a:t>‹#›</a:t>
            </a:fld>
            <a:endParaRPr lang="tr-TR"/>
          </a:p>
        </p:txBody>
      </p:sp>
    </p:spTree>
    <p:extLst>
      <p:ext uri="{BB962C8B-B14F-4D97-AF65-F5344CB8AC3E}">
        <p14:creationId xmlns:p14="http://schemas.microsoft.com/office/powerpoint/2010/main" val="294479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64E8694-E14D-49D2-A1DF-1439B0B6DFC8}" type="datetimeFigureOut">
              <a:rPr lang="tr-TR" smtClean="0"/>
              <a:t>14.05.2026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E83B0F-5F1D-4AC5-8795-222DC3893310}" type="slidenum">
              <a:rPr lang="tr-TR" smtClean="0"/>
              <a:t>‹#›</a:t>
            </a:fld>
            <a:endParaRPr lang="tr-TR"/>
          </a:p>
        </p:txBody>
      </p:sp>
    </p:spTree>
    <p:extLst>
      <p:ext uri="{BB962C8B-B14F-4D97-AF65-F5344CB8AC3E}">
        <p14:creationId xmlns:p14="http://schemas.microsoft.com/office/powerpoint/2010/main" val="4231925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64E8694-E14D-49D2-A1DF-1439B0B6DFC8}" type="datetimeFigureOut">
              <a:rPr lang="tr-TR" smtClean="0"/>
              <a:t>14.05.2026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E83B0F-5F1D-4AC5-8795-222DC3893310}" type="slidenum">
              <a:rPr lang="tr-TR" smtClean="0"/>
              <a:t>‹#›</a:t>
            </a:fld>
            <a:endParaRPr lang="tr-TR"/>
          </a:p>
        </p:txBody>
      </p:sp>
    </p:spTree>
    <p:extLst>
      <p:ext uri="{BB962C8B-B14F-4D97-AF65-F5344CB8AC3E}">
        <p14:creationId xmlns:p14="http://schemas.microsoft.com/office/powerpoint/2010/main" val="3572775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64E8694-E14D-49D2-A1DF-1439B0B6DFC8}" type="datetimeFigureOut">
              <a:rPr lang="tr-TR" smtClean="0"/>
              <a:t>14.05.2026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E83B0F-5F1D-4AC5-8795-222DC3893310}" type="slidenum">
              <a:rPr lang="tr-TR" smtClean="0"/>
              <a:t>‹#›</a:t>
            </a:fld>
            <a:endParaRPr lang="tr-TR"/>
          </a:p>
        </p:txBody>
      </p:sp>
    </p:spTree>
    <p:extLst>
      <p:ext uri="{BB962C8B-B14F-4D97-AF65-F5344CB8AC3E}">
        <p14:creationId xmlns:p14="http://schemas.microsoft.com/office/powerpoint/2010/main" val="1393413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64E8694-E14D-49D2-A1DF-1439B0B6DFC8}" type="datetimeFigureOut">
              <a:rPr lang="tr-TR" smtClean="0"/>
              <a:t>14.05.2026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E83B0F-5F1D-4AC5-8795-222DC3893310}" type="slidenum">
              <a:rPr lang="tr-TR" smtClean="0"/>
              <a:t>‹#›</a:t>
            </a:fld>
            <a:endParaRPr lang="tr-TR"/>
          </a:p>
        </p:txBody>
      </p:sp>
    </p:spTree>
    <p:extLst>
      <p:ext uri="{BB962C8B-B14F-4D97-AF65-F5344CB8AC3E}">
        <p14:creationId xmlns:p14="http://schemas.microsoft.com/office/powerpoint/2010/main" val="1537877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64E8694-E14D-49D2-A1DF-1439B0B6DFC8}" type="datetimeFigureOut">
              <a:rPr lang="tr-TR" smtClean="0"/>
              <a:t>14.05.2026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FE83B0F-5F1D-4AC5-8795-222DC3893310}" type="slidenum">
              <a:rPr lang="tr-TR" smtClean="0"/>
              <a:t>‹#›</a:t>
            </a:fld>
            <a:endParaRPr lang="tr-TR"/>
          </a:p>
        </p:txBody>
      </p:sp>
    </p:spTree>
    <p:extLst>
      <p:ext uri="{BB962C8B-B14F-4D97-AF65-F5344CB8AC3E}">
        <p14:creationId xmlns:p14="http://schemas.microsoft.com/office/powerpoint/2010/main" val="971895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64E8694-E14D-49D2-A1DF-1439B0B6DFC8}" type="datetimeFigureOut">
              <a:rPr lang="tr-TR" smtClean="0"/>
              <a:t>14.05.2026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FE83B0F-5F1D-4AC5-8795-222DC3893310}" type="slidenum">
              <a:rPr lang="tr-TR" smtClean="0"/>
              <a:t>‹#›</a:t>
            </a:fld>
            <a:endParaRPr lang="tr-TR"/>
          </a:p>
        </p:txBody>
      </p:sp>
    </p:spTree>
    <p:extLst>
      <p:ext uri="{BB962C8B-B14F-4D97-AF65-F5344CB8AC3E}">
        <p14:creationId xmlns:p14="http://schemas.microsoft.com/office/powerpoint/2010/main" val="1101262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64E8694-E14D-49D2-A1DF-1439B0B6DFC8}" type="datetimeFigureOut">
              <a:rPr lang="tr-TR" smtClean="0"/>
              <a:t>14.05.2026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FE83B0F-5F1D-4AC5-8795-222DC3893310}" type="slidenum">
              <a:rPr lang="tr-TR" smtClean="0"/>
              <a:t>‹#›</a:t>
            </a:fld>
            <a:endParaRPr lang="tr-TR"/>
          </a:p>
        </p:txBody>
      </p:sp>
    </p:spTree>
    <p:extLst>
      <p:ext uri="{BB962C8B-B14F-4D97-AF65-F5344CB8AC3E}">
        <p14:creationId xmlns:p14="http://schemas.microsoft.com/office/powerpoint/2010/main" val="428477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64E8694-E14D-49D2-A1DF-1439B0B6DFC8}" type="datetimeFigureOut">
              <a:rPr lang="tr-TR" smtClean="0"/>
              <a:t>14.05.2026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E83B0F-5F1D-4AC5-8795-222DC3893310}" type="slidenum">
              <a:rPr lang="tr-TR" smtClean="0"/>
              <a:t>‹#›</a:t>
            </a:fld>
            <a:endParaRPr lang="tr-TR"/>
          </a:p>
        </p:txBody>
      </p:sp>
    </p:spTree>
    <p:extLst>
      <p:ext uri="{BB962C8B-B14F-4D97-AF65-F5344CB8AC3E}">
        <p14:creationId xmlns:p14="http://schemas.microsoft.com/office/powerpoint/2010/main" val="1380131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64E8694-E14D-49D2-A1DF-1439B0B6DFC8}" type="datetimeFigureOut">
              <a:rPr lang="tr-TR" smtClean="0"/>
              <a:t>14.05.2026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E83B0F-5F1D-4AC5-8795-222DC3893310}" type="slidenum">
              <a:rPr lang="tr-TR" smtClean="0"/>
              <a:t>‹#›</a:t>
            </a:fld>
            <a:endParaRPr lang="tr-TR"/>
          </a:p>
        </p:txBody>
      </p:sp>
    </p:spTree>
    <p:extLst>
      <p:ext uri="{BB962C8B-B14F-4D97-AF65-F5344CB8AC3E}">
        <p14:creationId xmlns:p14="http://schemas.microsoft.com/office/powerpoint/2010/main" val="3646621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4E8694-E14D-49D2-A1DF-1439B0B6DFC8}" type="datetimeFigureOut">
              <a:rPr lang="tr-TR" smtClean="0"/>
              <a:t>14.05.2026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83B0F-5F1D-4AC5-8795-222DC3893310}" type="slidenum">
              <a:rPr lang="tr-TR" smtClean="0"/>
              <a:t>‹#›</a:t>
            </a:fld>
            <a:endParaRPr lang="tr-TR"/>
          </a:p>
        </p:txBody>
      </p:sp>
    </p:spTree>
    <p:extLst>
      <p:ext uri="{BB962C8B-B14F-4D97-AF65-F5344CB8AC3E}">
        <p14:creationId xmlns:p14="http://schemas.microsoft.com/office/powerpoint/2010/main" val="2696814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92222" y="1122363"/>
            <a:ext cx="9675778" cy="2387600"/>
          </a:xfrm>
        </p:spPr>
        <p:txBody>
          <a:bodyPr/>
          <a:lstStyle/>
          <a:p>
            <a:r>
              <a:rPr lang="tr-TR" dirty="0" err="1" smtClean="0"/>
              <a:t>Yenidoğanın</a:t>
            </a:r>
            <a:r>
              <a:rPr lang="tr-TR" dirty="0" smtClean="0"/>
              <a:t> Transportu</a:t>
            </a:r>
            <a:endParaRPr lang="tr-TR" dirty="0"/>
          </a:p>
        </p:txBody>
      </p:sp>
      <p:sp>
        <p:nvSpPr>
          <p:cNvPr id="3" name="Alt Başlık 2"/>
          <p:cNvSpPr>
            <a:spLocks noGrp="1"/>
          </p:cNvSpPr>
          <p:nvPr>
            <p:ph type="subTitle" idx="1"/>
          </p:nvPr>
        </p:nvSpPr>
        <p:spPr>
          <a:xfrm>
            <a:off x="6484776" y="3602038"/>
            <a:ext cx="4183224" cy="512762"/>
          </a:xfrm>
        </p:spPr>
        <p:txBody>
          <a:bodyPr>
            <a:normAutofit fontScale="92500"/>
          </a:bodyPr>
          <a:lstStyle/>
          <a:p>
            <a:r>
              <a:rPr lang="tr-TR" dirty="0"/>
              <a:t>DR. ÖĞR. ÜYESİ GAMZE KAŞ ALAY</a:t>
            </a:r>
          </a:p>
        </p:txBody>
      </p:sp>
    </p:spTree>
    <p:extLst>
      <p:ext uri="{BB962C8B-B14F-4D97-AF65-F5344CB8AC3E}">
        <p14:creationId xmlns:p14="http://schemas.microsoft.com/office/powerpoint/2010/main" val="2840859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976" y="233265"/>
            <a:ext cx="11915191" cy="5943698"/>
          </a:xfrm>
        </p:spPr>
        <p:txBody>
          <a:bodyPr/>
          <a:lstStyle/>
          <a:p>
            <a:pPr marL="0" indent="0">
              <a:buNone/>
            </a:pPr>
            <a:r>
              <a:rPr lang="tr-TR" b="1" dirty="0" smtClean="0">
                <a:solidFill>
                  <a:srgbClr val="FF0000"/>
                </a:solidFill>
              </a:rPr>
              <a:t>YENİDOĞAN BEBEĞİN STABİLİZASYONU </a:t>
            </a:r>
          </a:p>
          <a:p>
            <a:r>
              <a:rPr lang="tr-TR" sz="2400" dirty="0" smtClean="0"/>
              <a:t>Bebeğe transport sırasında yapılan müdahaleleri </a:t>
            </a:r>
            <a:r>
              <a:rPr lang="tr-TR" sz="2400" dirty="0" err="1" smtClean="0"/>
              <a:t>minimalize</a:t>
            </a:r>
            <a:r>
              <a:rPr lang="tr-TR" sz="2400" dirty="0" smtClean="0"/>
              <a:t> etmek için, transport öncesi mutlaka stabilize edilir. </a:t>
            </a:r>
          </a:p>
          <a:p>
            <a:r>
              <a:rPr lang="tr-TR" sz="2400" dirty="0" smtClean="0"/>
              <a:t>Transport sırasında stabilizasyonu gösteren </a:t>
            </a:r>
            <a:r>
              <a:rPr lang="tr-TR" sz="2400" dirty="0" smtClean="0">
                <a:solidFill>
                  <a:srgbClr val="FF0000"/>
                </a:solidFill>
              </a:rPr>
              <a:t>“Beş H” </a:t>
            </a:r>
            <a:r>
              <a:rPr lang="tr-TR" sz="2400" dirty="0" smtClean="0"/>
              <a:t>bulgularına; </a:t>
            </a:r>
            <a:r>
              <a:rPr lang="tr-TR" sz="2400" dirty="0" err="1" smtClean="0">
                <a:solidFill>
                  <a:srgbClr val="FF0000"/>
                </a:solidFill>
              </a:rPr>
              <a:t>Hipotermi</a:t>
            </a:r>
            <a:r>
              <a:rPr lang="tr-TR" sz="2400" dirty="0" smtClean="0">
                <a:solidFill>
                  <a:srgbClr val="FF0000"/>
                </a:solidFill>
              </a:rPr>
              <a:t>, Hipotansiyon, Hipoglisemi, </a:t>
            </a:r>
            <a:r>
              <a:rPr lang="tr-TR" sz="2400" dirty="0" err="1" smtClean="0">
                <a:solidFill>
                  <a:srgbClr val="FF0000"/>
                </a:solidFill>
              </a:rPr>
              <a:t>Hipoksi</a:t>
            </a:r>
            <a:r>
              <a:rPr lang="tr-TR" sz="2400" dirty="0" smtClean="0">
                <a:solidFill>
                  <a:srgbClr val="FF0000"/>
                </a:solidFill>
              </a:rPr>
              <a:t> ve </a:t>
            </a:r>
            <a:r>
              <a:rPr lang="tr-TR" sz="2400" dirty="0" err="1" smtClean="0">
                <a:solidFill>
                  <a:srgbClr val="FF0000"/>
                </a:solidFill>
              </a:rPr>
              <a:t>Hipohiperkapni</a:t>
            </a:r>
            <a:r>
              <a:rPr lang="tr-TR" sz="2400" dirty="0" smtClean="0">
                <a:solidFill>
                  <a:srgbClr val="FF0000"/>
                </a:solidFill>
              </a:rPr>
              <a:t> (</a:t>
            </a:r>
            <a:r>
              <a:rPr lang="tr-TR" sz="2400" dirty="0" err="1" smtClean="0">
                <a:solidFill>
                  <a:srgbClr val="FF0000"/>
                </a:solidFill>
              </a:rPr>
              <a:t>asidoz</a:t>
            </a:r>
            <a:r>
              <a:rPr lang="tr-TR" sz="2400" dirty="0" smtClean="0">
                <a:solidFill>
                  <a:srgbClr val="FF0000"/>
                </a:solidFill>
              </a:rPr>
              <a:t>)</a:t>
            </a:r>
            <a:r>
              <a:rPr lang="tr-TR" sz="2400" dirty="0" smtClean="0"/>
              <a:t> dikkat edilir. </a:t>
            </a:r>
            <a:endParaRPr lang="tr-TR" sz="2400" dirty="0"/>
          </a:p>
        </p:txBody>
      </p:sp>
    </p:spTree>
    <p:extLst>
      <p:ext uri="{BB962C8B-B14F-4D97-AF65-F5344CB8AC3E}">
        <p14:creationId xmlns:p14="http://schemas.microsoft.com/office/powerpoint/2010/main" val="1157799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935" y="167951"/>
            <a:ext cx="11765902" cy="6522098"/>
          </a:xfrm>
        </p:spPr>
        <p:txBody>
          <a:bodyPr>
            <a:normAutofit/>
          </a:bodyPr>
          <a:lstStyle/>
          <a:p>
            <a:pPr marL="0" indent="0" algn="just">
              <a:buNone/>
            </a:pPr>
            <a:r>
              <a:rPr lang="tr-TR" b="1" dirty="0" smtClean="0">
                <a:solidFill>
                  <a:srgbClr val="FF0000"/>
                </a:solidFill>
              </a:rPr>
              <a:t>İLETİŞİM </a:t>
            </a:r>
          </a:p>
          <a:p>
            <a:pPr algn="just"/>
            <a:r>
              <a:rPr lang="tr-TR" dirty="0" smtClean="0"/>
              <a:t>Transport süresince hastayı gönderen ve alan hastane, aile ve transport ekibi iletişim halinde olmalıdır. </a:t>
            </a:r>
          </a:p>
          <a:p>
            <a:pPr algn="just"/>
            <a:r>
              <a:rPr lang="tr-TR" dirty="0" smtClean="0"/>
              <a:t>Telefonla veya yüz yüze kurulan iletişimde, mesajlar doğru, net ve anlaşılır olmalıdır. </a:t>
            </a:r>
          </a:p>
          <a:p>
            <a:pPr algn="just"/>
            <a:r>
              <a:rPr lang="tr-TR" dirty="0" smtClean="0"/>
              <a:t>Hasta </a:t>
            </a:r>
            <a:r>
              <a:rPr lang="tr-TR" dirty="0" err="1" smtClean="0"/>
              <a:t>yenidoğanın</a:t>
            </a:r>
            <a:r>
              <a:rPr lang="tr-TR" dirty="0" smtClean="0"/>
              <a:t> transportu aile ve transport ekibi için stresli bir durumdur. </a:t>
            </a:r>
          </a:p>
          <a:p>
            <a:pPr algn="just"/>
            <a:r>
              <a:rPr lang="tr-TR" dirty="0" err="1" smtClean="0"/>
              <a:t>Yenidoğan</a:t>
            </a:r>
            <a:r>
              <a:rPr lang="tr-TR" dirty="0" smtClean="0"/>
              <a:t> yoğun bakım ünitesine kabul edilmişse, ailenin psikolojik durumu göz önünde bulundurulmalı ve bebeğin durumu, yapılacak girişimler, ilgili merkeze sorunsuz ulaştırıldığı, hastanenin yeri, telefonu gibi iletişim bilgileri aileye verilmelidir. </a:t>
            </a:r>
            <a:endParaRPr lang="tr-TR" dirty="0"/>
          </a:p>
          <a:p>
            <a:pPr algn="just"/>
            <a:r>
              <a:rPr lang="tr-TR" dirty="0" smtClean="0"/>
              <a:t>Transport sırasında anne eşlik edemeyecekse, transportun her aşamasında ve sonrasında ailenin bebeklerine dokunmaları için fırsatlar yaratılmalı. </a:t>
            </a:r>
          </a:p>
          <a:p>
            <a:pPr algn="just"/>
            <a:r>
              <a:rPr lang="tr-TR" dirty="0" smtClean="0"/>
              <a:t>Transport </a:t>
            </a:r>
            <a:r>
              <a:rPr lang="tr-TR" dirty="0" err="1" smtClean="0"/>
              <a:t>küvözü</a:t>
            </a:r>
            <a:r>
              <a:rPr lang="tr-TR" dirty="0" smtClean="0"/>
              <a:t> yoksa cilt cilde temas, kanguru bakımı, ağızdan alabiliyor ise bebeğin anne sütü alması sağlanmalıdır.</a:t>
            </a:r>
            <a:endParaRPr lang="tr-TR" dirty="0"/>
          </a:p>
        </p:txBody>
      </p:sp>
    </p:spTree>
    <p:extLst>
      <p:ext uri="{BB962C8B-B14F-4D97-AF65-F5344CB8AC3E}">
        <p14:creationId xmlns:p14="http://schemas.microsoft.com/office/powerpoint/2010/main" val="2036287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3265" y="289249"/>
            <a:ext cx="11747241" cy="6372808"/>
          </a:xfrm>
        </p:spPr>
        <p:txBody>
          <a:bodyPr>
            <a:normAutofit fontScale="92500"/>
          </a:bodyPr>
          <a:lstStyle/>
          <a:p>
            <a:pPr marL="0" indent="0" algn="just">
              <a:buNone/>
            </a:pPr>
            <a:r>
              <a:rPr lang="tr-TR" b="1" dirty="0" smtClean="0">
                <a:solidFill>
                  <a:srgbClr val="FF0000"/>
                </a:solidFill>
              </a:rPr>
              <a:t>EĞİTİM </a:t>
            </a:r>
          </a:p>
          <a:p>
            <a:pPr algn="just"/>
            <a:r>
              <a:rPr lang="tr-TR" dirty="0" smtClean="0"/>
              <a:t>Kritik hasta </a:t>
            </a:r>
            <a:r>
              <a:rPr lang="tr-TR" dirty="0" err="1" smtClean="0"/>
              <a:t>yenidoğanın</a:t>
            </a:r>
            <a:r>
              <a:rPr lang="tr-TR" dirty="0" smtClean="0"/>
              <a:t> transportu uzmanlar tarafından yapılmazsa, hastalık ve ölümlerin arttığı belirtilmektedir. </a:t>
            </a:r>
            <a:endParaRPr lang="tr-TR" dirty="0"/>
          </a:p>
          <a:p>
            <a:pPr algn="just"/>
            <a:r>
              <a:rPr lang="tr-TR" dirty="0" smtClean="0"/>
              <a:t>Çoğu transport programı lokal eğitim ihtiyaçları doğrultusunda, farklı eğitim seviyesindeki doktor, hemşire ve </a:t>
            </a:r>
            <a:r>
              <a:rPr lang="tr-TR" dirty="0" err="1" smtClean="0"/>
              <a:t>paramediklere</a:t>
            </a:r>
            <a:r>
              <a:rPr lang="tr-TR" dirty="0" smtClean="0"/>
              <a:t> yönelik geliştirilmiştir. </a:t>
            </a:r>
          </a:p>
          <a:p>
            <a:pPr algn="just"/>
            <a:r>
              <a:rPr lang="tr-TR" dirty="0" smtClean="0">
                <a:solidFill>
                  <a:srgbClr val="00B050"/>
                </a:solidFill>
              </a:rPr>
              <a:t>Transport ekibi; </a:t>
            </a:r>
            <a:r>
              <a:rPr lang="tr-TR" dirty="0" err="1" smtClean="0"/>
              <a:t>yenidoğanın</a:t>
            </a:r>
            <a:r>
              <a:rPr lang="tr-TR" dirty="0" smtClean="0"/>
              <a:t> bakımı, </a:t>
            </a:r>
            <a:r>
              <a:rPr lang="tr-TR" dirty="0" err="1" smtClean="0"/>
              <a:t>monitorizasyonu</a:t>
            </a:r>
            <a:r>
              <a:rPr lang="tr-TR" dirty="0" smtClean="0"/>
              <a:t>, acil yaklaşım (</a:t>
            </a:r>
            <a:r>
              <a:rPr lang="tr-TR" dirty="0" err="1" smtClean="0"/>
              <a:t>entubasyon</a:t>
            </a:r>
            <a:r>
              <a:rPr lang="tr-TR" dirty="0" smtClean="0"/>
              <a:t>, </a:t>
            </a:r>
            <a:r>
              <a:rPr lang="tr-TR" dirty="0" err="1" smtClean="0"/>
              <a:t>umblikal</a:t>
            </a:r>
            <a:r>
              <a:rPr lang="tr-TR" dirty="0" smtClean="0"/>
              <a:t> </a:t>
            </a:r>
            <a:r>
              <a:rPr lang="tr-TR" dirty="0" err="1" smtClean="0"/>
              <a:t>kateterizasyon</a:t>
            </a:r>
            <a:r>
              <a:rPr lang="tr-TR" dirty="0" smtClean="0"/>
              <a:t>, göğüs tüpü yerleştirme), hasta </a:t>
            </a:r>
            <a:r>
              <a:rPr lang="tr-TR" dirty="0" err="1" smtClean="0"/>
              <a:t>yenidoğanın</a:t>
            </a:r>
            <a:r>
              <a:rPr lang="tr-TR" dirty="0" smtClean="0"/>
              <a:t> stabilizasyonu, transport aletlerinin çalışması konusunda eğitim almış olmalıdır. </a:t>
            </a:r>
          </a:p>
          <a:p>
            <a:pPr algn="just"/>
            <a:r>
              <a:rPr lang="tr-TR" dirty="0" err="1" smtClean="0"/>
              <a:t>Yenidoğan</a:t>
            </a:r>
            <a:r>
              <a:rPr lang="tr-TR" dirty="0" smtClean="0"/>
              <a:t> transportu hastanın durumunun kritik olması, doğru karar almanın yaşamsal olması nedeniyle oldukça stresli bir iştir. </a:t>
            </a:r>
          </a:p>
          <a:p>
            <a:pPr algn="just"/>
            <a:r>
              <a:rPr lang="tr-TR" dirty="0" smtClean="0"/>
              <a:t>Eğitimde stresle baş etmeye yer verilmelidir. </a:t>
            </a:r>
          </a:p>
          <a:p>
            <a:pPr algn="just"/>
            <a:r>
              <a:rPr lang="tr-TR" dirty="0" smtClean="0"/>
              <a:t>Transport hemşireleri, genellikle </a:t>
            </a:r>
            <a:r>
              <a:rPr lang="tr-TR" dirty="0" err="1" smtClean="0"/>
              <a:t>yenidoğan</a:t>
            </a:r>
            <a:r>
              <a:rPr lang="tr-TR" dirty="0" smtClean="0"/>
              <a:t> hemşireleri arasından seçildiğinden, transporta yönelik eğitim yapılmalıdır. </a:t>
            </a:r>
            <a:endParaRPr lang="tr-TR" dirty="0"/>
          </a:p>
          <a:p>
            <a:pPr algn="just"/>
            <a:r>
              <a:rPr lang="tr-TR" dirty="0" smtClean="0"/>
              <a:t>Transport hemşiresi eğitimi, Amerika ve İngiltere’de temel hemşirelik eğitiminden sonra sertifika programları ile yapılmakta ve belgelendirilmektedir. </a:t>
            </a:r>
            <a:endParaRPr lang="tr-TR" dirty="0"/>
          </a:p>
        </p:txBody>
      </p:sp>
    </p:spTree>
    <p:extLst>
      <p:ext uri="{BB962C8B-B14F-4D97-AF65-F5344CB8AC3E}">
        <p14:creationId xmlns:p14="http://schemas.microsoft.com/office/powerpoint/2010/main" val="3950704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idx="1"/>
          </p:nvPr>
        </p:nvSpPr>
        <p:spPr/>
        <p:txBody>
          <a:bodyPr/>
          <a:lstStyle/>
          <a:p>
            <a:r>
              <a:rPr lang="tr-TR" dirty="0"/>
              <a:t>1-Dağoğlu T, </a:t>
            </a:r>
            <a:r>
              <a:rPr lang="tr-TR" dirty="0" err="1"/>
              <a:t>Görak</a:t>
            </a:r>
            <a:r>
              <a:rPr lang="tr-TR" dirty="0"/>
              <a:t> G (2002). Temel </a:t>
            </a:r>
            <a:r>
              <a:rPr lang="tr-TR" dirty="0" err="1"/>
              <a:t>Neonatoloji</a:t>
            </a:r>
            <a:r>
              <a:rPr lang="tr-TR" dirty="0"/>
              <a:t> ve Hemşirelik İlkeleri. 2- Törüner E.K, </a:t>
            </a:r>
            <a:r>
              <a:rPr lang="tr-TR" dirty="0" err="1"/>
              <a:t>Büyükgönenç</a:t>
            </a:r>
            <a:r>
              <a:rPr lang="tr-TR" dirty="0"/>
              <a:t> L.(2012). Çocuk Sağlığı Temel Hemşirelik Yaklaşımları. Göktuğ Yayıncılık. 3-Yiğit R.(2009). Çocukluk Dönemlerinde Büyüme ve </a:t>
            </a:r>
            <a:r>
              <a:rPr lang="tr-TR" dirty="0" err="1"/>
              <a:t>Gelişme.Sistem</a:t>
            </a:r>
            <a:r>
              <a:rPr lang="tr-TR" dirty="0"/>
              <a:t> Ofset, Ankara. 4- Çavuşoğlu H (2015). Çocuk Sağlığı ve Hastalıkları Hemşireliği. 1-2 cilt. Sistem </a:t>
            </a:r>
            <a:r>
              <a:rPr lang="tr-TR" dirty="0" err="1"/>
              <a:t>Ofset,Ankara</a:t>
            </a:r>
            <a:r>
              <a:rPr lang="tr-TR" dirty="0"/>
              <a:t>. 5.Savaşer S, Yıldız S (2009).Hemşireler için Çocuk Sağlığı ve Hastalıkları Öğrenim Rehberi. İstanbul Medikal Yayıncılık., İstanbul 6. Marilyn J </a:t>
            </a:r>
            <a:r>
              <a:rPr lang="tr-TR" dirty="0" err="1"/>
              <a:t>Hockenberry</a:t>
            </a:r>
            <a:r>
              <a:rPr lang="tr-TR" dirty="0"/>
              <a:t>, David Wilson, </a:t>
            </a:r>
            <a:r>
              <a:rPr lang="tr-TR" dirty="0" err="1"/>
              <a:t>Catherine</a:t>
            </a:r>
            <a:r>
              <a:rPr lang="tr-TR" dirty="0"/>
              <a:t> Jackson (Editor). </a:t>
            </a:r>
            <a:r>
              <a:rPr lang="tr-TR" dirty="0" err="1"/>
              <a:t>Wong's</a:t>
            </a:r>
            <a:r>
              <a:rPr lang="tr-TR" dirty="0"/>
              <a:t> </a:t>
            </a:r>
            <a:r>
              <a:rPr lang="tr-TR" dirty="0" err="1"/>
              <a:t>Nursing</a:t>
            </a:r>
            <a:r>
              <a:rPr lang="tr-TR" dirty="0"/>
              <a:t> </a:t>
            </a:r>
            <a:r>
              <a:rPr lang="tr-TR" dirty="0" err="1"/>
              <a:t>Care</a:t>
            </a:r>
            <a:r>
              <a:rPr lang="tr-TR" dirty="0"/>
              <a:t> of </a:t>
            </a:r>
            <a:r>
              <a:rPr lang="tr-TR" dirty="0" err="1"/>
              <a:t>Infants</a:t>
            </a:r>
            <a:r>
              <a:rPr lang="tr-TR" dirty="0"/>
              <a:t> </a:t>
            </a:r>
            <a:r>
              <a:rPr lang="tr-TR" dirty="0" err="1"/>
              <a:t>and</a:t>
            </a:r>
            <a:r>
              <a:rPr lang="tr-TR" dirty="0"/>
              <a:t> </a:t>
            </a:r>
            <a:r>
              <a:rPr lang="tr-TR" dirty="0" err="1"/>
              <a:t>Children</a:t>
            </a:r>
            <a:r>
              <a:rPr lang="tr-TR" dirty="0"/>
              <a:t> (</a:t>
            </a:r>
            <a:r>
              <a:rPr lang="tr-TR" dirty="0" err="1"/>
              <a:t>Mosby</a:t>
            </a:r>
            <a:r>
              <a:rPr lang="tr-TR" dirty="0"/>
              <a:t>) – </a:t>
            </a:r>
            <a:r>
              <a:rPr lang="tr-TR" dirty="0" err="1"/>
              <a:t>Hardcover</a:t>
            </a:r>
            <a:r>
              <a:rPr lang="tr-TR" dirty="0"/>
              <a:t> (2006). 7- </a:t>
            </a:r>
            <a:r>
              <a:rPr lang="tr-TR" dirty="0" err="1"/>
              <a:t>Conk</a:t>
            </a:r>
            <a:r>
              <a:rPr lang="tr-TR" dirty="0"/>
              <a:t> Z, </a:t>
            </a:r>
            <a:r>
              <a:rPr lang="tr-TR" dirty="0" err="1"/>
              <a:t>Başbakkal</a:t>
            </a:r>
            <a:r>
              <a:rPr lang="tr-TR" dirty="0"/>
              <a:t> Z, Bal Yılmaz H, </a:t>
            </a:r>
            <a:r>
              <a:rPr lang="tr-TR" dirty="0" err="1"/>
              <a:t>Bolışık</a:t>
            </a:r>
            <a:r>
              <a:rPr lang="tr-TR" dirty="0"/>
              <a:t> B. editörler. (2013). Pediatri Hemşireliği. Akademisyen Kitabevi.</a:t>
            </a:r>
            <a:endParaRPr lang="tr-TR" dirty="0"/>
          </a:p>
        </p:txBody>
      </p:sp>
    </p:spTree>
    <p:extLst>
      <p:ext uri="{BB962C8B-B14F-4D97-AF65-F5344CB8AC3E}">
        <p14:creationId xmlns:p14="http://schemas.microsoft.com/office/powerpoint/2010/main" val="2587811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789536392"/>
              </p:ext>
            </p:extLst>
          </p:nvPr>
        </p:nvGraphicFramePr>
        <p:xfrm>
          <a:off x="130629" y="186612"/>
          <a:ext cx="11896530" cy="65127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5101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11763" y="0"/>
            <a:ext cx="10515600" cy="1137104"/>
          </a:xfrm>
          <a:solidFill>
            <a:schemeClr val="accent2"/>
          </a:solidFill>
        </p:spPr>
        <p:txBody>
          <a:bodyPr>
            <a:normAutofit fontScale="90000"/>
          </a:bodyPr>
          <a:lstStyle/>
          <a:p>
            <a:pPr algn="ctr"/>
            <a:r>
              <a:rPr lang="tr-TR" b="1" dirty="0" smtClean="0">
                <a:solidFill>
                  <a:schemeClr val="bg1"/>
                </a:solidFill>
              </a:rPr>
              <a:t>YENİDOĞANDA TRANSPORTU GEREKTİREN DURUMLAR</a:t>
            </a:r>
            <a:endParaRPr lang="tr-TR" b="1" dirty="0">
              <a:solidFill>
                <a:schemeClr val="bg1"/>
              </a:solidFill>
            </a:endParaRPr>
          </a:p>
        </p:txBody>
      </p:sp>
      <p:sp>
        <p:nvSpPr>
          <p:cNvPr id="3" name="İçerik Yer Tutucusu 2"/>
          <p:cNvSpPr>
            <a:spLocks noGrp="1"/>
          </p:cNvSpPr>
          <p:nvPr>
            <p:ph idx="1"/>
          </p:nvPr>
        </p:nvSpPr>
        <p:spPr>
          <a:xfrm>
            <a:off x="83976" y="1399593"/>
            <a:ext cx="11971175" cy="5383762"/>
          </a:xfrm>
        </p:spPr>
        <p:txBody>
          <a:bodyPr>
            <a:normAutofit fontScale="92500"/>
          </a:bodyPr>
          <a:lstStyle/>
          <a:p>
            <a:pPr algn="just">
              <a:buFont typeface="Wingdings" panose="05000000000000000000" pitchFamily="2" charset="2"/>
              <a:buChar char="Ø"/>
            </a:pPr>
            <a:r>
              <a:rPr lang="tr-TR" dirty="0" smtClean="0"/>
              <a:t>Doğumdan sonraki ilk 5 </a:t>
            </a:r>
            <a:r>
              <a:rPr lang="tr-TR" dirty="0" err="1" smtClean="0"/>
              <a:t>dk.’da</a:t>
            </a:r>
            <a:r>
              <a:rPr lang="tr-TR" dirty="0" smtClean="0"/>
              <a:t> </a:t>
            </a:r>
            <a:r>
              <a:rPr lang="tr-TR" dirty="0" err="1" smtClean="0"/>
              <a:t>apgar</a:t>
            </a:r>
            <a:r>
              <a:rPr lang="tr-TR" dirty="0" smtClean="0"/>
              <a:t> skorunun 7’nin altında olması </a:t>
            </a:r>
          </a:p>
          <a:p>
            <a:pPr algn="just">
              <a:buFont typeface="Wingdings" panose="05000000000000000000" pitchFamily="2" charset="2"/>
              <a:buChar char="Ø"/>
            </a:pPr>
            <a:r>
              <a:rPr lang="tr-TR" dirty="0" smtClean="0"/>
              <a:t> Ağır solunum yetmezliği (uzun süreli mekanik </a:t>
            </a:r>
            <a:r>
              <a:rPr lang="tr-TR" dirty="0" err="1" smtClean="0"/>
              <a:t>ventilasyon</a:t>
            </a:r>
            <a:r>
              <a:rPr lang="tr-TR" dirty="0" smtClean="0"/>
              <a:t>, </a:t>
            </a:r>
            <a:r>
              <a:rPr lang="tr-TR" dirty="0" err="1" smtClean="0"/>
              <a:t>pulmoner</a:t>
            </a:r>
            <a:r>
              <a:rPr lang="tr-TR" dirty="0" smtClean="0"/>
              <a:t> hipertansiyon) </a:t>
            </a:r>
          </a:p>
          <a:p>
            <a:pPr algn="just">
              <a:buFont typeface="Wingdings" panose="05000000000000000000" pitchFamily="2" charset="2"/>
              <a:buChar char="Ø"/>
            </a:pPr>
            <a:r>
              <a:rPr lang="tr-TR" dirty="0" smtClean="0"/>
              <a:t>Ciddi </a:t>
            </a:r>
            <a:r>
              <a:rPr lang="tr-TR" dirty="0" err="1" smtClean="0"/>
              <a:t>recurrent</a:t>
            </a:r>
            <a:r>
              <a:rPr lang="tr-TR" dirty="0" smtClean="0"/>
              <a:t> </a:t>
            </a:r>
            <a:r>
              <a:rPr lang="tr-TR" dirty="0" err="1" smtClean="0"/>
              <a:t>apne</a:t>
            </a:r>
            <a:r>
              <a:rPr lang="tr-TR" dirty="0" smtClean="0"/>
              <a:t> ve </a:t>
            </a:r>
            <a:r>
              <a:rPr lang="tr-TR" dirty="0" err="1" smtClean="0"/>
              <a:t>bradikardi</a:t>
            </a:r>
            <a:r>
              <a:rPr lang="tr-TR" dirty="0" smtClean="0"/>
              <a:t> </a:t>
            </a:r>
          </a:p>
          <a:p>
            <a:pPr algn="just">
              <a:buFont typeface="Wingdings" panose="05000000000000000000" pitchFamily="2" charset="2"/>
              <a:buChar char="Ø"/>
            </a:pPr>
            <a:r>
              <a:rPr lang="tr-TR" dirty="0" smtClean="0"/>
              <a:t>Ağır </a:t>
            </a:r>
            <a:r>
              <a:rPr lang="tr-TR" dirty="0" err="1" smtClean="0"/>
              <a:t>konjenital</a:t>
            </a:r>
            <a:r>
              <a:rPr lang="tr-TR" dirty="0" smtClean="0"/>
              <a:t> anomali </a:t>
            </a:r>
          </a:p>
          <a:p>
            <a:pPr algn="just">
              <a:buFont typeface="Wingdings" panose="05000000000000000000" pitchFamily="2" charset="2"/>
              <a:buChar char="Ø"/>
            </a:pPr>
            <a:r>
              <a:rPr lang="tr-TR" dirty="0" smtClean="0"/>
              <a:t>Ağır </a:t>
            </a:r>
            <a:r>
              <a:rPr lang="tr-TR" dirty="0" err="1" smtClean="0"/>
              <a:t>perinatal</a:t>
            </a:r>
            <a:r>
              <a:rPr lang="tr-TR" dirty="0" smtClean="0"/>
              <a:t> </a:t>
            </a:r>
            <a:r>
              <a:rPr lang="tr-TR" dirty="0" err="1" smtClean="0"/>
              <a:t>asfiksi</a:t>
            </a:r>
            <a:r>
              <a:rPr lang="tr-TR" dirty="0" smtClean="0"/>
              <a:t> </a:t>
            </a:r>
          </a:p>
          <a:p>
            <a:pPr algn="just">
              <a:buFont typeface="Wingdings" panose="05000000000000000000" pitchFamily="2" charset="2"/>
              <a:buChar char="Ø"/>
            </a:pPr>
            <a:r>
              <a:rPr lang="tr-TR" dirty="0" smtClean="0"/>
              <a:t>Gebelik süresi 30 haftadan az olan veya doğum ağırlığı &lt;1000 g olan prematürelik </a:t>
            </a:r>
          </a:p>
          <a:p>
            <a:pPr algn="just">
              <a:buFont typeface="Wingdings" panose="05000000000000000000" pitchFamily="2" charset="2"/>
              <a:buChar char="Ø"/>
            </a:pPr>
            <a:r>
              <a:rPr lang="tr-TR" dirty="0" smtClean="0"/>
              <a:t>Kan değişimi gereksinimi olan durumlar ve ciddi hematolojik bozukluklar (</a:t>
            </a:r>
            <a:r>
              <a:rPr lang="tr-TR" dirty="0" err="1" smtClean="0"/>
              <a:t>trombositopeni</a:t>
            </a:r>
            <a:r>
              <a:rPr lang="tr-TR" dirty="0" smtClean="0"/>
              <a:t>, </a:t>
            </a:r>
            <a:r>
              <a:rPr lang="tr-TR" dirty="0" err="1" smtClean="0"/>
              <a:t>hemolitik</a:t>
            </a:r>
            <a:r>
              <a:rPr lang="tr-TR" dirty="0" smtClean="0"/>
              <a:t> hastalık gibi) </a:t>
            </a:r>
          </a:p>
          <a:p>
            <a:pPr algn="just">
              <a:buFont typeface="Wingdings" panose="05000000000000000000" pitchFamily="2" charset="2"/>
              <a:buChar char="Ø"/>
            </a:pPr>
            <a:r>
              <a:rPr lang="tr-TR" dirty="0" smtClean="0"/>
              <a:t>Yoğun bakım ve komplike tedavi gerektiren diğer sorunlar (</a:t>
            </a:r>
            <a:r>
              <a:rPr lang="tr-TR" dirty="0" err="1" smtClean="0"/>
              <a:t>metabolik</a:t>
            </a:r>
            <a:r>
              <a:rPr lang="tr-TR" dirty="0" smtClean="0"/>
              <a:t> sorunlar, kafa içi kanamaları) </a:t>
            </a:r>
          </a:p>
          <a:p>
            <a:pPr algn="just">
              <a:buFont typeface="Wingdings" panose="05000000000000000000" pitchFamily="2" charset="2"/>
              <a:buChar char="Ø"/>
            </a:pPr>
            <a:r>
              <a:rPr lang="tr-TR" dirty="0" smtClean="0"/>
              <a:t>Diyabetik veya madde bağımlısı olan anneden doğan bebekler…..</a:t>
            </a:r>
            <a:endParaRPr lang="tr-TR" dirty="0"/>
          </a:p>
        </p:txBody>
      </p:sp>
    </p:spTree>
    <p:extLst>
      <p:ext uri="{BB962C8B-B14F-4D97-AF65-F5344CB8AC3E}">
        <p14:creationId xmlns:p14="http://schemas.microsoft.com/office/powerpoint/2010/main" val="1218247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7951" y="158620"/>
            <a:ext cx="11821886" cy="6615404"/>
          </a:xfrm>
        </p:spPr>
        <p:txBody>
          <a:bodyPr>
            <a:normAutofit/>
          </a:bodyPr>
          <a:lstStyle/>
          <a:p>
            <a:pPr marL="0" indent="0" algn="just">
              <a:buNone/>
            </a:pPr>
            <a:r>
              <a:rPr lang="tr-TR" b="1" u="sng" dirty="0" err="1" smtClean="0">
                <a:solidFill>
                  <a:srgbClr val="0070C0"/>
                </a:solidFill>
              </a:rPr>
              <a:t>Yenidoğan</a:t>
            </a:r>
            <a:r>
              <a:rPr lang="tr-TR" b="1" u="sng" dirty="0" smtClean="0">
                <a:solidFill>
                  <a:srgbClr val="0070C0"/>
                </a:solidFill>
              </a:rPr>
              <a:t> transportunda en önemli amaçlar;</a:t>
            </a:r>
          </a:p>
          <a:p>
            <a:pPr algn="just">
              <a:buFont typeface="Wingdings" panose="05000000000000000000" pitchFamily="2" charset="2"/>
              <a:buChar char="ü"/>
            </a:pPr>
            <a:r>
              <a:rPr lang="tr-TR" dirty="0" smtClean="0">
                <a:solidFill>
                  <a:srgbClr val="00B050"/>
                </a:solidFill>
              </a:rPr>
              <a:t>transport sırasında hastanın durumunun bozulmaması, </a:t>
            </a:r>
          </a:p>
          <a:p>
            <a:pPr algn="just">
              <a:buFont typeface="Wingdings" panose="05000000000000000000" pitchFamily="2" charset="2"/>
              <a:buChar char="ü"/>
            </a:pPr>
            <a:r>
              <a:rPr lang="tr-TR" dirty="0" smtClean="0">
                <a:solidFill>
                  <a:srgbClr val="00B050"/>
                </a:solidFill>
              </a:rPr>
              <a:t>yaşamı tehdit eden problemlerin yönetimi,</a:t>
            </a:r>
          </a:p>
          <a:p>
            <a:pPr algn="just">
              <a:buFont typeface="Wingdings" panose="05000000000000000000" pitchFamily="2" charset="2"/>
              <a:buChar char="ü"/>
            </a:pPr>
            <a:r>
              <a:rPr lang="tr-TR" dirty="0" smtClean="0">
                <a:solidFill>
                  <a:srgbClr val="00B050"/>
                </a:solidFill>
              </a:rPr>
              <a:t>transport sırasında </a:t>
            </a:r>
            <a:r>
              <a:rPr lang="tr-TR" dirty="0" err="1" smtClean="0">
                <a:solidFill>
                  <a:srgbClr val="00B050"/>
                </a:solidFill>
              </a:rPr>
              <a:t>yenidoğanın</a:t>
            </a:r>
            <a:r>
              <a:rPr lang="tr-TR" dirty="0" smtClean="0">
                <a:solidFill>
                  <a:srgbClr val="00B050"/>
                </a:solidFill>
              </a:rPr>
              <a:t> bakımı, </a:t>
            </a:r>
          </a:p>
          <a:p>
            <a:pPr algn="just">
              <a:buFont typeface="Wingdings" panose="05000000000000000000" pitchFamily="2" charset="2"/>
              <a:buChar char="ü"/>
            </a:pPr>
            <a:r>
              <a:rPr lang="tr-TR" dirty="0" smtClean="0">
                <a:solidFill>
                  <a:srgbClr val="00B050"/>
                </a:solidFill>
              </a:rPr>
              <a:t>ebeveynlere </a:t>
            </a:r>
            <a:r>
              <a:rPr lang="tr-TR" dirty="0" err="1" smtClean="0">
                <a:solidFill>
                  <a:srgbClr val="00B050"/>
                </a:solidFill>
              </a:rPr>
              <a:t>prognoz</a:t>
            </a:r>
            <a:r>
              <a:rPr lang="tr-TR" dirty="0" smtClean="0">
                <a:solidFill>
                  <a:srgbClr val="00B050"/>
                </a:solidFill>
              </a:rPr>
              <a:t> hakkında bilgi vermek, </a:t>
            </a:r>
          </a:p>
          <a:p>
            <a:pPr algn="just">
              <a:buFont typeface="Wingdings" panose="05000000000000000000" pitchFamily="2" charset="2"/>
              <a:buChar char="ü"/>
            </a:pPr>
            <a:r>
              <a:rPr lang="tr-TR" dirty="0" smtClean="0">
                <a:solidFill>
                  <a:srgbClr val="00B050"/>
                </a:solidFill>
              </a:rPr>
              <a:t>sevk eden ve hasta kabulü yapan ekibi desteklemek, </a:t>
            </a:r>
          </a:p>
          <a:p>
            <a:pPr algn="just">
              <a:buFont typeface="Wingdings" panose="05000000000000000000" pitchFamily="2" charset="2"/>
              <a:buChar char="ü"/>
            </a:pPr>
            <a:r>
              <a:rPr lang="tr-TR" dirty="0" smtClean="0">
                <a:solidFill>
                  <a:srgbClr val="00B050"/>
                </a:solidFill>
              </a:rPr>
              <a:t>temel bazı bilgileri ve dokümanları hazırlamaktır.</a:t>
            </a:r>
          </a:p>
          <a:p>
            <a:pPr algn="just"/>
            <a:r>
              <a:rPr lang="tr-TR" dirty="0" smtClean="0"/>
              <a:t>Transportun uzman bir ekip tarafından yapılması, problemlerin erken tanılanması, yeterli stabilizasyon, yumuşak ve kontrollü transport ve optimum iletişim güvenli transportun temel ilkeleridir.</a:t>
            </a:r>
          </a:p>
          <a:p>
            <a:pPr algn="just"/>
            <a:r>
              <a:rPr lang="tr-TR" b="1" dirty="0" err="1" smtClean="0"/>
              <a:t>Yenidoğan</a:t>
            </a:r>
            <a:r>
              <a:rPr lang="tr-TR" b="1" dirty="0" smtClean="0"/>
              <a:t> transportunun başarısı; </a:t>
            </a:r>
            <a:r>
              <a:rPr lang="tr-TR" dirty="0" smtClean="0"/>
              <a:t>iyi </a:t>
            </a:r>
            <a:r>
              <a:rPr lang="tr-TR" dirty="0" err="1" smtClean="0"/>
              <a:t>fonksiyone</a:t>
            </a:r>
            <a:r>
              <a:rPr lang="tr-TR" dirty="0" smtClean="0"/>
              <a:t> her an kullanılabilecek durumda hazır, kontrolü ve bakımı yapılmış araçlara </a:t>
            </a:r>
            <a:r>
              <a:rPr lang="tr-TR" dirty="0" smtClean="0">
                <a:solidFill>
                  <a:srgbClr val="FF0000"/>
                </a:solidFill>
              </a:rPr>
              <a:t>(transport </a:t>
            </a:r>
            <a:r>
              <a:rPr lang="tr-TR" dirty="0" err="1" smtClean="0">
                <a:solidFill>
                  <a:srgbClr val="FF0000"/>
                </a:solidFill>
              </a:rPr>
              <a:t>küvözü</a:t>
            </a:r>
            <a:r>
              <a:rPr lang="tr-TR" dirty="0" smtClean="0">
                <a:solidFill>
                  <a:srgbClr val="FF0000"/>
                </a:solidFill>
              </a:rPr>
              <a:t>, </a:t>
            </a:r>
            <a:r>
              <a:rPr lang="tr-TR" dirty="0" err="1" smtClean="0">
                <a:solidFill>
                  <a:srgbClr val="FF0000"/>
                </a:solidFill>
              </a:rPr>
              <a:t>ventilatör</a:t>
            </a:r>
            <a:r>
              <a:rPr lang="tr-TR" dirty="0" smtClean="0">
                <a:solidFill>
                  <a:srgbClr val="FF0000"/>
                </a:solidFill>
              </a:rPr>
              <a:t>), donanımlı ambulansa, iyi yollara, eğitimli personele ve ilk hastane ile sevk edilen hastane arasında iletişimin iyi olmasına </a:t>
            </a:r>
            <a:r>
              <a:rPr lang="tr-TR" dirty="0" smtClean="0"/>
              <a:t>bağlıdır.</a:t>
            </a:r>
            <a:endParaRPr lang="tr-TR" dirty="0"/>
          </a:p>
        </p:txBody>
      </p:sp>
    </p:spTree>
    <p:extLst>
      <p:ext uri="{BB962C8B-B14F-4D97-AF65-F5344CB8AC3E}">
        <p14:creationId xmlns:p14="http://schemas.microsoft.com/office/powerpoint/2010/main" val="1327999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5821" y="234498"/>
            <a:ext cx="10747310" cy="894508"/>
          </a:xfrm>
          <a:solidFill>
            <a:schemeClr val="accent3"/>
          </a:solidFill>
        </p:spPr>
        <p:txBody>
          <a:bodyPr/>
          <a:lstStyle/>
          <a:p>
            <a:pPr algn="ctr"/>
            <a:r>
              <a:rPr lang="tr-TR" b="1" dirty="0" smtClean="0"/>
              <a:t>TRANSPORT ORGANİZASYONU</a:t>
            </a:r>
            <a:endParaRPr lang="tr-TR" b="1" dirty="0"/>
          </a:p>
        </p:txBody>
      </p:sp>
      <p:sp>
        <p:nvSpPr>
          <p:cNvPr id="3" name="İçerik Yer Tutucusu 2"/>
          <p:cNvSpPr>
            <a:spLocks noGrp="1"/>
          </p:cNvSpPr>
          <p:nvPr>
            <p:ph idx="1"/>
          </p:nvPr>
        </p:nvSpPr>
        <p:spPr>
          <a:xfrm>
            <a:off x="205273" y="1362270"/>
            <a:ext cx="11821886" cy="5411754"/>
          </a:xfrm>
        </p:spPr>
        <p:txBody>
          <a:bodyPr>
            <a:normAutofit/>
          </a:bodyPr>
          <a:lstStyle/>
          <a:p>
            <a:r>
              <a:rPr lang="tr-TR" dirty="0" smtClean="0"/>
              <a:t>Doğumun gerçekleştiği her hastanede genellikle, ileri düzey bir YYBÜ</a:t>
            </a:r>
            <a:r>
              <a:rPr lang="tr-TR" dirty="0"/>
              <a:t> </a:t>
            </a:r>
            <a:r>
              <a:rPr lang="tr-TR" dirty="0" smtClean="0"/>
              <a:t>bulunmamaktadır. IU dönemde veya sonrasında yaşamını tehlikeye sokabilecek herhangi bir sorun olduğunda, bebeğin durumuna göre </a:t>
            </a:r>
            <a:r>
              <a:rPr lang="tr-TR" u="sng" dirty="0" err="1" smtClean="0"/>
              <a:t>perinatal</a:t>
            </a:r>
            <a:r>
              <a:rPr lang="tr-TR" u="sng" dirty="0" smtClean="0"/>
              <a:t> veya </a:t>
            </a:r>
            <a:r>
              <a:rPr lang="tr-TR" u="sng" dirty="0" err="1" smtClean="0"/>
              <a:t>neonatal</a:t>
            </a:r>
            <a:r>
              <a:rPr lang="tr-TR" u="sng" dirty="0" smtClean="0"/>
              <a:t> transport</a:t>
            </a:r>
            <a:r>
              <a:rPr lang="tr-TR" dirty="0" smtClean="0"/>
              <a:t> gerekebilir.</a:t>
            </a:r>
          </a:p>
          <a:p>
            <a:pPr marL="0" indent="0">
              <a:buNone/>
            </a:pPr>
            <a:r>
              <a:rPr lang="tr-TR" b="1" dirty="0" smtClean="0"/>
              <a:t>NEONATAL TRANSPORT</a:t>
            </a:r>
          </a:p>
          <a:p>
            <a:pPr>
              <a:buFont typeface="Wingdings" panose="05000000000000000000" pitchFamily="2" charset="2"/>
              <a:buChar char="v"/>
            </a:pPr>
            <a:r>
              <a:rPr lang="tr-TR" dirty="0" smtClean="0"/>
              <a:t>Bebeğin </a:t>
            </a:r>
            <a:r>
              <a:rPr lang="tr-TR" dirty="0" err="1" smtClean="0"/>
              <a:t>uterus</a:t>
            </a:r>
            <a:r>
              <a:rPr lang="tr-TR" dirty="0" smtClean="0"/>
              <a:t> içinde transportu gerektiğinde, </a:t>
            </a:r>
            <a:r>
              <a:rPr lang="tr-TR" dirty="0" err="1" smtClean="0"/>
              <a:t>perinatal</a:t>
            </a:r>
            <a:r>
              <a:rPr lang="tr-TR" dirty="0" smtClean="0"/>
              <a:t>/</a:t>
            </a:r>
            <a:r>
              <a:rPr lang="tr-TR" dirty="0" err="1" smtClean="0"/>
              <a:t>neonatal</a:t>
            </a:r>
            <a:r>
              <a:rPr lang="tr-TR" dirty="0" smtClean="0"/>
              <a:t> merkezin konsültasyonu ve organizasyonu birlikte yapılır. </a:t>
            </a:r>
          </a:p>
          <a:p>
            <a:pPr>
              <a:buFont typeface="Wingdings" panose="05000000000000000000" pitchFamily="2" charset="2"/>
              <a:buChar char="v"/>
            </a:pPr>
            <a:r>
              <a:rPr lang="tr-TR" dirty="0" smtClean="0"/>
              <a:t>Ancak bütün </a:t>
            </a:r>
            <a:r>
              <a:rPr lang="tr-TR" dirty="0" err="1" smtClean="0"/>
              <a:t>yenidoğanların</a:t>
            </a:r>
            <a:r>
              <a:rPr lang="tr-TR" dirty="0" smtClean="0"/>
              <a:t> problemleri doğum öncesi tanılanmayabilir ve </a:t>
            </a:r>
            <a:r>
              <a:rPr lang="tr-TR" dirty="0" err="1" smtClean="0"/>
              <a:t>yenidoğanın</a:t>
            </a:r>
            <a:r>
              <a:rPr lang="tr-TR" dirty="0" smtClean="0"/>
              <a:t> </a:t>
            </a:r>
            <a:r>
              <a:rPr lang="tr-TR" dirty="0" err="1" smtClean="0"/>
              <a:t>uterus</a:t>
            </a:r>
            <a:r>
              <a:rPr lang="tr-TR" dirty="0" smtClean="0"/>
              <a:t> içinde transportu mümkün olmayabilir. </a:t>
            </a:r>
          </a:p>
          <a:p>
            <a:pPr>
              <a:buFont typeface="Wingdings" panose="05000000000000000000" pitchFamily="2" charset="2"/>
              <a:buChar char="v"/>
            </a:pPr>
            <a:r>
              <a:rPr lang="tr-TR" dirty="0" smtClean="0"/>
              <a:t>Bu durumda iyi organize edilmiş, gelişmiş bir </a:t>
            </a:r>
            <a:r>
              <a:rPr lang="tr-TR" dirty="0" err="1" smtClean="0"/>
              <a:t>yenidoğan</a:t>
            </a:r>
            <a:r>
              <a:rPr lang="tr-TR" dirty="0" smtClean="0"/>
              <a:t> transport merkezinin olması gerekir. </a:t>
            </a:r>
          </a:p>
        </p:txBody>
      </p:sp>
    </p:spTree>
    <p:extLst>
      <p:ext uri="{BB962C8B-B14F-4D97-AF65-F5344CB8AC3E}">
        <p14:creationId xmlns:p14="http://schemas.microsoft.com/office/powerpoint/2010/main" val="3334089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597" y="298580"/>
            <a:ext cx="11784562" cy="6326155"/>
          </a:xfrm>
        </p:spPr>
        <p:txBody>
          <a:bodyPr>
            <a:normAutofit fontScale="85000" lnSpcReduction="20000"/>
          </a:bodyPr>
          <a:lstStyle/>
          <a:p>
            <a:pPr marL="514350" indent="-514350" algn="just">
              <a:buFont typeface="+mj-lt"/>
              <a:buAutoNum type="arabicParenR"/>
            </a:pPr>
            <a:r>
              <a:rPr lang="tr-TR" dirty="0" err="1" smtClean="0"/>
              <a:t>Yenidoğan</a:t>
            </a:r>
            <a:r>
              <a:rPr lang="tr-TR" dirty="0" smtClean="0"/>
              <a:t> için transport kararı verildiğinde, ilgili hastane ya da koordinatör merkezle temasa geçilmelidir. </a:t>
            </a:r>
          </a:p>
          <a:p>
            <a:pPr marL="514350" indent="-514350" algn="just">
              <a:buFont typeface="+mj-lt"/>
              <a:buAutoNum type="arabicParenR"/>
            </a:pPr>
            <a:r>
              <a:rPr lang="tr-TR" dirty="0" smtClean="0"/>
              <a:t>Gönderilecek merkezden, sorumlu olan hekime bebekle ilgili bilgiler verilerek </a:t>
            </a:r>
            <a:r>
              <a:rPr lang="tr-TR" dirty="0" smtClean="0">
                <a:solidFill>
                  <a:srgbClr val="FF0000"/>
                </a:solidFill>
              </a:rPr>
              <a:t>boş </a:t>
            </a:r>
            <a:r>
              <a:rPr lang="tr-TR" dirty="0" err="1" smtClean="0">
                <a:solidFill>
                  <a:srgbClr val="FF0000"/>
                </a:solidFill>
              </a:rPr>
              <a:t>küvöz</a:t>
            </a:r>
            <a:r>
              <a:rPr lang="tr-TR" dirty="0" smtClean="0">
                <a:solidFill>
                  <a:srgbClr val="FF0000"/>
                </a:solidFill>
              </a:rPr>
              <a:t> ve </a:t>
            </a:r>
            <a:r>
              <a:rPr lang="tr-TR" dirty="0" err="1" smtClean="0">
                <a:solidFill>
                  <a:srgbClr val="FF0000"/>
                </a:solidFill>
              </a:rPr>
              <a:t>ventilatör</a:t>
            </a:r>
            <a:r>
              <a:rPr lang="tr-TR" dirty="0" smtClean="0">
                <a:solidFill>
                  <a:srgbClr val="FF0000"/>
                </a:solidFill>
              </a:rPr>
              <a:t> durumu </a:t>
            </a:r>
            <a:r>
              <a:rPr lang="tr-TR" dirty="0" smtClean="0"/>
              <a:t>öğrenilmelidir. </a:t>
            </a:r>
          </a:p>
          <a:p>
            <a:pPr marL="514350" indent="-514350" algn="just">
              <a:buFont typeface="+mj-lt"/>
              <a:buAutoNum type="arabicParenR"/>
            </a:pPr>
            <a:r>
              <a:rPr lang="tr-TR" dirty="0" smtClean="0">
                <a:solidFill>
                  <a:srgbClr val="FF0000"/>
                </a:solidFill>
              </a:rPr>
              <a:t>Transport öncesi bebek kesinlikle stabil olmalıdır. </a:t>
            </a:r>
          </a:p>
          <a:p>
            <a:pPr marL="514350" indent="-514350" algn="just">
              <a:buFont typeface="+mj-lt"/>
              <a:buAutoNum type="arabicParenR"/>
            </a:pPr>
            <a:r>
              <a:rPr lang="tr-TR" dirty="0" err="1" smtClean="0"/>
              <a:t>Yenidoğan</a:t>
            </a:r>
            <a:r>
              <a:rPr lang="tr-TR" dirty="0" smtClean="0"/>
              <a:t> transportunun sağlıklı bir şekilde uygulanabilmesi için, </a:t>
            </a:r>
            <a:r>
              <a:rPr lang="tr-TR" dirty="0" smtClean="0">
                <a:solidFill>
                  <a:srgbClr val="FF0000"/>
                </a:solidFill>
              </a:rPr>
              <a:t>ambulansın </a:t>
            </a:r>
            <a:r>
              <a:rPr lang="tr-TR" dirty="0" err="1" smtClean="0">
                <a:solidFill>
                  <a:srgbClr val="FF0000"/>
                </a:solidFill>
              </a:rPr>
              <a:t>yenidoğana</a:t>
            </a:r>
            <a:r>
              <a:rPr lang="tr-TR" dirty="0" smtClean="0">
                <a:solidFill>
                  <a:srgbClr val="FF0000"/>
                </a:solidFill>
              </a:rPr>
              <a:t> özel tam donanımlı </a:t>
            </a:r>
            <a:r>
              <a:rPr lang="tr-TR" dirty="0" smtClean="0"/>
              <a:t>olması gerekir. </a:t>
            </a:r>
          </a:p>
          <a:p>
            <a:pPr marL="514350" indent="-514350" algn="just">
              <a:buFont typeface="+mj-lt"/>
              <a:buAutoNum type="arabicParenR"/>
            </a:pPr>
            <a:r>
              <a:rPr lang="tr-TR" dirty="0" err="1" smtClean="0"/>
              <a:t>Yenidoğan</a:t>
            </a:r>
            <a:r>
              <a:rPr lang="tr-TR" dirty="0" smtClean="0"/>
              <a:t> transportunda kullanılan cihaz ve malzemeler (solunum ve ısı destek cihazları, </a:t>
            </a:r>
            <a:r>
              <a:rPr lang="tr-TR" dirty="0" err="1" smtClean="0"/>
              <a:t>aspirasyon</a:t>
            </a:r>
            <a:r>
              <a:rPr lang="tr-TR" dirty="0" smtClean="0"/>
              <a:t> ve monitör cihazları, </a:t>
            </a:r>
            <a:r>
              <a:rPr lang="tr-TR" dirty="0" err="1" smtClean="0"/>
              <a:t>parenteral</a:t>
            </a:r>
            <a:r>
              <a:rPr lang="tr-TR" dirty="0" smtClean="0"/>
              <a:t> </a:t>
            </a:r>
            <a:r>
              <a:rPr lang="tr-TR" dirty="0" err="1" smtClean="0"/>
              <a:t>infüzyon</a:t>
            </a:r>
            <a:r>
              <a:rPr lang="tr-TR" dirty="0" smtClean="0"/>
              <a:t> cihazları ve malzemeler, ilaçlar) hazır ve kullanılır durumda olmalıdır.</a:t>
            </a:r>
          </a:p>
          <a:p>
            <a:pPr marL="514350" indent="-514350" algn="just">
              <a:buFont typeface="+mj-lt"/>
              <a:buAutoNum type="arabicParenR"/>
            </a:pPr>
            <a:r>
              <a:rPr lang="tr-TR" dirty="0" smtClean="0">
                <a:solidFill>
                  <a:srgbClr val="FF0000"/>
                </a:solidFill>
              </a:rPr>
              <a:t>İdeal bir transport ekibi </a:t>
            </a:r>
            <a:r>
              <a:rPr lang="tr-TR" dirty="0" err="1" smtClean="0">
                <a:solidFill>
                  <a:srgbClr val="FF0000"/>
                </a:solidFill>
              </a:rPr>
              <a:t>neonatoloji</a:t>
            </a:r>
            <a:r>
              <a:rPr lang="tr-TR" dirty="0" smtClean="0">
                <a:solidFill>
                  <a:srgbClr val="FF0000"/>
                </a:solidFill>
              </a:rPr>
              <a:t> deneyimi olan bir hekim, bir hemşire, acil tıp teknisyeni, solunum terapisti ve personelden oluşmaktadır. </a:t>
            </a:r>
          </a:p>
          <a:p>
            <a:pPr marL="514350" indent="-514350" algn="just">
              <a:buFont typeface="+mj-lt"/>
              <a:buAutoNum type="arabicParenR"/>
            </a:pPr>
            <a:r>
              <a:rPr lang="tr-TR" dirty="0" smtClean="0"/>
              <a:t>Transport ekibi </a:t>
            </a:r>
            <a:r>
              <a:rPr lang="tr-TR" dirty="0" err="1" smtClean="0"/>
              <a:t>yenidoğanın</a:t>
            </a:r>
            <a:r>
              <a:rPr lang="tr-TR" dirty="0" smtClean="0"/>
              <a:t> teslimi sırasında öykü, klinik </a:t>
            </a:r>
            <a:r>
              <a:rPr lang="tr-TR" dirty="0" err="1" smtClean="0"/>
              <a:t>prognoz</a:t>
            </a:r>
            <a:r>
              <a:rPr lang="tr-TR" dirty="0" smtClean="0"/>
              <a:t>, yapılan tedavi ve uygulamalar hakkındaki ayrıntılı bilgileri yazılı olarak almalıdır. </a:t>
            </a:r>
          </a:p>
          <a:p>
            <a:pPr marL="514350" indent="-514350" algn="just">
              <a:buFont typeface="+mj-lt"/>
              <a:buAutoNum type="arabicParenR"/>
            </a:pPr>
            <a:r>
              <a:rPr lang="tr-TR" dirty="0" smtClean="0"/>
              <a:t>Transportun etik ve kanuni yönleri unutulmamalı, olabiliyorsa aile fertleri de transporta eşlik etmelidir. İlgili merkeze varıldığında </a:t>
            </a:r>
            <a:r>
              <a:rPr lang="tr-TR" dirty="0" smtClean="0">
                <a:solidFill>
                  <a:srgbClr val="FF0000"/>
                </a:solidFill>
              </a:rPr>
              <a:t>bebek </a:t>
            </a:r>
            <a:r>
              <a:rPr lang="tr-TR" dirty="0" err="1" smtClean="0">
                <a:solidFill>
                  <a:srgbClr val="FF0000"/>
                </a:solidFill>
              </a:rPr>
              <a:t>YYBÜ’ne</a:t>
            </a:r>
            <a:r>
              <a:rPr lang="tr-TR" dirty="0" smtClean="0">
                <a:solidFill>
                  <a:srgbClr val="FF0000"/>
                </a:solidFill>
              </a:rPr>
              <a:t> ilgili tüm materyal ve belgelerle teslim edilmelidir. </a:t>
            </a:r>
          </a:p>
          <a:p>
            <a:pPr marL="514350" indent="-514350" algn="just">
              <a:buFont typeface="+mj-lt"/>
              <a:buAutoNum type="arabicParenR"/>
            </a:pPr>
            <a:r>
              <a:rPr lang="tr-TR" dirty="0" smtClean="0"/>
              <a:t>Teslim alan ve teslim eden kişilerce bebeğin son durumu tekrar gözden geçirilip kaydedilmelidir .</a:t>
            </a:r>
            <a:endParaRPr lang="tr-TR" dirty="0"/>
          </a:p>
        </p:txBody>
      </p:sp>
    </p:spTree>
    <p:extLst>
      <p:ext uri="{BB962C8B-B14F-4D97-AF65-F5344CB8AC3E}">
        <p14:creationId xmlns:p14="http://schemas.microsoft.com/office/powerpoint/2010/main" val="2631897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5273" y="223935"/>
            <a:ext cx="11747241" cy="6410130"/>
          </a:xfrm>
        </p:spPr>
        <p:txBody>
          <a:bodyPr>
            <a:normAutofit fontScale="85000" lnSpcReduction="20000"/>
          </a:bodyPr>
          <a:lstStyle/>
          <a:p>
            <a:pPr marL="0" indent="0" algn="just">
              <a:buNone/>
            </a:pPr>
            <a:r>
              <a:rPr lang="tr-TR" sz="3800" b="1" dirty="0" smtClean="0">
                <a:solidFill>
                  <a:srgbClr val="00B050"/>
                </a:solidFill>
              </a:rPr>
              <a:t>TRANSPORT EKİBİ</a:t>
            </a:r>
          </a:p>
          <a:p>
            <a:pPr algn="just"/>
            <a:r>
              <a:rPr lang="tr-TR" dirty="0" smtClean="0"/>
              <a:t>Gelişmiş ülkelerde </a:t>
            </a:r>
            <a:r>
              <a:rPr lang="tr-TR" dirty="0" err="1" smtClean="0"/>
              <a:t>yenidoğan</a:t>
            </a:r>
            <a:r>
              <a:rPr lang="tr-TR" dirty="0" smtClean="0"/>
              <a:t> transport organizasyonu için danışma kurulu ve transport ekipleri kurulmuştur. </a:t>
            </a:r>
          </a:p>
          <a:p>
            <a:pPr marL="0" indent="0" algn="just">
              <a:buNone/>
            </a:pPr>
            <a:r>
              <a:rPr lang="tr-TR" dirty="0" smtClean="0">
                <a:solidFill>
                  <a:srgbClr val="FF0000"/>
                </a:solidFill>
              </a:rPr>
              <a:t>Danışma kurulunda; </a:t>
            </a:r>
            <a:r>
              <a:rPr lang="tr-TR" dirty="0" smtClean="0"/>
              <a:t>YYBÜ tıbbi direktörü, </a:t>
            </a:r>
            <a:r>
              <a:rPr lang="tr-TR" dirty="0" err="1" smtClean="0"/>
              <a:t>yenidoğan</a:t>
            </a:r>
            <a:r>
              <a:rPr lang="tr-TR" dirty="0"/>
              <a:t> </a:t>
            </a:r>
            <a:r>
              <a:rPr lang="tr-TR" dirty="0" smtClean="0"/>
              <a:t>bölüm başkanı, solunum terapisti yöneticisi, hemşire yönetici, eğitim koordinatörü, halk sağlığı direktörü, nakil yapan hastane temsilcisi bulunmaktadır. Bu kurul düzenli aralıklarla toplanarak programın geliştirilmesi ve sorunların giderilmesi konularında çalışmaktadır.</a:t>
            </a:r>
          </a:p>
          <a:p>
            <a:pPr marL="0" indent="0" algn="just">
              <a:buNone/>
            </a:pPr>
            <a:r>
              <a:rPr lang="tr-TR" dirty="0" smtClean="0">
                <a:solidFill>
                  <a:srgbClr val="FF0000"/>
                </a:solidFill>
              </a:rPr>
              <a:t>Transport ekibi; </a:t>
            </a:r>
            <a:r>
              <a:rPr lang="tr-TR" dirty="0" smtClean="0"/>
              <a:t>pediatrik acil ve yoğun bakım konusunda uzman ve transport konusunda eğitim almış, transport koordinatörü, hemşire, hekim, acil </a:t>
            </a:r>
            <a:r>
              <a:rPr lang="tr-TR" dirty="0" err="1" smtClean="0"/>
              <a:t>tibbi</a:t>
            </a:r>
            <a:r>
              <a:rPr lang="tr-TR" dirty="0" smtClean="0"/>
              <a:t> teknisyen ve personelden oluşabilir.</a:t>
            </a:r>
          </a:p>
          <a:p>
            <a:pPr marL="0" indent="0" algn="just">
              <a:buNone/>
            </a:pPr>
            <a:r>
              <a:rPr lang="tr-TR" dirty="0" smtClean="0"/>
              <a:t>Kritik hasta </a:t>
            </a:r>
            <a:r>
              <a:rPr lang="tr-TR" dirty="0" err="1" smtClean="0"/>
              <a:t>yenidoğanın</a:t>
            </a:r>
            <a:r>
              <a:rPr lang="tr-TR" dirty="0" smtClean="0"/>
              <a:t> transportu için ekipler oluşturulurken farklı disiplinlerden sağlık çalışanlarının yer aldığı, aşağıdaki modellerden biri tercih edilebilir. </a:t>
            </a:r>
          </a:p>
          <a:p>
            <a:pPr algn="just">
              <a:buFont typeface="Wingdings" panose="05000000000000000000" pitchFamily="2" charset="2"/>
              <a:buChar char="ü"/>
            </a:pPr>
            <a:r>
              <a:rPr lang="tr-TR" dirty="0" err="1" smtClean="0"/>
              <a:t>Yenidoğan</a:t>
            </a:r>
            <a:r>
              <a:rPr lang="tr-TR" dirty="0" smtClean="0"/>
              <a:t> uzmanı, transport hemşiresi, solunum terapisti, </a:t>
            </a:r>
          </a:p>
          <a:p>
            <a:pPr algn="just">
              <a:buFont typeface="Wingdings" panose="05000000000000000000" pitchFamily="2" charset="2"/>
              <a:buChar char="ü"/>
            </a:pPr>
            <a:r>
              <a:rPr lang="tr-TR" dirty="0" smtClean="0"/>
              <a:t>Bir hemşire, bir solunum terapisti, </a:t>
            </a:r>
          </a:p>
          <a:p>
            <a:pPr algn="just">
              <a:buFont typeface="Wingdings" panose="05000000000000000000" pitchFamily="2" charset="2"/>
              <a:buChar char="ü"/>
            </a:pPr>
            <a:r>
              <a:rPr lang="tr-TR" dirty="0" smtClean="0"/>
              <a:t>İki hemşire, </a:t>
            </a:r>
          </a:p>
          <a:p>
            <a:pPr algn="just">
              <a:buFont typeface="Wingdings" panose="05000000000000000000" pitchFamily="2" charset="2"/>
              <a:buChar char="ü"/>
            </a:pPr>
            <a:r>
              <a:rPr lang="tr-TR" dirty="0" smtClean="0"/>
              <a:t>İki </a:t>
            </a:r>
            <a:r>
              <a:rPr lang="tr-TR" dirty="0" err="1" smtClean="0"/>
              <a:t>paramedik</a:t>
            </a:r>
            <a:r>
              <a:rPr lang="tr-TR" dirty="0" smtClean="0"/>
              <a:t>. </a:t>
            </a:r>
          </a:p>
          <a:p>
            <a:pPr marL="0" indent="0" algn="just">
              <a:buNone/>
            </a:pPr>
            <a:r>
              <a:rPr lang="tr-TR" dirty="0" smtClean="0"/>
              <a:t>Transport ekibi için seçilen model ne olursa olsun, </a:t>
            </a:r>
            <a:r>
              <a:rPr lang="tr-TR" dirty="0" smtClean="0">
                <a:solidFill>
                  <a:srgbClr val="FF0000"/>
                </a:solidFill>
              </a:rPr>
              <a:t>hemşire ekibin vazgeçilmez meslek üyesidir.</a:t>
            </a:r>
            <a:endParaRPr lang="tr-TR" dirty="0">
              <a:solidFill>
                <a:srgbClr val="FF0000"/>
              </a:solidFill>
            </a:endParaRPr>
          </a:p>
        </p:txBody>
      </p:sp>
    </p:spTree>
    <p:extLst>
      <p:ext uri="{BB962C8B-B14F-4D97-AF65-F5344CB8AC3E}">
        <p14:creationId xmlns:p14="http://schemas.microsoft.com/office/powerpoint/2010/main" val="1548167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5090" y="122530"/>
            <a:ext cx="10515600" cy="1043798"/>
          </a:xfrm>
          <a:solidFill>
            <a:schemeClr val="accent1">
              <a:lumMod val="60000"/>
              <a:lumOff val="40000"/>
            </a:schemeClr>
          </a:solidFill>
        </p:spPr>
        <p:txBody>
          <a:bodyPr/>
          <a:lstStyle/>
          <a:p>
            <a:pPr algn="ctr"/>
            <a:r>
              <a:rPr lang="tr-TR" b="1" dirty="0" smtClean="0"/>
              <a:t>YENİDOĞAN TRANSPORT HEMŞİRELİĞİ</a:t>
            </a:r>
            <a:endParaRPr lang="tr-TR" b="1" dirty="0"/>
          </a:p>
        </p:txBody>
      </p:sp>
      <p:sp>
        <p:nvSpPr>
          <p:cNvPr id="3" name="İçerik Yer Tutucusu 2"/>
          <p:cNvSpPr>
            <a:spLocks noGrp="1"/>
          </p:cNvSpPr>
          <p:nvPr>
            <p:ph idx="1"/>
          </p:nvPr>
        </p:nvSpPr>
        <p:spPr>
          <a:xfrm>
            <a:off x="214604" y="1343608"/>
            <a:ext cx="11756572" cy="5374433"/>
          </a:xfrm>
        </p:spPr>
        <p:txBody>
          <a:bodyPr>
            <a:normAutofit fontScale="92500"/>
          </a:bodyPr>
          <a:lstStyle/>
          <a:p>
            <a:pPr algn="just"/>
            <a:r>
              <a:rPr lang="tr-TR" dirty="0" smtClean="0">
                <a:solidFill>
                  <a:srgbClr val="00B050"/>
                </a:solidFill>
              </a:rPr>
              <a:t>Amerika ve İngiltere’de hemşire liderliğinde yapılan transportun güvenli olduğu vurgulanmaktadır.</a:t>
            </a:r>
          </a:p>
          <a:p>
            <a:pPr algn="just"/>
            <a:r>
              <a:rPr lang="tr-TR" dirty="0" smtClean="0"/>
              <a:t>Hemşire ve doktor liderliğinde yapılan transport sırasında, </a:t>
            </a:r>
            <a:r>
              <a:rPr lang="tr-TR" dirty="0" err="1" smtClean="0"/>
              <a:t>yenidoğanın</a:t>
            </a:r>
            <a:r>
              <a:rPr lang="tr-TR" dirty="0" smtClean="0"/>
              <a:t> kan gazları ve yaşamsal bulguları karşılaştırılmış. SPO2, PH ve ısı kontrolünün hemşire liderliğinde transportu yapılan bebeklerde, anlamlı olarak daha iyi olduğu belirlenmiştir.</a:t>
            </a:r>
          </a:p>
          <a:p>
            <a:pPr algn="just"/>
            <a:r>
              <a:rPr lang="tr-TR" dirty="0" smtClean="0"/>
              <a:t>ABD ve Kanada’da transport sırasında tanılama ve tedavi konusunda gerekli beceri ve yetkiye sahip, özel eğitimli </a:t>
            </a:r>
            <a:r>
              <a:rPr lang="tr-TR" dirty="0" err="1" smtClean="0"/>
              <a:t>yenidoğan</a:t>
            </a:r>
            <a:r>
              <a:rPr lang="tr-TR" dirty="0" smtClean="0"/>
              <a:t> hemşireleri ekip lideri olarak tercih edilmektedir.</a:t>
            </a:r>
          </a:p>
          <a:p>
            <a:pPr algn="just"/>
            <a:r>
              <a:rPr lang="tr-TR" dirty="0" smtClean="0"/>
              <a:t>Ekip başı olarak, hemşire sorumluluk alacak ise 12 ay pediatrik yoğun bakımda ve 6 ayda transport ekibiyle çalışması önerilmektedir.</a:t>
            </a:r>
          </a:p>
          <a:p>
            <a:pPr algn="just"/>
            <a:r>
              <a:rPr lang="tr-TR" dirty="0" smtClean="0">
                <a:solidFill>
                  <a:srgbClr val="FF0000"/>
                </a:solidFill>
              </a:rPr>
              <a:t>Ülkemizde ise </a:t>
            </a:r>
            <a:r>
              <a:rPr lang="tr-TR" dirty="0" err="1" smtClean="0">
                <a:solidFill>
                  <a:srgbClr val="FF0000"/>
                </a:solidFill>
              </a:rPr>
              <a:t>yenidoğan</a:t>
            </a:r>
            <a:r>
              <a:rPr lang="tr-TR" dirty="0" smtClean="0">
                <a:solidFill>
                  <a:srgbClr val="FF0000"/>
                </a:solidFill>
              </a:rPr>
              <a:t> transport hemşireliği özel alan olarak görülmemekle birlikte, transport sırasında </a:t>
            </a:r>
            <a:r>
              <a:rPr lang="tr-TR" dirty="0" err="1" smtClean="0">
                <a:solidFill>
                  <a:srgbClr val="FF0000"/>
                </a:solidFill>
              </a:rPr>
              <a:t>yenidoğan</a:t>
            </a:r>
            <a:r>
              <a:rPr lang="tr-TR" dirty="0" smtClean="0">
                <a:solidFill>
                  <a:srgbClr val="FF0000"/>
                </a:solidFill>
              </a:rPr>
              <a:t> bebeğe </a:t>
            </a:r>
            <a:r>
              <a:rPr lang="tr-TR" dirty="0" err="1" smtClean="0">
                <a:solidFill>
                  <a:srgbClr val="FF0000"/>
                </a:solidFill>
              </a:rPr>
              <a:t>invazif</a:t>
            </a:r>
            <a:r>
              <a:rPr lang="tr-TR" dirty="0" smtClean="0">
                <a:solidFill>
                  <a:srgbClr val="FF0000"/>
                </a:solidFill>
              </a:rPr>
              <a:t> girişimler yapma ve ilaç seçimine karar verme yetkileri yoktur.</a:t>
            </a:r>
          </a:p>
          <a:p>
            <a:endParaRPr lang="tr-TR" dirty="0"/>
          </a:p>
        </p:txBody>
      </p:sp>
    </p:spTree>
    <p:extLst>
      <p:ext uri="{BB962C8B-B14F-4D97-AF65-F5344CB8AC3E}">
        <p14:creationId xmlns:p14="http://schemas.microsoft.com/office/powerpoint/2010/main" val="2990778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82217" y="85206"/>
            <a:ext cx="10515600" cy="782541"/>
          </a:xfrm>
        </p:spPr>
        <p:txBody>
          <a:bodyPr/>
          <a:lstStyle/>
          <a:p>
            <a:pPr algn="ctr"/>
            <a:r>
              <a:rPr lang="tr-TR" b="1" dirty="0" smtClean="0">
                <a:solidFill>
                  <a:srgbClr val="FF0000"/>
                </a:solidFill>
              </a:rPr>
              <a:t>TRANSPORT İŞLEMİ</a:t>
            </a:r>
            <a:endParaRPr lang="tr-TR" b="1" dirty="0">
              <a:solidFill>
                <a:srgbClr val="FF0000"/>
              </a:solidFill>
            </a:endParaRPr>
          </a:p>
        </p:txBody>
      </p:sp>
      <p:sp>
        <p:nvSpPr>
          <p:cNvPr id="3" name="İçerik Yer Tutucusu 2"/>
          <p:cNvSpPr>
            <a:spLocks noGrp="1"/>
          </p:cNvSpPr>
          <p:nvPr>
            <p:ph idx="1"/>
          </p:nvPr>
        </p:nvSpPr>
        <p:spPr>
          <a:xfrm>
            <a:off x="0" y="783772"/>
            <a:ext cx="12083143" cy="5728996"/>
          </a:xfrm>
        </p:spPr>
        <p:txBody>
          <a:bodyPr>
            <a:noAutofit/>
          </a:bodyPr>
          <a:lstStyle/>
          <a:p>
            <a:pPr algn="just"/>
            <a:r>
              <a:rPr lang="tr-TR" sz="2100" dirty="0" smtClean="0"/>
              <a:t>Transport öncesi uygun sevk merkezi, olumsuz durumlar, maliyet ve ailenin tercihi belirlenir.</a:t>
            </a:r>
          </a:p>
          <a:p>
            <a:pPr algn="just"/>
            <a:r>
              <a:rPr lang="tr-TR" sz="2100" dirty="0" err="1"/>
              <a:t>Y</a:t>
            </a:r>
            <a:r>
              <a:rPr lang="tr-TR" sz="2100" dirty="0" err="1" smtClean="0"/>
              <a:t>enidoğanın</a:t>
            </a:r>
            <a:r>
              <a:rPr lang="tr-TR" sz="2100" dirty="0" smtClean="0"/>
              <a:t> gönderileceği merkezde boş kuvöz ve </a:t>
            </a:r>
            <a:r>
              <a:rPr lang="tr-TR" sz="2100" dirty="0" err="1" smtClean="0"/>
              <a:t>ventilatör</a:t>
            </a:r>
            <a:r>
              <a:rPr lang="tr-TR" sz="2100" dirty="0" smtClean="0"/>
              <a:t> durumu öğrenilir, gönderilen merkezin onayı alınmadan </a:t>
            </a:r>
            <a:r>
              <a:rPr lang="tr-TR" sz="2100" dirty="0" smtClean="0">
                <a:solidFill>
                  <a:srgbClr val="00B050"/>
                </a:solidFill>
              </a:rPr>
              <a:t>bebek yola çıkarılmaz. </a:t>
            </a:r>
          </a:p>
          <a:p>
            <a:pPr algn="just"/>
            <a:r>
              <a:rPr lang="tr-TR" sz="2100" dirty="0"/>
              <a:t>E</a:t>
            </a:r>
            <a:r>
              <a:rPr lang="tr-TR" sz="2100" dirty="0" smtClean="0"/>
              <a:t>n önemli hedef, transport sırasında hastanın durumunun bozulmamasıdır. </a:t>
            </a:r>
            <a:r>
              <a:rPr lang="tr-TR" sz="2100" dirty="0"/>
              <a:t>H</a:t>
            </a:r>
            <a:r>
              <a:rPr lang="tr-TR" sz="2100" dirty="0" smtClean="0"/>
              <a:t>astaneden ayrılmadan önce, yolda sorun olabilecek durumlar önceden düşünülmeli ve önlem alınmalıdır. </a:t>
            </a:r>
          </a:p>
          <a:p>
            <a:pPr algn="just"/>
            <a:r>
              <a:rPr lang="tr-TR" sz="2100" dirty="0" smtClean="0"/>
              <a:t>Transport öncesi ETT, göğüs tüpü, IV ve </a:t>
            </a:r>
            <a:r>
              <a:rPr lang="tr-TR" sz="2100" dirty="0" err="1" smtClean="0"/>
              <a:t>intraarteriyel</a:t>
            </a:r>
            <a:r>
              <a:rPr lang="tr-TR" sz="2100" dirty="0" smtClean="0"/>
              <a:t> </a:t>
            </a:r>
            <a:r>
              <a:rPr lang="tr-TR" sz="2100" dirty="0" err="1" smtClean="0"/>
              <a:t>kateterlerin</a:t>
            </a:r>
            <a:r>
              <a:rPr lang="tr-TR" sz="2100" dirty="0" smtClean="0"/>
              <a:t> yerinde olup olmadığı kontrol edilmelidir. </a:t>
            </a:r>
          </a:p>
          <a:p>
            <a:pPr algn="just"/>
            <a:r>
              <a:rPr lang="tr-TR" sz="2100" dirty="0" smtClean="0"/>
              <a:t>Hareket etmeden yaklaşık varış zamanı yoğun bakım ünitesine bildirilmelidir.</a:t>
            </a:r>
          </a:p>
          <a:p>
            <a:pPr algn="just"/>
            <a:r>
              <a:rPr lang="tr-TR" sz="2100" dirty="0" smtClean="0"/>
              <a:t>Transport süresince </a:t>
            </a:r>
            <a:r>
              <a:rPr lang="tr-TR" sz="2100" dirty="0" err="1" smtClean="0"/>
              <a:t>yenidoğan</a:t>
            </a:r>
            <a:r>
              <a:rPr lang="tr-TR" sz="2100" dirty="0" smtClean="0"/>
              <a:t> yalnız bırakılmaz ve sürekli gözlenir. </a:t>
            </a:r>
          </a:p>
          <a:p>
            <a:pPr algn="just"/>
            <a:r>
              <a:rPr lang="tr-TR" sz="2100" dirty="0" smtClean="0"/>
              <a:t>Solunum ve hava yolu açıklığı sağlanır, ateş kontrolü, ilaçlarının uygulanması ve hayati belirtiler izlenir.</a:t>
            </a:r>
          </a:p>
          <a:p>
            <a:pPr algn="just"/>
            <a:r>
              <a:rPr lang="tr-TR" sz="2100" dirty="0" err="1" smtClean="0"/>
              <a:t>Perfüzyonun</a:t>
            </a:r>
            <a:r>
              <a:rPr lang="tr-TR" sz="2100" dirty="0" smtClean="0"/>
              <a:t> yeterli olduğunu gösteren bulgular; </a:t>
            </a:r>
            <a:r>
              <a:rPr lang="tr-TR" sz="2100" dirty="0" err="1" smtClean="0"/>
              <a:t>kapiller</a:t>
            </a:r>
            <a:r>
              <a:rPr lang="tr-TR" sz="2100" dirty="0" smtClean="0"/>
              <a:t> dolgunluk, renk ve idrar çıkışı değerlendirilir. </a:t>
            </a:r>
          </a:p>
          <a:p>
            <a:pPr algn="just"/>
            <a:r>
              <a:rPr lang="tr-TR" sz="2100" dirty="0" smtClean="0">
                <a:solidFill>
                  <a:srgbClr val="00B050"/>
                </a:solidFill>
              </a:rPr>
              <a:t>Soğuk stresin sürmesi, </a:t>
            </a:r>
            <a:r>
              <a:rPr lang="tr-TR" sz="2100" dirty="0" smtClean="0"/>
              <a:t>oksijen tüketimini artırır ve anormal glikoz kullanımına yol açar, hipoglisemi, </a:t>
            </a:r>
            <a:r>
              <a:rPr lang="tr-TR" sz="2100" dirty="0" err="1" smtClean="0"/>
              <a:t>hipoksemi</a:t>
            </a:r>
            <a:r>
              <a:rPr lang="tr-TR" sz="2100" dirty="0" smtClean="0"/>
              <a:t> ve </a:t>
            </a:r>
            <a:r>
              <a:rPr lang="tr-TR" sz="2100" dirty="0" err="1" smtClean="0"/>
              <a:t>asidoz</a:t>
            </a:r>
            <a:r>
              <a:rPr lang="tr-TR" sz="2100" dirty="0" smtClean="0"/>
              <a:t> ile sonuçlanır. </a:t>
            </a:r>
          </a:p>
          <a:p>
            <a:pPr algn="just"/>
            <a:r>
              <a:rPr lang="tr-TR" sz="2100" dirty="0" smtClean="0"/>
              <a:t>Vücut ısısını sürdürmek ve soğuk stresi önlemek için çevre ısısı kontrol edilir. </a:t>
            </a:r>
          </a:p>
          <a:p>
            <a:pPr algn="just"/>
            <a:r>
              <a:rPr lang="tr-TR" sz="2100" dirty="0"/>
              <a:t>D</a:t>
            </a:r>
            <a:r>
              <a:rPr lang="tr-TR" sz="2100" dirty="0" smtClean="0"/>
              <a:t>oğum öyküsü, hayati belirtiler, klinik durumu, tanısal girişimler, tedavi, bakım vb. hakkında geniş bir epikriz hazırlanır ve hastayı teslim alacak ekibe, ilk bulgularla karşılaştırılarak, sözlü ve yazılı teslim edilir.</a:t>
            </a:r>
            <a:endParaRPr lang="tr-TR" sz="2100" dirty="0"/>
          </a:p>
        </p:txBody>
      </p:sp>
    </p:spTree>
    <p:extLst>
      <p:ext uri="{BB962C8B-B14F-4D97-AF65-F5344CB8AC3E}">
        <p14:creationId xmlns:p14="http://schemas.microsoft.com/office/powerpoint/2010/main" val="23714790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1448</Words>
  <Application>Microsoft Office PowerPoint</Application>
  <PresentationFormat>Geniş ekran</PresentationFormat>
  <Paragraphs>87</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Wingdings</vt:lpstr>
      <vt:lpstr>Office Teması</vt:lpstr>
      <vt:lpstr>Yenidoğanın Transportu</vt:lpstr>
      <vt:lpstr>PowerPoint Sunusu</vt:lpstr>
      <vt:lpstr>YENİDOĞANDA TRANSPORTU GEREKTİREN DURUMLAR</vt:lpstr>
      <vt:lpstr>PowerPoint Sunusu</vt:lpstr>
      <vt:lpstr>TRANSPORT ORGANİZASYONU</vt:lpstr>
      <vt:lpstr>PowerPoint Sunusu</vt:lpstr>
      <vt:lpstr>PowerPoint Sunusu</vt:lpstr>
      <vt:lpstr>YENİDOĞAN TRANSPORT HEMŞİRELİĞİ</vt:lpstr>
      <vt:lpstr>TRANSPORT İŞLEMİ</vt:lpstr>
      <vt:lpstr>PowerPoint Sunusu</vt:lpstr>
      <vt:lpstr>PowerPoint Sunusu</vt:lpstr>
      <vt:lpstr>PowerPoint Sunusu</vt:lpstr>
      <vt:lpstr>KAYNAKLAR</vt:lpstr>
    </vt:vector>
  </TitlesOfParts>
  <Company>Kastamonu Univertsity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Yenidoğanın Transportu</dc:title>
  <dc:creator>Yazar</dc:creator>
  <cp:lastModifiedBy>Yazar</cp:lastModifiedBy>
  <cp:revision>12</cp:revision>
  <dcterms:created xsi:type="dcterms:W3CDTF">2025-08-07T11:23:02Z</dcterms:created>
  <dcterms:modified xsi:type="dcterms:W3CDTF">2026-05-14T11:28:09Z</dcterms:modified>
</cp:coreProperties>
</file>