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8"/>
  </p:notesMasterIdLst>
  <p:sldIdLst>
    <p:sldId id="256" r:id="rId3"/>
    <p:sldId id="263" r:id="rId4"/>
    <p:sldId id="268" r:id="rId5"/>
    <p:sldId id="275" r:id="rId6"/>
    <p:sldId id="269" r:id="rId7"/>
    <p:sldId id="270" r:id="rId8"/>
    <p:sldId id="271" r:id="rId9"/>
    <p:sldId id="276" r:id="rId10"/>
    <p:sldId id="272" r:id="rId11"/>
    <p:sldId id="277" r:id="rId12"/>
    <p:sldId id="273" r:id="rId13"/>
    <p:sldId id="274" r:id="rId14"/>
    <p:sldId id="278" r:id="rId15"/>
    <p:sldId id="265" r:id="rId16"/>
    <p:sldId id="267"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10" autoAdjust="0"/>
  </p:normalViewPr>
  <p:slideViewPr>
    <p:cSldViewPr snapToGrid="0">
      <p:cViewPr varScale="1">
        <p:scale>
          <a:sx n="85" d="100"/>
          <a:sy n="85" d="100"/>
        </p:scale>
        <p:origin x="774" y="8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2.07.2026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2.07.2026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2.07.2026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2.07.2026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2.07.2026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2.07.2026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2.07.2026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2.07.2026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2.07.2026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2.07.2026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2.07.2026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2.07.2026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2.07.2026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2.07.2026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a:t>BANKA VE SİGORTA HUKUKU</a:t>
            </a:r>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r>
              <a:rPr lang="tr-TR" dirty="0"/>
              <a:t>7.HAFTA</a:t>
            </a:r>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8A6713-7219-C5D1-B465-27C77CB5CC6D}"/>
              </a:ext>
            </a:extLst>
          </p:cNvPr>
          <p:cNvSpPr>
            <a:spLocks noGrp="1"/>
          </p:cNvSpPr>
          <p:nvPr>
            <p:ph type="title"/>
          </p:nvPr>
        </p:nvSpPr>
        <p:spPr/>
        <p:txBody>
          <a:bodyPr/>
          <a:lstStyle/>
          <a:p>
            <a:r>
              <a:rPr lang="tr-TR" dirty="0"/>
              <a:t>Kurulun Yapısı</a:t>
            </a:r>
          </a:p>
        </p:txBody>
      </p:sp>
      <p:graphicFrame>
        <p:nvGraphicFramePr>
          <p:cNvPr id="7" name="İçerik Yer Tutucusu 6">
            <a:extLst>
              <a:ext uri="{FF2B5EF4-FFF2-40B4-BE49-F238E27FC236}">
                <a16:creationId xmlns:a16="http://schemas.microsoft.com/office/drawing/2014/main" id="{7F5F174A-B694-647F-B069-CB3C95669008}"/>
              </a:ext>
            </a:extLst>
          </p:cNvPr>
          <p:cNvGraphicFramePr>
            <a:graphicFrameLocks noGrp="1"/>
          </p:cNvGraphicFramePr>
          <p:nvPr>
            <p:ph idx="1"/>
            <p:extLst>
              <p:ext uri="{D42A27DB-BD31-4B8C-83A1-F6EECF244321}">
                <p14:modId xmlns:p14="http://schemas.microsoft.com/office/powerpoint/2010/main" val="3880068834"/>
              </p:ext>
            </p:extLst>
          </p:nvPr>
        </p:nvGraphicFramePr>
        <p:xfrm>
          <a:off x="1189038" y="1901536"/>
          <a:ext cx="10164762" cy="3844638"/>
        </p:xfrm>
        <a:graphic>
          <a:graphicData uri="http://schemas.openxmlformats.org/drawingml/2006/table">
            <a:tbl>
              <a:tblPr/>
              <a:tblGrid>
                <a:gridCol w="5082381">
                  <a:extLst>
                    <a:ext uri="{9D8B030D-6E8A-4147-A177-3AD203B41FA5}">
                      <a16:colId xmlns:a16="http://schemas.microsoft.com/office/drawing/2014/main" val="4033784555"/>
                    </a:ext>
                  </a:extLst>
                </a:gridCol>
                <a:gridCol w="5082381">
                  <a:extLst>
                    <a:ext uri="{9D8B030D-6E8A-4147-A177-3AD203B41FA5}">
                      <a16:colId xmlns:a16="http://schemas.microsoft.com/office/drawing/2014/main" val="2045303468"/>
                    </a:ext>
                  </a:extLst>
                </a:gridCol>
              </a:tblGrid>
              <a:tr h="569576">
                <a:tc>
                  <a:txBody>
                    <a:bodyPr/>
                    <a:lstStyle/>
                    <a:p>
                      <a:pPr>
                        <a:buNone/>
                      </a:pPr>
                      <a:r>
                        <a:rPr lang="tr-TR"/>
                        <a:t>Unsur</a:t>
                      </a:r>
                    </a:p>
                  </a:txBody>
                  <a:tcPr anchor="ctr">
                    <a:lnL>
                      <a:noFill/>
                    </a:lnL>
                    <a:lnR>
                      <a:noFill/>
                    </a:lnR>
                    <a:lnT>
                      <a:noFill/>
                    </a:lnT>
                    <a:lnB>
                      <a:noFill/>
                    </a:lnB>
                    <a:noFill/>
                  </a:tcPr>
                </a:tc>
                <a:tc>
                  <a:txBody>
                    <a:bodyPr/>
                    <a:lstStyle/>
                    <a:p>
                      <a:pPr>
                        <a:buNone/>
                      </a:pPr>
                      <a:r>
                        <a:rPr lang="tr-TR"/>
                        <a:t>Açıklama</a:t>
                      </a:r>
                    </a:p>
                  </a:txBody>
                  <a:tcPr anchor="ctr">
                    <a:lnL>
                      <a:noFill/>
                    </a:lnL>
                    <a:lnR>
                      <a:noFill/>
                    </a:lnR>
                    <a:lnT>
                      <a:noFill/>
                    </a:lnT>
                    <a:lnB>
                      <a:noFill/>
                    </a:lnB>
                    <a:noFill/>
                  </a:tcPr>
                </a:tc>
                <a:extLst>
                  <a:ext uri="{0D108BD9-81ED-4DB2-BD59-A6C34878D82A}">
                    <a16:rowId xmlns:a16="http://schemas.microsoft.com/office/drawing/2014/main" val="774036167"/>
                  </a:ext>
                </a:extLst>
              </a:tr>
              <a:tr h="569576">
                <a:tc>
                  <a:txBody>
                    <a:bodyPr/>
                    <a:lstStyle/>
                    <a:p>
                      <a:pPr>
                        <a:buNone/>
                      </a:pPr>
                      <a:r>
                        <a:rPr lang="tr-TR" b="1"/>
                        <a:t>Kurulun niteliği</a:t>
                      </a:r>
                      <a:endParaRPr lang="tr-TR"/>
                    </a:p>
                  </a:txBody>
                  <a:tcPr anchor="ctr">
                    <a:lnL>
                      <a:noFill/>
                    </a:lnL>
                    <a:lnR>
                      <a:noFill/>
                    </a:lnR>
                    <a:lnT>
                      <a:noFill/>
                    </a:lnT>
                    <a:lnB>
                      <a:noFill/>
                    </a:lnB>
                    <a:noFill/>
                  </a:tcPr>
                </a:tc>
                <a:tc>
                  <a:txBody>
                    <a:bodyPr/>
                    <a:lstStyle/>
                    <a:p>
                      <a:pPr>
                        <a:buNone/>
                      </a:pPr>
                      <a:r>
                        <a:rPr lang="tr-TR"/>
                        <a:t>Kurumun karar organıdır.</a:t>
                      </a:r>
                    </a:p>
                  </a:txBody>
                  <a:tcPr anchor="ctr">
                    <a:lnL>
                      <a:noFill/>
                    </a:lnL>
                    <a:lnR>
                      <a:noFill/>
                    </a:lnR>
                    <a:lnT>
                      <a:noFill/>
                    </a:lnT>
                    <a:lnB>
                      <a:noFill/>
                    </a:lnB>
                    <a:noFill/>
                  </a:tcPr>
                </a:tc>
                <a:extLst>
                  <a:ext uri="{0D108BD9-81ED-4DB2-BD59-A6C34878D82A}">
                    <a16:rowId xmlns:a16="http://schemas.microsoft.com/office/drawing/2014/main" val="3440550149"/>
                  </a:ext>
                </a:extLst>
              </a:tr>
              <a:tr h="996758">
                <a:tc>
                  <a:txBody>
                    <a:bodyPr/>
                    <a:lstStyle/>
                    <a:p>
                      <a:pPr>
                        <a:buNone/>
                      </a:pPr>
                      <a:r>
                        <a:rPr lang="tr-TR" b="1"/>
                        <a:t>Üye sayısı</a:t>
                      </a:r>
                      <a:endParaRPr lang="tr-TR"/>
                    </a:p>
                  </a:txBody>
                  <a:tcPr anchor="ctr">
                    <a:lnL>
                      <a:noFill/>
                    </a:lnL>
                    <a:lnR>
                      <a:noFill/>
                    </a:lnR>
                    <a:lnT>
                      <a:noFill/>
                    </a:lnT>
                    <a:lnB>
                      <a:noFill/>
                    </a:lnB>
                    <a:noFill/>
                  </a:tcPr>
                </a:tc>
                <a:tc>
                  <a:txBody>
                    <a:bodyPr/>
                    <a:lstStyle/>
                    <a:p>
                      <a:pPr>
                        <a:buNone/>
                      </a:pPr>
                      <a:r>
                        <a:rPr lang="tr-TR"/>
                        <a:t>Başkan ve ikinci başkan dâhil toplam 7 üyeden oluşur.</a:t>
                      </a:r>
                    </a:p>
                  </a:txBody>
                  <a:tcPr anchor="ctr">
                    <a:lnL>
                      <a:noFill/>
                    </a:lnL>
                    <a:lnR>
                      <a:noFill/>
                    </a:lnR>
                    <a:lnT>
                      <a:noFill/>
                    </a:lnT>
                    <a:lnB>
                      <a:noFill/>
                    </a:lnB>
                    <a:noFill/>
                  </a:tcPr>
                </a:tc>
                <a:extLst>
                  <a:ext uri="{0D108BD9-81ED-4DB2-BD59-A6C34878D82A}">
                    <a16:rowId xmlns:a16="http://schemas.microsoft.com/office/drawing/2014/main" val="1995823186"/>
                  </a:ext>
                </a:extLst>
              </a:tr>
              <a:tr h="569576">
                <a:tc>
                  <a:txBody>
                    <a:bodyPr/>
                    <a:lstStyle/>
                    <a:p>
                      <a:pPr>
                        <a:buNone/>
                      </a:pPr>
                      <a:r>
                        <a:rPr lang="tr-TR" b="1"/>
                        <a:t>Atama</a:t>
                      </a:r>
                      <a:endParaRPr lang="tr-TR"/>
                    </a:p>
                  </a:txBody>
                  <a:tcPr anchor="ctr">
                    <a:lnL>
                      <a:noFill/>
                    </a:lnL>
                    <a:lnR>
                      <a:noFill/>
                    </a:lnR>
                    <a:lnT>
                      <a:noFill/>
                    </a:lnT>
                    <a:lnB>
                      <a:noFill/>
                    </a:lnB>
                    <a:noFill/>
                  </a:tcPr>
                </a:tc>
                <a:tc>
                  <a:txBody>
                    <a:bodyPr/>
                    <a:lstStyle/>
                    <a:p>
                      <a:pPr>
                        <a:buNone/>
                      </a:pPr>
                      <a:r>
                        <a:rPr lang="tr-TR"/>
                        <a:t>Üyeler Cumhurbaşkanı tarafından atanır.</a:t>
                      </a:r>
                    </a:p>
                  </a:txBody>
                  <a:tcPr anchor="ctr">
                    <a:lnL>
                      <a:noFill/>
                    </a:lnL>
                    <a:lnR>
                      <a:noFill/>
                    </a:lnR>
                    <a:lnT>
                      <a:noFill/>
                    </a:lnT>
                    <a:lnB>
                      <a:noFill/>
                    </a:lnB>
                    <a:noFill/>
                  </a:tcPr>
                </a:tc>
                <a:extLst>
                  <a:ext uri="{0D108BD9-81ED-4DB2-BD59-A6C34878D82A}">
                    <a16:rowId xmlns:a16="http://schemas.microsoft.com/office/drawing/2014/main" val="3909795625"/>
                  </a:ext>
                </a:extLst>
              </a:tr>
              <a:tr h="569576">
                <a:tc>
                  <a:txBody>
                    <a:bodyPr/>
                    <a:lstStyle/>
                    <a:p>
                      <a:pPr>
                        <a:buNone/>
                      </a:pPr>
                      <a:r>
                        <a:rPr lang="tr-TR" b="1"/>
                        <a:t>Kurul Başkanı</a:t>
                      </a:r>
                      <a:endParaRPr lang="tr-TR"/>
                    </a:p>
                  </a:txBody>
                  <a:tcPr anchor="ctr">
                    <a:lnL>
                      <a:noFill/>
                    </a:lnL>
                    <a:lnR>
                      <a:noFill/>
                    </a:lnR>
                    <a:lnT>
                      <a:noFill/>
                    </a:lnT>
                    <a:lnB>
                      <a:noFill/>
                    </a:lnB>
                    <a:noFill/>
                  </a:tcPr>
                </a:tc>
                <a:tc>
                  <a:txBody>
                    <a:bodyPr/>
                    <a:lstStyle/>
                    <a:p>
                      <a:pPr>
                        <a:buNone/>
                      </a:pPr>
                      <a:r>
                        <a:rPr lang="tr-TR"/>
                        <a:t>Aynı zamanda BDDK Başkanıdır.</a:t>
                      </a:r>
                    </a:p>
                  </a:txBody>
                  <a:tcPr anchor="ctr">
                    <a:lnL>
                      <a:noFill/>
                    </a:lnL>
                    <a:lnR>
                      <a:noFill/>
                    </a:lnR>
                    <a:lnT>
                      <a:noFill/>
                    </a:lnT>
                    <a:lnB>
                      <a:noFill/>
                    </a:lnB>
                    <a:noFill/>
                  </a:tcPr>
                </a:tc>
                <a:extLst>
                  <a:ext uri="{0D108BD9-81ED-4DB2-BD59-A6C34878D82A}">
                    <a16:rowId xmlns:a16="http://schemas.microsoft.com/office/drawing/2014/main" val="194624302"/>
                  </a:ext>
                </a:extLst>
              </a:tr>
              <a:tr h="569576">
                <a:tc>
                  <a:txBody>
                    <a:bodyPr/>
                    <a:lstStyle/>
                    <a:p>
                      <a:pPr>
                        <a:buNone/>
                      </a:pPr>
                      <a:r>
                        <a:rPr lang="tr-TR" b="1"/>
                        <a:t>İkinci Başkan</a:t>
                      </a:r>
                      <a:endParaRPr lang="tr-TR"/>
                    </a:p>
                  </a:txBody>
                  <a:tcPr anchor="ctr">
                    <a:lnL>
                      <a:noFill/>
                    </a:lnL>
                    <a:lnR>
                      <a:noFill/>
                    </a:lnR>
                    <a:lnT>
                      <a:noFill/>
                    </a:lnT>
                    <a:lnB>
                      <a:noFill/>
                    </a:lnB>
                    <a:noFill/>
                  </a:tcPr>
                </a:tc>
                <a:tc>
                  <a:txBody>
                    <a:bodyPr/>
                    <a:lstStyle/>
                    <a:p>
                      <a:pPr>
                        <a:buNone/>
                      </a:pPr>
                      <a:r>
                        <a:rPr lang="tr-TR" dirty="0"/>
                        <a:t>Başkanın yokluğunda başkana vekâlet eder.</a:t>
                      </a:r>
                    </a:p>
                  </a:txBody>
                  <a:tcPr anchor="ctr">
                    <a:lnL>
                      <a:noFill/>
                    </a:lnL>
                    <a:lnR>
                      <a:noFill/>
                    </a:lnR>
                    <a:lnT>
                      <a:noFill/>
                    </a:lnT>
                    <a:lnB>
                      <a:noFill/>
                    </a:lnB>
                    <a:noFill/>
                  </a:tcPr>
                </a:tc>
                <a:extLst>
                  <a:ext uri="{0D108BD9-81ED-4DB2-BD59-A6C34878D82A}">
                    <a16:rowId xmlns:a16="http://schemas.microsoft.com/office/drawing/2014/main" val="2333956426"/>
                  </a:ext>
                </a:extLst>
              </a:tr>
            </a:tbl>
          </a:graphicData>
        </a:graphic>
      </p:graphicFrame>
      <p:sp>
        <p:nvSpPr>
          <p:cNvPr id="4" name="Veri Yer Tutucusu 3">
            <a:extLst>
              <a:ext uri="{FF2B5EF4-FFF2-40B4-BE49-F238E27FC236}">
                <a16:creationId xmlns:a16="http://schemas.microsoft.com/office/drawing/2014/main" id="{32715397-B756-DD76-D140-09C3B7741E74}"/>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7495C3CF-4E96-17E1-D038-80413FE0DC30}"/>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71D35100-C899-3A9D-96B8-13DCAA116F1E}"/>
              </a:ext>
            </a:extLst>
          </p:cNvPr>
          <p:cNvSpPr>
            <a:spLocks noGrp="1"/>
          </p:cNvSpPr>
          <p:nvPr>
            <p:ph type="sldNum" sz="quarter" idx="12"/>
          </p:nvPr>
        </p:nvSpPr>
        <p:spPr/>
        <p:txBody>
          <a:bodyPr/>
          <a:lstStyle/>
          <a:p>
            <a:fld id="{98D1A948-F723-44D0-9112-FAEB9D266EE7}" type="slidenum">
              <a:rPr lang="tr-TR" smtClean="0"/>
              <a:t>10</a:t>
            </a:fld>
            <a:endParaRPr lang="tr-TR"/>
          </a:p>
        </p:txBody>
      </p:sp>
    </p:spTree>
    <p:extLst>
      <p:ext uri="{BB962C8B-B14F-4D97-AF65-F5344CB8AC3E}">
        <p14:creationId xmlns:p14="http://schemas.microsoft.com/office/powerpoint/2010/main" val="1675170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İçerik Yer Tutucusu 6">
            <a:extLst>
              <a:ext uri="{FF2B5EF4-FFF2-40B4-BE49-F238E27FC236}">
                <a16:creationId xmlns:a16="http://schemas.microsoft.com/office/drawing/2014/main" id="{29E5A99E-7A34-2C5C-BA9E-DD80EB0B6942}"/>
              </a:ext>
            </a:extLst>
          </p:cNvPr>
          <p:cNvGraphicFramePr>
            <a:graphicFrameLocks noGrp="1"/>
          </p:cNvGraphicFramePr>
          <p:nvPr>
            <p:ph idx="1"/>
            <p:extLst>
              <p:ext uri="{D42A27DB-BD31-4B8C-83A1-F6EECF244321}">
                <p14:modId xmlns:p14="http://schemas.microsoft.com/office/powerpoint/2010/main" val="160999690"/>
              </p:ext>
            </p:extLst>
          </p:nvPr>
        </p:nvGraphicFramePr>
        <p:xfrm>
          <a:off x="1189038" y="1963882"/>
          <a:ext cx="10164762" cy="3387435"/>
        </p:xfrm>
        <a:graphic>
          <a:graphicData uri="http://schemas.openxmlformats.org/drawingml/2006/table">
            <a:tbl>
              <a:tblPr/>
              <a:tblGrid>
                <a:gridCol w="5082381">
                  <a:extLst>
                    <a:ext uri="{9D8B030D-6E8A-4147-A177-3AD203B41FA5}">
                      <a16:colId xmlns:a16="http://schemas.microsoft.com/office/drawing/2014/main" val="2642907641"/>
                    </a:ext>
                  </a:extLst>
                </a:gridCol>
                <a:gridCol w="5082381">
                  <a:extLst>
                    <a:ext uri="{9D8B030D-6E8A-4147-A177-3AD203B41FA5}">
                      <a16:colId xmlns:a16="http://schemas.microsoft.com/office/drawing/2014/main" val="63806902"/>
                    </a:ext>
                  </a:extLst>
                </a:gridCol>
              </a:tblGrid>
              <a:tr h="903316">
                <a:tc>
                  <a:txBody>
                    <a:bodyPr/>
                    <a:lstStyle/>
                    <a:p>
                      <a:pPr>
                        <a:buNone/>
                      </a:pPr>
                      <a:r>
                        <a:rPr lang="tr-TR"/>
                        <a:t>Organ</a:t>
                      </a:r>
                    </a:p>
                  </a:txBody>
                  <a:tcPr anchor="ctr">
                    <a:lnL>
                      <a:noFill/>
                    </a:lnL>
                    <a:lnR>
                      <a:noFill/>
                    </a:lnR>
                    <a:lnT>
                      <a:noFill/>
                    </a:lnT>
                    <a:lnB>
                      <a:noFill/>
                    </a:lnB>
                    <a:noFill/>
                  </a:tcPr>
                </a:tc>
                <a:tc>
                  <a:txBody>
                    <a:bodyPr/>
                    <a:lstStyle/>
                    <a:p>
                      <a:pPr>
                        <a:buNone/>
                      </a:pPr>
                      <a:r>
                        <a:rPr lang="tr-TR"/>
                        <a:t>Görevi</a:t>
                      </a:r>
                    </a:p>
                  </a:txBody>
                  <a:tcPr anchor="ctr">
                    <a:lnL>
                      <a:noFill/>
                    </a:lnL>
                    <a:lnR>
                      <a:noFill/>
                    </a:lnR>
                    <a:lnT>
                      <a:noFill/>
                    </a:lnT>
                    <a:lnB>
                      <a:noFill/>
                    </a:lnB>
                    <a:noFill/>
                  </a:tcPr>
                </a:tc>
                <a:extLst>
                  <a:ext uri="{0D108BD9-81ED-4DB2-BD59-A6C34878D82A}">
                    <a16:rowId xmlns:a16="http://schemas.microsoft.com/office/drawing/2014/main" val="1073461659"/>
                  </a:ext>
                </a:extLst>
              </a:tr>
              <a:tr h="903316">
                <a:tc>
                  <a:txBody>
                    <a:bodyPr/>
                    <a:lstStyle/>
                    <a:p>
                      <a:pPr>
                        <a:buNone/>
                      </a:pPr>
                      <a:r>
                        <a:rPr lang="tr-TR" b="1"/>
                        <a:t>Bankacılık Düzenleme ve Denetleme Kurulu</a:t>
                      </a:r>
                      <a:endParaRPr lang="tr-TR"/>
                    </a:p>
                  </a:txBody>
                  <a:tcPr anchor="ctr">
                    <a:lnL>
                      <a:noFill/>
                    </a:lnL>
                    <a:lnR>
                      <a:noFill/>
                    </a:lnR>
                    <a:lnT>
                      <a:noFill/>
                    </a:lnT>
                    <a:lnB>
                      <a:noFill/>
                    </a:lnB>
                    <a:noFill/>
                  </a:tcPr>
                </a:tc>
                <a:tc>
                  <a:txBody>
                    <a:bodyPr/>
                    <a:lstStyle/>
                    <a:p>
                      <a:pPr>
                        <a:buNone/>
                      </a:pPr>
                      <a:r>
                        <a:rPr lang="tr-TR"/>
                        <a:t>Karar organıdır.</a:t>
                      </a:r>
                    </a:p>
                  </a:txBody>
                  <a:tcPr anchor="ctr">
                    <a:lnL>
                      <a:noFill/>
                    </a:lnL>
                    <a:lnR>
                      <a:noFill/>
                    </a:lnR>
                    <a:lnT>
                      <a:noFill/>
                    </a:lnT>
                    <a:lnB>
                      <a:noFill/>
                    </a:lnB>
                    <a:noFill/>
                  </a:tcPr>
                </a:tc>
                <a:extLst>
                  <a:ext uri="{0D108BD9-81ED-4DB2-BD59-A6C34878D82A}">
                    <a16:rowId xmlns:a16="http://schemas.microsoft.com/office/drawing/2014/main" val="560648307"/>
                  </a:ext>
                </a:extLst>
              </a:tr>
              <a:tr h="1580803">
                <a:tc>
                  <a:txBody>
                    <a:bodyPr/>
                    <a:lstStyle/>
                    <a:p>
                      <a:pPr>
                        <a:buNone/>
                      </a:pPr>
                      <a:r>
                        <a:rPr lang="tr-TR" b="1"/>
                        <a:t>Başkanlık</a:t>
                      </a:r>
                      <a:endParaRPr lang="tr-TR"/>
                    </a:p>
                  </a:txBody>
                  <a:tcPr anchor="ctr">
                    <a:lnL>
                      <a:noFill/>
                    </a:lnL>
                    <a:lnR>
                      <a:noFill/>
                    </a:lnR>
                    <a:lnT>
                      <a:noFill/>
                    </a:lnT>
                    <a:lnB>
                      <a:noFill/>
                    </a:lnB>
                    <a:noFill/>
                  </a:tcPr>
                </a:tc>
                <a:tc>
                  <a:txBody>
                    <a:bodyPr/>
                    <a:lstStyle/>
                    <a:p>
                      <a:pPr>
                        <a:buNone/>
                      </a:pPr>
                      <a:r>
                        <a:rPr lang="tr-TR" dirty="0"/>
                        <a:t>Kurumun idari teşkilatını yönetir ve Kurul kararlarının uygulanmasını sağlar.</a:t>
                      </a:r>
                    </a:p>
                  </a:txBody>
                  <a:tcPr anchor="ctr">
                    <a:lnL>
                      <a:noFill/>
                    </a:lnL>
                    <a:lnR>
                      <a:noFill/>
                    </a:lnR>
                    <a:lnT>
                      <a:noFill/>
                    </a:lnT>
                    <a:lnB>
                      <a:noFill/>
                    </a:lnB>
                    <a:noFill/>
                  </a:tcPr>
                </a:tc>
                <a:extLst>
                  <a:ext uri="{0D108BD9-81ED-4DB2-BD59-A6C34878D82A}">
                    <a16:rowId xmlns:a16="http://schemas.microsoft.com/office/drawing/2014/main" val="2479558038"/>
                  </a:ext>
                </a:extLst>
              </a:tr>
            </a:tbl>
          </a:graphicData>
        </a:graphic>
      </p:graphicFrame>
      <p:sp>
        <p:nvSpPr>
          <p:cNvPr id="4" name="Veri Yer Tutucusu 3">
            <a:extLst>
              <a:ext uri="{FF2B5EF4-FFF2-40B4-BE49-F238E27FC236}">
                <a16:creationId xmlns:a16="http://schemas.microsoft.com/office/drawing/2014/main" id="{303F3CF9-FD02-8395-1CD0-FF03E0B06872}"/>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05D3D73B-C647-A449-25D4-A55993CB0B5D}"/>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82A322AC-4AF2-DD33-39A3-4B1F2F1DC2DE}"/>
              </a:ext>
            </a:extLst>
          </p:cNvPr>
          <p:cNvSpPr>
            <a:spLocks noGrp="1"/>
          </p:cNvSpPr>
          <p:nvPr>
            <p:ph type="sldNum" sz="quarter" idx="12"/>
          </p:nvPr>
        </p:nvSpPr>
        <p:spPr/>
        <p:txBody>
          <a:bodyPr/>
          <a:lstStyle/>
          <a:p>
            <a:fld id="{98D1A948-F723-44D0-9112-FAEB9D266EE7}" type="slidenum">
              <a:rPr lang="tr-TR" smtClean="0"/>
              <a:t>11</a:t>
            </a:fld>
            <a:endParaRPr lang="tr-TR"/>
          </a:p>
        </p:txBody>
      </p:sp>
    </p:spTree>
    <p:extLst>
      <p:ext uri="{BB962C8B-B14F-4D97-AF65-F5344CB8AC3E}">
        <p14:creationId xmlns:p14="http://schemas.microsoft.com/office/powerpoint/2010/main" val="33081558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C53E3B-41A7-6C4C-1982-F7DEF2E4A964}"/>
              </a:ext>
            </a:extLst>
          </p:cNvPr>
          <p:cNvSpPr>
            <a:spLocks noGrp="1"/>
          </p:cNvSpPr>
          <p:nvPr>
            <p:ph type="title"/>
          </p:nvPr>
        </p:nvSpPr>
        <p:spPr/>
        <p:txBody>
          <a:bodyPr/>
          <a:lstStyle/>
          <a:p>
            <a:r>
              <a:rPr lang="tr-TR" dirty="0"/>
              <a:t>Başkanlık</a:t>
            </a:r>
          </a:p>
        </p:txBody>
      </p:sp>
      <p:sp>
        <p:nvSpPr>
          <p:cNvPr id="3" name="İçerik Yer Tutucusu 2">
            <a:extLst>
              <a:ext uri="{FF2B5EF4-FFF2-40B4-BE49-F238E27FC236}">
                <a16:creationId xmlns:a16="http://schemas.microsoft.com/office/drawing/2014/main" id="{2B656BBF-F633-CB68-79AD-8512CDE75574}"/>
              </a:ext>
            </a:extLst>
          </p:cNvPr>
          <p:cNvSpPr>
            <a:spLocks noGrp="1"/>
          </p:cNvSpPr>
          <p:nvPr>
            <p:ph idx="1"/>
          </p:nvPr>
        </p:nvSpPr>
        <p:spPr/>
        <p:txBody>
          <a:bodyPr/>
          <a:lstStyle/>
          <a:p>
            <a:r>
              <a:rPr lang="tr-TR" dirty="0"/>
              <a:t>5411 sayılı Bankacılık Kanunu'na göre Başkan, </a:t>
            </a:r>
            <a:r>
              <a:rPr lang="tr-TR" b="1" dirty="0"/>
              <a:t>Kurumun en üst yöneticisidir</a:t>
            </a:r>
            <a:r>
              <a:rPr lang="tr-TR" dirty="0"/>
              <a:t> ve Kurumun genel yönetimi ile temsilinden sorumludur.</a:t>
            </a:r>
          </a:p>
        </p:txBody>
      </p:sp>
      <p:sp>
        <p:nvSpPr>
          <p:cNvPr id="4" name="Veri Yer Tutucusu 3">
            <a:extLst>
              <a:ext uri="{FF2B5EF4-FFF2-40B4-BE49-F238E27FC236}">
                <a16:creationId xmlns:a16="http://schemas.microsoft.com/office/drawing/2014/main" id="{82C1AA65-4F52-0C7A-69AD-3118CABE9676}"/>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365D05F0-5274-693A-E327-89A354B880F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A4E690DC-215D-AE43-8051-CFEC175D7E44}"/>
              </a:ext>
            </a:extLst>
          </p:cNvPr>
          <p:cNvSpPr>
            <a:spLocks noGrp="1"/>
          </p:cNvSpPr>
          <p:nvPr>
            <p:ph type="sldNum" sz="quarter" idx="12"/>
          </p:nvPr>
        </p:nvSpPr>
        <p:spPr/>
        <p:txBody>
          <a:bodyPr/>
          <a:lstStyle/>
          <a:p>
            <a:fld id="{98D1A948-F723-44D0-9112-FAEB9D266EE7}" type="slidenum">
              <a:rPr lang="tr-TR" smtClean="0"/>
              <a:t>12</a:t>
            </a:fld>
            <a:endParaRPr lang="tr-TR"/>
          </a:p>
        </p:txBody>
      </p:sp>
    </p:spTree>
    <p:extLst>
      <p:ext uri="{BB962C8B-B14F-4D97-AF65-F5344CB8AC3E}">
        <p14:creationId xmlns:p14="http://schemas.microsoft.com/office/powerpoint/2010/main" val="2613359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İçerik Yer Tutucusu 6">
            <a:extLst>
              <a:ext uri="{FF2B5EF4-FFF2-40B4-BE49-F238E27FC236}">
                <a16:creationId xmlns:a16="http://schemas.microsoft.com/office/drawing/2014/main" id="{24491F93-1ACE-DEF6-F731-A011B37A27EE}"/>
              </a:ext>
            </a:extLst>
          </p:cNvPr>
          <p:cNvGraphicFramePr>
            <a:graphicFrameLocks noGrp="1"/>
          </p:cNvGraphicFramePr>
          <p:nvPr>
            <p:ph idx="1"/>
            <p:extLst>
              <p:ext uri="{D42A27DB-BD31-4B8C-83A1-F6EECF244321}">
                <p14:modId xmlns:p14="http://schemas.microsoft.com/office/powerpoint/2010/main" val="3236611424"/>
              </p:ext>
            </p:extLst>
          </p:nvPr>
        </p:nvGraphicFramePr>
        <p:xfrm>
          <a:off x="945572" y="561109"/>
          <a:ext cx="10276610" cy="5746430"/>
        </p:xfrm>
        <a:graphic>
          <a:graphicData uri="http://schemas.openxmlformats.org/drawingml/2006/table">
            <a:tbl>
              <a:tblPr/>
              <a:tblGrid>
                <a:gridCol w="5138305">
                  <a:extLst>
                    <a:ext uri="{9D8B030D-6E8A-4147-A177-3AD203B41FA5}">
                      <a16:colId xmlns:a16="http://schemas.microsoft.com/office/drawing/2014/main" val="4118002222"/>
                    </a:ext>
                  </a:extLst>
                </a:gridCol>
                <a:gridCol w="5138305">
                  <a:extLst>
                    <a:ext uri="{9D8B030D-6E8A-4147-A177-3AD203B41FA5}">
                      <a16:colId xmlns:a16="http://schemas.microsoft.com/office/drawing/2014/main" val="2225051356"/>
                    </a:ext>
                  </a:extLst>
                </a:gridCol>
              </a:tblGrid>
              <a:tr h="353249">
                <a:tc>
                  <a:txBody>
                    <a:bodyPr/>
                    <a:lstStyle/>
                    <a:p>
                      <a:pPr>
                        <a:buNone/>
                      </a:pPr>
                      <a:r>
                        <a:rPr lang="tr-TR" sz="1400"/>
                        <a:t>Görev</a:t>
                      </a:r>
                    </a:p>
                  </a:txBody>
                  <a:tcPr marL="70183" marR="70183" marT="35091" marB="35091" anchor="ctr">
                    <a:lnL>
                      <a:noFill/>
                    </a:lnL>
                    <a:lnR>
                      <a:noFill/>
                    </a:lnR>
                    <a:lnT>
                      <a:noFill/>
                    </a:lnT>
                    <a:lnB>
                      <a:noFill/>
                    </a:lnB>
                    <a:noFill/>
                  </a:tcPr>
                </a:tc>
                <a:tc>
                  <a:txBody>
                    <a:bodyPr/>
                    <a:lstStyle/>
                    <a:p>
                      <a:pPr>
                        <a:buNone/>
                      </a:pPr>
                      <a:r>
                        <a:rPr lang="tr-TR" sz="1400"/>
                        <a:t>Açıklama</a:t>
                      </a:r>
                    </a:p>
                  </a:txBody>
                  <a:tcPr marL="70183" marR="70183" marT="35091" marB="35091" anchor="ctr">
                    <a:lnL>
                      <a:noFill/>
                    </a:lnL>
                    <a:lnR>
                      <a:noFill/>
                    </a:lnR>
                    <a:lnT>
                      <a:noFill/>
                    </a:lnT>
                    <a:lnB>
                      <a:noFill/>
                    </a:lnB>
                    <a:noFill/>
                  </a:tcPr>
                </a:tc>
                <a:extLst>
                  <a:ext uri="{0D108BD9-81ED-4DB2-BD59-A6C34878D82A}">
                    <a16:rowId xmlns:a16="http://schemas.microsoft.com/office/drawing/2014/main" val="2134440101"/>
                  </a:ext>
                </a:extLst>
              </a:tr>
              <a:tr h="353249">
                <a:tc>
                  <a:txBody>
                    <a:bodyPr/>
                    <a:lstStyle/>
                    <a:p>
                      <a:pPr>
                        <a:buNone/>
                      </a:pPr>
                      <a:r>
                        <a:rPr lang="tr-TR" sz="1400" b="1"/>
                        <a:t>Kurumu yönetmek</a:t>
                      </a:r>
                      <a:endParaRPr lang="tr-TR" sz="1400"/>
                    </a:p>
                  </a:txBody>
                  <a:tcPr marL="70183" marR="70183" marT="35091" marB="35091" anchor="ctr">
                    <a:lnL>
                      <a:noFill/>
                    </a:lnL>
                    <a:lnR>
                      <a:noFill/>
                    </a:lnR>
                    <a:lnT>
                      <a:noFill/>
                    </a:lnT>
                    <a:lnB>
                      <a:noFill/>
                    </a:lnB>
                    <a:noFill/>
                  </a:tcPr>
                </a:tc>
                <a:tc>
                  <a:txBody>
                    <a:bodyPr/>
                    <a:lstStyle/>
                    <a:p>
                      <a:pPr>
                        <a:buNone/>
                      </a:pPr>
                      <a:r>
                        <a:rPr lang="tr-TR" sz="1400"/>
                        <a:t>Kurumun genel yönetiminden sorumludur.</a:t>
                      </a:r>
                    </a:p>
                  </a:txBody>
                  <a:tcPr marL="70183" marR="70183" marT="35091" marB="35091" anchor="ctr">
                    <a:lnL>
                      <a:noFill/>
                    </a:lnL>
                    <a:lnR>
                      <a:noFill/>
                    </a:lnR>
                    <a:lnT>
                      <a:noFill/>
                    </a:lnT>
                    <a:lnB>
                      <a:noFill/>
                    </a:lnB>
                    <a:noFill/>
                  </a:tcPr>
                </a:tc>
                <a:extLst>
                  <a:ext uri="{0D108BD9-81ED-4DB2-BD59-A6C34878D82A}">
                    <a16:rowId xmlns:a16="http://schemas.microsoft.com/office/drawing/2014/main" val="2024489122"/>
                  </a:ext>
                </a:extLst>
              </a:tr>
              <a:tr h="353249">
                <a:tc>
                  <a:txBody>
                    <a:bodyPr/>
                    <a:lstStyle/>
                    <a:p>
                      <a:pPr>
                        <a:buNone/>
                      </a:pPr>
                      <a:r>
                        <a:rPr lang="tr-TR" sz="1400" b="1"/>
                        <a:t>Kurumu temsil etmek</a:t>
                      </a:r>
                      <a:endParaRPr lang="tr-TR" sz="1400"/>
                    </a:p>
                  </a:txBody>
                  <a:tcPr marL="70183" marR="70183" marT="35091" marB="35091" anchor="ctr">
                    <a:lnL>
                      <a:noFill/>
                    </a:lnL>
                    <a:lnR>
                      <a:noFill/>
                    </a:lnR>
                    <a:lnT>
                      <a:noFill/>
                    </a:lnT>
                    <a:lnB>
                      <a:noFill/>
                    </a:lnB>
                    <a:noFill/>
                  </a:tcPr>
                </a:tc>
                <a:tc>
                  <a:txBody>
                    <a:bodyPr/>
                    <a:lstStyle/>
                    <a:p>
                      <a:pPr>
                        <a:buNone/>
                      </a:pPr>
                      <a:r>
                        <a:rPr lang="tr-TR" sz="1400"/>
                        <a:t>Kurumu yurt içinde ve yurt dışında temsil eder.</a:t>
                      </a:r>
                    </a:p>
                  </a:txBody>
                  <a:tcPr marL="70183" marR="70183" marT="35091" marB="35091" anchor="ctr">
                    <a:lnL>
                      <a:noFill/>
                    </a:lnL>
                    <a:lnR>
                      <a:noFill/>
                    </a:lnR>
                    <a:lnT>
                      <a:noFill/>
                    </a:lnT>
                    <a:lnB>
                      <a:noFill/>
                    </a:lnB>
                    <a:noFill/>
                  </a:tcPr>
                </a:tc>
                <a:extLst>
                  <a:ext uri="{0D108BD9-81ED-4DB2-BD59-A6C34878D82A}">
                    <a16:rowId xmlns:a16="http://schemas.microsoft.com/office/drawing/2014/main" val="706840975"/>
                  </a:ext>
                </a:extLst>
              </a:tr>
              <a:tr h="619062">
                <a:tc>
                  <a:txBody>
                    <a:bodyPr/>
                    <a:lstStyle/>
                    <a:p>
                      <a:pPr>
                        <a:buNone/>
                      </a:pPr>
                      <a:r>
                        <a:rPr lang="tr-TR" sz="1400" b="1" dirty="0"/>
                        <a:t>Kurul çalışmalarını yürütmek</a:t>
                      </a:r>
                      <a:endParaRPr lang="tr-TR" sz="1400" dirty="0"/>
                    </a:p>
                  </a:txBody>
                  <a:tcPr marL="70183" marR="70183" marT="35091" marB="35091" anchor="ctr">
                    <a:lnL>
                      <a:noFill/>
                    </a:lnL>
                    <a:lnR>
                      <a:noFill/>
                    </a:lnR>
                    <a:lnT>
                      <a:noFill/>
                    </a:lnT>
                    <a:lnB>
                      <a:noFill/>
                    </a:lnB>
                    <a:noFill/>
                  </a:tcPr>
                </a:tc>
                <a:tc>
                  <a:txBody>
                    <a:bodyPr/>
                    <a:lstStyle/>
                    <a:p>
                      <a:pPr>
                        <a:buNone/>
                      </a:pPr>
                      <a:r>
                        <a:rPr lang="tr-TR" sz="1400"/>
                        <a:t>Kurul toplantılarının gündemini belirler ve toplantıları yönetir.</a:t>
                      </a:r>
                    </a:p>
                  </a:txBody>
                  <a:tcPr marL="70183" marR="70183" marT="35091" marB="35091" anchor="ctr">
                    <a:lnL>
                      <a:noFill/>
                    </a:lnL>
                    <a:lnR>
                      <a:noFill/>
                    </a:lnR>
                    <a:lnT>
                      <a:noFill/>
                    </a:lnT>
                    <a:lnB>
                      <a:noFill/>
                    </a:lnB>
                    <a:noFill/>
                  </a:tcPr>
                </a:tc>
                <a:extLst>
                  <a:ext uri="{0D108BD9-81ED-4DB2-BD59-A6C34878D82A}">
                    <a16:rowId xmlns:a16="http://schemas.microsoft.com/office/drawing/2014/main" val="3542714740"/>
                  </a:ext>
                </a:extLst>
              </a:tr>
              <a:tr h="619062">
                <a:tc>
                  <a:txBody>
                    <a:bodyPr/>
                    <a:lstStyle/>
                    <a:p>
                      <a:pPr>
                        <a:buNone/>
                      </a:pPr>
                      <a:r>
                        <a:rPr lang="tr-TR" sz="1400" b="1"/>
                        <a:t>Kurul kararlarını uygulamak</a:t>
                      </a:r>
                      <a:endParaRPr lang="tr-TR" sz="1400"/>
                    </a:p>
                  </a:txBody>
                  <a:tcPr marL="70183" marR="70183" marT="35091" marB="35091" anchor="ctr">
                    <a:lnL>
                      <a:noFill/>
                    </a:lnL>
                    <a:lnR>
                      <a:noFill/>
                    </a:lnR>
                    <a:lnT>
                      <a:noFill/>
                    </a:lnT>
                    <a:lnB>
                      <a:noFill/>
                    </a:lnB>
                    <a:noFill/>
                  </a:tcPr>
                </a:tc>
                <a:tc>
                  <a:txBody>
                    <a:bodyPr/>
                    <a:lstStyle/>
                    <a:p>
                      <a:pPr>
                        <a:buNone/>
                      </a:pPr>
                      <a:r>
                        <a:rPr lang="tr-TR" sz="1400"/>
                        <a:t>Kurul kararlarının yayımlanmasını, uygulanmasını ve takibini sağlar.</a:t>
                      </a:r>
                    </a:p>
                  </a:txBody>
                  <a:tcPr marL="70183" marR="70183" marT="35091" marB="35091" anchor="ctr">
                    <a:lnL>
                      <a:noFill/>
                    </a:lnL>
                    <a:lnR>
                      <a:noFill/>
                    </a:lnR>
                    <a:lnT>
                      <a:noFill/>
                    </a:lnT>
                    <a:lnB>
                      <a:noFill/>
                    </a:lnB>
                    <a:noFill/>
                  </a:tcPr>
                </a:tc>
                <a:extLst>
                  <a:ext uri="{0D108BD9-81ED-4DB2-BD59-A6C34878D82A}">
                    <a16:rowId xmlns:a16="http://schemas.microsoft.com/office/drawing/2014/main" val="1384072792"/>
                  </a:ext>
                </a:extLst>
              </a:tr>
              <a:tr h="353249">
                <a:tc>
                  <a:txBody>
                    <a:bodyPr/>
                    <a:lstStyle/>
                    <a:p>
                      <a:pPr>
                        <a:buNone/>
                      </a:pPr>
                      <a:r>
                        <a:rPr lang="tr-TR" sz="1400" b="1"/>
                        <a:t>Bütçeyi hazırlamak</a:t>
                      </a:r>
                      <a:endParaRPr lang="tr-TR" sz="1400"/>
                    </a:p>
                  </a:txBody>
                  <a:tcPr marL="70183" marR="70183" marT="35091" marB="35091" anchor="ctr">
                    <a:lnL>
                      <a:noFill/>
                    </a:lnL>
                    <a:lnR>
                      <a:noFill/>
                    </a:lnR>
                    <a:lnT>
                      <a:noFill/>
                    </a:lnT>
                    <a:lnB>
                      <a:noFill/>
                    </a:lnB>
                    <a:noFill/>
                  </a:tcPr>
                </a:tc>
                <a:tc>
                  <a:txBody>
                    <a:bodyPr/>
                    <a:lstStyle/>
                    <a:p>
                      <a:pPr>
                        <a:buNone/>
                      </a:pPr>
                      <a:r>
                        <a:rPr lang="tr-TR" sz="1400"/>
                        <a:t>Kurumun yıllık bütçesi ile mali tablolarını hazırlar.</a:t>
                      </a:r>
                    </a:p>
                  </a:txBody>
                  <a:tcPr marL="70183" marR="70183" marT="35091" marB="35091" anchor="ctr">
                    <a:lnL>
                      <a:noFill/>
                    </a:lnL>
                    <a:lnR>
                      <a:noFill/>
                    </a:lnR>
                    <a:lnT>
                      <a:noFill/>
                    </a:lnT>
                    <a:lnB>
                      <a:noFill/>
                    </a:lnB>
                    <a:noFill/>
                  </a:tcPr>
                </a:tc>
                <a:extLst>
                  <a:ext uri="{0D108BD9-81ED-4DB2-BD59-A6C34878D82A}">
                    <a16:rowId xmlns:a16="http://schemas.microsoft.com/office/drawing/2014/main" val="2113257436"/>
                  </a:ext>
                </a:extLst>
              </a:tr>
              <a:tr h="619062">
                <a:tc>
                  <a:txBody>
                    <a:bodyPr/>
                    <a:lstStyle/>
                    <a:p>
                      <a:pPr>
                        <a:buNone/>
                      </a:pPr>
                      <a:r>
                        <a:rPr lang="tr-TR" sz="1400" b="1"/>
                        <a:t>Koordinasyonu sağlamak</a:t>
                      </a:r>
                      <a:endParaRPr lang="tr-TR" sz="1400"/>
                    </a:p>
                  </a:txBody>
                  <a:tcPr marL="70183" marR="70183" marT="35091" marB="35091" anchor="ctr">
                    <a:lnL>
                      <a:noFill/>
                    </a:lnL>
                    <a:lnR>
                      <a:noFill/>
                    </a:lnR>
                    <a:lnT>
                      <a:noFill/>
                    </a:lnT>
                    <a:lnB>
                      <a:noFill/>
                    </a:lnB>
                    <a:noFill/>
                  </a:tcPr>
                </a:tc>
                <a:tc>
                  <a:txBody>
                    <a:bodyPr/>
                    <a:lstStyle/>
                    <a:p>
                      <a:pPr>
                        <a:buNone/>
                      </a:pPr>
                      <a:r>
                        <a:rPr lang="tr-TR" sz="1400"/>
                        <a:t>Hizmet birimleri arasında koordinasyonu sağlar ve görev uyuşmazlıklarını çözer.</a:t>
                      </a:r>
                    </a:p>
                  </a:txBody>
                  <a:tcPr marL="70183" marR="70183" marT="35091" marB="35091" anchor="ctr">
                    <a:lnL>
                      <a:noFill/>
                    </a:lnL>
                    <a:lnR>
                      <a:noFill/>
                    </a:lnR>
                    <a:lnT>
                      <a:noFill/>
                    </a:lnT>
                    <a:lnB>
                      <a:noFill/>
                    </a:lnB>
                    <a:noFill/>
                  </a:tcPr>
                </a:tc>
                <a:extLst>
                  <a:ext uri="{0D108BD9-81ED-4DB2-BD59-A6C34878D82A}">
                    <a16:rowId xmlns:a16="http://schemas.microsoft.com/office/drawing/2014/main" val="15398552"/>
                  </a:ext>
                </a:extLst>
              </a:tr>
              <a:tr h="619062">
                <a:tc>
                  <a:txBody>
                    <a:bodyPr/>
                    <a:lstStyle/>
                    <a:p>
                      <a:pPr>
                        <a:buNone/>
                      </a:pPr>
                      <a:r>
                        <a:rPr lang="tr-TR" sz="1400" b="1"/>
                        <a:t>Faaliyet raporlarını hazırlamak</a:t>
                      </a:r>
                      <a:endParaRPr lang="tr-TR" sz="1400"/>
                    </a:p>
                  </a:txBody>
                  <a:tcPr marL="70183" marR="70183" marT="35091" marB="35091" anchor="ctr">
                    <a:lnL>
                      <a:noFill/>
                    </a:lnL>
                    <a:lnR>
                      <a:noFill/>
                    </a:lnR>
                    <a:lnT>
                      <a:noFill/>
                    </a:lnT>
                    <a:lnB>
                      <a:noFill/>
                    </a:lnB>
                    <a:noFill/>
                  </a:tcPr>
                </a:tc>
                <a:tc>
                  <a:txBody>
                    <a:bodyPr/>
                    <a:lstStyle/>
                    <a:p>
                      <a:pPr>
                        <a:buNone/>
                      </a:pPr>
                      <a:r>
                        <a:rPr lang="tr-TR" sz="1400"/>
                        <a:t>Yıllık faaliyet raporlarını hazırlayarak Kurula sunar.</a:t>
                      </a:r>
                    </a:p>
                  </a:txBody>
                  <a:tcPr marL="70183" marR="70183" marT="35091" marB="35091" anchor="ctr">
                    <a:lnL>
                      <a:noFill/>
                    </a:lnL>
                    <a:lnR>
                      <a:noFill/>
                    </a:lnR>
                    <a:lnT>
                      <a:noFill/>
                    </a:lnT>
                    <a:lnB>
                      <a:noFill/>
                    </a:lnB>
                    <a:noFill/>
                  </a:tcPr>
                </a:tc>
                <a:extLst>
                  <a:ext uri="{0D108BD9-81ED-4DB2-BD59-A6C34878D82A}">
                    <a16:rowId xmlns:a16="http://schemas.microsoft.com/office/drawing/2014/main" val="4175405930"/>
                  </a:ext>
                </a:extLst>
              </a:tr>
              <a:tr h="619062">
                <a:tc>
                  <a:txBody>
                    <a:bodyPr/>
                    <a:lstStyle/>
                    <a:p>
                      <a:pPr>
                        <a:buNone/>
                      </a:pPr>
                      <a:r>
                        <a:rPr lang="tr-TR" sz="1400" b="1"/>
                        <a:t>Personel atamak</a:t>
                      </a:r>
                      <a:endParaRPr lang="tr-TR" sz="1400"/>
                    </a:p>
                  </a:txBody>
                  <a:tcPr marL="70183" marR="70183" marT="35091" marB="35091" anchor="ctr">
                    <a:lnL>
                      <a:noFill/>
                    </a:lnL>
                    <a:lnR>
                      <a:noFill/>
                    </a:lnR>
                    <a:lnT>
                      <a:noFill/>
                    </a:lnT>
                    <a:lnB>
                      <a:noFill/>
                    </a:lnB>
                    <a:noFill/>
                  </a:tcPr>
                </a:tc>
                <a:tc>
                  <a:txBody>
                    <a:bodyPr/>
                    <a:lstStyle/>
                    <a:p>
                      <a:pPr>
                        <a:buNone/>
                      </a:pPr>
                      <a:r>
                        <a:rPr lang="tr-TR" sz="1400"/>
                        <a:t>Kurulun atayacağı kişiler dışındaki personelin atamasını yapar.</a:t>
                      </a:r>
                    </a:p>
                  </a:txBody>
                  <a:tcPr marL="70183" marR="70183" marT="35091" marB="35091" anchor="ctr">
                    <a:lnL>
                      <a:noFill/>
                    </a:lnL>
                    <a:lnR>
                      <a:noFill/>
                    </a:lnR>
                    <a:lnT>
                      <a:noFill/>
                    </a:lnT>
                    <a:lnB>
                      <a:noFill/>
                    </a:lnB>
                    <a:noFill/>
                  </a:tcPr>
                </a:tc>
                <a:extLst>
                  <a:ext uri="{0D108BD9-81ED-4DB2-BD59-A6C34878D82A}">
                    <a16:rowId xmlns:a16="http://schemas.microsoft.com/office/drawing/2014/main" val="1303862059"/>
                  </a:ext>
                </a:extLst>
              </a:tr>
              <a:tr h="619062">
                <a:tc>
                  <a:txBody>
                    <a:bodyPr/>
                    <a:lstStyle/>
                    <a:p>
                      <a:pPr>
                        <a:buNone/>
                      </a:pPr>
                      <a:r>
                        <a:rPr lang="tr-TR" sz="1400" b="1"/>
                        <a:t>İmza yetkilerini belirlemek</a:t>
                      </a:r>
                      <a:endParaRPr lang="tr-TR" sz="1400"/>
                    </a:p>
                  </a:txBody>
                  <a:tcPr marL="70183" marR="70183" marT="35091" marB="35091" anchor="ctr">
                    <a:lnL>
                      <a:noFill/>
                    </a:lnL>
                    <a:lnR>
                      <a:noFill/>
                    </a:lnR>
                    <a:lnT>
                      <a:noFill/>
                    </a:lnT>
                    <a:lnB>
                      <a:noFill/>
                    </a:lnB>
                    <a:noFill/>
                  </a:tcPr>
                </a:tc>
                <a:tc>
                  <a:txBody>
                    <a:bodyPr/>
                    <a:lstStyle/>
                    <a:p>
                      <a:pPr>
                        <a:buNone/>
                      </a:pPr>
                      <a:r>
                        <a:rPr lang="tr-TR" sz="1400"/>
                        <a:t>Başkan adına imzaya yetkili personelin görev ve yetki alanlarını belirler.</a:t>
                      </a:r>
                    </a:p>
                  </a:txBody>
                  <a:tcPr marL="70183" marR="70183" marT="35091" marB="35091" anchor="ctr">
                    <a:lnL>
                      <a:noFill/>
                    </a:lnL>
                    <a:lnR>
                      <a:noFill/>
                    </a:lnR>
                    <a:lnT>
                      <a:noFill/>
                    </a:lnT>
                    <a:lnB>
                      <a:noFill/>
                    </a:lnB>
                    <a:noFill/>
                  </a:tcPr>
                </a:tc>
                <a:extLst>
                  <a:ext uri="{0D108BD9-81ED-4DB2-BD59-A6C34878D82A}">
                    <a16:rowId xmlns:a16="http://schemas.microsoft.com/office/drawing/2014/main" val="3386516690"/>
                  </a:ext>
                </a:extLst>
              </a:tr>
              <a:tr h="619062">
                <a:tc>
                  <a:txBody>
                    <a:bodyPr/>
                    <a:lstStyle/>
                    <a:p>
                      <a:pPr>
                        <a:buNone/>
                      </a:pPr>
                      <a:r>
                        <a:rPr lang="tr-TR" sz="1400" b="1"/>
                        <a:t>Yetki devri yapmak</a:t>
                      </a:r>
                      <a:endParaRPr lang="tr-TR" sz="1400"/>
                    </a:p>
                  </a:txBody>
                  <a:tcPr marL="70183" marR="70183" marT="35091" marB="35091" anchor="ctr">
                    <a:lnL>
                      <a:noFill/>
                    </a:lnL>
                    <a:lnR>
                      <a:noFill/>
                    </a:lnR>
                    <a:lnT>
                      <a:noFill/>
                    </a:lnT>
                    <a:lnB>
                      <a:noFill/>
                    </a:lnB>
                    <a:noFill/>
                  </a:tcPr>
                </a:tc>
                <a:tc>
                  <a:txBody>
                    <a:bodyPr/>
                    <a:lstStyle/>
                    <a:p>
                      <a:pPr>
                        <a:buNone/>
                      </a:pPr>
                      <a:r>
                        <a:rPr lang="tr-TR" sz="1400" dirty="0"/>
                        <a:t>Kanunda belirtilen şartlarla bazı yetkilerini alt kademelere devredebilir.</a:t>
                      </a:r>
                    </a:p>
                  </a:txBody>
                  <a:tcPr marL="70183" marR="70183" marT="35091" marB="35091" anchor="ctr">
                    <a:lnL>
                      <a:noFill/>
                    </a:lnL>
                    <a:lnR>
                      <a:noFill/>
                    </a:lnR>
                    <a:lnT>
                      <a:noFill/>
                    </a:lnT>
                    <a:lnB>
                      <a:noFill/>
                    </a:lnB>
                    <a:noFill/>
                  </a:tcPr>
                </a:tc>
                <a:extLst>
                  <a:ext uri="{0D108BD9-81ED-4DB2-BD59-A6C34878D82A}">
                    <a16:rowId xmlns:a16="http://schemas.microsoft.com/office/drawing/2014/main" val="3703363933"/>
                  </a:ext>
                </a:extLst>
              </a:tr>
            </a:tbl>
          </a:graphicData>
        </a:graphic>
      </p:graphicFrame>
      <p:sp>
        <p:nvSpPr>
          <p:cNvPr id="4" name="Veri Yer Tutucusu 3">
            <a:extLst>
              <a:ext uri="{FF2B5EF4-FFF2-40B4-BE49-F238E27FC236}">
                <a16:creationId xmlns:a16="http://schemas.microsoft.com/office/drawing/2014/main" id="{E1642F89-595D-4996-247A-94D8D8A8F78E}"/>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501012C2-E925-A84A-F4C8-6503DAFE4187}"/>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B62744FA-0FB8-65F2-3511-2B1D961C5F96}"/>
              </a:ext>
            </a:extLst>
          </p:cNvPr>
          <p:cNvSpPr>
            <a:spLocks noGrp="1"/>
          </p:cNvSpPr>
          <p:nvPr>
            <p:ph type="sldNum" sz="quarter" idx="12"/>
          </p:nvPr>
        </p:nvSpPr>
        <p:spPr/>
        <p:txBody>
          <a:bodyPr/>
          <a:lstStyle/>
          <a:p>
            <a:fld id="{98D1A948-F723-44D0-9112-FAEB9D266EE7}" type="slidenum">
              <a:rPr lang="tr-TR" smtClean="0"/>
              <a:t>13</a:t>
            </a:fld>
            <a:endParaRPr lang="tr-TR"/>
          </a:p>
        </p:txBody>
      </p:sp>
    </p:spTree>
    <p:extLst>
      <p:ext uri="{BB962C8B-B14F-4D97-AF65-F5344CB8AC3E}">
        <p14:creationId xmlns:p14="http://schemas.microsoft.com/office/powerpoint/2010/main" val="12977544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E2AC4610-C018-DEF8-B0E1-91A61AAB7D2E}"/>
              </a:ext>
            </a:extLst>
          </p:cNvPr>
          <p:cNvSpPr>
            <a:spLocks noGrp="1"/>
          </p:cNvSpPr>
          <p:nvPr>
            <p:ph idx="1"/>
          </p:nvPr>
        </p:nvSpPr>
        <p:spPr/>
        <p:txBody>
          <a:bodyPr/>
          <a:lstStyle/>
          <a:p>
            <a:r>
              <a:rPr lang="tr-TR" dirty="0"/>
              <a:t>5411 sayılı </a:t>
            </a:r>
            <a:r>
              <a:rPr lang="tr-TR"/>
              <a:t>Bankacılık Kanunu</a:t>
            </a: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14</a:t>
            </a:fld>
            <a:endParaRPr lang="tr-TR"/>
          </a:p>
        </p:txBody>
      </p:sp>
    </p:spTree>
    <p:extLst>
      <p:ext uri="{BB962C8B-B14F-4D97-AF65-F5344CB8AC3E}">
        <p14:creationId xmlns:p14="http://schemas.microsoft.com/office/powerpoint/2010/main" val="2831725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r>
              <a:rPr lang="tr-TR" dirty="0" err="1"/>
              <a:t>Öğr</a:t>
            </a:r>
            <a:r>
              <a:rPr lang="tr-TR" dirty="0"/>
              <a:t>. Gör. Edibe YİĞİT SELALMAZ</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4EFC2D-ECEC-8E8C-8D2D-1649C874BD84}"/>
              </a:ext>
            </a:extLst>
          </p:cNvPr>
          <p:cNvSpPr>
            <a:spLocks noGrp="1"/>
          </p:cNvSpPr>
          <p:nvPr>
            <p:ph type="title"/>
          </p:nvPr>
        </p:nvSpPr>
        <p:spPr/>
        <p:txBody>
          <a:bodyPr/>
          <a:lstStyle/>
          <a:p>
            <a:r>
              <a:rPr lang="tr-TR" dirty="0"/>
              <a:t>Bankacılık Düzenleme ve Denetleme Kurumu</a:t>
            </a:r>
          </a:p>
        </p:txBody>
      </p:sp>
      <p:sp>
        <p:nvSpPr>
          <p:cNvPr id="3" name="İçerik Yer Tutucusu 2">
            <a:extLst>
              <a:ext uri="{FF2B5EF4-FFF2-40B4-BE49-F238E27FC236}">
                <a16:creationId xmlns:a16="http://schemas.microsoft.com/office/drawing/2014/main" id="{19433753-07B5-CA08-ADA5-655D94AA434A}"/>
              </a:ext>
            </a:extLst>
          </p:cNvPr>
          <p:cNvSpPr>
            <a:spLocks noGrp="1"/>
          </p:cNvSpPr>
          <p:nvPr>
            <p:ph idx="1"/>
          </p:nvPr>
        </p:nvSpPr>
        <p:spPr/>
        <p:txBody>
          <a:bodyPr>
            <a:normAutofit lnSpcReduction="10000"/>
          </a:bodyPr>
          <a:lstStyle/>
          <a:p>
            <a:r>
              <a:rPr lang="tr-TR" dirty="0"/>
              <a:t>BDDK, kamu tüzel kişiliğine sahip, idarî ve malî özerkliği bulunan bir kurumdur. Kurumun merkezi İstanbul’dadır. BDDK; Bankacılık Düzenleme ve Denetleme Kurulu ile Başkanlıktan oluşur. Kurum, kendisine verilen düzenleme ve denetleme görevlerini bağımsız şekilde yerine getirir. Hiçbir organ, makam, merci veya kişi Kurumun kararlarını etkilemek amacıyla emir ve talimat veremez.</a:t>
            </a:r>
          </a:p>
        </p:txBody>
      </p:sp>
      <p:sp>
        <p:nvSpPr>
          <p:cNvPr id="4" name="Veri Yer Tutucusu 3">
            <a:extLst>
              <a:ext uri="{FF2B5EF4-FFF2-40B4-BE49-F238E27FC236}">
                <a16:creationId xmlns:a16="http://schemas.microsoft.com/office/drawing/2014/main" id="{AEED18E0-8B04-7B6E-647C-0102D04C8752}"/>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C25FBC83-A75A-8DD8-7ECD-1B98DCD208B4}"/>
              </a:ext>
            </a:extLst>
          </p:cNvPr>
          <p:cNvSpPr>
            <a:spLocks noGrp="1"/>
          </p:cNvSpPr>
          <p:nvPr>
            <p:ph type="ftr" sz="quarter" idx="11"/>
          </p:nvPr>
        </p:nvSpPr>
        <p:spPr/>
        <p:txBody>
          <a:bodyPr/>
          <a:lstStyle/>
          <a:p>
            <a:r>
              <a:rPr lang="tr-TR" dirty="0" err="1"/>
              <a:t>Öğr</a:t>
            </a:r>
            <a:r>
              <a:rPr lang="tr-TR" dirty="0"/>
              <a:t>. Gör. Edibe YİĞİT SELALMAZ</a:t>
            </a:r>
          </a:p>
        </p:txBody>
      </p:sp>
      <p:sp>
        <p:nvSpPr>
          <p:cNvPr id="6" name="Slayt Numarası Yer Tutucusu 5">
            <a:extLst>
              <a:ext uri="{FF2B5EF4-FFF2-40B4-BE49-F238E27FC236}">
                <a16:creationId xmlns:a16="http://schemas.microsoft.com/office/drawing/2014/main" id="{8CB0AF24-5300-0626-F40D-F423BBD3F57B}"/>
              </a:ext>
            </a:extLst>
          </p:cNvPr>
          <p:cNvSpPr>
            <a:spLocks noGrp="1"/>
          </p:cNvSpPr>
          <p:nvPr>
            <p:ph type="sldNum" sz="quarter" idx="12"/>
          </p:nvPr>
        </p:nvSpPr>
        <p:spPr/>
        <p:txBody>
          <a:bodyPr/>
          <a:lstStyle/>
          <a:p>
            <a:fld id="{98D1A948-F723-44D0-9112-FAEB9D266EE7}" type="slidenum">
              <a:rPr lang="tr-TR" smtClean="0"/>
              <a:t>2</a:t>
            </a:fld>
            <a:endParaRPr lang="tr-TR"/>
          </a:p>
        </p:txBody>
      </p:sp>
    </p:spTree>
    <p:extLst>
      <p:ext uri="{BB962C8B-B14F-4D97-AF65-F5344CB8AC3E}">
        <p14:creationId xmlns:p14="http://schemas.microsoft.com/office/powerpoint/2010/main" val="1194423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İçerik Yer Tutucusu 6">
            <a:extLst>
              <a:ext uri="{FF2B5EF4-FFF2-40B4-BE49-F238E27FC236}">
                <a16:creationId xmlns:a16="http://schemas.microsoft.com/office/drawing/2014/main" id="{5863A54E-0A4F-6DD5-B77A-74A01E3ED407}"/>
              </a:ext>
            </a:extLst>
          </p:cNvPr>
          <p:cNvGraphicFramePr>
            <a:graphicFrameLocks noGrp="1"/>
          </p:cNvGraphicFramePr>
          <p:nvPr>
            <p:ph idx="1"/>
            <p:extLst>
              <p:ext uri="{D42A27DB-BD31-4B8C-83A1-F6EECF244321}">
                <p14:modId xmlns:p14="http://schemas.microsoft.com/office/powerpoint/2010/main" val="1193846479"/>
              </p:ext>
            </p:extLst>
          </p:nvPr>
        </p:nvGraphicFramePr>
        <p:xfrm>
          <a:off x="1232788" y="644236"/>
          <a:ext cx="10077262" cy="5548074"/>
        </p:xfrm>
        <a:graphic>
          <a:graphicData uri="http://schemas.openxmlformats.org/drawingml/2006/table">
            <a:tbl>
              <a:tblPr/>
              <a:tblGrid>
                <a:gridCol w="5038631">
                  <a:extLst>
                    <a:ext uri="{9D8B030D-6E8A-4147-A177-3AD203B41FA5}">
                      <a16:colId xmlns:a16="http://schemas.microsoft.com/office/drawing/2014/main" val="815817692"/>
                    </a:ext>
                  </a:extLst>
                </a:gridCol>
                <a:gridCol w="5038631">
                  <a:extLst>
                    <a:ext uri="{9D8B030D-6E8A-4147-A177-3AD203B41FA5}">
                      <a16:colId xmlns:a16="http://schemas.microsoft.com/office/drawing/2014/main" val="3457705207"/>
                    </a:ext>
                  </a:extLst>
                </a:gridCol>
              </a:tblGrid>
              <a:tr h="462090">
                <a:tc>
                  <a:txBody>
                    <a:bodyPr/>
                    <a:lstStyle/>
                    <a:p>
                      <a:pPr>
                        <a:buNone/>
                      </a:pPr>
                      <a:r>
                        <a:rPr lang="tr-TR" sz="1800"/>
                        <a:t>Özellik</a:t>
                      </a:r>
                    </a:p>
                  </a:txBody>
                  <a:tcPr marL="90653" marR="90653" marT="45326" marB="45326" anchor="ctr">
                    <a:lnL>
                      <a:noFill/>
                    </a:lnL>
                    <a:lnR>
                      <a:noFill/>
                    </a:lnR>
                    <a:lnT>
                      <a:noFill/>
                    </a:lnT>
                    <a:lnB>
                      <a:noFill/>
                    </a:lnB>
                    <a:noFill/>
                  </a:tcPr>
                </a:tc>
                <a:tc>
                  <a:txBody>
                    <a:bodyPr/>
                    <a:lstStyle/>
                    <a:p>
                      <a:pPr>
                        <a:buNone/>
                      </a:pPr>
                      <a:r>
                        <a:rPr lang="tr-TR" sz="1800"/>
                        <a:t>Açıklama</a:t>
                      </a:r>
                    </a:p>
                  </a:txBody>
                  <a:tcPr marL="90653" marR="90653" marT="45326" marB="45326" anchor="ctr">
                    <a:lnL>
                      <a:noFill/>
                    </a:lnL>
                    <a:lnR>
                      <a:noFill/>
                    </a:lnR>
                    <a:lnT>
                      <a:noFill/>
                    </a:lnT>
                    <a:lnB>
                      <a:noFill/>
                    </a:lnB>
                    <a:noFill/>
                  </a:tcPr>
                </a:tc>
                <a:extLst>
                  <a:ext uri="{0D108BD9-81ED-4DB2-BD59-A6C34878D82A}">
                    <a16:rowId xmlns:a16="http://schemas.microsoft.com/office/drawing/2014/main" val="2929333643"/>
                  </a:ext>
                </a:extLst>
              </a:tr>
              <a:tr h="462090">
                <a:tc>
                  <a:txBody>
                    <a:bodyPr/>
                    <a:lstStyle/>
                    <a:p>
                      <a:pPr>
                        <a:buNone/>
                      </a:pPr>
                      <a:r>
                        <a:rPr lang="tr-TR" sz="1800" b="1" dirty="0"/>
                        <a:t>Hukuki yapı</a:t>
                      </a:r>
                      <a:endParaRPr lang="tr-TR" sz="1800" dirty="0"/>
                    </a:p>
                  </a:txBody>
                  <a:tcPr marL="90653" marR="90653" marT="45326" marB="45326" anchor="ctr">
                    <a:lnL>
                      <a:noFill/>
                    </a:lnL>
                    <a:lnR>
                      <a:noFill/>
                    </a:lnR>
                    <a:lnT>
                      <a:noFill/>
                    </a:lnT>
                    <a:lnB>
                      <a:noFill/>
                    </a:lnB>
                    <a:noFill/>
                  </a:tcPr>
                </a:tc>
                <a:tc>
                  <a:txBody>
                    <a:bodyPr/>
                    <a:lstStyle/>
                    <a:p>
                      <a:pPr>
                        <a:buNone/>
                      </a:pPr>
                      <a:r>
                        <a:rPr lang="tr-TR" sz="1800"/>
                        <a:t>Kamu tüzel kişiliğine sahiptir.</a:t>
                      </a:r>
                    </a:p>
                  </a:txBody>
                  <a:tcPr marL="90653" marR="90653" marT="45326" marB="45326" anchor="ctr">
                    <a:lnL>
                      <a:noFill/>
                    </a:lnL>
                    <a:lnR>
                      <a:noFill/>
                    </a:lnR>
                    <a:lnT>
                      <a:noFill/>
                    </a:lnT>
                    <a:lnB>
                      <a:noFill/>
                    </a:lnB>
                    <a:noFill/>
                  </a:tcPr>
                </a:tc>
                <a:extLst>
                  <a:ext uri="{0D108BD9-81ED-4DB2-BD59-A6C34878D82A}">
                    <a16:rowId xmlns:a16="http://schemas.microsoft.com/office/drawing/2014/main" val="503765983"/>
                  </a:ext>
                </a:extLst>
              </a:tr>
              <a:tr h="462090">
                <a:tc>
                  <a:txBody>
                    <a:bodyPr/>
                    <a:lstStyle/>
                    <a:p>
                      <a:pPr>
                        <a:buNone/>
                      </a:pPr>
                      <a:r>
                        <a:rPr lang="tr-TR" sz="1800" b="1"/>
                        <a:t>Özerklik</a:t>
                      </a:r>
                      <a:endParaRPr lang="tr-TR" sz="1800"/>
                    </a:p>
                  </a:txBody>
                  <a:tcPr marL="90653" marR="90653" marT="45326" marB="45326" anchor="ctr">
                    <a:lnL>
                      <a:noFill/>
                    </a:lnL>
                    <a:lnR>
                      <a:noFill/>
                    </a:lnR>
                    <a:lnT>
                      <a:noFill/>
                    </a:lnT>
                    <a:lnB>
                      <a:noFill/>
                    </a:lnB>
                    <a:noFill/>
                  </a:tcPr>
                </a:tc>
                <a:tc>
                  <a:txBody>
                    <a:bodyPr/>
                    <a:lstStyle/>
                    <a:p>
                      <a:pPr>
                        <a:buNone/>
                      </a:pPr>
                      <a:r>
                        <a:rPr lang="tr-TR" sz="1800"/>
                        <a:t>İdarî ve malî özerkliğe sahiptir.</a:t>
                      </a:r>
                    </a:p>
                  </a:txBody>
                  <a:tcPr marL="90653" marR="90653" marT="45326" marB="45326" anchor="ctr">
                    <a:lnL>
                      <a:noFill/>
                    </a:lnL>
                    <a:lnR>
                      <a:noFill/>
                    </a:lnR>
                    <a:lnT>
                      <a:noFill/>
                    </a:lnT>
                    <a:lnB>
                      <a:noFill/>
                    </a:lnB>
                    <a:noFill/>
                  </a:tcPr>
                </a:tc>
                <a:extLst>
                  <a:ext uri="{0D108BD9-81ED-4DB2-BD59-A6C34878D82A}">
                    <a16:rowId xmlns:a16="http://schemas.microsoft.com/office/drawing/2014/main" val="1796908900"/>
                  </a:ext>
                </a:extLst>
              </a:tr>
              <a:tr h="462090">
                <a:tc>
                  <a:txBody>
                    <a:bodyPr/>
                    <a:lstStyle/>
                    <a:p>
                      <a:pPr>
                        <a:buNone/>
                      </a:pPr>
                      <a:r>
                        <a:rPr lang="tr-TR" sz="1800" b="1"/>
                        <a:t>Merkez</a:t>
                      </a:r>
                      <a:endParaRPr lang="tr-TR" sz="1800"/>
                    </a:p>
                  </a:txBody>
                  <a:tcPr marL="90653" marR="90653" marT="45326" marB="45326" anchor="ctr">
                    <a:lnL>
                      <a:noFill/>
                    </a:lnL>
                    <a:lnR>
                      <a:noFill/>
                    </a:lnR>
                    <a:lnT>
                      <a:noFill/>
                    </a:lnT>
                    <a:lnB>
                      <a:noFill/>
                    </a:lnB>
                    <a:noFill/>
                  </a:tcPr>
                </a:tc>
                <a:tc>
                  <a:txBody>
                    <a:bodyPr/>
                    <a:lstStyle/>
                    <a:p>
                      <a:pPr>
                        <a:buNone/>
                      </a:pPr>
                      <a:r>
                        <a:rPr lang="tr-TR" sz="1800"/>
                        <a:t>Merkezi İstanbul’dadır.</a:t>
                      </a:r>
                    </a:p>
                  </a:txBody>
                  <a:tcPr marL="90653" marR="90653" marT="45326" marB="45326" anchor="ctr">
                    <a:lnL>
                      <a:noFill/>
                    </a:lnL>
                    <a:lnR>
                      <a:noFill/>
                    </a:lnR>
                    <a:lnT>
                      <a:noFill/>
                    </a:lnT>
                    <a:lnB>
                      <a:noFill/>
                    </a:lnB>
                    <a:noFill/>
                  </a:tcPr>
                </a:tc>
                <a:extLst>
                  <a:ext uri="{0D108BD9-81ED-4DB2-BD59-A6C34878D82A}">
                    <a16:rowId xmlns:a16="http://schemas.microsoft.com/office/drawing/2014/main" val="1407494312"/>
                  </a:ext>
                </a:extLst>
              </a:tr>
              <a:tr h="462090">
                <a:tc>
                  <a:txBody>
                    <a:bodyPr/>
                    <a:lstStyle/>
                    <a:p>
                      <a:pPr>
                        <a:buNone/>
                      </a:pPr>
                      <a:r>
                        <a:rPr lang="tr-TR" sz="1800" b="1"/>
                        <a:t>Organlar</a:t>
                      </a:r>
                      <a:endParaRPr lang="tr-TR" sz="1800"/>
                    </a:p>
                  </a:txBody>
                  <a:tcPr marL="90653" marR="90653" marT="45326" marB="45326" anchor="ctr">
                    <a:lnL>
                      <a:noFill/>
                    </a:lnL>
                    <a:lnR>
                      <a:noFill/>
                    </a:lnR>
                    <a:lnT>
                      <a:noFill/>
                    </a:lnT>
                    <a:lnB>
                      <a:noFill/>
                    </a:lnB>
                    <a:noFill/>
                  </a:tcPr>
                </a:tc>
                <a:tc>
                  <a:txBody>
                    <a:bodyPr/>
                    <a:lstStyle/>
                    <a:p>
                      <a:pPr>
                        <a:buNone/>
                      </a:pPr>
                      <a:r>
                        <a:rPr lang="tr-TR" sz="1800"/>
                        <a:t>Kurul ve Başkanlıktan oluşur.</a:t>
                      </a:r>
                    </a:p>
                  </a:txBody>
                  <a:tcPr marL="90653" marR="90653" marT="45326" marB="45326" anchor="ctr">
                    <a:lnL>
                      <a:noFill/>
                    </a:lnL>
                    <a:lnR>
                      <a:noFill/>
                    </a:lnR>
                    <a:lnT>
                      <a:noFill/>
                    </a:lnT>
                    <a:lnB>
                      <a:noFill/>
                    </a:lnB>
                    <a:noFill/>
                  </a:tcPr>
                </a:tc>
                <a:extLst>
                  <a:ext uri="{0D108BD9-81ED-4DB2-BD59-A6C34878D82A}">
                    <a16:rowId xmlns:a16="http://schemas.microsoft.com/office/drawing/2014/main" val="330411777"/>
                  </a:ext>
                </a:extLst>
              </a:tr>
              <a:tr h="809406">
                <a:tc>
                  <a:txBody>
                    <a:bodyPr/>
                    <a:lstStyle/>
                    <a:p>
                      <a:pPr>
                        <a:buNone/>
                      </a:pPr>
                      <a:r>
                        <a:rPr lang="tr-TR" sz="1800" b="1"/>
                        <a:t>Bağımsızlık</a:t>
                      </a:r>
                      <a:endParaRPr lang="tr-TR" sz="1800"/>
                    </a:p>
                  </a:txBody>
                  <a:tcPr marL="90653" marR="90653" marT="45326" marB="45326" anchor="ctr">
                    <a:lnL>
                      <a:noFill/>
                    </a:lnL>
                    <a:lnR>
                      <a:noFill/>
                    </a:lnR>
                    <a:lnT>
                      <a:noFill/>
                    </a:lnT>
                    <a:lnB>
                      <a:noFill/>
                    </a:lnB>
                    <a:noFill/>
                  </a:tcPr>
                </a:tc>
                <a:tc>
                  <a:txBody>
                    <a:bodyPr/>
                    <a:lstStyle/>
                    <a:p>
                      <a:pPr>
                        <a:buNone/>
                      </a:pPr>
                      <a:r>
                        <a:rPr lang="tr-TR" sz="1800"/>
                        <a:t>Düzenleme ve denetleme görevlerini bağımsız yürütür.</a:t>
                      </a:r>
                    </a:p>
                  </a:txBody>
                  <a:tcPr marL="90653" marR="90653" marT="45326" marB="45326" anchor="ctr">
                    <a:lnL>
                      <a:noFill/>
                    </a:lnL>
                    <a:lnR>
                      <a:noFill/>
                    </a:lnR>
                    <a:lnT>
                      <a:noFill/>
                    </a:lnT>
                    <a:lnB>
                      <a:noFill/>
                    </a:lnB>
                    <a:noFill/>
                  </a:tcPr>
                </a:tc>
                <a:extLst>
                  <a:ext uri="{0D108BD9-81ED-4DB2-BD59-A6C34878D82A}">
                    <a16:rowId xmlns:a16="http://schemas.microsoft.com/office/drawing/2014/main" val="4007143592"/>
                  </a:ext>
                </a:extLst>
              </a:tr>
              <a:tr h="809406">
                <a:tc>
                  <a:txBody>
                    <a:bodyPr/>
                    <a:lstStyle/>
                    <a:p>
                      <a:pPr>
                        <a:buNone/>
                      </a:pPr>
                      <a:r>
                        <a:rPr lang="tr-TR" sz="1800" b="1"/>
                        <a:t>Mali kaynaklar</a:t>
                      </a:r>
                      <a:endParaRPr lang="tr-TR" sz="1800"/>
                    </a:p>
                  </a:txBody>
                  <a:tcPr marL="90653" marR="90653" marT="45326" marB="45326" anchor="ctr">
                    <a:lnL>
                      <a:noFill/>
                    </a:lnL>
                    <a:lnR>
                      <a:noFill/>
                    </a:lnR>
                    <a:lnT>
                      <a:noFill/>
                    </a:lnT>
                    <a:lnB>
                      <a:noFill/>
                    </a:lnB>
                    <a:noFill/>
                  </a:tcPr>
                </a:tc>
                <a:tc>
                  <a:txBody>
                    <a:bodyPr/>
                    <a:lstStyle/>
                    <a:p>
                      <a:pPr>
                        <a:buNone/>
                      </a:pPr>
                      <a:r>
                        <a:rPr lang="tr-TR" sz="1800"/>
                        <a:t>Kendisine tahsis edilen kaynakları görevleri için kullanır.</a:t>
                      </a:r>
                    </a:p>
                  </a:txBody>
                  <a:tcPr marL="90653" marR="90653" marT="45326" marB="45326" anchor="ctr">
                    <a:lnL>
                      <a:noFill/>
                    </a:lnL>
                    <a:lnR>
                      <a:noFill/>
                    </a:lnR>
                    <a:lnT>
                      <a:noFill/>
                    </a:lnT>
                    <a:lnB>
                      <a:noFill/>
                    </a:lnB>
                    <a:noFill/>
                  </a:tcPr>
                </a:tc>
                <a:extLst>
                  <a:ext uri="{0D108BD9-81ED-4DB2-BD59-A6C34878D82A}">
                    <a16:rowId xmlns:a16="http://schemas.microsoft.com/office/drawing/2014/main" val="249586234"/>
                  </a:ext>
                </a:extLst>
              </a:tr>
              <a:tr h="809406">
                <a:tc>
                  <a:txBody>
                    <a:bodyPr/>
                    <a:lstStyle/>
                    <a:p>
                      <a:pPr>
                        <a:buNone/>
                      </a:pPr>
                      <a:r>
                        <a:rPr lang="tr-TR" sz="1800" b="1"/>
                        <a:t>Personel</a:t>
                      </a:r>
                      <a:endParaRPr lang="tr-TR" sz="1800"/>
                    </a:p>
                  </a:txBody>
                  <a:tcPr marL="90653" marR="90653" marT="45326" marB="45326" anchor="ctr">
                    <a:lnL>
                      <a:noFill/>
                    </a:lnL>
                    <a:lnR>
                      <a:noFill/>
                    </a:lnR>
                    <a:lnT>
                      <a:noFill/>
                    </a:lnT>
                    <a:lnB>
                      <a:noFill/>
                    </a:lnB>
                    <a:noFill/>
                  </a:tcPr>
                </a:tc>
                <a:tc>
                  <a:txBody>
                    <a:bodyPr/>
                    <a:lstStyle/>
                    <a:p>
                      <a:pPr>
                        <a:buNone/>
                      </a:pPr>
                      <a:r>
                        <a:rPr lang="tr-TR" sz="1800"/>
                        <a:t>Görevlerini yerine getirmek için yeterli sayı ve nitelikte personel istihdam eder.</a:t>
                      </a:r>
                    </a:p>
                  </a:txBody>
                  <a:tcPr marL="90653" marR="90653" marT="45326" marB="45326" anchor="ctr">
                    <a:lnL>
                      <a:noFill/>
                    </a:lnL>
                    <a:lnR>
                      <a:noFill/>
                    </a:lnR>
                    <a:lnT>
                      <a:noFill/>
                    </a:lnT>
                    <a:lnB>
                      <a:noFill/>
                    </a:lnB>
                    <a:noFill/>
                  </a:tcPr>
                </a:tc>
                <a:extLst>
                  <a:ext uri="{0D108BD9-81ED-4DB2-BD59-A6C34878D82A}">
                    <a16:rowId xmlns:a16="http://schemas.microsoft.com/office/drawing/2014/main" val="2262993301"/>
                  </a:ext>
                </a:extLst>
              </a:tr>
              <a:tr h="809406">
                <a:tc>
                  <a:txBody>
                    <a:bodyPr/>
                    <a:lstStyle/>
                    <a:p>
                      <a:pPr>
                        <a:buNone/>
                      </a:pPr>
                      <a:r>
                        <a:rPr lang="tr-TR" sz="1800" b="1"/>
                        <a:t>Malların durumu</a:t>
                      </a:r>
                      <a:endParaRPr lang="tr-TR" sz="1800"/>
                    </a:p>
                  </a:txBody>
                  <a:tcPr marL="90653" marR="90653" marT="45326" marB="45326" anchor="ctr">
                    <a:lnL>
                      <a:noFill/>
                    </a:lnL>
                    <a:lnR>
                      <a:noFill/>
                    </a:lnR>
                    <a:lnT>
                      <a:noFill/>
                    </a:lnT>
                    <a:lnB>
                      <a:noFill/>
                    </a:lnB>
                    <a:noFill/>
                  </a:tcPr>
                </a:tc>
                <a:tc>
                  <a:txBody>
                    <a:bodyPr/>
                    <a:lstStyle/>
                    <a:p>
                      <a:pPr>
                        <a:buNone/>
                      </a:pPr>
                      <a:r>
                        <a:rPr lang="tr-TR" sz="1800" dirty="0"/>
                        <a:t>Malları Devlet malı hükmündedir; haczedilemez ve rehnedilemez.</a:t>
                      </a:r>
                    </a:p>
                  </a:txBody>
                  <a:tcPr marL="90653" marR="90653" marT="45326" marB="45326" anchor="ctr">
                    <a:lnL>
                      <a:noFill/>
                    </a:lnL>
                    <a:lnR>
                      <a:noFill/>
                    </a:lnR>
                    <a:lnT>
                      <a:noFill/>
                    </a:lnT>
                    <a:lnB>
                      <a:noFill/>
                    </a:lnB>
                    <a:noFill/>
                  </a:tcPr>
                </a:tc>
                <a:extLst>
                  <a:ext uri="{0D108BD9-81ED-4DB2-BD59-A6C34878D82A}">
                    <a16:rowId xmlns:a16="http://schemas.microsoft.com/office/drawing/2014/main" val="3189146371"/>
                  </a:ext>
                </a:extLst>
              </a:tr>
            </a:tbl>
          </a:graphicData>
        </a:graphic>
      </p:graphicFrame>
      <p:sp>
        <p:nvSpPr>
          <p:cNvPr id="4" name="Veri Yer Tutucusu 3">
            <a:extLst>
              <a:ext uri="{FF2B5EF4-FFF2-40B4-BE49-F238E27FC236}">
                <a16:creationId xmlns:a16="http://schemas.microsoft.com/office/drawing/2014/main" id="{A423B153-1328-5011-1CAD-8166349BF42E}"/>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95050209-6B57-7866-3D53-C92ACD3479E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4ED92F51-F5B1-3CCC-8F16-D0FCEF598F5D}"/>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37014541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F6C9D43-2919-8F76-6DCE-67232FD7D5BB}"/>
              </a:ext>
            </a:extLst>
          </p:cNvPr>
          <p:cNvSpPr>
            <a:spLocks noGrp="1"/>
          </p:cNvSpPr>
          <p:nvPr>
            <p:ph idx="1"/>
          </p:nvPr>
        </p:nvSpPr>
        <p:spPr/>
        <p:txBody>
          <a:bodyPr>
            <a:normAutofit fontScale="92500"/>
          </a:bodyPr>
          <a:lstStyle/>
          <a:p>
            <a:r>
              <a:rPr lang="tr-TR" dirty="0"/>
              <a:t>5411 sayılı Bankacılık Kanunu'na göre BDDK;</a:t>
            </a:r>
          </a:p>
          <a:p>
            <a:r>
              <a:rPr lang="tr-TR" dirty="0"/>
              <a:t>Bankacılık sektörünü düzenler ve denetler. </a:t>
            </a:r>
          </a:p>
          <a:p>
            <a:r>
              <a:rPr lang="tr-TR" dirty="0"/>
              <a:t>Bankaların Kanuna uygun faaliyet göstermesini sağlar. </a:t>
            </a:r>
          </a:p>
          <a:p>
            <a:r>
              <a:rPr lang="tr-TR" dirty="0"/>
              <a:t>Finansal sistemin güven ve istikrarını korumaya yönelik tedbirler alır. </a:t>
            </a:r>
          </a:p>
          <a:p>
            <a:r>
              <a:rPr lang="tr-TR" dirty="0"/>
              <a:t>Bankacılık mevzuatının uygulanmasını gözetir. </a:t>
            </a:r>
          </a:p>
          <a:p>
            <a:r>
              <a:rPr lang="tr-TR" dirty="0"/>
              <a:t>Kanunla kendisine verilen görev ve yetkileri yerine getirir.</a:t>
            </a:r>
          </a:p>
          <a:p>
            <a:endParaRPr lang="tr-TR" dirty="0"/>
          </a:p>
        </p:txBody>
      </p:sp>
      <p:sp>
        <p:nvSpPr>
          <p:cNvPr id="4" name="Veri Yer Tutucusu 3">
            <a:extLst>
              <a:ext uri="{FF2B5EF4-FFF2-40B4-BE49-F238E27FC236}">
                <a16:creationId xmlns:a16="http://schemas.microsoft.com/office/drawing/2014/main" id="{441AF08F-977A-B17D-A9C5-365E705B6450}"/>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8E41FCB0-81D2-460D-0D6A-872436713F2D}"/>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172C9B75-598A-74E8-BE6F-94A27099D54F}"/>
              </a:ext>
            </a:extLst>
          </p:cNvPr>
          <p:cNvSpPr>
            <a:spLocks noGrp="1"/>
          </p:cNvSpPr>
          <p:nvPr>
            <p:ph type="sldNum" sz="quarter" idx="12"/>
          </p:nvPr>
        </p:nvSpPr>
        <p:spPr/>
        <p:txBody>
          <a:bodyPr/>
          <a:lstStyle/>
          <a:p>
            <a:fld id="{98D1A948-F723-44D0-9112-FAEB9D266EE7}" type="slidenum">
              <a:rPr lang="tr-TR" smtClean="0"/>
              <a:t>4</a:t>
            </a:fld>
            <a:endParaRPr lang="tr-TR"/>
          </a:p>
        </p:txBody>
      </p:sp>
    </p:spTree>
    <p:extLst>
      <p:ext uri="{BB962C8B-B14F-4D97-AF65-F5344CB8AC3E}">
        <p14:creationId xmlns:p14="http://schemas.microsoft.com/office/powerpoint/2010/main" val="1668561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2D7ABB9-C9AD-FB61-D5A2-E458A9657C83}"/>
              </a:ext>
            </a:extLst>
          </p:cNvPr>
          <p:cNvSpPr>
            <a:spLocks noGrp="1"/>
          </p:cNvSpPr>
          <p:nvPr>
            <p:ph idx="1"/>
          </p:nvPr>
        </p:nvSpPr>
        <p:spPr/>
        <p:txBody>
          <a:bodyPr/>
          <a:lstStyle/>
          <a:p>
            <a:r>
              <a:rPr lang="tr-TR" dirty="0"/>
              <a:t>BDDK, bankacılık sektöründe </a:t>
            </a:r>
            <a:r>
              <a:rPr lang="tr-TR" b="1" dirty="0"/>
              <a:t>düzenleme ve denetleme</a:t>
            </a:r>
            <a:r>
              <a:rPr lang="tr-TR" dirty="0"/>
              <a:t> görevlerini yerine getirir.</a:t>
            </a:r>
          </a:p>
          <a:p>
            <a:r>
              <a:rPr lang="tr-TR" dirty="0"/>
              <a:t> Kurumun kararları </a:t>
            </a:r>
            <a:r>
              <a:rPr lang="tr-TR" b="1" dirty="0"/>
              <a:t>yerindelik denetimine tabi tutulamaz.</a:t>
            </a:r>
            <a:endParaRPr lang="tr-TR" dirty="0"/>
          </a:p>
          <a:p>
            <a:r>
              <a:rPr lang="tr-TR" dirty="0"/>
              <a:t> Hiçbir makam BDDK’nın kararlarını etkilemek amacıyla </a:t>
            </a:r>
            <a:r>
              <a:rPr lang="tr-TR" b="1" dirty="0"/>
              <a:t>emir ve talimat veremez.</a:t>
            </a:r>
            <a:endParaRPr lang="tr-TR" dirty="0"/>
          </a:p>
          <a:p>
            <a:endParaRPr lang="tr-TR" dirty="0"/>
          </a:p>
        </p:txBody>
      </p:sp>
      <p:sp>
        <p:nvSpPr>
          <p:cNvPr id="4" name="Veri Yer Tutucusu 3">
            <a:extLst>
              <a:ext uri="{FF2B5EF4-FFF2-40B4-BE49-F238E27FC236}">
                <a16:creationId xmlns:a16="http://schemas.microsoft.com/office/drawing/2014/main" id="{4294595D-055D-6C57-4E79-BDEA9479922B}"/>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16163EF7-B9E3-2170-FA95-DB8C6304648A}"/>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8AF8F695-3D66-DF98-572D-2E1381E022AF}"/>
              </a:ext>
            </a:extLst>
          </p:cNvPr>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4176327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A2DC277-5C74-CF1B-8403-D1F560836624}"/>
              </a:ext>
            </a:extLst>
          </p:cNvPr>
          <p:cNvSpPr>
            <a:spLocks noGrp="1"/>
          </p:cNvSpPr>
          <p:nvPr>
            <p:ph type="title"/>
          </p:nvPr>
        </p:nvSpPr>
        <p:spPr/>
        <p:txBody>
          <a:bodyPr/>
          <a:lstStyle/>
          <a:p>
            <a:r>
              <a:rPr lang="tr-TR" dirty="0"/>
              <a:t>Kurulun Temel Görev ve Yetkileri</a:t>
            </a:r>
          </a:p>
        </p:txBody>
      </p:sp>
      <p:graphicFrame>
        <p:nvGraphicFramePr>
          <p:cNvPr id="7" name="İçerik Yer Tutucusu 6">
            <a:extLst>
              <a:ext uri="{FF2B5EF4-FFF2-40B4-BE49-F238E27FC236}">
                <a16:creationId xmlns:a16="http://schemas.microsoft.com/office/drawing/2014/main" id="{1B24BA66-592D-2413-1481-E33DC83079F3}"/>
              </a:ext>
            </a:extLst>
          </p:cNvPr>
          <p:cNvGraphicFramePr>
            <a:graphicFrameLocks noGrp="1"/>
          </p:cNvGraphicFramePr>
          <p:nvPr>
            <p:ph idx="1"/>
            <p:extLst>
              <p:ext uri="{D42A27DB-BD31-4B8C-83A1-F6EECF244321}">
                <p14:modId xmlns:p14="http://schemas.microsoft.com/office/powerpoint/2010/main" val="2626609147"/>
              </p:ext>
            </p:extLst>
          </p:nvPr>
        </p:nvGraphicFramePr>
        <p:xfrm>
          <a:off x="1189038" y="2035334"/>
          <a:ext cx="10164762" cy="3931920"/>
        </p:xfrm>
        <a:graphic>
          <a:graphicData uri="http://schemas.openxmlformats.org/drawingml/2006/table">
            <a:tbl>
              <a:tblPr/>
              <a:tblGrid>
                <a:gridCol w="5082381">
                  <a:extLst>
                    <a:ext uri="{9D8B030D-6E8A-4147-A177-3AD203B41FA5}">
                      <a16:colId xmlns:a16="http://schemas.microsoft.com/office/drawing/2014/main" val="203319806"/>
                    </a:ext>
                  </a:extLst>
                </a:gridCol>
                <a:gridCol w="5082381">
                  <a:extLst>
                    <a:ext uri="{9D8B030D-6E8A-4147-A177-3AD203B41FA5}">
                      <a16:colId xmlns:a16="http://schemas.microsoft.com/office/drawing/2014/main" val="2676238650"/>
                    </a:ext>
                  </a:extLst>
                </a:gridCol>
              </a:tblGrid>
              <a:tr h="0">
                <a:tc>
                  <a:txBody>
                    <a:bodyPr/>
                    <a:lstStyle/>
                    <a:p>
                      <a:pPr>
                        <a:buNone/>
                      </a:pPr>
                      <a:r>
                        <a:rPr lang="tr-TR" dirty="0"/>
                        <a:t>Görev ve Yetki</a:t>
                      </a:r>
                    </a:p>
                  </a:txBody>
                  <a:tcPr anchor="ctr">
                    <a:lnL>
                      <a:noFill/>
                    </a:lnL>
                    <a:lnR>
                      <a:noFill/>
                    </a:lnR>
                    <a:lnT>
                      <a:noFill/>
                    </a:lnT>
                    <a:lnB>
                      <a:noFill/>
                    </a:lnB>
                    <a:noFill/>
                  </a:tcPr>
                </a:tc>
                <a:tc>
                  <a:txBody>
                    <a:bodyPr/>
                    <a:lstStyle/>
                    <a:p>
                      <a:pPr>
                        <a:buNone/>
                      </a:pPr>
                      <a:r>
                        <a:rPr lang="tr-TR"/>
                        <a:t>Açıklama</a:t>
                      </a:r>
                    </a:p>
                  </a:txBody>
                  <a:tcPr anchor="ctr">
                    <a:lnL>
                      <a:noFill/>
                    </a:lnL>
                    <a:lnR>
                      <a:noFill/>
                    </a:lnR>
                    <a:lnT>
                      <a:noFill/>
                    </a:lnT>
                    <a:lnB>
                      <a:noFill/>
                    </a:lnB>
                    <a:noFill/>
                  </a:tcPr>
                </a:tc>
                <a:extLst>
                  <a:ext uri="{0D108BD9-81ED-4DB2-BD59-A6C34878D82A}">
                    <a16:rowId xmlns:a16="http://schemas.microsoft.com/office/drawing/2014/main" val="1067216874"/>
                  </a:ext>
                </a:extLst>
              </a:tr>
              <a:tr h="0">
                <a:tc>
                  <a:txBody>
                    <a:bodyPr/>
                    <a:lstStyle/>
                    <a:p>
                      <a:pPr>
                        <a:buNone/>
                      </a:pPr>
                      <a:r>
                        <a:rPr lang="tr-TR" b="1" dirty="0"/>
                        <a:t>Düzenleme yapmak</a:t>
                      </a:r>
                      <a:endParaRPr lang="tr-TR" dirty="0"/>
                    </a:p>
                  </a:txBody>
                  <a:tcPr anchor="ctr">
                    <a:lnL>
                      <a:noFill/>
                    </a:lnL>
                    <a:lnR>
                      <a:noFill/>
                    </a:lnR>
                    <a:lnT>
                      <a:noFill/>
                    </a:lnT>
                    <a:lnB>
                      <a:noFill/>
                    </a:lnB>
                    <a:noFill/>
                  </a:tcPr>
                </a:tc>
                <a:tc>
                  <a:txBody>
                    <a:bodyPr/>
                    <a:lstStyle/>
                    <a:p>
                      <a:pPr>
                        <a:buNone/>
                      </a:pPr>
                      <a:r>
                        <a:rPr lang="tr-TR"/>
                        <a:t>Kanunun uygulanmasına ilişkin düzenleyici kararlar almak.</a:t>
                      </a:r>
                    </a:p>
                  </a:txBody>
                  <a:tcPr anchor="ctr">
                    <a:lnL>
                      <a:noFill/>
                    </a:lnL>
                    <a:lnR>
                      <a:noFill/>
                    </a:lnR>
                    <a:lnT>
                      <a:noFill/>
                    </a:lnT>
                    <a:lnB>
                      <a:noFill/>
                    </a:lnB>
                    <a:noFill/>
                  </a:tcPr>
                </a:tc>
                <a:extLst>
                  <a:ext uri="{0D108BD9-81ED-4DB2-BD59-A6C34878D82A}">
                    <a16:rowId xmlns:a16="http://schemas.microsoft.com/office/drawing/2014/main" val="3239995079"/>
                  </a:ext>
                </a:extLst>
              </a:tr>
              <a:tr h="0">
                <a:tc>
                  <a:txBody>
                    <a:bodyPr/>
                    <a:lstStyle/>
                    <a:p>
                      <a:pPr>
                        <a:buNone/>
                      </a:pPr>
                      <a:r>
                        <a:rPr lang="tr-TR" b="1"/>
                        <a:t>İzin vermek</a:t>
                      </a:r>
                      <a:endParaRPr lang="tr-TR"/>
                    </a:p>
                  </a:txBody>
                  <a:tcPr anchor="ctr">
                    <a:lnL>
                      <a:noFill/>
                    </a:lnL>
                    <a:lnR>
                      <a:noFill/>
                    </a:lnR>
                    <a:lnT>
                      <a:noFill/>
                    </a:lnT>
                    <a:lnB>
                      <a:noFill/>
                    </a:lnB>
                    <a:noFill/>
                  </a:tcPr>
                </a:tc>
                <a:tc>
                  <a:txBody>
                    <a:bodyPr/>
                    <a:lstStyle/>
                    <a:p>
                      <a:pPr>
                        <a:buNone/>
                      </a:pPr>
                      <a:r>
                        <a:rPr lang="tr-TR"/>
                        <a:t>Bankaların kuruluşu, faaliyetleri, birleşme, devir ve diğer izin işlemlerine karar vermek.</a:t>
                      </a:r>
                    </a:p>
                  </a:txBody>
                  <a:tcPr anchor="ctr">
                    <a:lnL>
                      <a:noFill/>
                    </a:lnL>
                    <a:lnR>
                      <a:noFill/>
                    </a:lnR>
                    <a:lnT>
                      <a:noFill/>
                    </a:lnT>
                    <a:lnB>
                      <a:noFill/>
                    </a:lnB>
                    <a:noFill/>
                  </a:tcPr>
                </a:tc>
                <a:extLst>
                  <a:ext uri="{0D108BD9-81ED-4DB2-BD59-A6C34878D82A}">
                    <a16:rowId xmlns:a16="http://schemas.microsoft.com/office/drawing/2014/main" val="1639719000"/>
                  </a:ext>
                </a:extLst>
              </a:tr>
              <a:tr h="0">
                <a:tc>
                  <a:txBody>
                    <a:bodyPr/>
                    <a:lstStyle/>
                    <a:p>
                      <a:pPr>
                        <a:buNone/>
                      </a:pPr>
                      <a:r>
                        <a:rPr lang="tr-TR" b="1"/>
                        <a:t>Denetlemek</a:t>
                      </a:r>
                      <a:endParaRPr lang="tr-TR"/>
                    </a:p>
                  </a:txBody>
                  <a:tcPr anchor="ctr">
                    <a:lnL>
                      <a:noFill/>
                    </a:lnL>
                    <a:lnR>
                      <a:noFill/>
                    </a:lnR>
                    <a:lnT>
                      <a:noFill/>
                    </a:lnT>
                    <a:lnB>
                      <a:noFill/>
                    </a:lnB>
                    <a:noFill/>
                  </a:tcPr>
                </a:tc>
                <a:tc>
                  <a:txBody>
                    <a:bodyPr/>
                    <a:lstStyle/>
                    <a:p>
                      <a:pPr>
                        <a:buNone/>
                      </a:pPr>
                      <a:r>
                        <a:rPr lang="tr-TR"/>
                        <a:t>Bankaların Kanuna uygun faaliyet göstermesini sağlamak.</a:t>
                      </a:r>
                    </a:p>
                  </a:txBody>
                  <a:tcPr anchor="ctr">
                    <a:lnL>
                      <a:noFill/>
                    </a:lnL>
                    <a:lnR>
                      <a:noFill/>
                    </a:lnR>
                    <a:lnT>
                      <a:noFill/>
                    </a:lnT>
                    <a:lnB>
                      <a:noFill/>
                    </a:lnB>
                    <a:noFill/>
                  </a:tcPr>
                </a:tc>
                <a:extLst>
                  <a:ext uri="{0D108BD9-81ED-4DB2-BD59-A6C34878D82A}">
                    <a16:rowId xmlns:a16="http://schemas.microsoft.com/office/drawing/2014/main" val="21538911"/>
                  </a:ext>
                </a:extLst>
              </a:tr>
              <a:tr h="0">
                <a:tc>
                  <a:txBody>
                    <a:bodyPr/>
                    <a:lstStyle/>
                    <a:p>
                      <a:pPr>
                        <a:buNone/>
                      </a:pPr>
                      <a:r>
                        <a:rPr lang="tr-TR" b="1"/>
                        <a:t>Tedbir almak</a:t>
                      </a:r>
                      <a:endParaRPr lang="tr-TR"/>
                    </a:p>
                  </a:txBody>
                  <a:tcPr anchor="ctr">
                    <a:lnL>
                      <a:noFill/>
                    </a:lnL>
                    <a:lnR>
                      <a:noFill/>
                    </a:lnR>
                    <a:lnT>
                      <a:noFill/>
                    </a:lnT>
                    <a:lnB>
                      <a:noFill/>
                    </a:lnB>
                    <a:noFill/>
                  </a:tcPr>
                </a:tc>
                <a:tc>
                  <a:txBody>
                    <a:bodyPr/>
                    <a:lstStyle/>
                    <a:p>
                      <a:pPr>
                        <a:buNone/>
                      </a:pPr>
                      <a:r>
                        <a:rPr lang="tr-TR"/>
                        <a:t>Kanuna aykırılık tespit edildiğinde gerekli idari tedbirleri uygulamak.</a:t>
                      </a:r>
                    </a:p>
                  </a:txBody>
                  <a:tcPr anchor="ctr">
                    <a:lnL>
                      <a:noFill/>
                    </a:lnL>
                    <a:lnR>
                      <a:noFill/>
                    </a:lnR>
                    <a:lnT>
                      <a:noFill/>
                    </a:lnT>
                    <a:lnB>
                      <a:noFill/>
                    </a:lnB>
                    <a:noFill/>
                  </a:tcPr>
                </a:tc>
                <a:extLst>
                  <a:ext uri="{0D108BD9-81ED-4DB2-BD59-A6C34878D82A}">
                    <a16:rowId xmlns:a16="http://schemas.microsoft.com/office/drawing/2014/main" val="538711458"/>
                  </a:ext>
                </a:extLst>
              </a:tr>
              <a:tr h="0">
                <a:tc>
                  <a:txBody>
                    <a:bodyPr/>
                    <a:lstStyle/>
                    <a:p>
                      <a:pPr>
                        <a:buNone/>
                      </a:pPr>
                      <a:r>
                        <a:rPr lang="tr-TR" b="1"/>
                        <a:t>Faaliyetleri sınırlandırmak veya kaldırmak</a:t>
                      </a:r>
                      <a:endParaRPr lang="tr-TR"/>
                    </a:p>
                  </a:txBody>
                  <a:tcPr anchor="ctr">
                    <a:lnL>
                      <a:noFill/>
                    </a:lnL>
                    <a:lnR>
                      <a:noFill/>
                    </a:lnR>
                    <a:lnT>
                      <a:noFill/>
                    </a:lnT>
                    <a:lnB>
                      <a:noFill/>
                    </a:lnB>
                    <a:noFill/>
                  </a:tcPr>
                </a:tc>
                <a:tc>
                  <a:txBody>
                    <a:bodyPr/>
                    <a:lstStyle/>
                    <a:p>
                      <a:pPr>
                        <a:buNone/>
                      </a:pPr>
                      <a:r>
                        <a:rPr lang="tr-TR"/>
                        <a:t>Gerekli hâllerde bankaların faaliyetlerini sınırlandırmak veya faaliyet izinlerini kaldırmak.</a:t>
                      </a:r>
                    </a:p>
                  </a:txBody>
                  <a:tcPr anchor="ctr">
                    <a:lnL>
                      <a:noFill/>
                    </a:lnL>
                    <a:lnR>
                      <a:noFill/>
                    </a:lnR>
                    <a:lnT>
                      <a:noFill/>
                    </a:lnT>
                    <a:lnB>
                      <a:noFill/>
                    </a:lnB>
                    <a:noFill/>
                  </a:tcPr>
                </a:tc>
                <a:extLst>
                  <a:ext uri="{0D108BD9-81ED-4DB2-BD59-A6C34878D82A}">
                    <a16:rowId xmlns:a16="http://schemas.microsoft.com/office/drawing/2014/main" val="2668840190"/>
                  </a:ext>
                </a:extLst>
              </a:tr>
              <a:tr h="0">
                <a:tc>
                  <a:txBody>
                    <a:bodyPr/>
                    <a:lstStyle/>
                    <a:p>
                      <a:pPr>
                        <a:buNone/>
                      </a:pPr>
                      <a:r>
                        <a:rPr lang="tr-TR" b="1"/>
                        <a:t>Diğer görevleri yerine getirmek</a:t>
                      </a:r>
                      <a:endParaRPr lang="tr-TR"/>
                    </a:p>
                  </a:txBody>
                  <a:tcPr anchor="ctr">
                    <a:lnL>
                      <a:noFill/>
                    </a:lnL>
                    <a:lnR>
                      <a:noFill/>
                    </a:lnR>
                    <a:lnT>
                      <a:noFill/>
                    </a:lnT>
                    <a:lnB>
                      <a:noFill/>
                    </a:lnB>
                    <a:noFill/>
                  </a:tcPr>
                </a:tc>
                <a:tc>
                  <a:txBody>
                    <a:bodyPr/>
                    <a:lstStyle/>
                    <a:p>
                      <a:pPr>
                        <a:buNone/>
                      </a:pPr>
                      <a:r>
                        <a:rPr lang="tr-TR" dirty="0"/>
                        <a:t>Kanunla verilen diğer görev ve yetkileri kullanmak.</a:t>
                      </a:r>
                    </a:p>
                  </a:txBody>
                  <a:tcPr anchor="ctr">
                    <a:lnL>
                      <a:noFill/>
                    </a:lnL>
                    <a:lnR>
                      <a:noFill/>
                    </a:lnR>
                    <a:lnT>
                      <a:noFill/>
                    </a:lnT>
                    <a:lnB>
                      <a:noFill/>
                    </a:lnB>
                    <a:noFill/>
                  </a:tcPr>
                </a:tc>
                <a:extLst>
                  <a:ext uri="{0D108BD9-81ED-4DB2-BD59-A6C34878D82A}">
                    <a16:rowId xmlns:a16="http://schemas.microsoft.com/office/drawing/2014/main" val="2781334812"/>
                  </a:ext>
                </a:extLst>
              </a:tr>
            </a:tbl>
          </a:graphicData>
        </a:graphic>
      </p:graphicFrame>
      <p:sp>
        <p:nvSpPr>
          <p:cNvPr id="4" name="Veri Yer Tutucusu 3">
            <a:extLst>
              <a:ext uri="{FF2B5EF4-FFF2-40B4-BE49-F238E27FC236}">
                <a16:creationId xmlns:a16="http://schemas.microsoft.com/office/drawing/2014/main" id="{CAD49B27-BD85-7B51-604C-4C03747952C7}"/>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D657EF3F-AD15-04EF-3BBB-FF0B32AE15B2}"/>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96BE33D-B05F-C3C4-3CB7-6DE2B4EF3BA4}"/>
              </a:ext>
            </a:extLst>
          </p:cNvPr>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552774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2AF42-2296-319C-9B72-50429E63776A}"/>
              </a:ext>
            </a:extLst>
          </p:cNvPr>
          <p:cNvSpPr>
            <a:spLocks noGrp="1"/>
          </p:cNvSpPr>
          <p:nvPr>
            <p:ph idx="1"/>
          </p:nvPr>
        </p:nvSpPr>
        <p:spPr/>
        <p:txBody>
          <a:bodyPr/>
          <a:lstStyle/>
          <a:p>
            <a:r>
              <a:rPr lang="tr-TR" dirty="0"/>
              <a:t>Kurul, </a:t>
            </a:r>
            <a:r>
              <a:rPr lang="tr-TR" b="1" dirty="0"/>
              <a:t>bankacılık sektörünün en üst düzenleme ve karar organıdır.</a:t>
            </a:r>
            <a:endParaRPr lang="tr-TR" dirty="0"/>
          </a:p>
          <a:p>
            <a:r>
              <a:rPr lang="tr-TR" dirty="0"/>
              <a:t>Kuruluş izni, faaliyet izni ve faaliyet izninin kaldırılması gibi önemli kararlar Kurul tarafından alınır.</a:t>
            </a:r>
          </a:p>
          <a:p>
            <a:r>
              <a:rPr lang="tr-TR" dirty="0"/>
              <a:t> Kurul, gerektiğinde bankalar hakkında idari tedbirler uygulayabilir.</a:t>
            </a:r>
          </a:p>
          <a:p>
            <a:endParaRPr lang="tr-TR" dirty="0"/>
          </a:p>
        </p:txBody>
      </p:sp>
      <p:sp>
        <p:nvSpPr>
          <p:cNvPr id="4" name="Veri Yer Tutucusu 3">
            <a:extLst>
              <a:ext uri="{FF2B5EF4-FFF2-40B4-BE49-F238E27FC236}">
                <a16:creationId xmlns:a16="http://schemas.microsoft.com/office/drawing/2014/main" id="{22C35F9F-710E-C128-B365-B4DB7FA72533}"/>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DEEEE3E0-E729-1DCC-E1BE-C67F0D9D321E}"/>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58519A1-DF08-8290-4C69-79A7AD9FBC2A}"/>
              </a:ext>
            </a:extLst>
          </p:cNvPr>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1857441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F2D4D3A-DC83-8621-6B86-5E9B89B098B0}"/>
              </a:ext>
            </a:extLst>
          </p:cNvPr>
          <p:cNvSpPr>
            <a:spLocks noGrp="1"/>
          </p:cNvSpPr>
          <p:nvPr>
            <p:ph idx="1"/>
          </p:nvPr>
        </p:nvSpPr>
        <p:spPr/>
        <p:txBody>
          <a:bodyPr/>
          <a:lstStyle/>
          <a:p>
            <a:r>
              <a:rPr lang="tr-TR" b="1" dirty="0"/>
              <a:t>BDDK iki temel organdan oluşur:</a:t>
            </a:r>
            <a:endParaRPr lang="tr-TR" dirty="0"/>
          </a:p>
          <a:p>
            <a:r>
              <a:rPr lang="tr-TR" b="1" dirty="0"/>
              <a:t>Bankacılık Düzenleme ve Denetleme Kurulu</a:t>
            </a:r>
            <a:r>
              <a:rPr lang="tr-TR" dirty="0"/>
              <a:t> </a:t>
            </a:r>
          </a:p>
          <a:p>
            <a:r>
              <a:rPr lang="tr-TR" b="1" dirty="0"/>
              <a:t>Başkanlık</a:t>
            </a:r>
            <a:r>
              <a:rPr lang="tr-TR" dirty="0"/>
              <a:t> </a:t>
            </a:r>
          </a:p>
          <a:p>
            <a:endParaRPr lang="tr-TR" dirty="0"/>
          </a:p>
        </p:txBody>
      </p:sp>
      <p:sp>
        <p:nvSpPr>
          <p:cNvPr id="4" name="Veri Yer Tutucusu 3">
            <a:extLst>
              <a:ext uri="{FF2B5EF4-FFF2-40B4-BE49-F238E27FC236}">
                <a16:creationId xmlns:a16="http://schemas.microsoft.com/office/drawing/2014/main" id="{9FF66118-E298-095A-ACB3-CB76BC4E3E62}"/>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A88AEAF0-4564-2065-DC35-42A69F17097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18F2CF72-8ECB-E0AC-23F7-62BEBE83CAA7}"/>
              </a:ext>
            </a:extLst>
          </p:cNvPr>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2687535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0BB66D-A63B-77A2-1B27-A1090F173FB3}"/>
              </a:ext>
            </a:extLst>
          </p:cNvPr>
          <p:cNvSpPr>
            <a:spLocks noGrp="1"/>
          </p:cNvSpPr>
          <p:nvPr>
            <p:ph type="title"/>
          </p:nvPr>
        </p:nvSpPr>
        <p:spPr/>
        <p:txBody>
          <a:bodyPr>
            <a:normAutofit/>
          </a:bodyPr>
          <a:lstStyle/>
          <a:p>
            <a:r>
              <a:rPr lang="tr-TR" dirty="0"/>
              <a:t>BDDK'NIN TEŞKİLAT YAPISI</a:t>
            </a:r>
          </a:p>
        </p:txBody>
      </p:sp>
      <p:sp>
        <p:nvSpPr>
          <p:cNvPr id="3" name="İçerik Yer Tutucusu 2">
            <a:extLst>
              <a:ext uri="{FF2B5EF4-FFF2-40B4-BE49-F238E27FC236}">
                <a16:creationId xmlns:a16="http://schemas.microsoft.com/office/drawing/2014/main" id="{61620238-2DBC-C33D-82B1-81D38D94FC8B}"/>
              </a:ext>
            </a:extLst>
          </p:cNvPr>
          <p:cNvSpPr>
            <a:spLocks noGrp="1"/>
          </p:cNvSpPr>
          <p:nvPr>
            <p:ph idx="1"/>
          </p:nvPr>
        </p:nvSpPr>
        <p:spPr/>
        <p:txBody>
          <a:bodyPr>
            <a:normAutofit fontScale="40000" lnSpcReduction="20000"/>
          </a:bodyPr>
          <a:lstStyle/>
          <a:p>
            <a:pPr marL="0" indent="0" algn="ctr">
              <a:buNone/>
            </a:pPr>
            <a:r>
              <a:rPr lang="tr-TR" dirty="0"/>
              <a:t> BANKACILIK DÜZENLEME VE</a:t>
            </a:r>
          </a:p>
          <a:p>
            <a:pPr marL="0" indent="0" algn="ctr">
              <a:buNone/>
            </a:pPr>
            <a:r>
              <a:rPr lang="tr-TR" dirty="0"/>
              <a:t>                DENETLEME KURUMU</a:t>
            </a:r>
          </a:p>
          <a:p>
            <a:pPr marL="0" indent="0" algn="ctr">
              <a:buNone/>
            </a:pPr>
            <a:r>
              <a:rPr lang="tr-TR" dirty="0"/>
              <a:t>                      (BDDK)</a:t>
            </a:r>
          </a:p>
          <a:p>
            <a:pPr marL="0" indent="0" algn="ctr">
              <a:buNone/>
            </a:pPr>
            <a:r>
              <a:rPr lang="tr-TR" dirty="0"/>
              <a:t>                         │</a:t>
            </a:r>
          </a:p>
          <a:p>
            <a:pPr marL="0" indent="0" algn="ctr">
              <a:buNone/>
            </a:pPr>
            <a:r>
              <a:rPr lang="tr-TR" dirty="0"/>
              <a:t>                          ┌────────────────┴────────────────┐</a:t>
            </a:r>
          </a:p>
          <a:p>
            <a:pPr marL="0" indent="0" algn="ctr">
              <a:buNone/>
            </a:pPr>
            <a:r>
              <a:rPr lang="tr-TR" dirty="0"/>
              <a:t>                │                                 │</a:t>
            </a:r>
          </a:p>
          <a:p>
            <a:pPr marL="0" indent="0" algn="ctr">
              <a:buNone/>
            </a:pPr>
            <a:r>
              <a:rPr lang="tr-TR" dirty="0"/>
              <a:t>            Bankacılık Düzenleme               Başkanlık</a:t>
            </a:r>
          </a:p>
          <a:p>
            <a:pPr marL="0" indent="0" algn="ctr">
              <a:buNone/>
            </a:pPr>
            <a:r>
              <a:rPr lang="tr-TR" dirty="0"/>
              <a:t> ve Denetleme Kurulu                   │</a:t>
            </a:r>
          </a:p>
          <a:p>
            <a:pPr marL="0" indent="0" algn="ctr">
              <a:buNone/>
            </a:pPr>
            <a:r>
              <a:rPr lang="tr-TR" dirty="0"/>
              <a:t>                                                            │</a:t>
            </a:r>
          </a:p>
          <a:p>
            <a:pPr marL="0" indent="0" algn="ctr">
              <a:buNone/>
            </a:pPr>
            <a:r>
              <a:rPr lang="tr-TR" dirty="0"/>
              <a:t>                       ┌────────────────┼────────────────┐</a:t>
            </a:r>
          </a:p>
          <a:p>
            <a:pPr marL="0" indent="0" algn="ctr">
              <a:buNone/>
            </a:pPr>
            <a:r>
              <a:rPr lang="tr-TR" dirty="0"/>
              <a:t>                       │                │                │</a:t>
            </a:r>
          </a:p>
          <a:p>
            <a:pPr marL="0" indent="0" algn="ctr">
              <a:buNone/>
            </a:pPr>
            <a:r>
              <a:rPr lang="tr-TR" dirty="0"/>
              <a:t>                    Başkan       </a:t>
            </a:r>
            <a:r>
              <a:rPr lang="tr-TR" dirty="0" err="1"/>
              <a:t>Başkan</a:t>
            </a:r>
            <a:r>
              <a:rPr lang="tr-TR" dirty="0"/>
              <a:t> Yardımcıları   Hizmet Birimleri</a:t>
            </a:r>
          </a:p>
        </p:txBody>
      </p:sp>
      <p:sp>
        <p:nvSpPr>
          <p:cNvPr id="4" name="Veri Yer Tutucusu 3">
            <a:extLst>
              <a:ext uri="{FF2B5EF4-FFF2-40B4-BE49-F238E27FC236}">
                <a16:creationId xmlns:a16="http://schemas.microsoft.com/office/drawing/2014/main" id="{C722E1D3-080B-C51C-8A1F-EDBE6D44A1DE}"/>
              </a:ext>
            </a:extLst>
          </p:cNvPr>
          <p:cNvSpPr>
            <a:spLocks noGrp="1"/>
          </p:cNvSpPr>
          <p:nvPr>
            <p:ph type="dt" sz="half" idx="10"/>
          </p:nvPr>
        </p:nvSpPr>
        <p:spPr/>
        <p:txBody>
          <a:bodyPr/>
          <a:lstStyle/>
          <a:p>
            <a:r>
              <a:rPr lang="tr-TR" dirty="0"/>
              <a:t>30.06.2026</a:t>
            </a:r>
          </a:p>
          <a:p>
            <a:endParaRPr lang="tr-TR" dirty="0"/>
          </a:p>
        </p:txBody>
      </p:sp>
      <p:sp>
        <p:nvSpPr>
          <p:cNvPr id="5" name="Alt Bilgi Yer Tutucusu 4">
            <a:extLst>
              <a:ext uri="{FF2B5EF4-FFF2-40B4-BE49-F238E27FC236}">
                <a16:creationId xmlns:a16="http://schemas.microsoft.com/office/drawing/2014/main" id="{610C8734-1E7A-6DD6-9A39-B47F44377F5D}"/>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46EF229-2A97-7147-2AF2-21746E70199E}"/>
              </a:ext>
            </a:extLst>
          </p:cNvPr>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238937278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83</TotalTime>
  <Words>654</Words>
  <Application>Microsoft Office PowerPoint</Application>
  <PresentationFormat>Geniş ekran</PresentationFormat>
  <Paragraphs>151</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15</vt:i4>
      </vt:variant>
    </vt:vector>
  </HeadingPairs>
  <TitlesOfParts>
    <vt:vector size="20" baseType="lpstr">
      <vt:lpstr>Aptos</vt:lpstr>
      <vt:lpstr>Aptos Display</vt:lpstr>
      <vt:lpstr>Arial</vt:lpstr>
      <vt:lpstr>Office Teması</vt:lpstr>
      <vt:lpstr>Özel Tasarım</vt:lpstr>
      <vt:lpstr>BANKA VE SİGORTA HUKUKU</vt:lpstr>
      <vt:lpstr>Bankacılık Düzenleme ve Denetleme Kurumu</vt:lpstr>
      <vt:lpstr>PowerPoint Sunusu</vt:lpstr>
      <vt:lpstr>PowerPoint Sunusu</vt:lpstr>
      <vt:lpstr>PowerPoint Sunusu</vt:lpstr>
      <vt:lpstr>Kurulun Temel Görev ve Yetkileri</vt:lpstr>
      <vt:lpstr>PowerPoint Sunusu</vt:lpstr>
      <vt:lpstr>PowerPoint Sunusu</vt:lpstr>
      <vt:lpstr>BDDK'NIN TEŞKİLAT YAPISI</vt:lpstr>
      <vt:lpstr>Kurulun Yapısı</vt:lpstr>
      <vt:lpstr>PowerPoint Sunusu</vt:lpstr>
      <vt:lpstr>Başkanlık</vt:lpstr>
      <vt:lpstr>PowerPoint Sunusu</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BANKA VE SİGORTA HUKUKU</dc:title>
  <dc:creator>EÖ</dc:creator>
  <cp:lastModifiedBy>EDIBE YIGIT</cp:lastModifiedBy>
  <cp:revision>12</cp:revision>
  <dcterms:created xsi:type="dcterms:W3CDTF">2026-04-02T07:47:59Z</dcterms:created>
  <dcterms:modified xsi:type="dcterms:W3CDTF">2026-07-02T10:40:17Z</dcterms:modified>
</cp:coreProperties>
</file>