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4"/>
  </p:notesMasterIdLst>
  <p:sldIdLst>
    <p:sldId id="256" r:id="rId3"/>
    <p:sldId id="257" r:id="rId4"/>
    <p:sldId id="268" r:id="rId5"/>
    <p:sldId id="258" r:id="rId6"/>
    <p:sldId id="260" r:id="rId7"/>
    <p:sldId id="261" r:id="rId8"/>
    <p:sldId id="262" r:id="rId9"/>
    <p:sldId id="263" r:id="rId10"/>
    <p:sldId id="264" r:id="rId11"/>
    <p:sldId id="265" r:id="rId12"/>
    <p:sldId id="26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710" autoAdjust="0"/>
  </p:normalViewPr>
  <p:slideViewPr>
    <p:cSldViewPr snapToGrid="0">
      <p:cViewPr varScale="1">
        <p:scale>
          <a:sx n="81" d="100"/>
          <a:sy n="81" d="100"/>
        </p:scale>
        <p:origin x="852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EA4C-3CB9-41B9-993F-C5E9FE75204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732D3-B5C6-46FE-A7A4-D7AB75A97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183C16-B983-A090-02DD-3A327714FD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DERS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EA4D01-3725-4321-55A4-B35FBE578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HAFTA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83165B-D989-8151-23EE-E777C9C8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A893-7C0C-4563-A7B3-3AAF4E7619B5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A4A97C-EC8E-82D0-C4BB-7F1837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CB181-A1FD-268C-8ED4-2544535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7AED295-D59B-09B4-5BFA-2A4858A94B9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  <p:pic>
        <p:nvPicPr>
          <p:cNvPr id="8" name="Picture 2" descr="Kastamonu Üniversitesi Taşköprü Meslek Yüksekokulu">
            <a:extLst>
              <a:ext uri="{FF2B5EF4-FFF2-40B4-BE49-F238E27FC236}">
                <a16:creationId xmlns:a16="http://schemas.microsoft.com/office/drawing/2014/main" id="{E49264DF-D7EC-DFAA-1227-B39A33FD0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28" y="58213"/>
            <a:ext cx="2557940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8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2F156-400A-90E5-A7C9-9E05BA61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458E96-9093-DBBA-8D4C-AC6F07AC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0A213C-EC03-CEEC-1D2A-10DDFA07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8792-112C-4D2E-BF3A-8D7530A05941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6C095-364E-776F-17C0-CE0AF13F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920B3B-DC51-ADF6-D80C-83C46990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7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43C74F6-8890-DF90-10AA-DD0D35CCB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1D8111-6F95-80E0-D149-9B8750AA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A0BBE2-E88D-2A28-C6B2-E616A188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C00E-8FAA-43A5-A41E-ACD841201B1F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2C068-5E5C-1EF0-BFE9-72D724CD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20562E-E7D7-682D-3C14-4A86A830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3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B9ACB-9341-6ABF-F527-A0073888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E234E5-AEF1-E78C-9E4F-B14B0C492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3EF8F-B148-565D-A225-56D0439A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D099B-73EE-280C-DDB0-173B94BF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A15AC2-4B12-53D4-8E7D-1BAC8831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6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DC8647-F32A-CFA5-6EAC-522FA472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18EFC-E7A4-2522-5DD1-CB1A6EC7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8C32FA-F273-5B4F-4C6D-694D0EFF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A7EA8-50A1-E323-9D33-450C3E74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B86F0D-545A-8D1D-643E-2C8764AB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56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86450-734F-D756-C5F5-435D9D9C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7F6EF-8E8C-A9AC-A50E-CAFDA4E8E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1B36E-B4FA-AD6A-F70E-E5EA71E1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BFAC0-CF17-D37F-20F9-DF610025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6EF2D6-94FA-DE3E-4454-48A7533B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096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06F8A-7D76-179A-49FE-855471DE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24245-439E-B5BC-9AD8-B20A55A0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622A3D-8688-FBB6-54FB-78E3AEF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31EC54-AE94-BC55-69BB-8A1E19E1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C1BEE6-67C2-3221-015B-7922A63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CEED0-67B7-B03D-3428-FCEB6D91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235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B72CDF-F43C-9BA0-DD72-81232FBD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6AE4B6-0687-7911-A70F-3AD9D90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95ABB-EAD2-4E1C-83CC-BC29A3A02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4F174C-F2D0-6B9F-F3DA-AA1E2F40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3A831-DCE7-7479-73BD-84D917481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8C6109-7F67-493E-3420-B6E4DB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E46383-270F-2CF7-B05E-F665FBD5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096FB7-6438-74C1-5D65-8ABE7A36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0169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D141-05F2-ACE1-84DB-E3E6CCF1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441D00-0E66-956B-8E77-66A40893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B79452-032D-D2FF-C22D-BD05590D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EF24E4-1689-DB56-C4EA-699C230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667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568CE5D-5E89-0F77-9041-9CC18EB3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7425017-AFAB-88E9-8E05-A38923ED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86E839-3407-8988-783D-47515BD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366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205FA7-0FD4-9C76-C496-64EE61C9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EDF812-C791-7952-EC89-7D64026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F33595-2B8E-81C7-E575-58CFAE7E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55534C-4534-E10F-C35E-E56B6947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4B669D-95B1-D80E-A214-1155CDA7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A84C5-0BF1-41C8-E0D1-8922F82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3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66603-00C2-D304-0F49-DBD968F6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0F2B9-BED7-A6AC-DA50-3E4CCB2B4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A4DF1A-A84F-0FDA-F40D-297E054F6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CD19252-AB5E-6EA3-E0B8-149FBD259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11AD6A-7A64-D226-07AA-B81D27F29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3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CD60B-B77B-BCC5-61C6-3ED9A00B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697742-523F-D85C-114C-DA464EDEA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617908-7BCF-3739-9A82-7EB8F10DE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60CE51-AD79-409B-DC03-9AA6FD27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F05653-3957-BF56-FB90-2AB31CBA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4FDD86-E92B-A8A2-7DC4-9BB98FC9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455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3106D-E665-028D-ED5B-B08B8B7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1C2C65-99FE-F9EE-F026-9D2B2405E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3A877F-3573-2751-0561-546A738F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6D856-9200-DC5A-EE21-1AC20D56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B5CE31-C758-CE15-77D8-1DA746B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3420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4110B2-4CAE-A572-F077-DD3E9FF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02D4A9-0FB5-8F7F-AE3A-041DF2ECB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699DA-4364-C8E9-98C5-6CE1D0F3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0371E0-DFDE-95E1-1D1D-95BBDFD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D49F3-1C9B-C23D-F70D-A90D4C3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82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FA3E6-C620-28D2-3955-B214AA55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E0D841-1A1A-E8E0-5FD6-C3EC3087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4C637-476D-F3D1-DE9D-2D701735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9CC4-FED9-449D-BCEC-9104E45EF66F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56D0AB-3513-3F58-ECB2-3D3C040D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FE0E90-8D99-5294-EBBB-49EE9A40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03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B2CBE-DC94-8057-739F-D4F1AC7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6134-D3D6-B384-2C25-BF339A5EB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81846B-0935-EB88-BE32-4AADF3BB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A9E647-15D9-3529-A510-CB332E1D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88C6-7C08-4873-BD38-E8952F2790FA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E11F2B-5AFF-0685-481D-7845E8D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29C08-CF4B-53F5-98E5-D8D3505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851378-62E5-FD11-7D3D-6395E44E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620259-66F4-680B-EF21-0F38AAAA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2E9394-47E0-600B-B2C5-7AF7BC494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D5C2BC-7A56-033A-613C-9950B3554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B5B5C0-C876-AD3E-BBA6-1431ABB3E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0D5FFB-C8B6-E2C6-6972-35E2F1E4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05CB-9D74-4EB3-B932-F2415694B02B}" type="datetime1">
              <a:rPr lang="tr-TR" smtClean="0"/>
              <a:t>25.06.2026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E20207-F2AE-B89E-4947-CC05F51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BE0AC6-BFA3-19CE-89AD-1311EE3E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2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6B43B-B12F-4ADD-0B7C-C87FD8D8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7294FEE-7A8A-BBC0-C3F2-417A238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A6FF-6278-4042-A2D2-2EB48B45FDC2}" type="datetime1">
              <a:rPr lang="tr-TR" smtClean="0"/>
              <a:t>25.06.2026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D0CA0E-BED6-C6FD-BEF0-18F6AC68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9496F7-A38F-385C-0B03-AEAB847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59AEC1-9127-AE52-9601-3ED7209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A50D-93F4-4D4C-9F56-C634CE3364E7}" type="datetime1">
              <a:rPr lang="tr-TR" smtClean="0"/>
              <a:t>25.06.2026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4F2669-6387-1FDA-CD98-18E841C0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21AF9F5-AD89-2C62-88AD-481C8B8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91C1B-918B-B1F8-4ECE-83551E5D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5D609-431F-E148-54C1-97EC5DB9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1A3DE-E8B2-105E-EC91-EFBB268FD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D87BB-DEBB-E6BF-C830-9033600F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030C-6F07-469E-90FE-15247EC78970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A4F310-FE9D-CC16-70B4-D041ACAA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96A9E-9BEE-E670-968F-07F2C388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3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1DA66-4CCE-0CB4-CEDC-B5AA1A2F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18BCED-8DE2-E630-5E15-A3245F1D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C6CEDD-56D7-BC1D-BDDF-2E1B2B31A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875058-3196-77D7-17DB-F7178CD5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3729-A6D0-495D-9E61-3AF7C98C397D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AB686-4DE8-EDCC-5632-54208EED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545446-2DBC-404F-F411-E91F31B6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1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8BB320-C01A-B5BA-12FD-ACB20B5D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Örnek: Yaratıcı Drama Nedir?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128440-113F-0F80-D1AC-FA752BE18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718" y="1825625"/>
            <a:ext cx="10165081" cy="435133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tr-TR" dirty="0"/>
              <a:t>Öğrencinin yaratıcılığını geliştiren, onu yetiştiren ve hayata hazırlayan drama, eğitimde hem bir alanı hem bir dersi hem de bir öğretim yöntemini ifade etmektedir.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1AEE0-5E25-4FE1-CF64-2294D1C6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F3AAA5-FDBF-4123-A916-9B2C93523EBE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75FE-F87C-1F36-7D66-0644FA4FF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A2A62-1CBE-7898-AB5C-1903001AE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22D2BD5-3696-0BBF-09CA-69AB4753533B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2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D34CA6-FDA0-E955-66CA-DB52D022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B061-EB1F-DC63-13F9-FE0326806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47DA7-9457-2F13-92E2-D3127D3F2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D99CD-621F-DB9D-2CD9-9C432FFE9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08739-1DC1-C634-E855-9B80C65B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72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65487D-5BCD-F4CC-009E-7744BFF3D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SİBER GÜVENLİK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3BE055-7531-60B0-E21B-FEE6BCB91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HAFTA 1</a:t>
            </a:r>
          </a:p>
        </p:txBody>
      </p:sp>
    </p:spTree>
    <p:extLst>
      <p:ext uri="{BB962C8B-B14F-4D97-AF65-F5344CB8AC3E}">
        <p14:creationId xmlns:p14="http://schemas.microsoft.com/office/powerpoint/2010/main" val="405807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AC4610-C018-DEF8-B0E1-91A61AAB7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Durdu, A., &amp; Eren, A. (2021). ISO 27001 Bilgi Güvenliği Yönetim Sistemi Yazılım Tasarımı.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Bilişim Teknolojileri Dergisi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14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(3), 255-266.</a:t>
            </a:r>
          </a:p>
          <a:p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Of, M. (2019). Siber Güvenlik Üzerine Bir Araştırma: Yazılım Güvenliği.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Bayburt Üniversitesi Fen Bilimleri Dergisi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2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(2), 254-260.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10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236327A8-312C-44C0-95CB-7D4DBBA01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28317258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6D8EC20-82C3-82C7-B882-344F5E19DBE7}"/>
              </a:ext>
            </a:extLst>
          </p:cNvPr>
          <p:cNvSpPr txBox="1"/>
          <p:nvPr/>
        </p:nvSpPr>
        <p:spPr>
          <a:xfrm>
            <a:off x="3047189" y="3244334"/>
            <a:ext cx="6515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TEŞEKKÜRLER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E451C86-62C0-1BD8-BBCC-001DC7CFFF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4" y="161784"/>
            <a:ext cx="883212" cy="877892"/>
          </a:xfrm>
          <a:prstGeom prst="rect">
            <a:avLst/>
          </a:prstGeom>
          <a:noFill/>
        </p:spPr>
      </p:pic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9F8CCAAB-7389-4B39-A5C0-CE1CAC29A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ALP/ysurmelioglu@kastamonu.edu.tr</a:t>
            </a:r>
          </a:p>
        </p:txBody>
      </p:sp>
    </p:spTree>
    <p:extLst>
      <p:ext uri="{BB962C8B-B14F-4D97-AF65-F5344CB8AC3E}">
        <p14:creationId xmlns:p14="http://schemas.microsoft.com/office/powerpoint/2010/main" val="3498863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002D10-CDEE-630F-84E8-315F610ED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Siber Güvenliğe Giriş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ECFE3-8E08-29DC-717C-FDDC26AC9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Hacker kimliği ve hacking işlemi</a:t>
            </a:r>
          </a:p>
          <a:p>
            <a:r>
              <a:rPr lang="tr-TR" dirty="0"/>
              <a:t>Kötü amaçlı yazılım özellikleri</a:t>
            </a:r>
          </a:p>
          <a:p>
            <a:r>
              <a:rPr lang="tr-TR" dirty="0"/>
              <a:t>Bilişimde etik ve siber güvenlik kavramı</a:t>
            </a:r>
          </a:p>
          <a:p>
            <a:r>
              <a:rPr lang="tr-TR" dirty="0"/>
              <a:t>Bilgi güvenliği uzmanının sorumlulukları</a:t>
            </a:r>
          </a:p>
          <a:p>
            <a:r>
              <a:rPr lang="tr-TR" dirty="0"/>
              <a:t>Bilgi güvenliğinin yasal düzenlemeleri</a:t>
            </a:r>
          </a:p>
          <a:p>
            <a:r>
              <a:rPr lang="tr-TR" dirty="0"/>
              <a:t>Ağ güvenliğinin önemi</a:t>
            </a:r>
          </a:p>
          <a:p>
            <a:r>
              <a:rPr lang="tr-TR" dirty="0"/>
              <a:t>Ağ saldırılarını algılama ve önleme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24543B-6AFE-55A3-80A0-09DB04541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75ADDD-A240-51FF-6001-D894A710A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5315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002D10-CDEE-630F-84E8-315F610ED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Siber Güvenlik Nedir?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ECFE3-8E08-29DC-717C-FDDC26AC9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dirty="0"/>
              <a:t>dijital sistemlerin, </a:t>
            </a:r>
          </a:p>
          <a:p>
            <a:pPr lvl="1"/>
            <a:r>
              <a:rPr lang="tr-TR" dirty="0"/>
              <a:t>ağların, </a:t>
            </a:r>
          </a:p>
          <a:p>
            <a:pPr lvl="1"/>
            <a:r>
              <a:rPr lang="tr-TR" dirty="0"/>
              <a:t>cihazların, </a:t>
            </a:r>
          </a:p>
          <a:p>
            <a:pPr lvl="1"/>
            <a:r>
              <a:rPr lang="tr-TR" dirty="0"/>
              <a:t>yazılımların ve verilerin,</a:t>
            </a:r>
          </a:p>
          <a:p>
            <a:pPr marL="0" indent="0">
              <a:buNone/>
            </a:pPr>
            <a:r>
              <a:rPr lang="tr-TR" dirty="0"/>
              <a:t>kötü niyetli saldırılara, yetkisiz erişimlere, bozulmalara veya hasarlara karşı korunmasını sağlayan önlemler bütünüdür…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24543B-6AFE-55A3-80A0-09DB04541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75ADDD-A240-51FF-6001-D894A710A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2501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Siber Güvenliğin Önemi?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Dijitalleşmenin hızla artmasıyla beraber siber güvenlik; </a:t>
            </a:r>
          </a:p>
          <a:p>
            <a:r>
              <a:rPr lang="tr-TR" dirty="0"/>
              <a:t>hem bireyler </a:t>
            </a:r>
          </a:p>
          <a:p>
            <a:r>
              <a:rPr lang="tr-TR" dirty="0"/>
              <a:t>hem de devletler için </a:t>
            </a:r>
            <a:r>
              <a:rPr lang="tr-TR" b="1" dirty="0"/>
              <a:t>stratejik</a:t>
            </a:r>
            <a:r>
              <a:rPr lang="tr-TR" dirty="0"/>
              <a:t> bir öneme sahip hale gelmiştir.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4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146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4F9D6F7-22D0-6490-1F9D-BDCF64E73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Siber Güvenliğin Unsurları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BFBBE60-3E43-3FF3-7E34-0BC74288A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Teknoloji</a:t>
            </a:r>
          </a:p>
          <a:p>
            <a:r>
              <a:rPr lang="tr-TR" dirty="0"/>
              <a:t>Süreçler</a:t>
            </a:r>
          </a:p>
          <a:p>
            <a:r>
              <a:rPr lang="tr-TR" dirty="0"/>
              <a:t>İnsan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F3EA28B-B8B6-8069-841D-D6691644C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9BD4906-54E6-C0E8-F2B1-EFCA88D15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8982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FFABAFA-E8FA-16C6-EC4D-08B598529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Siber Saldırı Nedir?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EA5FD5-E5B8-6F36-CDA4-73CF318922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Siber suçlular tarafından verileri çalmak veya dijital sistemleri devre dışı bırakmak için kasıtlı olarak gerçekleştirdikleri eylemlerdir.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68C1D27-BA44-C66A-CE58-7C732EDC8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F12BD71-D4A6-F666-16EF-273817045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6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7AAE1704-61B1-47B8-B6DC-1A350AB7D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370880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346F82E-9A20-E9CF-9614-1D5400D37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Siber Savunma Nedir?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934BB17-C4C1-88FD-91B6-02F9A18F0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Siber saldırılara karşı önlemler almayı ifade eder. </a:t>
            </a:r>
          </a:p>
          <a:p>
            <a:r>
              <a:rPr lang="tr-TR" dirty="0"/>
              <a:t>Tehditlerin tespit edilmesi, saldırılara karşı anında müdahale edilmesi ve sistemlerin sürekli olarak güçlendirilmesini içerir. 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B70C00-5AF7-1338-9A71-2C4E4C221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30383B3-9CB7-E608-C782-1356BD435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7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520CB48C-DEB0-42E4-8B3D-A2373E979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22326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4EFC2D-ECEC-8E8C-8D2D-1649C874B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Siber Güvenlik Önemi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433753-07B5-CA08-ADA5-655D94AA43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Ekonomik</a:t>
            </a:r>
          </a:p>
          <a:p>
            <a:r>
              <a:rPr lang="tr-TR" dirty="0"/>
              <a:t>Devlet</a:t>
            </a:r>
          </a:p>
          <a:p>
            <a:r>
              <a:rPr lang="tr-TR" dirty="0"/>
              <a:t>Hükümet</a:t>
            </a:r>
          </a:p>
          <a:p>
            <a:r>
              <a:rPr lang="tr-TR" dirty="0"/>
              <a:t>Veri Gizliliği</a:t>
            </a:r>
          </a:p>
          <a:p>
            <a:r>
              <a:rPr lang="tr-TR" dirty="0"/>
              <a:t>Kişisel Veriler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EED18E0-8B04-7B6E-647C-0102D04C8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CB0AF24-5300-0626-F40D-F423BBD3F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8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581CEDCE-56DE-412E-B076-CC2F502E0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11944239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B32917C-DCE3-F518-2B70-E2E42A7B9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Siber Güvenlik ve Savunmanın Önemi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5F28955-5D49-4201-C894-D0785637A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Ekonomik</a:t>
            </a:r>
          </a:p>
          <a:p>
            <a:r>
              <a:rPr lang="tr-TR" dirty="0"/>
              <a:t>Devlet</a:t>
            </a:r>
          </a:p>
          <a:p>
            <a:r>
              <a:rPr lang="tr-TR" dirty="0"/>
              <a:t>Hükümet</a:t>
            </a:r>
          </a:p>
          <a:p>
            <a:r>
              <a:rPr lang="tr-TR" dirty="0"/>
              <a:t>Veri Gizliliği</a:t>
            </a:r>
          </a:p>
          <a:p>
            <a:r>
              <a:rPr lang="tr-TR" dirty="0"/>
              <a:t>Kişisel Veriler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239F7E3-6C78-09CF-82B9-802B1B2CD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36619C1-49A5-70BF-1CFC-149101D0F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9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D30485E8-3188-4D44-931C-AD668969A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3481616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295</Words>
  <Application>Microsoft Office PowerPoint</Application>
  <PresentationFormat>Geniş ekran</PresentationFormat>
  <Paragraphs>69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Office Teması</vt:lpstr>
      <vt:lpstr>Özel Tasarım</vt:lpstr>
      <vt:lpstr>SİBER GÜVENLİK</vt:lpstr>
      <vt:lpstr>Siber Güvenliğe Giriş</vt:lpstr>
      <vt:lpstr>Siber Güvenlik Nedir?</vt:lpstr>
      <vt:lpstr>Siber Güvenliğin Önemi?</vt:lpstr>
      <vt:lpstr>Siber Güvenliğin Unsurları</vt:lpstr>
      <vt:lpstr>Siber Saldırı Nedir?</vt:lpstr>
      <vt:lpstr>Siber Savunma Nedir?</vt:lpstr>
      <vt:lpstr>Siber Güvenlik Önemi</vt:lpstr>
      <vt:lpstr>Siber Güvenlik ve Savunmanın Önemi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SİBER GÜVENLİK</dc:title>
  <dc:creator>EÖ</dc:creator>
  <cp:lastModifiedBy>YS</cp:lastModifiedBy>
  <cp:revision>11</cp:revision>
  <dcterms:created xsi:type="dcterms:W3CDTF">2026-04-02T07:47:59Z</dcterms:created>
  <dcterms:modified xsi:type="dcterms:W3CDTF">2026-06-25T09:36:30Z</dcterms:modified>
</cp:coreProperties>
</file>